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7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5"/>
  </p:sldMasterIdLst>
  <p:notesMasterIdLst>
    <p:notesMasterId r:id="rId15"/>
  </p:notesMasterIdLst>
  <p:handoutMasterIdLst>
    <p:handoutMasterId r:id="rId16"/>
  </p:handoutMasterIdLst>
  <p:sldIdLst>
    <p:sldId id="270" r:id="rId6"/>
    <p:sldId id="261" r:id="rId7"/>
    <p:sldId id="723" r:id="rId8"/>
    <p:sldId id="727" r:id="rId9"/>
    <p:sldId id="742" r:id="rId10"/>
    <p:sldId id="743" r:id="rId11"/>
    <p:sldId id="744" r:id="rId12"/>
    <p:sldId id="740" r:id="rId13"/>
    <p:sldId id="729" r:id="rId14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F7F7"/>
    <a:srgbClr val="E6E6E6"/>
    <a:srgbClr val="1C1E26"/>
    <a:srgbClr val="303342"/>
    <a:srgbClr val="485F74"/>
    <a:srgbClr val="354655"/>
    <a:srgbClr val="C80000"/>
    <a:srgbClr val="85B31F"/>
    <a:srgbClr val="3C4052"/>
    <a:srgbClr val="D83C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584" autoAdjust="0"/>
  </p:normalViewPr>
  <p:slideViewPr>
    <p:cSldViewPr snapToGrid="0">
      <p:cViewPr>
        <p:scale>
          <a:sx n="62" d="100"/>
          <a:sy n="62" d="100"/>
        </p:scale>
        <p:origin x="28" y="148"/>
      </p:cViewPr>
      <p:guideLst>
        <p:guide orient="horz" pos="2160"/>
        <p:guide pos="3840"/>
      </p:guideLst>
    </p:cSldViewPr>
  </p:slideViewPr>
  <p:outlineViewPr>
    <p:cViewPr>
      <p:scale>
        <a:sx n="75" d="100"/>
        <a:sy n="75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144264"/>
    </p:cViewPr>
  </p:sorterViewPr>
  <p:notesViewPr>
    <p:cSldViewPr snapToGrid="0">
      <p:cViewPr varScale="1">
        <p:scale>
          <a:sx n="96" d="100"/>
          <a:sy n="96" d="100"/>
        </p:scale>
        <p:origin x="280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masakona001\Downloads\BCoffee%20Sales%20report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masakona001\Downloads\BCoffee%20Sales%20report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masakona001\Downloads\BCoffee%20Sales%20report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wmasakona001\Downloads\BCoffee%20Sales%20report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[BCoffee Sales report.xlsx]Total revenue breakdown!PivotTable6</c:name>
    <c:fmtId val="7"/>
  </c:pivotSource>
  <c:chart>
    <c:autoTitleDeleted val="1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12700">
              <a:solidFill>
                <a:schemeClr val="l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innerShdw blurRad="114300">
              <a:schemeClr val="accent2"/>
            </a:inn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'Total revenue breakdown'!$D$3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/>
          </c:spPr>
          <c:invertIfNegative val="0"/>
          <c:cat>
            <c:strRef>
              <c:f>'Total revenue breakdown'!$C$4:$C$10</c:f>
              <c:strCache>
                <c:ptCount val="6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</c:strCache>
            </c:strRef>
          </c:cat>
          <c:val>
            <c:numRef>
              <c:f>'Total revenue breakdown'!$D$4:$D$10</c:f>
              <c:numCache>
                <c:formatCode>General</c:formatCode>
                <c:ptCount val="6"/>
                <c:pt idx="0">
                  <c:v>81677.739999999278</c:v>
                </c:pt>
                <c:pt idx="1">
                  <c:v>76145.18999999958</c:v>
                </c:pt>
                <c:pt idx="2">
                  <c:v>98834.680000000008</c:v>
                </c:pt>
                <c:pt idx="3">
                  <c:v>118941.08000000106</c:v>
                </c:pt>
                <c:pt idx="4">
                  <c:v>156727.76000000449</c:v>
                </c:pt>
                <c:pt idx="5">
                  <c:v>166485.88000000533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E4-43C7-A58A-AECBF9C2FA7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00"/>
        <c:axId val="480122959"/>
        <c:axId val="480123439"/>
      </c:barChart>
      <c:catAx>
        <c:axId val="480122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Month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123439"/>
        <c:crosses val="autoZero"/>
        <c:auto val="1"/>
        <c:lblAlgn val="ctr"/>
        <c:lblOffset val="100"/>
        <c:noMultiLvlLbl val="0"/>
      </c:catAx>
      <c:valAx>
        <c:axId val="4801234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>
              <a:solidFill>
                <a:schemeClr val="tx2">
                  <a:lumMod val="5000"/>
                  <a:lumOff val="95000"/>
                </a:schemeClr>
              </a:solidFill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Revenue (in ZAR)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80122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[BCoffee Sales report.xlsx]Sales by store!PivotTable7</c:name>
    <c:fmtId val="9"/>
  </c:pivotSource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circle"/>
          <c:size val="6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3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4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5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7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  <c:pivotFmt>
        <c:idx val="8"/>
        <c:spPr>
          <a:solidFill>
            <a:schemeClr val="accent1"/>
          </a:solidFill>
          <a:ln>
            <a:noFill/>
          </a:ln>
          <a:effectLst>
            <a:outerShdw blurRad="317500" algn="ctr" rotWithShape="0">
              <a:prstClr val="black">
                <a:alpha val="25000"/>
              </a:prstClr>
            </a:outerShdw>
          </a:effectLst>
        </c:spPr>
      </c:pivotFmt>
    </c:pivotFmts>
    <c:plotArea>
      <c:layout/>
      <c:pieChart>
        <c:varyColors val="1"/>
        <c:ser>
          <c:idx val="0"/>
          <c:order val="0"/>
          <c:tx>
            <c:strRef>
              <c:f>'Sales by store'!$B$3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223F-4E58-A538-8F67AF76B9C0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223F-4E58-A538-8F67AF76B9C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23F-4E58-A538-8F67AF76B9C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'Sales by store'!$A$4:$A$7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'Sales by store'!$B$4:$B$7</c:f>
              <c:numCache>
                <c:formatCode>General</c:formatCode>
                <c:ptCount val="3"/>
                <c:pt idx="0">
                  <c:v>232243.91000000975</c:v>
                </c:pt>
                <c:pt idx="1">
                  <c:v>236511.17000000973</c:v>
                </c:pt>
                <c:pt idx="2">
                  <c:v>230057.25000000748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223F-4E58-A538-8F67AF76B9C0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r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[BCoffee Sales report.xlsx]Sales by product!PivotTable8</c:name>
    <c:fmtId val="1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Product performance breakdown per category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6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'Sales by product'!$B$3</c:f>
              <c:strCache>
                <c:ptCount val="1"/>
                <c:pt idx="0">
                  <c:v>Total</c:v>
                </c:pt>
              </c:strCache>
            </c:strRef>
          </c:tx>
          <c:spPr>
            <a:ln w="22225" cap="rnd">
              <a:solidFill>
                <a:schemeClr val="accent1"/>
              </a:solidFill>
            </a:ln>
            <a:effectLst>
              <a:glow rad="139700">
                <a:schemeClr val="accent1">
                  <a:satMod val="175000"/>
                  <a:alpha val="14000"/>
                </a:schemeClr>
              </a:glow>
            </a:effectLst>
          </c:spPr>
          <c:marker>
            <c:symbol val="none"/>
          </c:marker>
          <c:cat>
            <c:strRef>
              <c:f>'Sales by product'!$A$4:$A$13</c:f>
              <c:strCache>
                <c:ptCount val="9"/>
                <c:pt idx="0">
                  <c:v>Bakery</c:v>
                </c:pt>
                <c:pt idx="1">
                  <c:v>Branded</c:v>
                </c:pt>
                <c:pt idx="2">
                  <c:v>Coffee</c:v>
                </c:pt>
                <c:pt idx="3">
                  <c:v>Coffee beans</c:v>
                </c:pt>
                <c:pt idx="4">
                  <c:v>Drinking Chocolate</c:v>
                </c:pt>
                <c:pt idx="5">
                  <c:v>Flavours</c:v>
                </c:pt>
                <c:pt idx="6">
                  <c:v>Loose Tea</c:v>
                </c:pt>
                <c:pt idx="7">
                  <c:v>Packaged Chocolate</c:v>
                </c:pt>
                <c:pt idx="8">
                  <c:v>Tea</c:v>
                </c:pt>
              </c:strCache>
            </c:strRef>
          </c:cat>
          <c:val>
            <c:numRef>
              <c:f>'Sales by product'!$B$4:$B$13</c:f>
              <c:numCache>
                <c:formatCode>_([$ZAR]\ * #,##0.00_);_([$ZAR]\ * \(#,##0.00\);_([$ZAR]\ * "-"??_);_(@_)</c:formatCode>
                <c:ptCount val="9"/>
                <c:pt idx="0">
                  <c:v>82315.640000000029</c:v>
                </c:pt>
                <c:pt idx="1">
                  <c:v>13607</c:v>
                </c:pt>
                <c:pt idx="2">
                  <c:v>269952.4500000191</c:v>
                </c:pt>
                <c:pt idx="3">
                  <c:v>40085.249999999985</c:v>
                </c:pt>
                <c:pt idx="4">
                  <c:v>72416</c:v>
                </c:pt>
                <c:pt idx="5">
                  <c:v>8408.8000000008742</c:v>
                </c:pt>
                <c:pt idx="6">
                  <c:v>11213.600000000089</c:v>
                </c:pt>
                <c:pt idx="7">
                  <c:v>4407.6399999999885</c:v>
                </c:pt>
                <c:pt idx="8">
                  <c:v>196405.95000000976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A8-4F73-B76F-30FDE46B6CE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hiLowLines>
          <c:spPr>
            <a:ln w="9525">
              <a:solidFill>
                <a:schemeClr val="lt1">
                  <a:lumMod val="50000"/>
                </a:schemeClr>
              </a:solidFill>
              <a:round/>
            </a:ln>
            <a:effectLst/>
          </c:spPr>
        </c:hiLowLines>
        <c:smooth val="0"/>
        <c:axId val="94269344"/>
        <c:axId val="94274624"/>
      </c:lineChart>
      <c:catAx>
        <c:axId val="942693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Category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74624"/>
        <c:crosses val="autoZero"/>
        <c:auto val="1"/>
        <c:lblAlgn val="ctr"/>
        <c:lblOffset val="100"/>
        <c:noMultiLvlLbl val="0"/>
      </c:catAx>
      <c:valAx>
        <c:axId val="94274624"/>
        <c:scaling>
          <c:orientation val="minMax"/>
        </c:scaling>
        <c:delete val="0"/>
        <c:axPos val="l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75000"/>
                      <a:lumOff val="25000"/>
                    </a:schemeClr>
                  </a:gs>
                  <a:gs pos="0">
                    <a:schemeClr val="dk1">
                      <a:lumMod val="65000"/>
                      <a:lumOff val="35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GB" dirty="0"/>
                  <a:t>Total Revenue</a:t>
                </a:r>
                <a:r>
                  <a:rPr lang="en-GB" baseline="0" dirty="0"/>
                  <a:t> (in ZAR)</a:t>
                </a:r>
                <a:endParaRPr lang="en-GB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_([$ZAR]\ * #,##0.00_);_([$ZAR]\ * \(#,##0.00\);_([$ZAR]\ * &quot;-&quot;??_);_(@_)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693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pivotSource>
    <c:name>[BCoffee Sales report.xlsx]Sales by weekday!PivotTable10</c:name>
    <c:fmtId val="8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Sales breakdown</a:t>
            </a:r>
            <a:r>
              <a:rPr lang="en-US" baseline="0" dirty="0"/>
              <a:t> per day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2"/>
          </a:solidFill>
          <a:ln>
            <a:noFill/>
          </a:ln>
          <a:effectLst/>
        </c:spPr>
        <c:marker>
          <c:symbol val="diamond"/>
          <c:size val="6"/>
          <c:spPr>
            <a:solidFill>
              <a:schemeClr val="accent2"/>
            </a:solidFill>
            <a:ln w="9525">
              <a:solidFill>
                <a:schemeClr val="accent2"/>
              </a:solidFill>
              <a:round/>
            </a:ln>
            <a:effectLst/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2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ctr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'Sales by weekday'!$B$3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'Sales by weekday'!$A$4:$A$11</c:f>
              <c:strCache>
                <c:ptCount val="7"/>
                <c:pt idx="0">
                  <c:v>Sun</c:v>
                </c:pt>
                <c:pt idx="1">
                  <c:v>Mon</c:v>
                </c:pt>
                <c:pt idx="2">
                  <c:v>Tue</c:v>
                </c:pt>
                <c:pt idx="3">
                  <c:v>Wed</c:v>
                </c:pt>
                <c:pt idx="4">
                  <c:v>Thu</c:v>
                </c:pt>
                <c:pt idx="5">
                  <c:v>Fri</c:v>
                </c:pt>
                <c:pt idx="6">
                  <c:v>Sat</c:v>
                </c:pt>
              </c:strCache>
            </c:strRef>
          </c:cat>
          <c:val>
            <c:numRef>
              <c:f>'Sales by weekday'!$B$4:$B$11</c:f>
              <c:numCache>
                <c:formatCode>0.00%</c:formatCode>
                <c:ptCount val="7"/>
                <c:pt idx="0">
                  <c:v>0.14071061110212491</c:v>
                </c:pt>
                <c:pt idx="1">
                  <c:v>0.1455001230444801</c:v>
                </c:pt>
                <c:pt idx="2">
                  <c:v>0.14232138691657015</c:v>
                </c:pt>
                <c:pt idx="3">
                  <c:v>0.1435486119714007</c:v>
                </c:pt>
                <c:pt idx="4">
                  <c:v>0.14419862912264242</c:v>
                </c:pt>
                <c:pt idx="5">
                  <c:v>0.14506469855790918</c:v>
                </c:pt>
                <c:pt idx="6">
                  <c:v>0.13865593928487255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751-4C1D-8D8D-CEAA52F032FF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79"/>
        <c:overlap val="100"/>
        <c:axId val="94284704"/>
        <c:axId val="94285184"/>
      </c:barChart>
      <c:catAx>
        <c:axId val="9428470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64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94285184"/>
        <c:crosses val="autoZero"/>
        <c:auto val="1"/>
        <c:lblAlgn val="ctr"/>
        <c:lblOffset val="100"/>
        <c:noMultiLvlLbl val="0"/>
      </c:catAx>
      <c:valAx>
        <c:axId val="94285184"/>
        <c:scaling>
          <c:orientation val="minMax"/>
        </c:scaling>
        <c:delete val="1"/>
        <c:axPos val="b"/>
        <c:numFmt formatCode="0.00%" sourceLinked="1"/>
        <c:majorTickMark val="none"/>
        <c:minorTickMark val="none"/>
        <c:tickLblPos val="nextTo"/>
        <c:crossAx val="942847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07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  <a:lumOff val="2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236">
  <cs:axisTitle>
    <cs:lnRef idx="0"/>
    <cs:fillRef idx="0"/>
    <cs:effectRef idx="0"/>
    <cs:fontRef idx="minor">
      <a:schemeClr val="lt1">
        <a:lumMod val="75000"/>
      </a:schemeClr>
    </cs:fontRef>
    <cs:defRPr sz="1197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>
        <a:lumMod val="75000"/>
      </a:schemeClr>
    </cs:fontRef>
    <cs:defRPr sz="1197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862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9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64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C79FB68-9B61-48E7-9BD8-AE2045B48214}" type="doc">
      <dgm:prSet loTypeId="urn:microsoft.com/office/officeart/2005/8/layout/arrow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GB"/>
        </a:p>
      </dgm:t>
    </dgm:pt>
    <dgm:pt modelId="{BFEB66FD-DF03-4999-878F-AD5E1643E042}">
      <dgm:prSet phldrT="[Text]"/>
      <dgm:spPr/>
      <dgm:t>
        <a:bodyPr/>
        <a:lstStyle/>
        <a:p>
          <a:r>
            <a:rPr lang="en-US" dirty="0"/>
            <a:t>Monday is the most profitable day</a:t>
          </a:r>
          <a:endParaRPr lang="en-GB" dirty="0"/>
        </a:p>
      </dgm:t>
    </dgm:pt>
    <dgm:pt modelId="{772CED9E-2235-431F-A362-EBFD73AA117E}" type="parTrans" cxnId="{445B73E9-1122-4981-8CD3-304DCD7BA88E}">
      <dgm:prSet/>
      <dgm:spPr/>
      <dgm:t>
        <a:bodyPr/>
        <a:lstStyle/>
        <a:p>
          <a:endParaRPr lang="en-GB"/>
        </a:p>
      </dgm:t>
    </dgm:pt>
    <dgm:pt modelId="{27C3345B-151E-45D3-A7C1-291AD3CF1F63}" type="sibTrans" cxnId="{445B73E9-1122-4981-8CD3-304DCD7BA88E}">
      <dgm:prSet/>
      <dgm:spPr/>
      <dgm:t>
        <a:bodyPr/>
        <a:lstStyle/>
        <a:p>
          <a:endParaRPr lang="en-GB"/>
        </a:p>
      </dgm:t>
    </dgm:pt>
    <dgm:pt modelId="{463DC514-87C5-4109-86F1-F90A89C59C48}">
      <dgm:prSet phldrT="[Text]"/>
      <dgm:spPr/>
      <dgm:t>
        <a:bodyPr/>
        <a:lstStyle/>
        <a:p>
          <a:r>
            <a:rPr lang="en-US" dirty="0"/>
            <a:t>Target marketing or bundle offers during Monday mornings</a:t>
          </a:r>
          <a:endParaRPr lang="en-GB" dirty="0"/>
        </a:p>
      </dgm:t>
    </dgm:pt>
    <dgm:pt modelId="{4699DAEE-FC26-4C2A-89D6-14FDAD83F488}" type="parTrans" cxnId="{3C369410-8EBE-4D33-9CA9-C6894D856DDC}">
      <dgm:prSet/>
      <dgm:spPr/>
      <dgm:t>
        <a:bodyPr/>
        <a:lstStyle/>
        <a:p>
          <a:endParaRPr lang="en-GB"/>
        </a:p>
      </dgm:t>
    </dgm:pt>
    <dgm:pt modelId="{5100796A-196E-4C46-8C91-302739CC6E57}" type="sibTrans" cxnId="{3C369410-8EBE-4D33-9CA9-C6894D856DDC}">
      <dgm:prSet/>
      <dgm:spPr/>
      <dgm:t>
        <a:bodyPr/>
        <a:lstStyle/>
        <a:p>
          <a:endParaRPr lang="en-GB"/>
        </a:p>
      </dgm:t>
    </dgm:pt>
    <dgm:pt modelId="{C38F236D-195A-4D6D-A829-6133D90BA1D3}" type="pres">
      <dgm:prSet presAssocID="{7C79FB68-9B61-48E7-9BD8-AE2045B48214}" presName="compositeShape" presStyleCnt="0">
        <dgm:presLayoutVars>
          <dgm:chMax val="2"/>
          <dgm:dir/>
          <dgm:resizeHandles val="exact"/>
        </dgm:presLayoutVars>
      </dgm:prSet>
      <dgm:spPr/>
    </dgm:pt>
    <dgm:pt modelId="{AE49D64D-2169-4DDB-9772-E89A74F624F8}" type="pres">
      <dgm:prSet presAssocID="{7C79FB68-9B61-48E7-9BD8-AE2045B48214}" presName="ribbon" presStyleLbl="node1" presStyleIdx="0" presStyleCnt="1"/>
      <dgm:spPr/>
    </dgm:pt>
    <dgm:pt modelId="{C94B16F9-C0BF-4BA4-BEEF-F109867BF8F8}" type="pres">
      <dgm:prSet presAssocID="{7C79FB68-9B61-48E7-9BD8-AE2045B48214}" presName="leftArrowText" presStyleLbl="node1" presStyleIdx="0" presStyleCnt="1">
        <dgm:presLayoutVars>
          <dgm:chMax val="0"/>
          <dgm:bulletEnabled val="1"/>
        </dgm:presLayoutVars>
      </dgm:prSet>
      <dgm:spPr/>
    </dgm:pt>
    <dgm:pt modelId="{172E1321-AE44-466E-8344-F0FBC227396C}" type="pres">
      <dgm:prSet presAssocID="{7C79FB68-9B61-48E7-9BD8-AE2045B48214}" presName="rightArrow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3C369410-8EBE-4D33-9CA9-C6894D856DDC}" srcId="{7C79FB68-9B61-48E7-9BD8-AE2045B48214}" destId="{463DC514-87C5-4109-86F1-F90A89C59C48}" srcOrd="1" destOrd="0" parTransId="{4699DAEE-FC26-4C2A-89D6-14FDAD83F488}" sibTransId="{5100796A-196E-4C46-8C91-302739CC6E57}"/>
    <dgm:cxn modelId="{7A35AD5C-89CE-4872-9029-01B108C13C56}" type="presOf" srcId="{7C79FB68-9B61-48E7-9BD8-AE2045B48214}" destId="{C38F236D-195A-4D6D-A829-6133D90BA1D3}" srcOrd="0" destOrd="0" presId="urn:microsoft.com/office/officeart/2005/8/layout/arrow6"/>
    <dgm:cxn modelId="{20896758-84C2-4C11-A579-37425C5F99D3}" type="presOf" srcId="{BFEB66FD-DF03-4999-878F-AD5E1643E042}" destId="{C94B16F9-C0BF-4BA4-BEEF-F109867BF8F8}" srcOrd="0" destOrd="0" presId="urn:microsoft.com/office/officeart/2005/8/layout/arrow6"/>
    <dgm:cxn modelId="{879FB9DA-65DD-4D87-B455-4732C68F7E7B}" type="presOf" srcId="{463DC514-87C5-4109-86F1-F90A89C59C48}" destId="{172E1321-AE44-466E-8344-F0FBC227396C}" srcOrd="0" destOrd="0" presId="urn:microsoft.com/office/officeart/2005/8/layout/arrow6"/>
    <dgm:cxn modelId="{445B73E9-1122-4981-8CD3-304DCD7BA88E}" srcId="{7C79FB68-9B61-48E7-9BD8-AE2045B48214}" destId="{BFEB66FD-DF03-4999-878F-AD5E1643E042}" srcOrd="0" destOrd="0" parTransId="{772CED9E-2235-431F-A362-EBFD73AA117E}" sibTransId="{27C3345B-151E-45D3-A7C1-291AD3CF1F63}"/>
    <dgm:cxn modelId="{C13969BD-499E-4202-9469-6722B0AB8AE7}" type="presParOf" srcId="{C38F236D-195A-4D6D-A829-6133D90BA1D3}" destId="{AE49D64D-2169-4DDB-9772-E89A74F624F8}" srcOrd="0" destOrd="0" presId="urn:microsoft.com/office/officeart/2005/8/layout/arrow6"/>
    <dgm:cxn modelId="{2BB2E48F-EC5C-4576-BA9A-EA9472E3CBEC}" type="presParOf" srcId="{C38F236D-195A-4D6D-A829-6133D90BA1D3}" destId="{C94B16F9-C0BF-4BA4-BEEF-F109867BF8F8}" srcOrd="1" destOrd="0" presId="urn:microsoft.com/office/officeart/2005/8/layout/arrow6"/>
    <dgm:cxn modelId="{762FBD91-BCDD-48C1-AFE8-A8724964740E}" type="presParOf" srcId="{C38F236D-195A-4D6D-A829-6133D90BA1D3}" destId="{172E1321-AE44-466E-8344-F0FBC227396C}" srcOrd="2" destOrd="0" presId="urn:microsoft.com/office/officeart/2005/8/layout/arrow6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49D64D-2169-4DDB-9772-E89A74F624F8}">
      <dsp:nvSpPr>
        <dsp:cNvPr id="0" name=""/>
        <dsp:cNvSpPr/>
      </dsp:nvSpPr>
      <dsp:spPr>
        <a:xfrm>
          <a:off x="0" y="470537"/>
          <a:ext cx="3529031" cy="1411612"/>
        </a:xfrm>
        <a:prstGeom prst="leftRightRibbon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4B16F9-C0BF-4BA4-BEEF-F109867BF8F8}">
      <dsp:nvSpPr>
        <dsp:cNvPr id="0" name=""/>
        <dsp:cNvSpPr/>
      </dsp:nvSpPr>
      <dsp:spPr>
        <a:xfrm>
          <a:off x="423483" y="717569"/>
          <a:ext cx="1164580" cy="6916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6228" rIns="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Monday is the most profitable day</a:t>
          </a:r>
          <a:endParaRPr lang="en-GB" sz="1300" kern="1200" dirty="0"/>
        </a:p>
      </dsp:txBody>
      <dsp:txXfrm>
        <a:off x="423483" y="717569"/>
        <a:ext cx="1164580" cy="691690"/>
      </dsp:txXfrm>
    </dsp:sp>
    <dsp:sp modelId="{172E1321-AE44-466E-8344-F0FBC227396C}">
      <dsp:nvSpPr>
        <dsp:cNvPr id="0" name=""/>
        <dsp:cNvSpPr/>
      </dsp:nvSpPr>
      <dsp:spPr>
        <a:xfrm>
          <a:off x="1764515" y="943427"/>
          <a:ext cx="1376322" cy="691690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46228" rIns="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Target marketing or bundle offers during Monday mornings</a:t>
          </a:r>
          <a:endParaRPr lang="en-GB" sz="1300" kern="1200" dirty="0"/>
        </a:p>
      </dsp:txBody>
      <dsp:txXfrm>
        <a:off x="1764515" y="943427"/>
        <a:ext cx="1376322" cy="6916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6">
  <dgm:title val=""/>
  <dgm:desc val=""/>
  <dgm:catLst>
    <dgm:cat type="relationship" pri="4000"/>
    <dgm:cat type="process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4" srcId="0" destId="1" srcOrd="0" destOrd="0"/>
        <dgm:cxn modelId="5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>
      <dgm:param type="horzAlign" val="ctr"/>
      <dgm:param type="vertAlign" val="mid"/>
      <dgm:param type="ar" val="2.5"/>
    </dgm:alg>
    <dgm:shape xmlns:r="http://schemas.openxmlformats.org/officeDocument/2006/relationships" r:blip="">
      <dgm:adjLst/>
    </dgm:shape>
    <dgm:presOf/>
    <dgm:constrLst>
      <dgm:constr type="primFontSz" for="des" ptType="node" op="equ"/>
      <dgm:constr type="w" for="ch" forName="ribbon" refType="h" refFor="ch" refForName="ribbon" fact="2.5"/>
      <dgm:constr type="h" for="ch" forName="leftArrowText" refType="h" fact="0.49"/>
      <dgm:constr type="ctrY" for="ch" forName="leftArrowText" refType="ctrY" refFor="ch" refForName="ribbon"/>
      <dgm:constr type="ctrYOff" for="ch" forName="leftArrowText" refType="h" refFor="ch" refForName="ribbon" fact="-0.08"/>
      <dgm:constr type="l" for="ch" forName="leftArrowText" refType="w" refFor="ch" refForName="ribbon" fact="0.12"/>
      <dgm:constr type="r" for="ch" forName="leftArrowText" refType="w" refFor="ch" refForName="ribbon" fact="0.45"/>
      <dgm:constr type="h" for="ch" forName="rightArrowText" refType="h" fact="0.49"/>
      <dgm:constr type="ctrY" for="ch" forName="rightArrowText" refType="ctrY" refFor="ch" refForName="ribbon"/>
      <dgm:constr type="ctrYOff" for="ch" forName="rightArrowText" refType="h" refFor="ch" refForName="ribbon" fact="0.08"/>
      <dgm:constr type="l" for="ch" forName="rightArrowText" refType="w" refFor="ch" refForName="ribbon" fact="0.5"/>
      <dgm:constr type="r" for="ch" forName="rightArrowText" refType="w" refFor="ch" refForName="ribbon" fact="0.89"/>
    </dgm:constrLst>
    <dgm:ruleLst/>
    <dgm:choose name="Name0">
      <dgm:if name="Name1" axis="ch" ptType="node" func="cnt" op="gte" val="1">
        <dgm:layoutNode name="ribbon" styleLbl="node1">
          <dgm:alg type="sp"/>
          <dgm:shape xmlns:r="http://schemas.openxmlformats.org/officeDocument/2006/relationships" type="leftRightRibbon" r:blip="">
            <dgm:adjLst/>
          </dgm:shape>
          <dgm:presOf/>
          <dgm:constrLst/>
          <dgm:ruleLst/>
        </dgm:layoutNode>
        <dgm:layoutNode name="lef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2">
            <dgm:if name="Name3" func="var" arg="dir" op="equ" val="norm">
              <dgm:presOf axis="ch desOrSelf" ptType="node node" st="1 1" cnt="1 0"/>
            </dgm:if>
            <dgm:else name="Name4">
              <dgm:presOf axis="ch desOrSelf" ptType="node node" st="2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  <dgm:layoutNode name="rightArrowText" styleLbl="node1">
          <dgm:varLst>
            <dgm:chMax val="0"/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rect" r:blip="" hideGeom="1">
            <dgm:adjLst/>
          </dgm:shape>
          <dgm:choose name="Name5">
            <dgm:if name="Name6" func="var" arg="dir" op="equ" val="norm">
              <dgm:presOf axis="ch desOrSelf" ptType="node node" st="2 1" cnt="1 0"/>
            </dgm:if>
            <dgm:else name="Name7">
              <dgm:presOf axis="ch desOrSelf" ptType="node node" st="1 1" cnt="1 0"/>
            </dgm:else>
          </dgm:choose>
          <dgm:constrLst>
            <dgm:constr type="primFontSz" val="65"/>
            <dgm:constr type="tMarg" refType="primFontSz" fact="0.28"/>
            <dgm:constr type="lMarg"/>
            <dgm:constr type="bMarg" refType="primFontSz" fact="0.3"/>
            <dgm:constr type="rMarg"/>
          </dgm:constrLst>
          <dgm:ruleLst>
            <dgm:rule type="primFontSz" val="5" fact="NaN" max="NaN"/>
          </dgm:ruleLst>
        </dgm:layoutNode>
      </dgm:if>
      <dgm:else name="Name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1421010-3731-422F-8CF1-CD47B2D7C9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56080-143A-4905-932A-5C7754887AB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D5DCD95-36B8-42E8-86FA-E0C94C664AA5}" type="datetime1">
              <a:rPr lang="en-GB" smtClean="0"/>
              <a:t>27/10/2025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59276-DB8D-43B4-8029-4A695209B9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29EE0F-113C-45AB-9877-4A16FFA6A9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0EDB89D3-056A-4F4C-8125-EA71262895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182789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75C298-EFC6-4188-9457-66D9340AF54B}" type="datetime1">
              <a:rPr lang="en-GB" smtClean="0"/>
              <a:pPr/>
              <a:t>27/10/2025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F220CB7-DCA5-4E5B-97F1-300CDD8D2AAB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26718327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94570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6636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9905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3537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DAA0C-6E61-B8D1-D2E1-0F01D7B5B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61864A-C004-3AD7-20D3-A679A20E7C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039FB9-717A-DCF2-8A52-CA7E7292FC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3ABF58-AD97-C7EE-5F08-A109080BC7E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249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4CB06-9A37-9176-0A88-8C415C422B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60C755-8D16-CDAB-5850-76D6BBDD9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8EE221-8778-C7F7-4C58-0A1E6E733B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36E510-34D5-3D84-B221-DCB454979E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248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778BB-A8E5-EB73-E747-6BDFE392B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E1ABBC-0977-0593-1F9D-6B44800CD7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1665C3-212C-153A-2DF7-29B4E34182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A6173B-C37D-8B50-2F82-3E8224B2FC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0510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0794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 rtlCol="0"/>
          <a:lstStyle/>
          <a:p>
            <a:pPr rtl="0"/>
            <a:fld id="{7F220CB7-DCA5-4E5B-97F1-300CDD8D2AA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117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/>
            </a:lvl1pPr>
          </a:lstStyle>
          <a:p>
            <a:pPr rtl="0"/>
            <a:r>
              <a:rPr lang="en-GB" noProof="0"/>
              <a:t>Drag and Drop Image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B8A1A3-5BFE-4E68-81F1-F52462776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111469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1EF1-BFC9-4361-B215-2D83B16A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716709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648788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1FFE5-84D8-43BD-9B0D-76C497F555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058921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428299"/>
            <a:ext cx="1711234" cy="4436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FB4FFF-4547-4B6C-9BF5-9A495C211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41832539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 rot="10800000">
            <a:off x="11858328" y="148422"/>
            <a:ext cx="332874" cy="590718"/>
            <a:chOff x="10026" y="148425"/>
            <a:chExt cx="332874" cy="590718"/>
          </a:xfrm>
        </p:grpSpPr>
        <p:sp>
          <p:nvSpPr>
            <p:cNvPr id="16" name="Rectangle 15"/>
            <p:cNvSpPr/>
            <p:nvPr/>
          </p:nvSpPr>
          <p:spPr>
            <a:xfrm>
              <a:off x="10026" y="148428"/>
              <a:ext cx="203334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noProof="0"/>
            </a:p>
          </p:txBody>
        </p:sp>
      </p:grpSp>
      <p:sp>
        <p:nvSpPr>
          <p:cNvPr id="2" name="Rectangle 1"/>
          <p:cNvSpPr/>
          <p:nvPr userDrawn="1"/>
        </p:nvSpPr>
        <p:spPr>
          <a:xfrm>
            <a:off x="0" y="6477000"/>
            <a:ext cx="12192000" cy="381000"/>
          </a:xfrm>
          <a:prstGeom prst="rect">
            <a:avLst/>
          </a:prstGeom>
          <a:solidFill>
            <a:srgbClr val="E6E6E6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noProof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11292841" y="6528300"/>
            <a:ext cx="799412" cy="27699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 rtl="0"/>
            <a:fld id="{260E2A6B-A809-4840-BF14-8648BC0BDF87}" type="slidenum">
              <a:rPr lang="en-GB" sz="1200" b="0" i="0" strike="noStrike" spc="0" noProof="0" smtClean="0">
                <a:solidFill>
                  <a:schemeClr val="accent1"/>
                </a:solidFill>
                <a:latin typeface="+mn-lt"/>
                <a:ea typeface="Roboto Condensed Light" panose="02000000000000000000" pitchFamily="2" charset="0"/>
                <a:cs typeface="Segoe UI Light" panose="020B0502040204020203" pitchFamily="34" charset="0"/>
              </a:rPr>
              <a:pPr algn="r"/>
              <a:t>‹#›</a:t>
            </a:fld>
            <a:endParaRPr lang="en-GB" sz="8000" b="0" i="0" strike="noStrike" spc="0" noProof="0">
              <a:solidFill>
                <a:schemeClr val="accent1"/>
              </a:solidFill>
              <a:latin typeface="+mn-lt"/>
              <a:ea typeface="Roboto Condensed Light" panose="02000000000000000000" pitchFamily="2" charset="0"/>
              <a:cs typeface="Segoe UI Light" panose="020B0502040204020203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68580" y="6528300"/>
            <a:ext cx="16843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rtl="0"/>
            <a:r>
              <a:rPr lang="en-GB" sz="1200" b="1" noProof="0">
                <a:solidFill>
                  <a:schemeClr val="accent1"/>
                </a:solidFill>
                <a:latin typeface="+mn-lt"/>
              </a:rPr>
              <a:t>Your Coffee Shop</a:t>
            </a:r>
          </a:p>
        </p:txBody>
      </p:sp>
    </p:spTree>
    <p:extLst>
      <p:ext uri="{BB962C8B-B14F-4D97-AF65-F5344CB8AC3E}">
        <p14:creationId xmlns:p14="http://schemas.microsoft.com/office/powerpoint/2010/main" val="3008118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2" r:id="rId2"/>
    <p:sldLayoutId id="2147483781" r:id="rId3"/>
    <p:sldLayoutId id="2147483692" r:id="rId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chart" Target="../charts/chart3.xml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chart" Target="../charts/chart4.xml"/><Relationship Id="rId7" Type="http://schemas.openxmlformats.org/officeDocument/2006/relationships/diagramQuickStyle" Target="../diagrams/quickStyle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13.emf"/><Relationship Id="rId9" Type="http://schemas.microsoft.com/office/2007/relationships/diagramDrawing" Target="../diagrams/drawin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2" name="Picture Placeholder 1" descr="Coffee shop artwork and icons"/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11" name="Title 10">
            <a:extLst>
              <a:ext uri="{FF2B5EF4-FFF2-40B4-BE49-F238E27FC236}">
                <a16:creationId xmlns:a16="http://schemas.microsoft.com/office/drawing/2014/main" id="{B825F879-7327-49C3-8A45-B7A226CC3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Slide 1</a:t>
            </a:r>
          </a:p>
        </p:txBody>
      </p:sp>
      <p:sp>
        <p:nvSpPr>
          <p:cNvPr id="6" name="Rectangle 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9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pic>
        <p:nvPicPr>
          <p:cNvPr id="4" name="Picture 3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647" y="329709"/>
            <a:ext cx="2792701" cy="4023028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138758" y="4658381"/>
            <a:ext cx="99145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GB" sz="3200" b="1" dirty="0">
                <a:solidFill>
                  <a:schemeClr val="bg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BRIGHT COFFEE MID YEAR SALES REPORT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89607" y="6423298"/>
            <a:ext cx="34127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rtl="0"/>
            <a:r>
              <a:rPr lang="en-GB" sz="1600" spc="600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JAN 2023 – JUN 2023</a:t>
            </a:r>
          </a:p>
        </p:txBody>
      </p:sp>
    </p:spTree>
    <p:extLst>
      <p:ext uri="{BB962C8B-B14F-4D97-AF65-F5344CB8AC3E}">
        <p14:creationId xmlns:p14="http://schemas.microsoft.com/office/powerpoint/2010/main" val="1372233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repeatCount="4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5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85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filled, on a table and surrounded by coffee bean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2" y="0"/>
            <a:ext cx="12192001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8" name="TextBox 17"/>
          <p:cNvSpPr txBox="1"/>
          <p:nvPr/>
        </p:nvSpPr>
        <p:spPr>
          <a:xfrm>
            <a:off x="961229" y="1811629"/>
            <a:ext cx="5372896" cy="88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ABOUT BRIGHT COFFEE</a:t>
            </a:r>
            <a:endParaRPr lang="en-GB" sz="3200" dirty="0">
              <a:solidFill>
                <a:schemeClr val="accent1"/>
              </a:solidFill>
              <a:latin typeface="Arial Black" panose="020B0A04020102020204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961229" y="2563242"/>
            <a:ext cx="3961291" cy="333617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algn="just" rtl="0">
              <a:lnSpc>
                <a:spcPct val="120000"/>
              </a:lnSpc>
            </a:pPr>
            <a:r>
              <a:rPr lang="en-GB" sz="1400" b="1" dirty="0">
                <a:solidFill>
                  <a:schemeClr val="accent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Bright Coffee </a:t>
            </a:r>
            <a:r>
              <a:rPr lang="en-GB" sz="1400" b="1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is a coffee chain with about 3 stores.</a:t>
            </a:r>
            <a:endParaRPr lang="en-GB" sz="1400" dirty="0">
              <a:solidFill>
                <a:schemeClr val="bg1"/>
              </a:solidFill>
              <a:latin typeface="Calibri" panose="020F0502020204030204" pitchFamily="34" charset="0"/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pic>
        <p:nvPicPr>
          <p:cNvPr id="38" name="Picture 37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29" y="3899962"/>
            <a:ext cx="1907451" cy="274778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99C03C8-BF33-4C27-9832-97127EEB1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Slide 2</a:t>
            </a:r>
          </a:p>
        </p:txBody>
      </p:sp>
    </p:spTree>
    <p:extLst>
      <p:ext uri="{BB962C8B-B14F-4D97-AF65-F5344CB8AC3E}">
        <p14:creationId xmlns:p14="http://schemas.microsoft.com/office/powerpoint/2010/main" val="3503053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50"/>
                            </p:stCondLst>
                            <p:childTnLst>
                              <p:par>
                                <p:cTn id="14" presetID="2" presetClass="entr" presetSubtype="2" decel="3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6099463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en-GB" sz="3200" b="1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Key KPI Metrics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grpSp>
        <p:nvGrpSpPr>
          <p:cNvPr id="9" name="Group 8" descr="Column 1"/>
          <p:cNvGrpSpPr/>
          <p:nvPr/>
        </p:nvGrpSpPr>
        <p:grpSpPr>
          <a:xfrm>
            <a:off x="902013" y="2187952"/>
            <a:ext cx="1889760" cy="1019056"/>
            <a:chOff x="2506980" y="1891784"/>
            <a:chExt cx="1889760" cy="1019056"/>
          </a:xfrm>
        </p:grpSpPr>
        <p:grpSp>
          <p:nvGrpSpPr>
            <p:cNvPr id="7" name="Group 6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5" name="Rectangle 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51" name="Rectangle 5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2748494" y="1891784"/>
              <a:ext cx="13644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R698 812</a:t>
              </a:r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2748415" y="2324368"/>
              <a:ext cx="1364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sz="1400" dirty="0">
                  <a:solidFill>
                    <a:schemeClr val="tx2"/>
                  </a:solidFill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rPr>
                <a:t>Total Mid-year Revenue</a:t>
              </a:r>
            </a:p>
          </p:txBody>
        </p:sp>
      </p:grpSp>
      <p:grpSp>
        <p:nvGrpSpPr>
          <p:cNvPr id="56" name="Group 55" descr="Column 2"/>
          <p:cNvGrpSpPr/>
          <p:nvPr/>
        </p:nvGrpSpPr>
        <p:grpSpPr>
          <a:xfrm>
            <a:off x="3027993" y="2187952"/>
            <a:ext cx="1889760" cy="1019056"/>
            <a:chOff x="2506980" y="1891784"/>
            <a:chExt cx="1889760" cy="1019056"/>
          </a:xfrm>
        </p:grpSpPr>
        <p:grpSp>
          <p:nvGrpSpPr>
            <p:cNvPr id="57" name="Group 56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60" name="Rectangle 5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1" name="Rectangle 6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58" name="TextBox 57"/>
            <p:cNvSpPr txBox="1"/>
            <p:nvPr/>
          </p:nvSpPr>
          <p:spPr>
            <a:xfrm>
              <a:off x="2838261" y="1891784"/>
              <a:ext cx="11849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149 116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748415" y="2324368"/>
              <a:ext cx="1364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sz="1400" dirty="0">
                  <a:solidFill>
                    <a:schemeClr val="tx2"/>
                  </a:solidFill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rPr>
                <a:t>Total transactions</a:t>
              </a:r>
            </a:p>
          </p:txBody>
        </p:sp>
      </p:grpSp>
      <p:grpSp>
        <p:nvGrpSpPr>
          <p:cNvPr id="62" name="Group 61" descr="Column 3"/>
          <p:cNvGrpSpPr/>
          <p:nvPr/>
        </p:nvGrpSpPr>
        <p:grpSpPr>
          <a:xfrm>
            <a:off x="5153973" y="2187952"/>
            <a:ext cx="1889760" cy="1019056"/>
            <a:chOff x="2506980" y="1891784"/>
            <a:chExt cx="1889760" cy="1019056"/>
          </a:xfrm>
        </p:grpSpPr>
        <p:grpSp>
          <p:nvGrpSpPr>
            <p:cNvPr id="63" name="Group 62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66" name="Rectangle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67" name="Rectangle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64" name="TextBox 63"/>
            <p:cNvSpPr txBox="1"/>
            <p:nvPr/>
          </p:nvSpPr>
          <p:spPr>
            <a:xfrm>
              <a:off x="2979326" y="1891784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R4,69</a:t>
              </a: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2748414" y="2324368"/>
              <a:ext cx="146258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sz="1400" dirty="0">
                  <a:solidFill>
                    <a:schemeClr val="tx2"/>
                  </a:solidFill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rPr>
                <a:t>Average revenue per transaction</a:t>
              </a:r>
            </a:p>
          </p:txBody>
        </p:sp>
      </p:grpSp>
      <p:grpSp>
        <p:nvGrpSpPr>
          <p:cNvPr id="68" name="Group 67" descr="Column 4"/>
          <p:cNvGrpSpPr/>
          <p:nvPr/>
        </p:nvGrpSpPr>
        <p:grpSpPr>
          <a:xfrm>
            <a:off x="7279953" y="2187952"/>
            <a:ext cx="1889760" cy="1019056"/>
            <a:chOff x="2506980" y="1891784"/>
            <a:chExt cx="1889760" cy="1019056"/>
          </a:xfrm>
        </p:grpSpPr>
        <p:grpSp>
          <p:nvGrpSpPr>
            <p:cNvPr id="69" name="Group 68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72" name="Rectangle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3" name="Rectangle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0" name="TextBox 69"/>
            <p:cNvSpPr txBox="1"/>
            <p:nvPr/>
          </p:nvSpPr>
          <p:spPr>
            <a:xfrm>
              <a:off x="2979326" y="1891784"/>
              <a:ext cx="90281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US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R</a:t>
              </a:r>
              <a:r>
                <a:rPr lang="en-GB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3,38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2748415" y="2324368"/>
              <a:ext cx="136462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sz="1400" dirty="0">
                  <a:solidFill>
                    <a:schemeClr val="tx2"/>
                  </a:solidFill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rPr>
                <a:t>Average unit price</a:t>
              </a:r>
            </a:p>
          </p:txBody>
        </p:sp>
      </p:grpSp>
      <p:grpSp>
        <p:nvGrpSpPr>
          <p:cNvPr id="74" name="Group 73" descr="Column 5"/>
          <p:cNvGrpSpPr/>
          <p:nvPr/>
        </p:nvGrpSpPr>
        <p:grpSpPr>
          <a:xfrm>
            <a:off x="9400227" y="2208788"/>
            <a:ext cx="1889760" cy="1019056"/>
            <a:chOff x="2506980" y="1891784"/>
            <a:chExt cx="1889760" cy="1019056"/>
          </a:xfrm>
        </p:grpSpPr>
        <p:grpSp>
          <p:nvGrpSpPr>
            <p:cNvPr id="75" name="Group 74"/>
            <p:cNvGrpSpPr/>
            <p:nvPr/>
          </p:nvGrpSpPr>
          <p:grpSpPr>
            <a:xfrm>
              <a:off x="2506980" y="1912620"/>
              <a:ext cx="1889760" cy="998220"/>
              <a:chOff x="960120" y="1737360"/>
              <a:chExt cx="1889760" cy="998220"/>
            </a:xfrm>
          </p:grpSpPr>
          <p:sp>
            <p:nvSpPr>
              <p:cNvPr id="78" name="Rectangle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1737360"/>
                <a:ext cx="1889760" cy="327660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79" name="Rectangle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60120" y="2065020"/>
                <a:ext cx="1889760" cy="67056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rtl="0"/>
                <a:endParaRPr lang="en-GB" sz="1200" dirty="0"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76" name="TextBox 75"/>
            <p:cNvSpPr txBox="1"/>
            <p:nvPr/>
          </p:nvSpPr>
          <p:spPr>
            <a:xfrm>
              <a:off x="3261454" y="1891784"/>
              <a:ext cx="338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GB" dirty="0">
                  <a:solidFill>
                    <a:schemeClr val="accent1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3</a:t>
              </a: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605129" y="2324368"/>
              <a:ext cx="16512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GB" sz="1400" dirty="0">
                  <a:solidFill>
                    <a:schemeClr val="tx2"/>
                  </a:solidFill>
                  <a:latin typeface="Calibri" panose="020F0502020204030204" pitchFamily="34" charset="0"/>
                  <a:ea typeface="Lato" panose="020F0502020204030203" pitchFamily="34" charset="0"/>
                  <a:cs typeface="Calibri" panose="020F0502020204030204" pitchFamily="34" charset="0"/>
                </a:rPr>
                <a:t>Number of operational stores</a:t>
              </a:r>
            </a:p>
          </p:txBody>
        </p:sp>
      </p:grpSp>
      <p:grpSp>
        <p:nvGrpSpPr>
          <p:cNvPr id="83" name="Group 82" descr="Button text"/>
          <p:cNvGrpSpPr/>
          <p:nvPr/>
        </p:nvGrpSpPr>
        <p:grpSpPr>
          <a:xfrm>
            <a:off x="4422086" y="4660751"/>
            <a:ext cx="3347826" cy="702368"/>
            <a:chOff x="2670968" y="1912620"/>
            <a:chExt cx="1561785" cy="327660"/>
          </a:xfrm>
        </p:grpSpPr>
        <p:sp>
          <p:nvSpPr>
            <p:cNvPr id="87" name="Rectangle 86">
              <a:extLs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2670968" y="1912620"/>
              <a:ext cx="1561785" cy="32766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sz="1200" dirty="0"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endParaRP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2710781" y="1925691"/>
              <a:ext cx="1482165" cy="3015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rtl="0"/>
              <a:r>
                <a:rPr lang="en-GB" sz="3600" dirty="0">
                  <a:solidFill>
                    <a:schemeClr val="tx2"/>
                  </a:solidFill>
                  <a:latin typeface="Arial Black" panose="020B0A04020102020204" pitchFamily="34" charset="0"/>
                  <a:ea typeface="Lato Black" panose="020F0502020204030203" pitchFamily="34" charset="0"/>
                  <a:cs typeface="Lato Black" panose="020F0502020204030203" pitchFamily="34" charset="0"/>
                </a:rPr>
                <a:t>Key Figures</a:t>
              </a:r>
            </a:p>
          </p:txBody>
        </p:sp>
      </p:grpSp>
      <p:cxnSp>
        <p:nvCxnSpPr>
          <p:cNvPr id="14" name="Elbow Connector 1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51" idx="2"/>
            <a:endCxn id="79" idx="2"/>
          </p:cNvCxnSpPr>
          <p:nvPr/>
        </p:nvCxnSpPr>
        <p:spPr>
          <a:xfrm rot="16200000" flipH="1">
            <a:off x="6085582" y="-1031681"/>
            <a:ext cx="20836" cy="8498214"/>
          </a:xfrm>
          <a:prstGeom prst="bentConnector3">
            <a:avLst>
              <a:gd name="adj1" fmla="val 3720561"/>
            </a:avLst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67" idx="2"/>
          </p:cNvCxnSpPr>
          <p:nvPr/>
        </p:nvCxnSpPr>
        <p:spPr>
          <a:xfrm>
            <a:off x="6098853" y="3207008"/>
            <a:ext cx="0" cy="77634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965058" y="3207005"/>
            <a:ext cx="0" cy="77634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8224833" y="3207006"/>
            <a:ext cx="0" cy="776347"/>
          </a:xfrm>
          <a:prstGeom prst="line">
            <a:avLst/>
          </a:prstGeom>
          <a:ln w="127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095999" y="3983352"/>
            <a:ext cx="0" cy="606936"/>
          </a:xfrm>
          <a:prstGeom prst="straightConnector1">
            <a:avLst/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6BE13EF6-C310-4B5C-82B9-B423DA069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Slide 3</a:t>
            </a:r>
          </a:p>
        </p:txBody>
      </p:sp>
    </p:spTree>
    <p:extLst>
      <p:ext uri="{BB962C8B-B14F-4D97-AF65-F5344CB8AC3E}">
        <p14:creationId xmlns:p14="http://schemas.microsoft.com/office/powerpoint/2010/main" val="84528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7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250"/>
                            </p:stCondLst>
                            <p:childTnLst>
                              <p:par>
                                <p:cTn id="24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1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250"/>
                            </p:stCondLst>
                            <p:childTnLst>
                              <p:par>
                                <p:cTn id="3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/>
          <p:cNvSpPr txBox="1"/>
          <p:nvPr/>
        </p:nvSpPr>
        <p:spPr>
          <a:xfrm>
            <a:off x="381000" y="243235"/>
            <a:ext cx="8220075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en-GB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Performance breakdown Per month</a:t>
            </a:r>
          </a:p>
        </p:txBody>
      </p:sp>
      <p:grpSp>
        <p:nvGrpSpPr>
          <p:cNvPr id="3" name="Group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/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D602B064-C2D4-46FC-86C8-40ABA1F36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Slide 7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B3587D6D-B9D0-C556-7F38-54444EAB9A9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39851690"/>
              </p:ext>
            </p:extLst>
          </p:nvPr>
        </p:nvGraphicFramePr>
        <p:xfrm>
          <a:off x="695325" y="1406842"/>
          <a:ext cx="6529387" cy="4044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611D0B8B-3B4C-E188-F3E9-1780550BFEA9}"/>
              </a:ext>
            </a:extLst>
          </p:cNvPr>
          <p:cNvSpPr/>
          <p:nvPr/>
        </p:nvSpPr>
        <p:spPr>
          <a:xfrm>
            <a:off x="7410449" y="1533525"/>
            <a:ext cx="3857625" cy="3448050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Revenue increased month by month, with January having the lowest revenue, and June having the highest.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7286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31004-BA84-2CBE-84CB-A58F9FB8F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>
            <a:extLst>
              <a:ext uri="{FF2B5EF4-FFF2-40B4-BE49-F238E27FC236}">
                <a16:creationId xmlns:a16="http://schemas.microsoft.com/office/drawing/2014/main" id="{6D9D5E86-3FE1-42A9-8092-DE444E6235BD}"/>
              </a:ext>
            </a:extLst>
          </p:cNvPr>
          <p:cNvSpPr txBox="1"/>
          <p:nvPr/>
        </p:nvSpPr>
        <p:spPr>
          <a:xfrm>
            <a:off x="381000" y="243235"/>
            <a:ext cx="8220075" cy="889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en-US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A deep dive into the store performance</a:t>
            </a:r>
            <a:endParaRPr lang="en-GB" sz="3200" dirty="0">
              <a:solidFill>
                <a:schemeClr val="accent1"/>
              </a:solidFill>
              <a:latin typeface="Arial Black" panose="020B0A04020102020204" pitchFamily="34" charset="0"/>
              <a:ea typeface="Lato Black" panose="020F0502020204030203" pitchFamily="34" charset="0"/>
              <a:cs typeface="Lato Black" panose="020F0502020204030203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88C4CD8-2A60-A853-EAAD-4A19ABE6E8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8E7EAADA-8E41-8AF4-9712-A872A3A2529C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C538058-E987-0AA1-2033-9AE0526EAD97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0089494C-8838-6ABD-A16A-634EDFF9A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Slide 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9AAD302-9A64-E77C-19C8-8041DBE87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5170876"/>
              </p:ext>
            </p:extLst>
          </p:nvPr>
        </p:nvGraphicFramePr>
        <p:xfrm>
          <a:off x="5434014" y="2057400"/>
          <a:ext cx="5400675" cy="43291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22B6DE-37DB-F2EB-4A1D-C183F6BBF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9152781"/>
              </p:ext>
            </p:extLst>
          </p:nvPr>
        </p:nvGraphicFramePr>
        <p:xfrm>
          <a:off x="447674" y="2057400"/>
          <a:ext cx="4410076" cy="1371598"/>
        </p:xfrm>
        <a:graphic>
          <a:graphicData uri="http://schemas.openxmlformats.org/drawingml/2006/table">
            <a:tbl>
              <a:tblPr firstRow="1">
                <a:tableStyleId>{69C7853C-536D-4A76-A0AE-DD22124D55A5}</a:tableStyleId>
              </a:tblPr>
              <a:tblGrid>
                <a:gridCol w="1944227">
                  <a:extLst>
                    <a:ext uri="{9D8B030D-6E8A-4147-A177-3AD203B41FA5}">
                      <a16:colId xmlns:a16="http://schemas.microsoft.com/office/drawing/2014/main" val="2877782618"/>
                    </a:ext>
                  </a:extLst>
                </a:gridCol>
                <a:gridCol w="2465849">
                  <a:extLst>
                    <a:ext uri="{9D8B030D-6E8A-4147-A177-3AD203B41FA5}">
                      <a16:colId xmlns:a16="http://schemas.microsoft.com/office/drawing/2014/main" val="3783528327"/>
                    </a:ext>
                  </a:extLst>
                </a:gridCol>
              </a:tblGrid>
              <a:tr h="2342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S</a:t>
                      </a:r>
                      <a:r>
                        <a:rPr lang="en-GB" sz="1400" b="1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tores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dirty="0">
                          <a:solidFill>
                            <a:srgbClr val="000000"/>
                          </a:solidFill>
                          <a:effectLst/>
                        </a:rPr>
                        <a:t>Revenue per store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411346197"/>
                  </a:ext>
                </a:extLst>
              </a:tr>
              <a:tr h="2342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>
                          <a:effectLst/>
                        </a:rPr>
                        <a:t>Astoria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400" u="none" strike="noStrike" dirty="0">
                          <a:effectLst/>
                        </a:rPr>
                        <a:t>232243.91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1875464942"/>
                  </a:ext>
                </a:extLst>
              </a:tr>
              <a:tr h="2342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>
                          <a:effectLst/>
                        </a:rPr>
                        <a:t>Hell's Kitchen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400" u="none" strike="noStrike" dirty="0">
                          <a:effectLst/>
                        </a:rPr>
                        <a:t>236511.17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13716905"/>
                  </a:ext>
                </a:extLst>
              </a:tr>
              <a:tr h="23425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>
                          <a:effectLst/>
                        </a:rPr>
                        <a:t>Lower Manhattan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GB" sz="1400" u="none" strike="noStrike">
                          <a:effectLst/>
                        </a:rPr>
                        <a:t>230057.25</a:t>
                      </a:r>
                      <a:endParaRPr lang="en-GB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3964806862"/>
                  </a:ext>
                </a:extLst>
              </a:tr>
              <a:tr h="4345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>
                          <a:effectLst/>
                        </a:rPr>
                        <a:t>Grand Total</a:t>
                      </a:r>
                      <a:endParaRPr lang="en-GB" sz="1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400" u="none" strike="noStrike" dirty="0">
                          <a:effectLst/>
                        </a:rPr>
                        <a:t> ZAR              698,812.33 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marB="0" anchor="b"/>
                </a:tc>
                <a:extLst>
                  <a:ext uri="{0D108BD9-81ED-4DB2-BD59-A6C34878D82A}">
                    <a16:rowId xmlns:a16="http://schemas.microsoft.com/office/drawing/2014/main" val="240469510"/>
                  </a:ext>
                </a:extLst>
              </a:tr>
            </a:tbl>
          </a:graphicData>
        </a:graphic>
      </p:graphicFrame>
      <p:sp>
        <p:nvSpPr>
          <p:cNvPr id="12" name="Rectangle: Single Corner Rounded 11">
            <a:extLst>
              <a:ext uri="{FF2B5EF4-FFF2-40B4-BE49-F238E27FC236}">
                <a16:creationId xmlns:a16="http://schemas.microsoft.com/office/drawing/2014/main" id="{50D72AB3-1C5C-BB6B-D3DA-6EABB3B35C4E}"/>
              </a:ext>
            </a:extLst>
          </p:cNvPr>
          <p:cNvSpPr/>
          <p:nvPr/>
        </p:nvSpPr>
        <p:spPr>
          <a:xfrm>
            <a:off x="447674" y="3643310"/>
            <a:ext cx="4410076" cy="2743200"/>
          </a:xfrm>
          <a:prstGeom prst="round1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Hell’s Kitchen is the best performing store, contributing ~34% of total revenue</a:t>
            </a:r>
            <a:endParaRPr lang="en-GB" dirty="0"/>
          </a:p>
        </p:txBody>
      </p:sp>
      <p:pic>
        <p:nvPicPr>
          <p:cNvPr id="11" name="Graphic 10" descr="Fork and knife outline">
            <a:extLst>
              <a:ext uri="{FF2B5EF4-FFF2-40B4-BE49-F238E27FC236}">
                <a16:creationId xmlns:a16="http://schemas.microsoft.com/office/drawing/2014/main" id="{BAB4FFF1-80DA-1F32-15E8-C0175DC14C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14350" y="3705604"/>
            <a:ext cx="6477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64722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C23E1-3174-F1C1-3D90-B889ECCB9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>
            <a:extLst>
              <a:ext uri="{FF2B5EF4-FFF2-40B4-BE49-F238E27FC236}">
                <a16:creationId xmlns:a16="http://schemas.microsoft.com/office/drawing/2014/main" id="{C15C1A00-D906-12FF-CD95-3107765E45C7}"/>
              </a:ext>
            </a:extLst>
          </p:cNvPr>
          <p:cNvSpPr txBox="1"/>
          <p:nvPr/>
        </p:nvSpPr>
        <p:spPr>
          <a:xfrm>
            <a:off x="381000" y="243235"/>
            <a:ext cx="8220075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en-GB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Product Performance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8F17E16-355A-1DFB-EF30-0026B6F46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33472CE-556A-3FB7-D80B-A30AFBC9FA74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76E2AA6-5891-2B9B-575E-A66D913C4706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2A789C2E-5F16-D8C7-2302-CA2C616683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Slide 7</a:t>
            </a: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943B707-B99C-7FF7-91D0-D7F824B8DF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83596710"/>
              </p:ext>
            </p:extLst>
          </p:nvPr>
        </p:nvGraphicFramePr>
        <p:xfrm>
          <a:off x="381000" y="1321989"/>
          <a:ext cx="7352850" cy="48406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4C6E477-BD4C-3DB1-AC06-876BAF549522}"/>
              </a:ext>
            </a:extLst>
          </p:cNvPr>
          <p:cNvSpPr/>
          <p:nvPr/>
        </p:nvSpPr>
        <p:spPr>
          <a:xfrm>
            <a:off x="7953375" y="2371725"/>
            <a:ext cx="561975" cy="4959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AFB5E96-93C4-58E0-9CDB-BB6A8CCF150C}"/>
              </a:ext>
            </a:extLst>
          </p:cNvPr>
          <p:cNvSpPr/>
          <p:nvPr/>
        </p:nvSpPr>
        <p:spPr>
          <a:xfrm>
            <a:off x="8734875" y="2371724"/>
            <a:ext cx="2999925" cy="4959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i="1" dirty="0">
                <a:solidFill>
                  <a:schemeClr val="tx1"/>
                </a:solidFill>
              </a:rPr>
              <a:t>Key Insights</a:t>
            </a:r>
            <a:endParaRPr lang="en-GB" b="1" i="1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E95ACE-03B9-2362-EF49-762072849231}"/>
              </a:ext>
            </a:extLst>
          </p:cNvPr>
          <p:cNvSpPr/>
          <p:nvPr/>
        </p:nvSpPr>
        <p:spPr>
          <a:xfrm>
            <a:off x="7953375" y="3086100"/>
            <a:ext cx="561975" cy="4959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A0CB3-BBF3-6FB6-B54E-89D7CB3BE01F}"/>
              </a:ext>
            </a:extLst>
          </p:cNvPr>
          <p:cNvSpPr/>
          <p:nvPr/>
        </p:nvSpPr>
        <p:spPr>
          <a:xfrm>
            <a:off x="8734875" y="3086099"/>
            <a:ext cx="2999925" cy="192465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Coffee is the best-selling category, holding over 39% of all company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This can be an opportunity to upsell pastries or breakfast combos with coffee.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business can also introduce loyalty or subscription programs for regular coffee buyers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14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7230CD5-3BBE-D1E8-A76B-3776EF3819BF}"/>
              </a:ext>
            </a:extLst>
          </p:cNvPr>
          <p:cNvSpPr/>
          <p:nvPr/>
        </p:nvSpPr>
        <p:spPr>
          <a:xfrm>
            <a:off x="7953375" y="3800475"/>
            <a:ext cx="561975" cy="4959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901C1DB-78D5-B76E-2E8B-135A47564DBD}"/>
              </a:ext>
            </a:extLst>
          </p:cNvPr>
          <p:cNvSpPr/>
          <p:nvPr/>
        </p:nvSpPr>
        <p:spPr>
          <a:xfrm>
            <a:off x="7957648" y="4514850"/>
            <a:ext cx="561975" cy="495905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8" name="Graphic 17" descr="Upward trend with solid fill">
            <a:extLst>
              <a:ext uri="{FF2B5EF4-FFF2-40B4-BE49-F238E27FC236}">
                <a16:creationId xmlns:a16="http://schemas.microsoft.com/office/drawing/2014/main" id="{B3AA0C0C-E9E8-BABF-2846-850044D384A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943546" y="3028949"/>
            <a:ext cx="605140" cy="605140"/>
          </a:xfrm>
          <a:prstGeom prst="rect">
            <a:avLst/>
          </a:prstGeom>
        </p:spPr>
      </p:pic>
      <p:pic>
        <p:nvPicPr>
          <p:cNvPr id="20" name="Graphic 19" descr="Coins outline">
            <a:extLst>
              <a:ext uri="{FF2B5EF4-FFF2-40B4-BE49-F238E27FC236}">
                <a16:creationId xmlns:a16="http://schemas.microsoft.com/office/drawing/2014/main" id="{BA5A6E29-26B5-FFB9-5751-BD1E2AA35C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965128" y="3767439"/>
            <a:ext cx="561976" cy="561976"/>
          </a:xfrm>
          <a:prstGeom prst="rect">
            <a:avLst/>
          </a:prstGeom>
        </p:spPr>
      </p:pic>
      <p:pic>
        <p:nvPicPr>
          <p:cNvPr id="22" name="Graphic 21" descr="Lights On with solid fill">
            <a:extLst>
              <a:ext uri="{FF2B5EF4-FFF2-40B4-BE49-F238E27FC236}">
                <a16:creationId xmlns:a16="http://schemas.microsoft.com/office/drawing/2014/main" id="{7C774EEA-6648-81A0-B0AC-68B41CAAEE6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88264" y="4514850"/>
            <a:ext cx="495905" cy="495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263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2D18BF-FEEA-CAD3-AA8E-CAEDB832E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" name="TextBox 1133">
            <a:extLst>
              <a:ext uri="{FF2B5EF4-FFF2-40B4-BE49-F238E27FC236}">
                <a16:creationId xmlns:a16="http://schemas.microsoft.com/office/drawing/2014/main" id="{1A056BEC-0168-9E17-D51B-595167742E2B}"/>
              </a:ext>
            </a:extLst>
          </p:cNvPr>
          <p:cNvSpPr txBox="1"/>
          <p:nvPr/>
        </p:nvSpPr>
        <p:spPr>
          <a:xfrm>
            <a:off x="381000" y="243235"/>
            <a:ext cx="8220075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en-GB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Day-of-week Trends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07457E9-8246-6E5C-2018-EE6AD71F1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148425"/>
            <a:ext cx="342900" cy="590715"/>
            <a:chOff x="0" y="148425"/>
            <a:chExt cx="342900" cy="590715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D2BD197-4F83-C06C-AC12-CE73B8A4FF9F}"/>
                </a:ext>
              </a:extLst>
            </p:cNvPr>
            <p:cNvSpPr/>
            <p:nvPr/>
          </p:nvSpPr>
          <p:spPr>
            <a:xfrm>
              <a:off x="0" y="148425"/>
              <a:ext cx="213360" cy="590715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226D2FC-0399-EB16-0DA1-1FE8620F43FC}"/>
                </a:ext>
              </a:extLst>
            </p:cNvPr>
            <p:cNvSpPr/>
            <p:nvPr/>
          </p:nvSpPr>
          <p:spPr>
            <a:xfrm>
              <a:off x="251460" y="148425"/>
              <a:ext cx="91440" cy="590715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</p:grpSp>
      <p:sp>
        <p:nvSpPr>
          <p:cNvPr id="7" name="Title 6" hidden="1">
            <a:extLst>
              <a:ext uri="{FF2B5EF4-FFF2-40B4-BE49-F238E27FC236}">
                <a16:creationId xmlns:a16="http://schemas.microsoft.com/office/drawing/2014/main" id="{B806D292-760F-184B-4982-0DC5EBC5D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Slide 7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B5B54F4E-C2D3-76EE-D670-AAE0B84CBEF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10815731"/>
              </p:ext>
            </p:extLst>
          </p:nvPr>
        </p:nvGraphicFramePr>
        <p:xfrm>
          <a:off x="297181" y="1318801"/>
          <a:ext cx="5798820" cy="3910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19" name="Picture 18">
            <a:extLst>
              <a:ext uri="{FF2B5EF4-FFF2-40B4-BE49-F238E27FC236}">
                <a16:creationId xmlns:a16="http://schemas.microsoft.com/office/drawing/2014/main" id="{FF5E8104-83D5-239E-C970-0B02AD780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628454"/>
            <a:ext cx="6075284" cy="3486555"/>
          </a:xfrm>
          <a:prstGeom prst="rect">
            <a:avLst/>
          </a:prstGeom>
        </p:spPr>
      </p:pic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FDB4953C-621B-26DE-5B75-C707C1AF089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6381934"/>
              </p:ext>
            </p:extLst>
          </p:nvPr>
        </p:nvGraphicFramePr>
        <p:xfrm>
          <a:off x="1428108" y="4632863"/>
          <a:ext cx="3529031" cy="2352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27685591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Photograph of coffee mug on saucer, spilled over with coffee beans pouring out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9" name="TextBox 28"/>
          <p:cNvSpPr txBox="1"/>
          <p:nvPr/>
        </p:nvSpPr>
        <p:spPr>
          <a:xfrm>
            <a:off x="961228" y="1811629"/>
            <a:ext cx="8388255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en-GB" sz="3200" dirty="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Key steps to improve performance</a:t>
            </a:r>
          </a:p>
        </p:txBody>
      </p:sp>
      <p:pic>
        <p:nvPicPr>
          <p:cNvPr id="38" name="Picture 37" descr="Coffee mug ic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1" y="2767583"/>
            <a:ext cx="343070" cy="494211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1838427" y="2870981"/>
            <a:ext cx="7603524" cy="4025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Hire more baristas during mornings, as highest demand lies in the morning</a:t>
            </a:r>
          </a:p>
        </p:txBody>
      </p:sp>
      <p:pic>
        <p:nvPicPr>
          <p:cNvPr id="31" name="Picture 30" descr="Coffee mug ic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1" y="3359605"/>
            <a:ext cx="343070" cy="494211"/>
          </a:xfrm>
          <a:prstGeom prst="rect">
            <a:avLst/>
          </a:prstGeom>
        </p:spPr>
      </p:pic>
      <p:sp>
        <p:nvSpPr>
          <p:cNvPr id="32" name="Rectangle 31"/>
          <p:cNvSpPr/>
          <p:nvPr/>
        </p:nvSpPr>
        <p:spPr>
          <a:xfrm>
            <a:off x="1838427" y="3463003"/>
            <a:ext cx="7418589" cy="4025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Boost sales in the afternoon by offering loyalty discounts and promotions</a:t>
            </a:r>
          </a:p>
        </p:txBody>
      </p:sp>
      <p:pic>
        <p:nvPicPr>
          <p:cNvPr id="34" name="Picture 33" descr="Coffee mug icon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721" y="3951627"/>
            <a:ext cx="343070" cy="494211"/>
          </a:xfrm>
          <a:prstGeom prst="rect">
            <a:avLst/>
          </a:prstGeom>
        </p:spPr>
      </p:pic>
      <p:sp>
        <p:nvSpPr>
          <p:cNvPr id="35" name="Rectangle 34"/>
          <p:cNvSpPr/>
          <p:nvPr/>
        </p:nvSpPr>
        <p:spPr>
          <a:xfrm>
            <a:off x="1838427" y="4055025"/>
            <a:ext cx="7675443" cy="402546"/>
          </a:xfrm>
          <a:prstGeom prst="rect">
            <a:avLst/>
          </a:prstGeom>
        </p:spPr>
        <p:txBody>
          <a:bodyPr wrap="square" rtlCol="0">
            <a:spAutoFit/>
          </a:bodyPr>
          <a:lstStyle/>
          <a:p>
            <a:pPr rtl="0">
              <a:lnSpc>
                <a:spcPct val="120000"/>
              </a:lnSpc>
            </a:pP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Lato" panose="020F0502020204030203" pitchFamily="34" charset="0"/>
                <a:cs typeface="Calibri" panose="020F0502020204030204" pitchFamily="34" charset="0"/>
              </a:rPr>
              <a:t>Diversify promotions, as coffee is the main driver of revenue</a:t>
            </a: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Lato" panose="020F0502020204030203" pitchFamily="34" charset="0"/>
              <a:cs typeface="Calibri" panose="020F0502020204030204" pitchFamily="34" charset="0"/>
            </a:endParaRP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F3820DA-290B-43AA-AA9C-82643FA3E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 dirty="0"/>
              <a:t>Slide 5</a:t>
            </a:r>
          </a:p>
        </p:txBody>
      </p:sp>
    </p:spTree>
    <p:extLst>
      <p:ext uri="{BB962C8B-B14F-4D97-AF65-F5344CB8AC3E}">
        <p14:creationId xmlns:p14="http://schemas.microsoft.com/office/powerpoint/2010/main" val="147743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750"/>
                            </p:stCondLst>
                            <p:childTnLst>
                              <p:par>
                                <p:cTn id="23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0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6" presetClass="emph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 tmFilter="0, 0; .2, .5; .8, .5; 1, 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3" dur="250" autoRev="1" fill="hold"/>
                                        <p:tgtEl>
                                          <p:spTgt spid="3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75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0" grpId="0"/>
      <p:bldP spid="32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llustration of a coffee cup and saucer with steam coming out and the wording &quot;Coffee Shop&quot; within the steam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900" y="212891"/>
            <a:ext cx="4151464" cy="598039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073749" y="1811629"/>
            <a:ext cx="4601372" cy="495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rtl="0">
              <a:lnSpc>
                <a:spcPct val="80000"/>
              </a:lnSpc>
            </a:pPr>
            <a:r>
              <a:rPr lang="en-GB" sz="3200">
                <a:solidFill>
                  <a:schemeClr val="accent1"/>
                </a:solidFill>
                <a:latin typeface="Arial Black" panose="020B0A04020102020204" pitchFamily="34" charset="0"/>
                <a:ea typeface="Lato Black" panose="020F0502020204030203" pitchFamily="34" charset="0"/>
                <a:cs typeface="Lato Black" panose="020F0502020204030203" pitchFamily="34" charset="0"/>
              </a:rPr>
              <a:t>THANK YOU!</a:t>
            </a:r>
          </a:p>
        </p:txBody>
      </p:sp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394485F9-90F6-432D-BFF9-D47B53BB4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GB"/>
              <a:t>Slide 15</a:t>
            </a:r>
          </a:p>
        </p:txBody>
      </p:sp>
    </p:spTree>
    <p:extLst>
      <p:ext uri="{BB962C8B-B14F-4D97-AF65-F5344CB8AC3E}">
        <p14:creationId xmlns:p14="http://schemas.microsoft.com/office/powerpoint/2010/main" val="345634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2F2F2F"/>
      </a:dk2>
      <a:lt2>
        <a:srgbClr val="E6E6E6"/>
      </a:lt2>
      <a:accent1>
        <a:srgbClr val="D83B01"/>
      </a:accent1>
      <a:accent2>
        <a:srgbClr val="2F2F2F"/>
      </a:accent2>
      <a:accent3>
        <a:srgbClr val="D2D2D2"/>
      </a:accent3>
      <a:accent4>
        <a:srgbClr val="E6E6E6"/>
      </a:accent4>
      <a:accent5>
        <a:srgbClr val="000000"/>
      </a:accent5>
      <a:accent6>
        <a:srgbClr val="D83B01"/>
      </a:accent6>
      <a:hlink>
        <a:srgbClr val="D83B01"/>
      </a:hlink>
      <a:folHlink>
        <a:srgbClr val="D83B0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399009_TF16401884_Win32" id="{347647F9-DECF-491B-94DA-A89667DF3501}" vid="{1FDD616B-6907-4F61-BD7C-E17A4B433A1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7bdd7e-7db4-46f3-ad3c-487fa8d28ec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1716B96831081448C640D5C4F8B5FF0" ma:contentTypeVersion="14" ma:contentTypeDescription="Create a new document." ma:contentTypeScope="" ma:versionID="40a64cfc06b6301602a3f485f59b624f">
  <xsd:schema xmlns:xsd="http://www.w3.org/2001/XMLSchema" xmlns:xs="http://www.w3.org/2001/XMLSchema" xmlns:p="http://schemas.microsoft.com/office/2006/metadata/properties" xmlns:ns3="c27bdd7e-7db4-46f3-ad3c-487fa8d28ec3" xmlns:ns4="433e5410-f3c6-44ed-8264-b6517a4f4efc" targetNamespace="http://schemas.microsoft.com/office/2006/metadata/properties" ma:root="true" ma:fieldsID="ffe5de3eee4d75e8414ea04a31a801b3" ns3:_="" ns4:_="">
    <xsd:import namespace="c27bdd7e-7db4-46f3-ad3c-487fa8d28ec3"/>
    <xsd:import namespace="433e5410-f3c6-44ed-8264-b6517a4f4ef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4:_dlc_DocId" minOccurs="0"/>
                <xsd:element ref="ns4:_dlc_DocIdUrl" minOccurs="0"/>
                <xsd:element ref="ns4:_dlc_DocIdPersist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7bdd7e-7db4-46f3-ad3c-487fa8d28ec3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33e5410-f3c6-44ed-8264-b6517a4f4ef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  <xsd:element name="_dlc_DocId" ma:index="22" nillable="true" ma:displayName="Document ID Value" ma:description="The value of the document ID assigned to this item." ma:indexed="true" ma:internalName="_dlc_DocId" ma:readOnly="true">
      <xsd:simpleType>
        <xsd:restriction base="dms:Text"/>
      </xsd:simpleType>
    </xsd:element>
    <xsd:element name="_dlc_DocIdUrl" ma:index="23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24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CBCEF3AB-10D4-49E3-B75C-776D60141D7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AC98A6E-22EC-4DD4-9EEB-7896057C12A3}">
  <ds:schemaRefs>
    <ds:schemaRef ds:uri="http://purl.org/dc/terms/"/>
    <ds:schemaRef ds:uri="http://purl.org/dc/dcmitype/"/>
    <ds:schemaRef ds:uri="http://schemas.microsoft.com/office/2006/documentManagement/types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433e5410-f3c6-44ed-8264-b6517a4f4efc"/>
    <ds:schemaRef ds:uri="c27bdd7e-7db4-46f3-ad3c-487fa8d28ec3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19871A50-FB6C-4F96-B78A-573A4F9CE42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27bdd7e-7db4-46f3-ad3c-487fa8d28ec3"/>
    <ds:schemaRef ds:uri="433e5410-f3c6-44ed-8264-b6517a4f4ef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56AD25C9-51A7-4E7D-ABC3-FAF55F256BC6}">
  <ds:schemaRefs>
    <ds:schemaRef ds:uri="http://schemas.microsoft.com/sharepoint/event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Shop Business Pitch Deck</Template>
  <TotalTime>64</TotalTime>
  <Words>272</Words>
  <Application>Microsoft Office PowerPoint</Application>
  <PresentationFormat>Widescreen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 Narrow</vt:lpstr>
      <vt:lpstr>Arial</vt:lpstr>
      <vt:lpstr>Arial Black</vt:lpstr>
      <vt:lpstr>Calibri</vt:lpstr>
      <vt:lpstr>Office Theme</vt:lpstr>
      <vt:lpstr>Slide 1</vt:lpstr>
      <vt:lpstr>Slide 2</vt:lpstr>
      <vt:lpstr>Slide 3</vt:lpstr>
      <vt:lpstr>Slide 7</vt:lpstr>
      <vt:lpstr>Slide 7</vt:lpstr>
      <vt:lpstr>Slide 7</vt:lpstr>
      <vt:lpstr>Slide 7</vt:lpstr>
      <vt:lpstr>Slide 5</vt:lpstr>
      <vt:lpstr>Slide 15</vt:lpstr>
    </vt:vector>
  </TitlesOfParts>
  <Company>PricewaterhouseCoopers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Wavhothe Masakona (ZA)</dc:creator>
  <cp:lastModifiedBy>Wavhothe Masakona (ZA)</cp:lastModifiedBy>
  <cp:revision>1</cp:revision>
  <dcterms:created xsi:type="dcterms:W3CDTF">2025-10-27T17:18:03Z</dcterms:created>
  <dcterms:modified xsi:type="dcterms:W3CDTF">2025-10-27T18:23:00Z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0x010100E1716B96831081448C640D5C4F8B5FF0</vt:lpwstr>
  </property>
</Properties>
</file>