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315200" cy="9601200"/>
  <p:embeddedFontLst>
    <p:embeddedFont>
      <p:font typeface="Arial Narrow" panose="020B0604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alatino Linotype" panose="02040502050505030304" pitchFamily="18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pGFcwiOWo54a+OC+/Z9GTToX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2DBC7A-92CF-4663-987D-81810DD40EDD}">
  <a:tblStyle styleId="{AB2DBC7A-92CF-4663-987D-81810DD40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c34eee3f_0_229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1c34eee3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c7b78f38_0_129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1c7b78f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060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c7b78f38_0_129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1c7b78f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921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c7b78f38_0_129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1c7b78f3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1c7b78f38_0_118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e1c7b78f3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c7b78f38_0_11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e1c7b78f3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536d597f_0_82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e1536d597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1536d597f_0_0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e1536d59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536d597f_0_56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e1536d59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1c34eee3f_0_103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e1c34eee3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c34eee3f_0_255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1c34eee3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536d597f_0_65:notes"/>
          <p:cNvSpPr txBox="1">
            <a:spLocks noGrp="1"/>
          </p:cNvSpPr>
          <p:nvPr>
            <p:ph type="body" idx="1"/>
          </p:nvPr>
        </p:nvSpPr>
        <p:spPr>
          <a:xfrm>
            <a:off x="976313" y="4560888"/>
            <a:ext cx="5362500" cy="4319700"/>
          </a:xfrm>
          <a:prstGeom prst="rect">
            <a:avLst/>
          </a:prstGeom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1536d597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0"/>
          <p:cNvCxnSpPr/>
          <p:nvPr/>
        </p:nvCxnSpPr>
        <p:spPr>
          <a:xfrm>
            <a:off x="304800" y="1828800"/>
            <a:ext cx="115824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10"/>
          <p:cNvCxnSpPr/>
          <p:nvPr/>
        </p:nvCxnSpPr>
        <p:spPr>
          <a:xfrm>
            <a:off x="317500" y="3962400"/>
            <a:ext cx="115824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304800" y="1828800"/>
            <a:ext cx="1158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60"/>
              </a:spcBef>
              <a:spcAft>
                <a:spcPts val="0"/>
              </a:spcAft>
              <a:buClr>
                <a:srgbClr val="4C4CC4"/>
              </a:buClr>
              <a:buSzPts val="384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16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4C4CC4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0"/>
              </a:spcBef>
              <a:spcAft>
                <a:spcPts val="0"/>
              </a:spcAft>
              <a:buSzPts val="1680"/>
              <a:buNone/>
              <a:defRPr sz="1400"/>
            </a:lvl1pPr>
            <a:lvl2pPr marL="914400" lvl="1" indent="-228600" algn="l">
              <a:spcBef>
                <a:spcPts val="7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9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5pPr>
            <a:lvl6pPr marL="2743200" lvl="5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3441700" y="-1993900"/>
            <a:ext cx="5105400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90"/>
              </a:spcBef>
              <a:spcAft>
                <a:spcPts val="0"/>
              </a:spcAft>
              <a:buSzPts val="2160"/>
              <a:buChar char="⬥"/>
              <a:defRPr/>
            </a:lvl1pPr>
            <a:lvl2pPr marL="914400" lvl="1" indent="-342900" algn="l">
              <a:spcBef>
                <a:spcPts val="9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31469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/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 rot="5400000">
            <a:off x="7391400" y="1752600"/>
            <a:ext cx="6096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rot="5400000">
            <a:off x="1498600" y="-1041400"/>
            <a:ext cx="6096000" cy="8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90"/>
              </a:spcBef>
              <a:spcAft>
                <a:spcPts val="0"/>
              </a:spcAft>
              <a:buSzPts val="2160"/>
              <a:buChar char="⬥"/>
              <a:defRPr/>
            </a:lvl1pPr>
            <a:lvl2pPr marL="914400" lvl="1" indent="-342900" algn="l">
              <a:spcBef>
                <a:spcPts val="9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31469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/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TEXT_AND_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508000" y="1143000"/>
            <a:ext cx="548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90"/>
              </a:spcBef>
              <a:spcAft>
                <a:spcPts val="0"/>
              </a:spcAft>
              <a:buSzPts val="2160"/>
              <a:buChar char="⬥"/>
              <a:defRPr/>
            </a:lvl1pPr>
            <a:lvl2pPr marL="914400" lvl="1" indent="-342900" algn="l">
              <a:spcBef>
                <a:spcPts val="9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31469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/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6197600" y="1143000"/>
            <a:ext cx="54864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90"/>
              </a:spcBef>
              <a:spcAft>
                <a:spcPts val="0"/>
              </a:spcAft>
              <a:buSzPts val="2160"/>
              <a:buChar char="⬥"/>
              <a:defRPr/>
            </a:lvl1pPr>
            <a:lvl2pPr marL="914400" lvl="1" indent="-342900" algn="l">
              <a:spcBef>
                <a:spcPts val="9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31469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/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3"/>
          </p:nvPr>
        </p:nvSpPr>
        <p:spPr>
          <a:xfrm>
            <a:off x="6197600" y="3771900"/>
            <a:ext cx="54864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90"/>
              </a:spcBef>
              <a:spcAft>
                <a:spcPts val="0"/>
              </a:spcAft>
              <a:buSzPts val="2160"/>
              <a:buChar char="⬥"/>
              <a:defRPr/>
            </a:lvl1pPr>
            <a:lvl2pPr marL="914400" lvl="1" indent="-342900" algn="l">
              <a:spcBef>
                <a:spcPts val="9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31469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/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140"/>
              </a:spcBef>
              <a:spcAft>
                <a:spcPts val="0"/>
              </a:spcAft>
              <a:buSzPts val="3360"/>
              <a:buChar char="⬥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140"/>
              </a:spcBef>
              <a:spcAft>
                <a:spcPts val="0"/>
              </a:spcAft>
              <a:buSzPts val="24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20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508000" y="2057401"/>
            <a:ext cx="660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002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508000" y="3813175"/>
            <a:ext cx="6604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None/>
              <a:defRPr sz="4000">
                <a:solidFill>
                  <a:srgbClr val="003399"/>
                </a:solidFill>
              </a:defRPr>
            </a:lvl1pPr>
            <a:lvl2pPr lvl="1" algn="l">
              <a:spcBef>
                <a:spcPts val="9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/>
            </a:lvl3pPr>
            <a:lvl4pPr lvl="3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1440"/>
              <a:buNone/>
              <a:defRPr sz="1600"/>
            </a:lvl3pPr>
            <a:lvl4pPr marL="1828800" lvl="3" indent="-228600" algn="l">
              <a:spcBef>
                <a:spcPts val="14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508000" y="1143000"/>
            <a:ext cx="548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140"/>
              </a:spcBef>
              <a:spcAft>
                <a:spcPts val="0"/>
              </a:spcAft>
              <a:buSzPts val="3360"/>
              <a:buChar char="⬥"/>
              <a:defRPr sz="2800"/>
            </a:lvl1pPr>
            <a:lvl2pPr marL="914400" lvl="1" indent="-381000" algn="l">
              <a:spcBef>
                <a:spcPts val="14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42900" algn="l">
              <a:spcBef>
                <a:spcPts val="200"/>
              </a:spcBef>
              <a:spcAft>
                <a:spcPts val="0"/>
              </a:spcAft>
              <a:buSzPts val="1800"/>
              <a:buChar char="●"/>
              <a:defRPr sz="2000"/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6197600" y="1143000"/>
            <a:ext cx="5486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140"/>
              </a:spcBef>
              <a:spcAft>
                <a:spcPts val="0"/>
              </a:spcAft>
              <a:buSzPts val="3360"/>
              <a:buChar char="⬥"/>
              <a:defRPr sz="2800"/>
            </a:lvl1pPr>
            <a:lvl2pPr marL="914400" lvl="1" indent="-381000" algn="l">
              <a:spcBef>
                <a:spcPts val="14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42900" algn="l">
              <a:spcBef>
                <a:spcPts val="200"/>
              </a:spcBef>
              <a:spcAft>
                <a:spcPts val="0"/>
              </a:spcAft>
              <a:buSzPts val="1800"/>
              <a:buChar char="●"/>
              <a:defRPr sz="2000"/>
            </a:lvl3pPr>
            <a:lvl4pPr marL="1828800" lvl="3" indent="-342900" algn="l">
              <a:spcBef>
                <a:spcPts val="18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5pPr>
            <a:lvl6pPr marL="2743200" lvl="5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20"/>
              </a:spcBef>
              <a:spcAft>
                <a:spcPts val="0"/>
              </a:spcAft>
              <a:buSzPts val="2880"/>
              <a:buNone/>
              <a:defRPr sz="2400" b="1"/>
            </a:lvl1pPr>
            <a:lvl2pPr marL="914400" lvl="1" indent="-228600" algn="l">
              <a:spcBef>
                <a:spcPts val="12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20"/>
              </a:spcBef>
              <a:spcAft>
                <a:spcPts val="0"/>
              </a:spcAft>
              <a:buSzPts val="2880"/>
              <a:buChar char="⬥"/>
              <a:defRPr sz="2400"/>
            </a:lvl1pPr>
            <a:lvl2pPr marL="914400" lvl="1" indent="-355600" algn="l">
              <a:spcBef>
                <a:spcPts val="12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31469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 sz="1800"/>
            </a:lvl3pPr>
            <a:lvl4pPr marL="1828800" lvl="3" indent="-330200" algn="l">
              <a:spcBef>
                <a:spcPts val="1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5pPr>
            <a:lvl6pPr marL="2743200" lvl="5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20"/>
              </a:spcBef>
              <a:spcAft>
                <a:spcPts val="0"/>
              </a:spcAft>
              <a:buSzPts val="2880"/>
              <a:buNone/>
              <a:defRPr sz="2400" b="1"/>
            </a:lvl1pPr>
            <a:lvl2pPr marL="914400" lvl="1" indent="-228600" algn="l">
              <a:spcBef>
                <a:spcPts val="12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20"/>
              </a:spcBef>
              <a:spcAft>
                <a:spcPts val="0"/>
              </a:spcAft>
              <a:buSzPts val="2880"/>
              <a:buChar char="⬥"/>
              <a:defRPr sz="2400"/>
            </a:lvl1pPr>
            <a:lvl2pPr marL="914400" lvl="1" indent="-355600" algn="l">
              <a:spcBef>
                <a:spcPts val="12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31469" algn="l">
              <a:spcBef>
                <a:spcPts val="180"/>
              </a:spcBef>
              <a:spcAft>
                <a:spcPts val="0"/>
              </a:spcAft>
              <a:buSzPts val="1620"/>
              <a:buChar char="●"/>
              <a:defRPr sz="1800"/>
            </a:lvl3pPr>
            <a:lvl4pPr marL="1828800" lvl="3" indent="-330200" algn="l">
              <a:spcBef>
                <a:spcPts val="1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5pPr>
            <a:lvl6pPr marL="2743200" lvl="5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72440" algn="l">
              <a:spcBef>
                <a:spcPts val="160"/>
              </a:spcBef>
              <a:spcAft>
                <a:spcPts val="0"/>
              </a:spcAft>
              <a:buSzPts val="3840"/>
              <a:buChar char="⬥"/>
              <a:defRPr sz="3200"/>
            </a:lvl1pPr>
            <a:lvl2pPr marL="914400" lvl="1" indent="-406400" algn="l">
              <a:spcBef>
                <a:spcPts val="16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65760" algn="l">
              <a:spcBef>
                <a:spcPts val="240"/>
              </a:spcBef>
              <a:spcAft>
                <a:spcPts val="0"/>
              </a:spcAft>
              <a:buSzPts val="2160"/>
              <a:buChar char="●"/>
              <a:defRPr sz="2400"/>
            </a:lvl3pPr>
            <a:lvl4pPr marL="1828800" lvl="3" indent="-355600" algn="l">
              <a:spcBef>
                <a:spcPts val="2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5pPr>
            <a:lvl6pPr marL="2743200" lvl="5" indent="-355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0"/>
              </a:spcBef>
              <a:spcAft>
                <a:spcPts val="0"/>
              </a:spcAft>
              <a:buSzPts val="1680"/>
              <a:buNone/>
              <a:defRPr sz="1400"/>
            </a:lvl1pPr>
            <a:lvl2pPr marL="914400" lvl="1" indent="-228600" algn="l">
              <a:spcBef>
                <a:spcPts val="7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9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5pPr>
            <a:lvl6pPr marL="2743200" lvl="5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3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1960" algn="l" rtl="0">
              <a:spcBef>
                <a:spcPts val="140"/>
              </a:spcBef>
              <a:spcAft>
                <a:spcPts val="0"/>
              </a:spcAft>
              <a:buClr>
                <a:srgbClr val="4C4CC4"/>
              </a:buClr>
              <a:buSzPts val="3360"/>
              <a:buFont typeface="Noto Sans Symbols"/>
              <a:buChar char="⬥"/>
              <a:defRPr sz="2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spcBef>
                <a:spcPts val="1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42900" algn="l" rtl="0">
              <a:spcBef>
                <a:spcPts val="200"/>
              </a:spcBef>
              <a:spcAft>
                <a:spcPts val="0"/>
              </a:spcAft>
              <a:buClr>
                <a:srgbClr val="4C4CC4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spcBef>
                <a:spcPts val="1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5384800" y="625157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>
            <a:off x="304800" y="6440488"/>
            <a:ext cx="11582400" cy="0"/>
          </a:xfrm>
          <a:prstGeom prst="straightConnector1">
            <a:avLst/>
          </a:prstGeom>
          <a:noFill/>
          <a:ln w="28575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9"/>
          <p:cNvCxnSpPr/>
          <p:nvPr/>
        </p:nvCxnSpPr>
        <p:spPr>
          <a:xfrm>
            <a:off x="304800" y="914400"/>
            <a:ext cx="11582400" cy="0"/>
          </a:xfrm>
          <a:prstGeom prst="straightConnector1">
            <a:avLst/>
          </a:prstGeom>
          <a:noFill/>
          <a:ln w="28575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04800" y="1828800"/>
            <a:ext cx="1158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>
                <a:solidFill>
                  <a:srgbClr val="003399"/>
                </a:solidFill>
              </a:rPr>
              <a:t>Final Project Presentation </a:t>
            </a:r>
            <a:br>
              <a:rPr lang="en-US" sz="3600">
                <a:solidFill>
                  <a:srgbClr val="003399"/>
                </a:solidFill>
              </a:rPr>
            </a:b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 CNN Hardware Design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438400" y="41148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12</a:t>
            </a:r>
          </a:p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R09921132 </a:t>
            </a: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劉彥甫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R09921129 </a:t>
            </a: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黃意堯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133600" y="533400"/>
            <a:ext cx="7924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c34eee3f_0_2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Results</a:t>
            </a:r>
            <a:endParaRPr/>
          </a:p>
        </p:txBody>
      </p:sp>
      <p:sp>
        <p:nvSpPr>
          <p:cNvPr id="180" name="Google Shape;180;ge1c34eee3f_0_22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Traditional convolution@100MHz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e1c34eee3f_0_229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182" name="Google Shape;182;ge1c34eee3f_0_229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83" name="Google Shape;183;ge1c34eee3f_0_229"/>
          <p:cNvGraphicFramePr/>
          <p:nvPr/>
        </p:nvGraphicFramePr>
        <p:xfrm>
          <a:off x="770125" y="2038303"/>
          <a:ext cx="11080375" cy="1432495"/>
        </p:xfrm>
        <a:graphic>
          <a:graphicData uri="http://schemas.openxmlformats.org/drawingml/2006/table">
            <a:tbl>
              <a:tblPr>
                <a:noFill/>
                <a:tableStyleId>{AB2DBC7A-92CF-4663-987D-81810DD40EDD}</a:tableStyleId>
              </a:tblPr>
              <a:tblGrid>
                <a:gridCol w="22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Traditional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Area[um^2]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Power[W](prime_time)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Power*Area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Latency [ns]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(Time to finish one frame)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Input@0%sparsity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1,569,046 um^2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0.1572 W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246,654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12,996.6ns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" name="Google Shape;184;ge1c34eee3f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538" y="3837065"/>
            <a:ext cx="8447549" cy="23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c7b78f38_0_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Comparison</a:t>
            </a:r>
            <a:endParaRPr/>
          </a:p>
        </p:txBody>
      </p:sp>
      <p:sp>
        <p:nvSpPr>
          <p:cNvPr id="190" name="Google Shape;190;ge1c7b78f38_0_12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 dirty="0"/>
              <a:t>Difference between sub-modules in </a:t>
            </a:r>
            <a:r>
              <a:rPr lang="en-US" dirty="0" err="1"/>
              <a:t>SparseCNN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endParaRPr lang="en-US" dirty="0"/>
          </a:p>
        </p:txBody>
      </p:sp>
      <p:sp>
        <p:nvSpPr>
          <p:cNvPr id="191" name="Google Shape;191;ge1c7b78f38_0_129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192" name="Google Shape;192;ge1c7b78f38_0_129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7A5DF2-CA42-6742-A126-2231D348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93" y="2493889"/>
            <a:ext cx="5170113" cy="33698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085D505-9714-A647-964A-84A52F7EA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88" y="2446479"/>
            <a:ext cx="5170112" cy="34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c7b78f38_0_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Comparison</a:t>
            </a:r>
            <a:endParaRPr/>
          </a:p>
        </p:txBody>
      </p:sp>
      <p:sp>
        <p:nvSpPr>
          <p:cNvPr id="190" name="Google Shape;190;ge1c7b78f38_0_12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 dirty="0"/>
              <a:t>Difference between sub-modules in </a:t>
            </a:r>
            <a:r>
              <a:rPr lang="en-US" dirty="0" err="1"/>
              <a:t>SparseCNNPA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endParaRPr lang="en-US" dirty="0"/>
          </a:p>
        </p:txBody>
      </p:sp>
      <p:sp>
        <p:nvSpPr>
          <p:cNvPr id="191" name="Google Shape;191;ge1c7b78f38_0_129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192" name="Google Shape;192;ge1c7b78f38_0_129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35D3B3-7734-864B-A235-7C2067C8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22" y="2385418"/>
            <a:ext cx="5462855" cy="35010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1775C6-BE9B-7A40-B857-9423195D0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45" y="2180068"/>
            <a:ext cx="5462855" cy="37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4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c7b78f38_0_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Comparison</a:t>
            </a:r>
            <a:endParaRPr/>
          </a:p>
        </p:txBody>
      </p:sp>
      <p:sp>
        <p:nvSpPr>
          <p:cNvPr id="190" name="Google Shape;190;ge1c7b78f38_0_12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Traditional convolution v.s Sparse convolution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1c7b78f38_0_129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192" name="Google Shape;192;ge1c7b78f38_0_129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3" name="Google Shape;193;ge1c7b78f38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838" y="1828800"/>
            <a:ext cx="67532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c7b78f38_0_11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Comparison</a:t>
            </a:r>
            <a:endParaRPr/>
          </a:p>
        </p:txBody>
      </p:sp>
      <p:sp>
        <p:nvSpPr>
          <p:cNvPr id="199" name="Google Shape;199;ge1c7b78f38_0_118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Traditional convolution v.s Sparse convolution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e1c7b78f38_0_118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201" name="Google Shape;201;ge1c7b78f38_0_118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02" name="Google Shape;202;ge1c7b78f38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950" y="1895463"/>
            <a:ext cx="70389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c7b78f38_0_1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Comparison</a:t>
            </a:r>
            <a:endParaRPr/>
          </a:p>
        </p:txBody>
      </p:sp>
      <p:sp>
        <p:nvSpPr>
          <p:cNvPr id="208" name="Google Shape;208;ge1c7b78f38_0_11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Traditional convolution v.s Sparse convolution@0% sparsity</a:t>
            </a:r>
            <a:endParaRPr/>
          </a:p>
        </p:txBody>
      </p:sp>
      <p:sp>
        <p:nvSpPr>
          <p:cNvPr id="209" name="Google Shape;209;ge1c7b78f38_0_11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210" name="Google Shape;210;ge1c7b78f38_0_11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11" name="Google Shape;211;ge1c7b78f38_0_11"/>
          <p:cNvGraphicFramePr/>
          <p:nvPr/>
        </p:nvGraphicFramePr>
        <p:xfrm>
          <a:off x="603713" y="1783153"/>
          <a:ext cx="11080350" cy="3291720"/>
        </p:xfrm>
        <a:graphic>
          <a:graphicData uri="http://schemas.openxmlformats.org/drawingml/2006/table">
            <a:tbl>
              <a:tblPr>
                <a:noFill/>
                <a:tableStyleId>{AB2DBC7A-92CF-4663-987D-81810DD40EDD}</a:tableStyleId>
              </a:tblPr>
              <a:tblGrid>
                <a:gridCol w="184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Area[um^2]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Power[W](prime_time)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Power*Area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Latency [ns]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(Time to finish one frame)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Total Energy [J]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Taditional convolution@0% sparsity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1,569,046 um^2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0.1572 W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244,614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12,996.6ns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2.04E-6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Sparse CNN@0%sparsity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2,417,592 um^2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0.154 W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372,309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203,955 ns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3.14E-5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Sparse CNN parallel adder@0%sparsity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21,267,287 um^2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0.482 W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10,250,832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21,265.3 ns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1.02E-5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2" name="Google Shape;212;ge1c7b78f3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00" y="3470850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e1c7b78f3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050" y="2606075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e1c7b78f3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650" y="2681475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e1c7b78f3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825" y="2681475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e1c7b78f3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575" y="2681475"/>
            <a:ext cx="747525" cy="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1536d597f_0_8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Comparison</a:t>
            </a:r>
            <a:endParaRPr/>
          </a:p>
        </p:txBody>
      </p:sp>
      <p:sp>
        <p:nvSpPr>
          <p:cNvPr id="222" name="Google Shape;222;ge1536d597f_0_82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Traditional convolution v.s Sparse convolution@90% sparsity</a:t>
            </a:r>
            <a:endParaRPr/>
          </a:p>
        </p:txBody>
      </p:sp>
      <p:sp>
        <p:nvSpPr>
          <p:cNvPr id="223" name="Google Shape;223;ge1536d597f_0_82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224" name="Google Shape;224;ge1536d597f_0_82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25" name="Google Shape;225;ge1536d597f_0_82"/>
          <p:cNvGraphicFramePr/>
          <p:nvPr/>
        </p:nvGraphicFramePr>
        <p:xfrm>
          <a:off x="603713" y="1783153"/>
          <a:ext cx="11080350" cy="3291715"/>
        </p:xfrm>
        <a:graphic>
          <a:graphicData uri="http://schemas.openxmlformats.org/drawingml/2006/table">
            <a:tbl>
              <a:tblPr>
                <a:noFill/>
                <a:tableStyleId>{AB2DBC7A-92CF-4663-987D-81810DD40EDD}</a:tableStyleId>
              </a:tblPr>
              <a:tblGrid>
                <a:gridCol w="196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Area[um^2]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Power[W](prime_time)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Power*Area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Latency [ns]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(Time to finish one frame)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Total Energy [J]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Taditional convolution@90% sparsity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1,569,046 um^2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0.110 W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171,967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12,996.6ns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1.43E-06 J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Sparse CNN@90%sparsity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2,417,592 um^2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0.0369 W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89,209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86355.3 ns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3.19E-06 J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Sparse CNN parallel adder@90%sparsity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21,267,287 um^2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0.256 W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5,444,425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9015.3 ns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2.31E-06 J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6" name="Google Shape;226;ge1536d597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650" y="2681475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e1536d597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375" y="3504425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e1536d597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100" y="3504425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e1536d597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825" y="4327350"/>
            <a:ext cx="747525" cy="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1536d597f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550" y="2681475"/>
            <a:ext cx="747525" cy="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and Conclusions</a:t>
            </a:r>
            <a:endParaRPr/>
          </a:p>
        </p:txBody>
      </p: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In algorithm perspective, sparse convolution </a:t>
            </a:r>
            <a:r>
              <a:rPr lang="en-US">
                <a:solidFill>
                  <a:srgbClr val="FF0000"/>
                </a:solidFill>
              </a:rPr>
              <a:t>should save computing effort</a:t>
            </a:r>
            <a:r>
              <a:rPr lang="en-US"/>
              <a:t> which is also true in hardware design. In hardware perspective, sparse convolution need more memory access than traditional convolution which results in </a:t>
            </a:r>
            <a:r>
              <a:rPr lang="en-US">
                <a:solidFill>
                  <a:srgbClr val="FF0000"/>
                </a:solidFill>
              </a:rPr>
              <a:t>large area and power/time consuming memory blocks</a:t>
            </a:r>
            <a:r>
              <a:rPr lang="en-US"/>
              <a:t>.</a:t>
            </a:r>
            <a:endParaRPr/>
          </a:p>
          <a:p>
            <a:pPr marL="34290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Sparse CNN needs extra memory to save CSR data and needs to deal with output memory access contention problem.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4" name="Google Shape;244;p8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29540" algn="l" rtl="0"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/>
              <a:t>[1] F. Li, G. Li, Z. Mo, X. He and J. Cheng, "FSA: A Fine-Grained Systolic Accelerator for Sparse CNNs," in IEEE Transactions on Computer-Aided Design of Integrated Circuits and Systems, vol. 39, no. 11, pp. 3589-3600, Nov. 2020, doi: 10.1109/TCAD.2020.3012212.</a:t>
            </a:r>
            <a:endParaRPr/>
          </a:p>
          <a:p>
            <a:pPr marL="342900" lvl="0" indent="-129540" algn="l" rtl="0">
              <a:spcBef>
                <a:spcPts val="0"/>
              </a:spcBef>
              <a:spcAft>
                <a:spcPts val="0"/>
              </a:spcAft>
              <a:buSzPts val="3360"/>
              <a:buNone/>
            </a:pPr>
            <a:endParaRPr/>
          </a:p>
          <a:p>
            <a:pPr marL="213359" lvl="0" indent="0" algn="l" rtl="0">
              <a:spcBef>
                <a:spcPts val="0"/>
              </a:spcBef>
              <a:spcAft>
                <a:spcPts val="0"/>
              </a:spcAft>
              <a:buSzPts val="3360"/>
              <a:buNone/>
            </a:pP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and Prior Works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Two additional benefit of sparse matrix convolution are </a:t>
            </a:r>
            <a:r>
              <a:rPr lang="en-US">
                <a:solidFill>
                  <a:srgbClr val="FF0000"/>
                </a:solidFill>
              </a:rPr>
              <a:t>saving computing power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saving memory usage</a:t>
            </a:r>
            <a:r>
              <a:rPr lang="en-US"/>
              <a:t>. Like we talked about FFT Radix-n design,  does sparse convolution really save cost in hardware perspective?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The irregular sparse patterns introduced by both weights and activations are much more challenging for efficient computation. For example, due to the </a:t>
            </a:r>
            <a:r>
              <a:rPr lang="en-US">
                <a:solidFill>
                  <a:srgbClr val="FF0000"/>
                </a:solidFill>
              </a:rPr>
              <a:t>issues of access contention, workload imbalance</a:t>
            </a:r>
            <a:r>
              <a:rPr lang="en-US"/>
              <a:t>, and tile fragmentation, the state-of-the-art sparse accelerator SCNN fails to fully leverage the benefits of sparsity, leading to nonoptimal results for both speedup and energy efficiency.</a:t>
            </a:r>
            <a:endParaRPr/>
          </a:p>
          <a:p>
            <a:pPr marL="342900" lvl="0" indent="-129540" algn="l" rtl="0">
              <a:spcBef>
                <a:spcPts val="280"/>
              </a:spcBef>
              <a:spcAft>
                <a:spcPts val="0"/>
              </a:spcAft>
              <a:buSzPts val="3360"/>
              <a:buNone/>
            </a:pPr>
            <a:endParaRPr>
              <a:solidFill>
                <a:srgbClr val="BFBFBF"/>
              </a:solidFill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 and Design Features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Use streaming data flow to reduce memory traffic/usage.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Use one adder working at 16 times clock frequency to solve memory access contention which mentioned at prior works.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Use parallel adder to solve the problem on power consuming of one adder.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Use clock gated to save some power.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536d597f_0_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 and Design Features (cont.)</a:t>
            </a:r>
            <a:endParaRPr/>
          </a:p>
        </p:txBody>
      </p:sp>
      <p:sp>
        <p:nvSpPr>
          <p:cNvPr id="127" name="Google Shape;127;ge1536d597f_0_0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1536d597f_0_0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/>
          </a:p>
        </p:txBody>
      </p:sp>
      <p:pic>
        <p:nvPicPr>
          <p:cNvPr id="129" name="Google Shape;129;ge1536d59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" y="1774050"/>
            <a:ext cx="11887201" cy="406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e1536d597f_0_0"/>
          <p:cNvSpPr txBox="1"/>
          <p:nvPr/>
        </p:nvSpPr>
        <p:spPr>
          <a:xfrm>
            <a:off x="391025" y="990600"/>
            <a:ext cx="329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Arial Narrow"/>
                <a:ea typeface="Arial Narrow"/>
                <a:cs typeface="Arial Narrow"/>
                <a:sym typeface="Arial Narrow"/>
              </a:rPr>
              <a:t>Sparse Convolution</a:t>
            </a:r>
            <a:endParaRPr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536d597f_0_5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 and Design Features (cont.)</a:t>
            </a:r>
            <a:endParaRPr/>
          </a:p>
        </p:txBody>
      </p:sp>
      <p:sp>
        <p:nvSpPr>
          <p:cNvPr id="136" name="Google Shape;136;ge1536d597f_0_56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/>
          </a:p>
        </p:txBody>
      </p:sp>
      <p:sp>
        <p:nvSpPr>
          <p:cNvPr id="137" name="Google Shape;137;ge1536d597f_0_56"/>
          <p:cNvSpPr txBox="1"/>
          <p:nvPr/>
        </p:nvSpPr>
        <p:spPr>
          <a:xfrm>
            <a:off x="391025" y="990600"/>
            <a:ext cx="570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Arial Narrow"/>
                <a:ea typeface="Arial Narrow"/>
                <a:cs typeface="Arial Narrow"/>
                <a:sym typeface="Arial Narrow"/>
              </a:rPr>
              <a:t>Sparse Convolution with parallel adder</a:t>
            </a:r>
            <a:endParaRPr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8" name="Google Shape;138;ge1536d597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5925"/>
            <a:ext cx="11887201" cy="319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c34eee3f_0_10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 and Design Features (cont.)</a:t>
            </a:r>
            <a:endParaRPr/>
          </a:p>
        </p:txBody>
      </p:sp>
      <p:sp>
        <p:nvSpPr>
          <p:cNvPr id="144" name="Google Shape;144;ge1c34eee3f_0_103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/>
          </a:p>
        </p:txBody>
      </p:sp>
      <p:sp>
        <p:nvSpPr>
          <p:cNvPr id="145" name="Google Shape;145;ge1c34eee3f_0_103"/>
          <p:cNvSpPr txBox="1"/>
          <p:nvPr/>
        </p:nvSpPr>
        <p:spPr>
          <a:xfrm>
            <a:off x="282575" y="990600"/>
            <a:ext cx="405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Arial Narrow"/>
                <a:ea typeface="Arial Narrow"/>
                <a:cs typeface="Arial Narrow"/>
                <a:sym typeface="Arial Narrow"/>
              </a:rPr>
              <a:t>Traditional Convolution</a:t>
            </a:r>
            <a:endParaRPr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6" name="Google Shape;146;ge1c34eee3f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0" y="2227850"/>
            <a:ext cx="11887201" cy="328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Space Exploration (and Methodology)</a:t>
            </a: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CSR module: data-stream v.s data-batch (in report)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CSR/adder module: reference design v.s 2x parallel design (in report)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PE module: reference design v.s 2x parallel v.s 2x pipeline (in report)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Write back module: one adder in 16x fclk v.s fully parallel (in report)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360"/>
              <a:buChar char="⬥"/>
            </a:pPr>
            <a:r>
              <a:rPr lang="en-US"/>
              <a:t>Traditional convolution v.s Sparse convolution @ different sparsity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Signal Processing in VLSI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c34eee3f_0_25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Results</a:t>
            </a:r>
            <a:endParaRPr/>
          </a:p>
        </p:txBody>
      </p:sp>
      <p:sp>
        <p:nvSpPr>
          <p:cNvPr id="160" name="Google Shape;160;ge1c34eee3f_0_255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Sparse convolution@10/166.67MHz (PE_CSR_clk/Memory_clk)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1c34eee3f_0_255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162" name="Google Shape;162;ge1c34eee3f_0_255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63" name="Google Shape;163;ge1c34eee3f_0_255"/>
          <p:cNvGraphicFramePr/>
          <p:nvPr/>
        </p:nvGraphicFramePr>
        <p:xfrm>
          <a:off x="726400" y="1747953"/>
          <a:ext cx="11035875" cy="1271720"/>
        </p:xfrm>
        <a:graphic>
          <a:graphicData uri="http://schemas.openxmlformats.org/drawingml/2006/table">
            <a:tbl>
              <a:tblPr>
                <a:noFill/>
                <a:tableStyleId>{AB2DBC7A-92CF-4663-987D-81810DD40EDD}</a:tableStyleId>
              </a:tblPr>
              <a:tblGrid>
                <a:gridCol w="220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Area[um^2]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Power[W](prime_time)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Power*Area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Latency [ns]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(Time to finish one frame)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Input@0%sparsity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2,417,592 um^2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0.154 W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372,309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203,955 ns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" name="Google Shape;164;ge1c34eee3f_0_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25" y="3507931"/>
            <a:ext cx="7436549" cy="25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536d597f_0_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Results</a:t>
            </a:r>
            <a:endParaRPr/>
          </a:p>
        </p:txBody>
      </p:sp>
      <p:sp>
        <p:nvSpPr>
          <p:cNvPr id="170" name="Google Shape;170;ge1536d597f_0_65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11379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Char char="⬥"/>
            </a:pPr>
            <a:r>
              <a:rPr lang="en-US"/>
              <a:t>Sparse convolution with parallel adder@100MHz </a:t>
            </a:r>
            <a:endParaRPr/>
          </a:p>
        </p:txBody>
      </p:sp>
      <p:sp>
        <p:nvSpPr>
          <p:cNvPr id="171" name="Google Shape;171;ge1536d597f_0_65"/>
          <p:cNvSpPr txBox="1">
            <a:spLocks noGrp="1"/>
          </p:cNvSpPr>
          <p:nvPr>
            <p:ph type="ftr" idx="11"/>
          </p:nvPr>
        </p:nvSpPr>
        <p:spPr>
          <a:xfrm>
            <a:off x="282575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Processing in VLSI Design</a:t>
            </a:r>
            <a:endParaRPr/>
          </a:p>
        </p:txBody>
      </p:sp>
      <p:sp>
        <p:nvSpPr>
          <p:cNvPr id="172" name="Google Shape;172;ge1536d597f_0_65"/>
          <p:cNvSpPr txBox="1">
            <a:spLocks noGrp="1"/>
          </p:cNvSpPr>
          <p:nvPr>
            <p:ph type="sldNum" idx="12"/>
          </p:nvPr>
        </p:nvSpPr>
        <p:spPr>
          <a:xfrm>
            <a:off x="9409113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73" name="Google Shape;173;ge1536d597f_0_65"/>
          <p:cNvGraphicFramePr/>
          <p:nvPr/>
        </p:nvGraphicFramePr>
        <p:xfrm>
          <a:off x="726400" y="1747953"/>
          <a:ext cx="11035875" cy="1271720"/>
        </p:xfrm>
        <a:graphic>
          <a:graphicData uri="http://schemas.openxmlformats.org/drawingml/2006/table">
            <a:tbl>
              <a:tblPr>
                <a:noFill/>
                <a:tableStyleId>{AB2DBC7A-92CF-4663-987D-81810DD40EDD}</a:tableStyleId>
              </a:tblPr>
              <a:tblGrid>
                <a:gridCol w="220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Area[um^2]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Power[W](prime_time)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Power*Area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Latency [ns]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(Time to finish one frame)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Input@0%sparsity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21,267,287 um^2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0.482 W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10,250,832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21,265.3 ns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" name="Google Shape;174;ge1536d597f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00" y="3590849"/>
            <a:ext cx="9402701" cy="25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936</Words>
  <Application>Microsoft Macintosh PowerPoint</Application>
  <PresentationFormat>寬螢幕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Verdana</vt:lpstr>
      <vt:lpstr>Arial Narrow</vt:lpstr>
      <vt:lpstr>Times New Roman</vt:lpstr>
      <vt:lpstr>Calibri</vt:lpstr>
      <vt:lpstr>Palatino Linotype</vt:lpstr>
      <vt:lpstr>Arial</vt:lpstr>
      <vt:lpstr>Noto Sans Symbols</vt:lpstr>
      <vt:lpstr>Default Design</vt:lpstr>
      <vt:lpstr>Final Project Presentation  Sparse CNN Hardware Design</vt:lpstr>
      <vt:lpstr>Motivation and Prior Works</vt:lpstr>
      <vt:lpstr>System Architecture and Design Features</vt:lpstr>
      <vt:lpstr>System Architecture and Design Features (cont.)</vt:lpstr>
      <vt:lpstr>System Architecture and Design Features (cont.)</vt:lpstr>
      <vt:lpstr>System Architecture and Design Features (cont.)</vt:lpstr>
      <vt:lpstr>Design Space Exploration (and Methodology)</vt:lpstr>
      <vt:lpstr>Implementation Results</vt:lpstr>
      <vt:lpstr>Implementation Results</vt:lpstr>
      <vt:lpstr>Implementation Results</vt:lpstr>
      <vt:lpstr>Performance Comparison</vt:lpstr>
      <vt:lpstr>Performance Comparison</vt:lpstr>
      <vt:lpstr>Performance Comparison</vt:lpstr>
      <vt:lpstr>Performance Comparison</vt:lpstr>
      <vt:lpstr>Performance Comparison</vt:lpstr>
      <vt:lpstr>Performance Comparison</vt:lpstr>
      <vt:lpstr>Summary and 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 Sparse CNN Hardware Design</dc:title>
  <dc:creator>Dejan</dc:creator>
  <cp:lastModifiedBy>Microsoft Office User</cp:lastModifiedBy>
  <cp:revision>4</cp:revision>
  <dcterms:created xsi:type="dcterms:W3CDTF">2000-12-04T03:21:06Z</dcterms:created>
  <dcterms:modified xsi:type="dcterms:W3CDTF">2021-06-29T02:21:56Z</dcterms:modified>
</cp:coreProperties>
</file>