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7" r:id="rId2"/>
    <p:sldId id="271" r:id="rId3"/>
    <p:sldId id="272" r:id="rId4"/>
    <p:sldId id="281" r:id="rId5"/>
    <p:sldId id="282" r:id="rId6"/>
    <p:sldId id="283" r:id="rId7"/>
    <p:sldId id="284" r:id="rId8"/>
    <p:sldId id="285" r:id="rId9"/>
    <p:sldId id="286" r:id="rId10"/>
    <p:sldId id="287" r:id="rId11"/>
    <p:sldId id="288" r:id="rId12"/>
    <p:sldId id="289" r:id="rId13"/>
    <p:sldId id="290" r:id="rId14"/>
    <p:sldId id="291" r:id="rId15"/>
    <p:sldId id="29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55" autoAdjust="0"/>
  </p:normalViewPr>
  <p:slideViewPr>
    <p:cSldViewPr>
      <p:cViewPr varScale="1">
        <p:scale>
          <a:sx n="66" d="100"/>
          <a:sy n="66" d="100"/>
        </p:scale>
        <p:origin x="-147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1E6761A-51E0-4F4E-A7E0-FE9305527B44}" type="datetimeFigureOut">
              <a:rPr lang="en-US" smtClean="0"/>
              <a:t>5/30/2016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FE2CA8E3-F31C-4AA9-9287-238E92A70F3A}"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1E6761A-51E0-4F4E-A7E0-FE9305527B44}" type="datetimeFigureOut">
              <a:rPr lang="en-US" smtClean="0"/>
              <a:t>5/30/2016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E2CA8E3-F31C-4AA9-9287-238E92A70F3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1E6761A-51E0-4F4E-A7E0-FE9305527B44}" type="datetimeFigureOut">
              <a:rPr lang="en-US" smtClean="0"/>
              <a:t>5/30/2016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E2CA8E3-F31C-4AA9-9287-238E92A70F3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1E6761A-51E0-4F4E-A7E0-FE9305527B44}" type="datetimeFigureOut">
              <a:rPr lang="en-US" smtClean="0"/>
              <a:t>5/30/2016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E2CA8E3-F31C-4AA9-9287-238E92A70F3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1E6761A-51E0-4F4E-A7E0-FE9305527B44}" type="datetimeFigureOut">
              <a:rPr lang="en-US" smtClean="0"/>
              <a:t>5/30/2016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E2CA8E3-F31C-4AA9-9287-238E92A70F3A}"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1E6761A-51E0-4F4E-A7E0-FE9305527B44}" type="datetimeFigureOut">
              <a:rPr lang="en-US" smtClean="0"/>
              <a:t>5/30/2016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E2CA8E3-F31C-4AA9-9287-238E92A70F3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1E6761A-51E0-4F4E-A7E0-FE9305527B44}" type="datetimeFigureOut">
              <a:rPr lang="en-US" smtClean="0"/>
              <a:t>5/30/2016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E2CA8E3-F31C-4AA9-9287-238E92A70F3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1E6761A-51E0-4F4E-A7E0-FE9305527B44}" type="datetimeFigureOut">
              <a:rPr lang="en-US" smtClean="0"/>
              <a:t>5/30/2016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E2CA8E3-F31C-4AA9-9287-238E92A70F3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1E6761A-51E0-4F4E-A7E0-FE9305527B44}" type="datetimeFigureOut">
              <a:rPr lang="en-US" smtClean="0"/>
              <a:t>5/30/2016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E2CA8E3-F31C-4AA9-9287-238E92A70F3A}"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1E6761A-51E0-4F4E-A7E0-FE9305527B44}" type="datetimeFigureOut">
              <a:rPr lang="en-US" smtClean="0"/>
              <a:t>5/30/2016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E2CA8E3-F31C-4AA9-9287-238E92A70F3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1E6761A-51E0-4F4E-A7E0-FE9305527B44}" type="datetimeFigureOut">
              <a:rPr lang="en-US" smtClean="0"/>
              <a:t>5/30/2016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E2CA8E3-F31C-4AA9-9287-238E92A70F3A}"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1E6761A-51E0-4F4E-A7E0-FE9305527B44}" type="datetimeFigureOut">
              <a:rPr lang="en-US" smtClean="0"/>
              <a:t>5/30/2016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E2CA8E3-F31C-4AA9-9287-238E92A70F3A}"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924800" cy="1143000"/>
          </a:xfrm>
        </p:spPr>
        <p:txBody>
          <a:bodyPr>
            <a:normAutofit fontScale="90000"/>
          </a:bodyPr>
          <a:lstStyle/>
          <a:p>
            <a:r>
              <a:rPr lang="en-US" sz="4000" b="1" dirty="0" smtClean="0"/>
              <a:t>DISTRIBUTED DATABASE SYSTEM</a:t>
            </a:r>
            <a:r>
              <a:rPr lang="en-US" sz="4000" dirty="0"/>
              <a:t/>
            </a:r>
            <a:br>
              <a:rPr lang="en-US" sz="4000" dirty="0"/>
            </a:br>
            <a:endParaRPr lang="en-US" sz="4000" dirty="0"/>
          </a:p>
        </p:txBody>
      </p:sp>
      <p:sp>
        <p:nvSpPr>
          <p:cNvPr id="3" name="Content Placeholder 2"/>
          <p:cNvSpPr>
            <a:spLocks noGrp="1"/>
          </p:cNvSpPr>
          <p:nvPr>
            <p:ph idx="1"/>
          </p:nvPr>
        </p:nvSpPr>
        <p:spPr>
          <a:xfrm>
            <a:off x="609600" y="1219200"/>
            <a:ext cx="7924800" cy="4495800"/>
          </a:xfrm>
        </p:spPr>
        <p:txBody>
          <a:bodyPr>
            <a:noAutofit/>
          </a:bodyPr>
          <a:lstStyle/>
          <a:p>
            <a:pPr lvl="0" algn="just"/>
            <a:r>
              <a:rPr lang="en-US" sz="3200" dirty="0"/>
              <a:t>A </a:t>
            </a:r>
            <a:r>
              <a:rPr lang="en-US" sz="3200" b="1" dirty="0"/>
              <a:t>distributed database </a:t>
            </a:r>
            <a:r>
              <a:rPr lang="en-US" sz="3200" dirty="0"/>
              <a:t>(DDB) is a collection of multiple, logically interrelated databases distributed over a computer network </a:t>
            </a:r>
          </a:p>
          <a:p>
            <a:pPr algn="just"/>
            <a:r>
              <a:rPr lang="en-US" sz="3200" dirty="0" smtClean="0"/>
              <a:t>A </a:t>
            </a:r>
            <a:r>
              <a:rPr lang="en-US" sz="3200" b="1" dirty="0"/>
              <a:t>distributed database management system </a:t>
            </a:r>
            <a:r>
              <a:rPr lang="en-US" sz="3200" dirty="0"/>
              <a:t>(DDBMS) is the software that manages the DDB and provides an access mechanism that makes this distribution transparent to the users. Note however that the terms are most times, used interchangeably </a:t>
            </a:r>
          </a:p>
          <a:p>
            <a:pPr algn="just"/>
            <a:endParaRPr lang="en-US" sz="3200" dirty="0"/>
          </a:p>
        </p:txBody>
      </p:sp>
    </p:spTree>
    <p:extLst>
      <p:ext uri="{BB962C8B-B14F-4D97-AF65-F5344CB8AC3E}">
        <p14:creationId xmlns:p14="http://schemas.microsoft.com/office/powerpoint/2010/main" val="145349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762000" y="533400"/>
            <a:ext cx="7696199" cy="5105400"/>
          </a:xfrm>
          <a:prstGeom prst="rect">
            <a:avLst/>
          </a:prstGeom>
        </p:spPr>
      </p:pic>
      <p:sp>
        <p:nvSpPr>
          <p:cNvPr id="3" name="TextBox 2"/>
          <p:cNvSpPr txBox="1"/>
          <p:nvPr/>
        </p:nvSpPr>
        <p:spPr>
          <a:xfrm>
            <a:off x="762000" y="5867400"/>
            <a:ext cx="7696199" cy="1200329"/>
          </a:xfrm>
          <a:prstGeom prst="rect">
            <a:avLst/>
          </a:prstGeom>
          <a:noFill/>
        </p:spPr>
        <p:txBody>
          <a:bodyPr wrap="square" rtlCol="0">
            <a:spAutoFit/>
          </a:bodyPr>
          <a:lstStyle/>
          <a:p>
            <a:r>
              <a:rPr lang="en-US" sz="2400" b="1" dirty="0"/>
              <a:t>Top Down: </a:t>
            </a:r>
            <a:r>
              <a:rPr lang="en-US" sz="2400" dirty="0"/>
              <a:t>From </a:t>
            </a:r>
            <a:r>
              <a:rPr lang="en-US" sz="2400" b="1" dirty="0"/>
              <a:t>Entity </a:t>
            </a:r>
            <a:r>
              <a:rPr lang="en-US" sz="2400" dirty="0"/>
              <a:t>down (Top DOWN ↓) to the </a:t>
            </a:r>
            <a:r>
              <a:rPr lang="en-US" sz="2400" b="1" dirty="0"/>
              <a:t>Attributes</a:t>
            </a:r>
            <a:endParaRPr lang="en-US" sz="2400" dirty="0"/>
          </a:p>
          <a:p>
            <a:r>
              <a:rPr lang="en-US" sz="2400" b="1" dirty="0"/>
              <a:t>Bottom Up: </a:t>
            </a:r>
            <a:r>
              <a:rPr lang="en-US" sz="2400" dirty="0"/>
              <a:t>From </a:t>
            </a:r>
            <a:r>
              <a:rPr lang="en-US" sz="2400" b="1" dirty="0"/>
              <a:t>Attributes </a:t>
            </a:r>
            <a:r>
              <a:rPr lang="en-US" sz="2400" dirty="0"/>
              <a:t>up (Bottom-UP ↑) to the </a:t>
            </a:r>
            <a:r>
              <a:rPr lang="en-US" sz="2400" b="1" dirty="0"/>
              <a:t>Entity</a:t>
            </a:r>
            <a:endParaRPr lang="en-US" sz="2400" dirty="0"/>
          </a:p>
          <a:p>
            <a:endParaRPr lang="en-US" sz="2400" dirty="0"/>
          </a:p>
        </p:txBody>
      </p:sp>
    </p:spTree>
    <p:extLst>
      <p:ext uri="{BB962C8B-B14F-4D97-AF65-F5344CB8AC3E}">
        <p14:creationId xmlns:p14="http://schemas.microsoft.com/office/powerpoint/2010/main" val="1986415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655638"/>
          </a:xfrm>
        </p:spPr>
        <p:txBody>
          <a:bodyPr/>
          <a:lstStyle/>
          <a:p>
            <a:r>
              <a:rPr lang="en-US" sz="3200" b="1" dirty="0" smtClean="0"/>
              <a:t>CENTRALIZED AND DECENTRALIZED DESIGNS</a:t>
            </a:r>
            <a:endParaRPr lang="en-US" sz="3200" b="1" dirty="0"/>
          </a:p>
        </p:txBody>
      </p:sp>
      <p:sp>
        <p:nvSpPr>
          <p:cNvPr id="3" name="Content Placeholder 2"/>
          <p:cNvSpPr>
            <a:spLocks noGrp="1"/>
          </p:cNvSpPr>
          <p:nvPr>
            <p:ph idx="1"/>
          </p:nvPr>
        </p:nvSpPr>
        <p:spPr>
          <a:xfrm>
            <a:off x="609600" y="1143000"/>
            <a:ext cx="7924800" cy="5181600"/>
          </a:xfrm>
        </p:spPr>
        <p:txBody>
          <a:bodyPr>
            <a:noAutofit/>
          </a:bodyPr>
          <a:lstStyle/>
          <a:p>
            <a:pPr algn="just"/>
            <a:r>
              <a:rPr lang="en-US" sz="4000" dirty="0"/>
              <a:t>Aside the general design approaches (top-down and bottom-up), design approach can also be dependent upon the organizational style or structure. With respect to this, database design strategy can be seen from two perspectives, </a:t>
            </a:r>
            <a:r>
              <a:rPr lang="en-US" sz="4000" dirty="0" err="1"/>
              <a:t>viz</a:t>
            </a:r>
            <a:r>
              <a:rPr lang="en-US" sz="4000" dirty="0"/>
              <a:t>: </a:t>
            </a:r>
            <a:r>
              <a:rPr lang="en-US" sz="4000" b="1" dirty="0"/>
              <a:t>Centralized </a:t>
            </a:r>
            <a:r>
              <a:rPr lang="en-US" sz="4000" dirty="0"/>
              <a:t>and </a:t>
            </a:r>
            <a:r>
              <a:rPr lang="en-US" sz="4000" b="1" dirty="0"/>
              <a:t>Decentralized Designs.</a:t>
            </a:r>
            <a:endParaRPr lang="en-US" sz="4000" dirty="0"/>
          </a:p>
        </p:txBody>
      </p:sp>
    </p:spTree>
    <p:extLst>
      <p:ext uri="{BB962C8B-B14F-4D97-AF65-F5344CB8AC3E}">
        <p14:creationId xmlns:p14="http://schemas.microsoft.com/office/powerpoint/2010/main" val="211188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80">
                                          <p:stCondLst>
                                            <p:cond delay="0"/>
                                          </p:stCondLst>
                                        </p:cTn>
                                        <p:tgtEl>
                                          <p:spTgt spid="3">
                                            <p:txEl>
                                              <p:pRg st="0" end="0"/>
                                            </p:txEl>
                                          </p:spTgt>
                                        </p:tgtEl>
                                      </p:cBhvr>
                                    </p:animEffect>
                                    <p:anim calcmode="lin" valueType="num">
                                      <p:cBhvr>
                                        <p:cTn id="1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xEl>
                                              <p:pRg st="0" end="0"/>
                                            </p:txEl>
                                          </p:spTgt>
                                        </p:tgtEl>
                                      </p:cBhvr>
                                      <p:to x="100000" y="60000"/>
                                    </p:animScale>
                                    <p:animScale>
                                      <p:cBhvr>
                                        <p:cTn id="20" dur="166" decel="50000">
                                          <p:stCondLst>
                                            <p:cond delay="676"/>
                                          </p:stCondLst>
                                        </p:cTn>
                                        <p:tgtEl>
                                          <p:spTgt spid="3">
                                            <p:txEl>
                                              <p:pRg st="0" end="0"/>
                                            </p:txEl>
                                          </p:spTgt>
                                        </p:tgtEl>
                                      </p:cBhvr>
                                      <p:to x="100000" y="100000"/>
                                    </p:animScale>
                                    <p:animScale>
                                      <p:cBhvr>
                                        <p:cTn id="21" dur="26">
                                          <p:stCondLst>
                                            <p:cond delay="1312"/>
                                          </p:stCondLst>
                                        </p:cTn>
                                        <p:tgtEl>
                                          <p:spTgt spid="3">
                                            <p:txEl>
                                              <p:pRg st="0" end="0"/>
                                            </p:txEl>
                                          </p:spTgt>
                                        </p:tgtEl>
                                      </p:cBhvr>
                                      <p:to x="100000" y="80000"/>
                                    </p:animScale>
                                    <p:animScale>
                                      <p:cBhvr>
                                        <p:cTn id="22" dur="166" decel="50000">
                                          <p:stCondLst>
                                            <p:cond delay="1338"/>
                                          </p:stCondLst>
                                        </p:cTn>
                                        <p:tgtEl>
                                          <p:spTgt spid="3">
                                            <p:txEl>
                                              <p:pRg st="0" end="0"/>
                                            </p:txEl>
                                          </p:spTgt>
                                        </p:tgtEl>
                                      </p:cBhvr>
                                      <p:to x="100000" y="100000"/>
                                    </p:animScale>
                                    <p:animScale>
                                      <p:cBhvr>
                                        <p:cTn id="23" dur="26">
                                          <p:stCondLst>
                                            <p:cond delay="1642"/>
                                          </p:stCondLst>
                                        </p:cTn>
                                        <p:tgtEl>
                                          <p:spTgt spid="3">
                                            <p:txEl>
                                              <p:pRg st="0" end="0"/>
                                            </p:txEl>
                                          </p:spTgt>
                                        </p:tgtEl>
                                      </p:cBhvr>
                                      <p:to x="100000" y="90000"/>
                                    </p:animScale>
                                    <p:animScale>
                                      <p:cBhvr>
                                        <p:cTn id="24" dur="166" decel="50000">
                                          <p:stCondLst>
                                            <p:cond delay="1668"/>
                                          </p:stCondLst>
                                        </p:cTn>
                                        <p:tgtEl>
                                          <p:spTgt spid="3">
                                            <p:txEl>
                                              <p:pRg st="0" end="0"/>
                                            </p:txEl>
                                          </p:spTgt>
                                        </p:tgtEl>
                                      </p:cBhvr>
                                      <p:to x="100000" y="100000"/>
                                    </p:animScale>
                                    <p:animScale>
                                      <p:cBhvr>
                                        <p:cTn id="25" dur="26">
                                          <p:stCondLst>
                                            <p:cond delay="1808"/>
                                          </p:stCondLst>
                                        </p:cTn>
                                        <p:tgtEl>
                                          <p:spTgt spid="3">
                                            <p:txEl>
                                              <p:pRg st="0" end="0"/>
                                            </p:txEl>
                                          </p:spTgt>
                                        </p:tgtEl>
                                      </p:cBhvr>
                                      <p:to x="100000" y="95000"/>
                                    </p:animScale>
                                    <p:animScale>
                                      <p:cBhvr>
                                        <p:cTn id="26"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655638"/>
          </a:xfrm>
        </p:spPr>
        <p:txBody>
          <a:bodyPr/>
          <a:lstStyle/>
          <a:p>
            <a:r>
              <a:rPr lang="en-US" sz="3200" b="1" dirty="0" smtClean="0"/>
              <a:t>CENTRALIZED DESIGN</a:t>
            </a:r>
            <a:endParaRPr lang="en-US" sz="3200" b="1" dirty="0"/>
          </a:p>
        </p:txBody>
      </p:sp>
      <p:sp>
        <p:nvSpPr>
          <p:cNvPr id="3" name="Content Placeholder 2"/>
          <p:cNvSpPr>
            <a:spLocks noGrp="1"/>
          </p:cNvSpPr>
          <p:nvPr>
            <p:ph idx="1"/>
          </p:nvPr>
        </p:nvSpPr>
        <p:spPr>
          <a:xfrm>
            <a:off x="609600" y="1143000"/>
            <a:ext cx="7924800" cy="5181600"/>
          </a:xfrm>
        </p:spPr>
        <p:txBody>
          <a:bodyPr>
            <a:noAutofit/>
          </a:bodyPr>
          <a:lstStyle/>
          <a:p>
            <a:pPr algn="just"/>
            <a:r>
              <a:rPr lang="en-US" sz="2400" dirty="0"/>
              <a:t>This is considered when the design in view is relatively small in size and such that it can be handled by a single individual. Centralized design is considered most suitable when the database design is of relatively small volume and in which the task can be handled by a single designer (database administrator) or by a small, informal design team. The company operations and the scope of the problem are sufficiently limited to allow even a single designer to define the problem(s), create the conceptual design, verify the conceptual design with the user views, define system processes and data constraints to ensure the efficacy of the design, and ensure that the design will comply with all the requirements.</a:t>
            </a:r>
          </a:p>
        </p:txBody>
      </p:sp>
    </p:spTree>
    <p:extLst>
      <p:ext uri="{BB962C8B-B14F-4D97-AF65-F5344CB8AC3E}">
        <p14:creationId xmlns:p14="http://schemas.microsoft.com/office/powerpoint/2010/main" val="360342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80">
                                          <p:stCondLst>
                                            <p:cond delay="0"/>
                                          </p:stCondLst>
                                        </p:cTn>
                                        <p:tgtEl>
                                          <p:spTgt spid="3">
                                            <p:txEl>
                                              <p:pRg st="0" end="0"/>
                                            </p:txEl>
                                          </p:spTgt>
                                        </p:tgtEl>
                                      </p:cBhvr>
                                    </p:animEffect>
                                    <p:anim calcmode="lin" valueType="num">
                                      <p:cBhvr>
                                        <p:cTn id="1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xEl>
                                              <p:pRg st="0" end="0"/>
                                            </p:txEl>
                                          </p:spTgt>
                                        </p:tgtEl>
                                      </p:cBhvr>
                                      <p:to x="100000" y="60000"/>
                                    </p:animScale>
                                    <p:animScale>
                                      <p:cBhvr>
                                        <p:cTn id="20" dur="166" decel="50000">
                                          <p:stCondLst>
                                            <p:cond delay="676"/>
                                          </p:stCondLst>
                                        </p:cTn>
                                        <p:tgtEl>
                                          <p:spTgt spid="3">
                                            <p:txEl>
                                              <p:pRg st="0" end="0"/>
                                            </p:txEl>
                                          </p:spTgt>
                                        </p:tgtEl>
                                      </p:cBhvr>
                                      <p:to x="100000" y="100000"/>
                                    </p:animScale>
                                    <p:animScale>
                                      <p:cBhvr>
                                        <p:cTn id="21" dur="26">
                                          <p:stCondLst>
                                            <p:cond delay="1312"/>
                                          </p:stCondLst>
                                        </p:cTn>
                                        <p:tgtEl>
                                          <p:spTgt spid="3">
                                            <p:txEl>
                                              <p:pRg st="0" end="0"/>
                                            </p:txEl>
                                          </p:spTgt>
                                        </p:tgtEl>
                                      </p:cBhvr>
                                      <p:to x="100000" y="80000"/>
                                    </p:animScale>
                                    <p:animScale>
                                      <p:cBhvr>
                                        <p:cTn id="22" dur="166" decel="50000">
                                          <p:stCondLst>
                                            <p:cond delay="1338"/>
                                          </p:stCondLst>
                                        </p:cTn>
                                        <p:tgtEl>
                                          <p:spTgt spid="3">
                                            <p:txEl>
                                              <p:pRg st="0" end="0"/>
                                            </p:txEl>
                                          </p:spTgt>
                                        </p:tgtEl>
                                      </p:cBhvr>
                                      <p:to x="100000" y="100000"/>
                                    </p:animScale>
                                    <p:animScale>
                                      <p:cBhvr>
                                        <p:cTn id="23" dur="26">
                                          <p:stCondLst>
                                            <p:cond delay="1642"/>
                                          </p:stCondLst>
                                        </p:cTn>
                                        <p:tgtEl>
                                          <p:spTgt spid="3">
                                            <p:txEl>
                                              <p:pRg st="0" end="0"/>
                                            </p:txEl>
                                          </p:spTgt>
                                        </p:tgtEl>
                                      </p:cBhvr>
                                      <p:to x="100000" y="90000"/>
                                    </p:animScale>
                                    <p:animScale>
                                      <p:cBhvr>
                                        <p:cTn id="24" dur="166" decel="50000">
                                          <p:stCondLst>
                                            <p:cond delay="1668"/>
                                          </p:stCondLst>
                                        </p:cTn>
                                        <p:tgtEl>
                                          <p:spTgt spid="3">
                                            <p:txEl>
                                              <p:pRg st="0" end="0"/>
                                            </p:txEl>
                                          </p:spTgt>
                                        </p:tgtEl>
                                      </p:cBhvr>
                                      <p:to x="100000" y="100000"/>
                                    </p:animScale>
                                    <p:animScale>
                                      <p:cBhvr>
                                        <p:cTn id="25" dur="26">
                                          <p:stCondLst>
                                            <p:cond delay="1808"/>
                                          </p:stCondLst>
                                        </p:cTn>
                                        <p:tgtEl>
                                          <p:spTgt spid="3">
                                            <p:txEl>
                                              <p:pRg st="0" end="0"/>
                                            </p:txEl>
                                          </p:spTgt>
                                        </p:tgtEl>
                                      </p:cBhvr>
                                      <p:to x="100000" y="95000"/>
                                    </p:animScale>
                                    <p:animScale>
                                      <p:cBhvr>
                                        <p:cTn id="26"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685800" y="609600"/>
            <a:ext cx="7772399" cy="5181600"/>
          </a:xfrm>
          <a:prstGeom prst="rect">
            <a:avLst/>
          </a:prstGeom>
        </p:spPr>
      </p:pic>
    </p:spTree>
    <p:extLst>
      <p:ext uri="{BB962C8B-B14F-4D97-AF65-F5344CB8AC3E}">
        <p14:creationId xmlns:p14="http://schemas.microsoft.com/office/powerpoint/2010/main" val="3791167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655638"/>
          </a:xfrm>
        </p:spPr>
        <p:txBody>
          <a:bodyPr/>
          <a:lstStyle/>
          <a:p>
            <a:r>
              <a:rPr lang="en-US" sz="3200" b="1" dirty="0" smtClean="0"/>
              <a:t>DECENTRALIZED DESIGN</a:t>
            </a:r>
            <a:endParaRPr lang="en-US" sz="3200" b="1" dirty="0"/>
          </a:p>
        </p:txBody>
      </p:sp>
      <p:sp>
        <p:nvSpPr>
          <p:cNvPr id="3" name="Content Placeholder 2"/>
          <p:cNvSpPr>
            <a:spLocks noGrp="1"/>
          </p:cNvSpPr>
          <p:nvPr>
            <p:ph idx="1"/>
          </p:nvPr>
        </p:nvSpPr>
        <p:spPr>
          <a:xfrm>
            <a:off x="228600" y="914400"/>
            <a:ext cx="8610600" cy="5181600"/>
          </a:xfrm>
        </p:spPr>
        <p:txBody>
          <a:bodyPr>
            <a:noAutofit/>
          </a:bodyPr>
          <a:lstStyle/>
          <a:p>
            <a:pPr algn="just"/>
            <a:r>
              <a:rPr lang="en-US" sz="2400" dirty="0"/>
              <a:t>This is the direct opposite of centralized design. This might be used when the data component of the system has a considerable large number of entities and complex relations on which very complex operations are performed. Decentralized design is also likely to be employed when the problem itself is spread across several operational sites and each element is a subset of the entire data set.</a:t>
            </a:r>
          </a:p>
          <a:p>
            <a:pPr algn="just"/>
            <a:r>
              <a:rPr lang="en-US" sz="2400" dirty="0"/>
              <a:t>In large and complex projects, the database design typically cannot be done by only one person. Instead, a carefully selected team of database designers is employed to tackle a complex database project. Within the decentralized design framework, the database design task is divided into several modules. Once the design criteria have been established, the lead designer assigns design subsets or modules to design groups within the team.</a:t>
            </a:r>
          </a:p>
        </p:txBody>
      </p:sp>
    </p:spTree>
    <p:extLst>
      <p:ext uri="{BB962C8B-B14F-4D97-AF65-F5344CB8AC3E}">
        <p14:creationId xmlns:p14="http://schemas.microsoft.com/office/powerpoint/2010/main" val="336611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80">
                                          <p:stCondLst>
                                            <p:cond delay="0"/>
                                          </p:stCondLst>
                                        </p:cTn>
                                        <p:tgtEl>
                                          <p:spTgt spid="3">
                                            <p:txEl>
                                              <p:pRg st="0" end="0"/>
                                            </p:txEl>
                                          </p:spTgt>
                                        </p:tgtEl>
                                      </p:cBhvr>
                                    </p:animEffect>
                                    <p:anim calcmode="lin" valueType="num">
                                      <p:cBhvr>
                                        <p:cTn id="1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xEl>
                                              <p:pRg st="0" end="0"/>
                                            </p:txEl>
                                          </p:spTgt>
                                        </p:tgtEl>
                                      </p:cBhvr>
                                      <p:to x="100000" y="60000"/>
                                    </p:animScale>
                                    <p:animScale>
                                      <p:cBhvr>
                                        <p:cTn id="20" dur="166" decel="50000">
                                          <p:stCondLst>
                                            <p:cond delay="676"/>
                                          </p:stCondLst>
                                        </p:cTn>
                                        <p:tgtEl>
                                          <p:spTgt spid="3">
                                            <p:txEl>
                                              <p:pRg st="0" end="0"/>
                                            </p:txEl>
                                          </p:spTgt>
                                        </p:tgtEl>
                                      </p:cBhvr>
                                      <p:to x="100000" y="100000"/>
                                    </p:animScale>
                                    <p:animScale>
                                      <p:cBhvr>
                                        <p:cTn id="21" dur="26">
                                          <p:stCondLst>
                                            <p:cond delay="1312"/>
                                          </p:stCondLst>
                                        </p:cTn>
                                        <p:tgtEl>
                                          <p:spTgt spid="3">
                                            <p:txEl>
                                              <p:pRg st="0" end="0"/>
                                            </p:txEl>
                                          </p:spTgt>
                                        </p:tgtEl>
                                      </p:cBhvr>
                                      <p:to x="100000" y="80000"/>
                                    </p:animScale>
                                    <p:animScale>
                                      <p:cBhvr>
                                        <p:cTn id="22" dur="166" decel="50000">
                                          <p:stCondLst>
                                            <p:cond delay="1338"/>
                                          </p:stCondLst>
                                        </p:cTn>
                                        <p:tgtEl>
                                          <p:spTgt spid="3">
                                            <p:txEl>
                                              <p:pRg st="0" end="0"/>
                                            </p:txEl>
                                          </p:spTgt>
                                        </p:tgtEl>
                                      </p:cBhvr>
                                      <p:to x="100000" y="100000"/>
                                    </p:animScale>
                                    <p:animScale>
                                      <p:cBhvr>
                                        <p:cTn id="23" dur="26">
                                          <p:stCondLst>
                                            <p:cond delay="1642"/>
                                          </p:stCondLst>
                                        </p:cTn>
                                        <p:tgtEl>
                                          <p:spTgt spid="3">
                                            <p:txEl>
                                              <p:pRg st="0" end="0"/>
                                            </p:txEl>
                                          </p:spTgt>
                                        </p:tgtEl>
                                      </p:cBhvr>
                                      <p:to x="100000" y="90000"/>
                                    </p:animScale>
                                    <p:animScale>
                                      <p:cBhvr>
                                        <p:cTn id="24" dur="166" decel="50000">
                                          <p:stCondLst>
                                            <p:cond delay="1668"/>
                                          </p:stCondLst>
                                        </p:cTn>
                                        <p:tgtEl>
                                          <p:spTgt spid="3">
                                            <p:txEl>
                                              <p:pRg st="0" end="0"/>
                                            </p:txEl>
                                          </p:spTgt>
                                        </p:tgtEl>
                                      </p:cBhvr>
                                      <p:to x="100000" y="100000"/>
                                    </p:animScale>
                                    <p:animScale>
                                      <p:cBhvr>
                                        <p:cTn id="25" dur="26">
                                          <p:stCondLst>
                                            <p:cond delay="1808"/>
                                          </p:stCondLst>
                                        </p:cTn>
                                        <p:tgtEl>
                                          <p:spTgt spid="3">
                                            <p:txEl>
                                              <p:pRg st="0" end="0"/>
                                            </p:txEl>
                                          </p:spTgt>
                                        </p:tgtEl>
                                      </p:cBhvr>
                                      <p:to x="100000" y="95000"/>
                                    </p:animScale>
                                    <p:animScale>
                                      <p:cBhvr>
                                        <p:cTn id="26" dur="166" decel="50000">
                                          <p:stCondLst>
                                            <p:cond delay="1834"/>
                                          </p:stCondLst>
                                        </p:cTn>
                                        <p:tgtEl>
                                          <p:spTgt spid="3">
                                            <p:txEl>
                                              <p:pRg st="0" end="0"/>
                                            </p:txEl>
                                          </p:spTgt>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wipe(down)">
                                      <p:cBhvr>
                                        <p:cTn id="31" dur="580">
                                          <p:stCondLst>
                                            <p:cond delay="0"/>
                                          </p:stCondLst>
                                        </p:cTn>
                                        <p:tgtEl>
                                          <p:spTgt spid="3">
                                            <p:txEl>
                                              <p:pRg st="1" end="1"/>
                                            </p:txEl>
                                          </p:spTgt>
                                        </p:tgtEl>
                                      </p:cBhvr>
                                    </p:animEffect>
                                    <p:anim calcmode="lin" valueType="num">
                                      <p:cBhvr>
                                        <p:cTn id="3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3">
                                            <p:txEl>
                                              <p:pRg st="1" end="1"/>
                                            </p:txEl>
                                          </p:spTgt>
                                        </p:tgtEl>
                                      </p:cBhvr>
                                      <p:to x="100000" y="60000"/>
                                    </p:animScale>
                                    <p:animScale>
                                      <p:cBhvr>
                                        <p:cTn id="38" dur="166" decel="50000">
                                          <p:stCondLst>
                                            <p:cond delay="676"/>
                                          </p:stCondLst>
                                        </p:cTn>
                                        <p:tgtEl>
                                          <p:spTgt spid="3">
                                            <p:txEl>
                                              <p:pRg st="1" end="1"/>
                                            </p:txEl>
                                          </p:spTgt>
                                        </p:tgtEl>
                                      </p:cBhvr>
                                      <p:to x="100000" y="100000"/>
                                    </p:animScale>
                                    <p:animScale>
                                      <p:cBhvr>
                                        <p:cTn id="39" dur="26">
                                          <p:stCondLst>
                                            <p:cond delay="1312"/>
                                          </p:stCondLst>
                                        </p:cTn>
                                        <p:tgtEl>
                                          <p:spTgt spid="3">
                                            <p:txEl>
                                              <p:pRg st="1" end="1"/>
                                            </p:txEl>
                                          </p:spTgt>
                                        </p:tgtEl>
                                      </p:cBhvr>
                                      <p:to x="100000" y="80000"/>
                                    </p:animScale>
                                    <p:animScale>
                                      <p:cBhvr>
                                        <p:cTn id="40" dur="166" decel="50000">
                                          <p:stCondLst>
                                            <p:cond delay="1338"/>
                                          </p:stCondLst>
                                        </p:cTn>
                                        <p:tgtEl>
                                          <p:spTgt spid="3">
                                            <p:txEl>
                                              <p:pRg st="1" end="1"/>
                                            </p:txEl>
                                          </p:spTgt>
                                        </p:tgtEl>
                                      </p:cBhvr>
                                      <p:to x="100000" y="100000"/>
                                    </p:animScale>
                                    <p:animScale>
                                      <p:cBhvr>
                                        <p:cTn id="41" dur="26">
                                          <p:stCondLst>
                                            <p:cond delay="1642"/>
                                          </p:stCondLst>
                                        </p:cTn>
                                        <p:tgtEl>
                                          <p:spTgt spid="3">
                                            <p:txEl>
                                              <p:pRg st="1" end="1"/>
                                            </p:txEl>
                                          </p:spTgt>
                                        </p:tgtEl>
                                      </p:cBhvr>
                                      <p:to x="100000" y="90000"/>
                                    </p:animScale>
                                    <p:animScale>
                                      <p:cBhvr>
                                        <p:cTn id="42" dur="166" decel="50000">
                                          <p:stCondLst>
                                            <p:cond delay="1668"/>
                                          </p:stCondLst>
                                        </p:cTn>
                                        <p:tgtEl>
                                          <p:spTgt spid="3">
                                            <p:txEl>
                                              <p:pRg st="1" end="1"/>
                                            </p:txEl>
                                          </p:spTgt>
                                        </p:tgtEl>
                                      </p:cBhvr>
                                      <p:to x="100000" y="100000"/>
                                    </p:animScale>
                                    <p:animScale>
                                      <p:cBhvr>
                                        <p:cTn id="43" dur="26">
                                          <p:stCondLst>
                                            <p:cond delay="1808"/>
                                          </p:stCondLst>
                                        </p:cTn>
                                        <p:tgtEl>
                                          <p:spTgt spid="3">
                                            <p:txEl>
                                              <p:pRg st="1" end="1"/>
                                            </p:txEl>
                                          </p:spTgt>
                                        </p:tgtEl>
                                      </p:cBhvr>
                                      <p:to x="100000" y="95000"/>
                                    </p:animScale>
                                    <p:animScale>
                                      <p:cBhvr>
                                        <p:cTn id="44"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609600" y="457200"/>
            <a:ext cx="8000999" cy="5638800"/>
          </a:xfrm>
          <a:prstGeom prst="rect">
            <a:avLst/>
          </a:prstGeom>
        </p:spPr>
      </p:pic>
    </p:spTree>
    <p:extLst>
      <p:ext uri="{BB962C8B-B14F-4D97-AF65-F5344CB8AC3E}">
        <p14:creationId xmlns:p14="http://schemas.microsoft.com/office/powerpoint/2010/main" val="263260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924800" cy="838200"/>
          </a:xfrm>
        </p:spPr>
        <p:txBody>
          <a:bodyPr/>
          <a:lstStyle/>
          <a:p>
            <a:r>
              <a:rPr lang="en-US" sz="3600" b="1" dirty="0" smtClean="0"/>
              <a:t>CONT’D</a:t>
            </a:r>
            <a:endParaRPr lang="en-US" sz="3600" b="1" dirty="0"/>
          </a:p>
        </p:txBody>
      </p:sp>
      <p:sp>
        <p:nvSpPr>
          <p:cNvPr id="3" name="Content Placeholder 2"/>
          <p:cNvSpPr>
            <a:spLocks noGrp="1"/>
          </p:cNvSpPr>
          <p:nvPr>
            <p:ph idx="1"/>
          </p:nvPr>
        </p:nvSpPr>
        <p:spPr>
          <a:xfrm>
            <a:off x="381000" y="1219200"/>
            <a:ext cx="8382000" cy="1600200"/>
          </a:xfrm>
        </p:spPr>
        <p:txBody>
          <a:bodyPr>
            <a:noAutofit/>
          </a:bodyPr>
          <a:lstStyle/>
          <a:p>
            <a:pPr algn="just"/>
            <a:r>
              <a:rPr lang="en-US" sz="4000" dirty="0"/>
              <a:t>Distributed database design defines the optimum allocation strategy for database fragments in order to ensure database integrity, security, and performance. The allocation strategy determines how to partition the database and where to store each fragment. </a:t>
            </a:r>
          </a:p>
        </p:txBody>
      </p:sp>
    </p:spTree>
    <p:extLst>
      <p:ext uri="{BB962C8B-B14F-4D97-AF65-F5344CB8AC3E}">
        <p14:creationId xmlns:p14="http://schemas.microsoft.com/office/powerpoint/2010/main" val="99936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924800" cy="655638"/>
          </a:xfrm>
        </p:spPr>
        <p:txBody>
          <a:bodyPr/>
          <a:lstStyle/>
          <a:p>
            <a:r>
              <a:rPr lang="en-US" sz="3200" b="1" dirty="0" smtClean="0"/>
              <a:t>CONT’D</a:t>
            </a:r>
            <a:endParaRPr lang="en-US" sz="3200" b="1" dirty="0"/>
          </a:p>
        </p:txBody>
      </p:sp>
      <p:sp>
        <p:nvSpPr>
          <p:cNvPr id="3" name="Content Placeholder 2"/>
          <p:cNvSpPr>
            <a:spLocks noGrp="1"/>
          </p:cNvSpPr>
          <p:nvPr>
            <p:ph idx="1"/>
          </p:nvPr>
        </p:nvSpPr>
        <p:spPr>
          <a:xfrm>
            <a:off x="609600" y="1143000"/>
            <a:ext cx="7924800" cy="5181600"/>
          </a:xfrm>
        </p:spPr>
        <p:txBody>
          <a:bodyPr>
            <a:normAutofit fontScale="92500" lnSpcReduction="10000"/>
          </a:bodyPr>
          <a:lstStyle/>
          <a:p>
            <a:pPr algn="just"/>
            <a:r>
              <a:rPr lang="en-US" sz="3600" dirty="0"/>
              <a:t>A database may need to be distributed among multiple geographically disperse locations. Processes that access the database may also vary from one location to another. Resources that can be distributed includes but not limited to:</a:t>
            </a:r>
          </a:p>
          <a:p>
            <a:pPr lvl="1" algn="just"/>
            <a:r>
              <a:rPr lang="en-US" sz="3600" dirty="0" smtClean="0"/>
              <a:t>Functions</a:t>
            </a:r>
            <a:endParaRPr lang="en-US" sz="3600" dirty="0"/>
          </a:p>
          <a:p>
            <a:pPr lvl="1" algn="just"/>
            <a:r>
              <a:rPr lang="en-US" sz="3600" dirty="0"/>
              <a:t>Processes</a:t>
            </a:r>
          </a:p>
          <a:p>
            <a:pPr lvl="1" algn="just"/>
            <a:r>
              <a:rPr lang="en-US" sz="3600" dirty="0"/>
              <a:t>Data</a:t>
            </a:r>
          </a:p>
          <a:p>
            <a:pPr lvl="1" algn="just"/>
            <a:r>
              <a:rPr lang="en-US" sz="3600" dirty="0"/>
              <a:t>Control </a:t>
            </a:r>
          </a:p>
        </p:txBody>
      </p:sp>
    </p:spTree>
    <p:extLst>
      <p:ext uri="{BB962C8B-B14F-4D97-AF65-F5344CB8AC3E}">
        <p14:creationId xmlns:p14="http://schemas.microsoft.com/office/powerpoint/2010/main" val="253699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80">
                                          <p:stCondLst>
                                            <p:cond delay="0"/>
                                          </p:stCondLst>
                                        </p:cTn>
                                        <p:tgtEl>
                                          <p:spTgt spid="3">
                                            <p:txEl>
                                              <p:pRg st="0" end="0"/>
                                            </p:txEl>
                                          </p:spTgt>
                                        </p:tgtEl>
                                      </p:cBhvr>
                                    </p:animEffect>
                                    <p:anim calcmode="lin" valueType="num">
                                      <p:cBhvr>
                                        <p:cTn id="1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xEl>
                                              <p:pRg st="0" end="0"/>
                                            </p:txEl>
                                          </p:spTgt>
                                        </p:tgtEl>
                                      </p:cBhvr>
                                      <p:to x="100000" y="60000"/>
                                    </p:animScale>
                                    <p:animScale>
                                      <p:cBhvr>
                                        <p:cTn id="20" dur="166" decel="50000">
                                          <p:stCondLst>
                                            <p:cond delay="676"/>
                                          </p:stCondLst>
                                        </p:cTn>
                                        <p:tgtEl>
                                          <p:spTgt spid="3">
                                            <p:txEl>
                                              <p:pRg st="0" end="0"/>
                                            </p:txEl>
                                          </p:spTgt>
                                        </p:tgtEl>
                                      </p:cBhvr>
                                      <p:to x="100000" y="100000"/>
                                    </p:animScale>
                                    <p:animScale>
                                      <p:cBhvr>
                                        <p:cTn id="21" dur="26">
                                          <p:stCondLst>
                                            <p:cond delay="1312"/>
                                          </p:stCondLst>
                                        </p:cTn>
                                        <p:tgtEl>
                                          <p:spTgt spid="3">
                                            <p:txEl>
                                              <p:pRg st="0" end="0"/>
                                            </p:txEl>
                                          </p:spTgt>
                                        </p:tgtEl>
                                      </p:cBhvr>
                                      <p:to x="100000" y="80000"/>
                                    </p:animScale>
                                    <p:animScale>
                                      <p:cBhvr>
                                        <p:cTn id="22" dur="166" decel="50000">
                                          <p:stCondLst>
                                            <p:cond delay="1338"/>
                                          </p:stCondLst>
                                        </p:cTn>
                                        <p:tgtEl>
                                          <p:spTgt spid="3">
                                            <p:txEl>
                                              <p:pRg st="0" end="0"/>
                                            </p:txEl>
                                          </p:spTgt>
                                        </p:tgtEl>
                                      </p:cBhvr>
                                      <p:to x="100000" y="100000"/>
                                    </p:animScale>
                                    <p:animScale>
                                      <p:cBhvr>
                                        <p:cTn id="23" dur="26">
                                          <p:stCondLst>
                                            <p:cond delay="1642"/>
                                          </p:stCondLst>
                                        </p:cTn>
                                        <p:tgtEl>
                                          <p:spTgt spid="3">
                                            <p:txEl>
                                              <p:pRg st="0" end="0"/>
                                            </p:txEl>
                                          </p:spTgt>
                                        </p:tgtEl>
                                      </p:cBhvr>
                                      <p:to x="100000" y="90000"/>
                                    </p:animScale>
                                    <p:animScale>
                                      <p:cBhvr>
                                        <p:cTn id="24" dur="166" decel="50000">
                                          <p:stCondLst>
                                            <p:cond delay="1668"/>
                                          </p:stCondLst>
                                        </p:cTn>
                                        <p:tgtEl>
                                          <p:spTgt spid="3">
                                            <p:txEl>
                                              <p:pRg st="0" end="0"/>
                                            </p:txEl>
                                          </p:spTgt>
                                        </p:tgtEl>
                                      </p:cBhvr>
                                      <p:to x="100000" y="100000"/>
                                    </p:animScale>
                                    <p:animScale>
                                      <p:cBhvr>
                                        <p:cTn id="25" dur="26">
                                          <p:stCondLst>
                                            <p:cond delay="1808"/>
                                          </p:stCondLst>
                                        </p:cTn>
                                        <p:tgtEl>
                                          <p:spTgt spid="3">
                                            <p:txEl>
                                              <p:pRg st="0" end="0"/>
                                            </p:txEl>
                                          </p:spTgt>
                                        </p:tgtEl>
                                      </p:cBhvr>
                                      <p:to x="100000" y="95000"/>
                                    </p:animScale>
                                    <p:animScale>
                                      <p:cBhvr>
                                        <p:cTn id="26" dur="166" decel="50000">
                                          <p:stCondLst>
                                            <p:cond delay="1834"/>
                                          </p:stCondLst>
                                        </p:cTn>
                                        <p:tgtEl>
                                          <p:spTgt spid="3">
                                            <p:txEl>
                                              <p:pRg st="0" end="0"/>
                                            </p:txEl>
                                          </p:spTgt>
                                        </p:tgtEl>
                                      </p:cBhvr>
                                      <p:to x="100000" y="100000"/>
                                    </p:animScale>
                                  </p:childTnLst>
                                </p:cTn>
                              </p:par>
                              <p:par>
                                <p:cTn id="27" presetID="26" presetClass="entr" presetSubtype="0" fill="hold" grpId="0"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wipe(down)">
                                      <p:cBhvr>
                                        <p:cTn id="29" dur="580">
                                          <p:stCondLst>
                                            <p:cond delay="0"/>
                                          </p:stCondLst>
                                        </p:cTn>
                                        <p:tgtEl>
                                          <p:spTgt spid="3">
                                            <p:txEl>
                                              <p:pRg st="1" end="1"/>
                                            </p:txEl>
                                          </p:spTgt>
                                        </p:tgtEl>
                                      </p:cBhvr>
                                    </p:animEffect>
                                    <p:anim calcmode="lin" valueType="num">
                                      <p:cBhvr>
                                        <p:cTn id="30"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3">
                                            <p:txEl>
                                              <p:pRg st="1" end="1"/>
                                            </p:txEl>
                                          </p:spTgt>
                                        </p:tgtEl>
                                      </p:cBhvr>
                                      <p:to x="100000" y="60000"/>
                                    </p:animScale>
                                    <p:animScale>
                                      <p:cBhvr>
                                        <p:cTn id="36" dur="166" decel="50000">
                                          <p:stCondLst>
                                            <p:cond delay="676"/>
                                          </p:stCondLst>
                                        </p:cTn>
                                        <p:tgtEl>
                                          <p:spTgt spid="3">
                                            <p:txEl>
                                              <p:pRg st="1" end="1"/>
                                            </p:txEl>
                                          </p:spTgt>
                                        </p:tgtEl>
                                      </p:cBhvr>
                                      <p:to x="100000" y="100000"/>
                                    </p:animScale>
                                    <p:animScale>
                                      <p:cBhvr>
                                        <p:cTn id="37" dur="26">
                                          <p:stCondLst>
                                            <p:cond delay="1312"/>
                                          </p:stCondLst>
                                        </p:cTn>
                                        <p:tgtEl>
                                          <p:spTgt spid="3">
                                            <p:txEl>
                                              <p:pRg st="1" end="1"/>
                                            </p:txEl>
                                          </p:spTgt>
                                        </p:tgtEl>
                                      </p:cBhvr>
                                      <p:to x="100000" y="80000"/>
                                    </p:animScale>
                                    <p:animScale>
                                      <p:cBhvr>
                                        <p:cTn id="38" dur="166" decel="50000">
                                          <p:stCondLst>
                                            <p:cond delay="1338"/>
                                          </p:stCondLst>
                                        </p:cTn>
                                        <p:tgtEl>
                                          <p:spTgt spid="3">
                                            <p:txEl>
                                              <p:pRg st="1" end="1"/>
                                            </p:txEl>
                                          </p:spTgt>
                                        </p:tgtEl>
                                      </p:cBhvr>
                                      <p:to x="100000" y="100000"/>
                                    </p:animScale>
                                    <p:animScale>
                                      <p:cBhvr>
                                        <p:cTn id="39" dur="26">
                                          <p:stCondLst>
                                            <p:cond delay="1642"/>
                                          </p:stCondLst>
                                        </p:cTn>
                                        <p:tgtEl>
                                          <p:spTgt spid="3">
                                            <p:txEl>
                                              <p:pRg st="1" end="1"/>
                                            </p:txEl>
                                          </p:spTgt>
                                        </p:tgtEl>
                                      </p:cBhvr>
                                      <p:to x="100000" y="90000"/>
                                    </p:animScale>
                                    <p:animScale>
                                      <p:cBhvr>
                                        <p:cTn id="40" dur="166" decel="50000">
                                          <p:stCondLst>
                                            <p:cond delay="1668"/>
                                          </p:stCondLst>
                                        </p:cTn>
                                        <p:tgtEl>
                                          <p:spTgt spid="3">
                                            <p:txEl>
                                              <p:pRg st="1" end="1"/>
                                            </p:txEl>
                                          </p:spTgt>
                                        </p:tgtEl>
                                      </p:cBhvr>
                                      <p:to x="100000" y="100000"/>
                                    </p:animScale>
                                    <p:animScale>
                                      <p:cBhvr>
                                        <p:cTn id="41" dur="26">
                                          <p:stCondLst>
                                            <p:cond delay="1808"/>
                                          </p:stCondLst>
                                        </p:cTn>
                                        <p:tgtEl>
                                          <p:spTgt spid="3">
                                            <p:txEl>
                                              <p:pRg st="1" end="1"/>
                                            </p:txEl>
                                          </p:spTgt>
                                        </p:tgtEl>
                                      </p:cBhvr>
                                      <p:to x="100000" y="95000"/>
                                    </p:animScale>
                                    <p:animScale>
                                      <p:cBhvr>
                                        <p:cTn id="42" dur="166" decel="50000">
                                          <p:stCondLst>
                                            <p:cond delay="1834"/>
                                          </p:stCondLst>
                                        </p:cTn>
                                        <p:tgtEl>
                                          <p:spTgt spid="3">
                                            <p:txEl>
                                              <p:pRg st="1" end="1"/>
                                            </p:txEl>
                                          </p:spTgt>
                                        </p:tgtEl>
                                      </p:cBhvr>
                                      <p:to x="100000" y="100000"/>
                                    </p:animScale>
                                  </p:childTnLst>
                                </p:cTn>
                              </p:par>
                              <p:par>
                                <p:cTn id="43" presetID="26" presetClass="entr" presetSubtype="0" fill="hold" grpId="0" nodeType="with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wipe(down)">
                                      <p:cBhvr>
                                        <p:cTn id="45" dur="580">
                                          <p:stCondLst>
                                            <p:cond delay="0"/>
                                          </p:stCondLst>
                                        </p:cTn>
                                        <p:tgtEl>
                                          <p:spTgt spid="3">
                                            <p:txEl>
                                              <p:pRg st="2" end="2"/>
                                            </p:txEl>
                                          </p:spTgt>
                                        </p:tgtEl>
                                      </p:cBhvr>
                                    </p:animEffect>
                                    <p:anim calcmode="lin" valueType="num">
                                      <p:cBhvr>
                                        <p:cTn id="4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1" dur="26">
                                          <p:stCondLst>
                                            <p:cond delay="650"/>
                                          </p:stCondLst>
                                        </p:cTn>
                                        <p:tgtEl>
                                          <p:spTgt spid="3">
                                            <p:txEl>
                                              <p:pRg st="2" end="2"/>
                                            </p:txEl>
                                          </p:spTgt>
                                        </p:tgtEl>
                                      </p:cBhvr>
                                      <p:to x="100000" y="60000"/>
                                    </p:animScale>
                                    <p:animScale>
                                      <p:cBhvr>
                                        <p:cTn id="52" dur="166" decel="50000">
                                          <p:stCondLst>
                                            <p:cond delay="676"/>
                                          </p:stCondLst>
                                        </p:cTn>
                                        <p:tgtEl>
                                          <p:spTgt spid="3">
                                            <p:txEl>
                                              <p:pRg st="2" end="2"/>
                                            </p:txEl>
                                          </p:spTgt>
                                        </p:tgtEl>
                                      </p:cBhvr>
                                      <p:to x="100000" y="100000"/>
                                    </p:animScale>
                                    <p:animScale>
                                      <p:cBhvr>
                                        <p:cTn id="53" dur="26">
                                          <p:stCondLst>
                                            <p:cond delay="1312"/>
                                          </p:stCondLst>
                                        </p:cTn>
                                        <p:tgtEl>
                                          <p:spTgt spid="3">
                                            <p:txEl>
                                              <p:pRg st="2" end="2"/>
                                            </p:txEl>
                                          </p:spTgt>
                                        </p:tgtEl>
                                      </p:cBhvr>
                                      <p:to x="100000" y="80000"/>
                                    </p:animScale>
                                    <p:animScale>
                                      <p:cBhvr>
                                        <p:cTn id="54" dur="166" decel="50000">
                                          <p:stCondLst>
                                            <p:cond delay="1338"/>
                                          </p:stCondLst>
                                        </p:cTn>
                                        <p:tgtEl>
                                          <p:spTgt spid="3">
                                            <p:txEl>
                                              <p:pRg st="2" end="2"/>
                                            </p:txEl>
                                          </p:spTgt>
                                        </p:tgtEl>
                                      </p:cBhvr>
                                      <p:to x="100000" y="100000"/>
                                    </p:animScale>
                                    <p:animScale>
                                      <p:cBhvr>
                                        <p:cTn id="55" dur="26">
                                          <p:stCondLst>
                                            <p:cond delay="1642"/>
                                          </p:stCondLst>
                                        </p:cTn>
                                        <p:tgtEl>
                                          <p:spTgt spid="3">
                                            <p:txEl>
                                              <p:pRg st="2" end="2"/>
                                            </p:txEl>
                                          </p:spTgt>
                                        </p:tgtEl>
                                      </p:cBhvr>
                                      <p:to x="100000" y="90000"/>
                                    </p:animScale>
                                    <p:animScale>
                                      <p:cBhvr>
                                        <p:cTn id="56" dur="166" decel="50000">
                                          <p:stCondLst>
                                            <p:cond delay="1668"/>
                                          </p:stCondLst>
                                        </p:cTn>
                                        <p:tgtEl>
                                          <p:spTgt spid="3">
                                            <p:txEl>
                                              <p:pRg st="2" end="2"/>
                                            </p:txEl>
                                          </p:spTgt>
                                        </p:tgtEl>
                                      </p:cBhvr>
                                      <p:to x="100000" y="100000"/>
                                    </p:animScale>
                                    <p:animScale>
                                      <p:cBhvr>
                                        <p:cTn id="57" dur="26">
                                          <p:stCondLst>
                                            <p:cond delay="1808"/>
                                          </p:stCondLst>
                                        </p:cTn>
                                        <p:tgtEl>
                                          <p:spTgt spid="3">
                                            <p:txEl>
                                              <p:pRg st="2" end="2"/>
                                            </p:txEl>
                                          </p:spTgt>
                                        </p:tgtEl>
                                      </p:cBhvr>
                                      <p:to x="100000" y="95000"/>
                                    </p:animScale>
                                    <p:animScale>
                                      <p:cBhvr>
                                        <p:cTn id="58" dur="166" decel="50000">
                                          <p:stCondLst>
                                            <p:cond delay="1834"/>
                                          </p:stCondLst>
                                        </p:cTn>
                                        <p:tgtEl>
                                          <p:spTgt spid="3">
                                            <p:txEl>
                                              <p:pRg st="2" end="2"/>
                                            </p:txEl>
                                          </p:spTgt>
                                        </p:tgtEl>
                                      </p:cBhvr>
                                      <p:to x="100000" y="100000"/>
                                    </p:animScale>
                                  </p:childTnLst>
                                </p:cTn>
                              </p:par>
                              <p:par>
                                <p:cTn id="59" presetID="26" presetClass="entr" presetSubtype="0" fill="hold" grpId="0" nodeType="with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par>
                                <p:cTn id="75" presetID="26" presetClass="entr" presetSubtype="0" fill="hold" grpId="0" nodeType="withEffect">
                                  <p:stCondLst>
                                    <p:cond delay="0"/>
                                  </p:stCondLst>
                                  <p:childTnLst>
                                    <p:set>
                                      <p:cBhvr>
                                        <p:cTn id="76" dur="1" fill="hold">
                                          <p:stCondLst>
                                            <p:cond delay="0"/>
                                          </p:stCondLst>
                                        </p:cTn>
                                        <p:tgtEl>
                                          <p:spTgt spid="3">
                                            <p:txEl>
                                              <p:pRg st="4" end="4"/>
                                            </p:txEl>
                                          </p:spTgt>
                                        </p:tgtEl>
                                        <p:attrNameLst>
                                          <p:attrName>style.visibility</p:attrName>
                                        </p:attrNameLst>
                                      </p:cBhvr>
                                      <p:to>
                                        <p:strVal val="visible"/>
                                      </p:to>
                                    </p:set>
                                    <p:animEffect transition="in" filter="wipe(down)">
                                      <p:cBhvr>
                                        <p:cTn id="77" dur="580">
                                          <p:stCondLst>
                                            <p:cond delay="0"/>
                                          </p:stCondLst>
                                        </p:cTn>
                                        <p:tgtEl>
                                          <p:spTgt spid="3">
                                            <p:txEl>
                                              <p:pRg st="4" end="4"/>
                                            </p:txEl>
                                          </p:spTgt>
                                        </p:tgtEl>
                                      </p:cBhvr>
                                    </p:animEffect>
                                    <p:anim calcmode="lin" valueType="num">
                                      <p:cBhvr>
                                        <p:cTn id="7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3" dur="26">
                                          <p:stCondLst>
                                            <p:cond delay="650"/>
                                          </p:stCondLst>
                                        </p:cTn>
                                        <p:tgtEl>
                                          <p:spTgt spid="3">
                                            <p:txEl>
                                              <p:pRg st="4" end="4"/>
                                            </p:txEl>
                                          </p:spTgt>
                                        </p:tgtEl>
                                      </p:cBhvr>
                                      <p:to x="100000" y="60000"/>
                                    </p:animScale>
                                    <p:animScale>
                                      <p:cBhvr>
                                        <p:cTn id="84" dur="166" decel="50000">
                                          <p:stCondLst>
                                            <p:cond delay="676"/>
                                          </p:stCondLst>
                                        </p:cTn>
                                        <p:tgtEl>
                                          <p:spTgt spid="3">
                                            <p:txEl>
                                              <p:pRg st="4" end="4"/>
                                            </p:txEl>
                                          </p:spTgt>
                                        </p:tgtEl>
                                      </p:cBhvr>
                                      <p:to x="100000" y="100000"/>
                                    </p:animScale>
                                    <p:animScale>
                                      <p:cBhvr>
                                        <p:cTn id="85" dur="26">
                                          <p:stCondLst>
                                            <p:cond delay="1312"/>
                                          </p:stCondLst>
                                        </p:cTn>
                                        <p:tgtEl>
                                          <p:spTgt spid="3">
                                            <p:txEl>
                                              <p:pRg st="4" end="4"/>
                                            </p:txEl>
                                          </p:spTgt>
                                        </p:tgtEl>
                                      </p:cBhvr>
                                      <p:to x="100000" y="80000"/>
                                    </p:animScale>
                                    <p:animScale>
                                      <p:cBhvr>
                                        <p:cTn id="86" dur="166" decel="50000">
                                          <p:stCondLst>
                                            <p:cond delay="1338"/>
                                          </p:stCondLst>
                                        </p:cTn>
                                        <p:tgtEl>
                                          <p:spTgt spid="3">
                                            <p:txEl>
                                              <p:pRg st="4" end="4"/>
                                            </p:txEl>
                                          </p:spTgt>
                                        </p:tgtEl>
                                      </p:cBhvr>
                                      <p:to x="100000" y="100000"/>
                                    </p:animScale>
                                    <p:animScale>
                                      <p:cBhvr>
                                        <p:cTn id="87" dur="26">
                                          <p:stCondLst>
                                            <p:cond delay="1642"/>
                                          </p:stCondLst>
                                        </p:cTn>
                                        <p:tgtEl>
                                          <p:spTgt spid="3">
                                            <p:txEl>
                                              <p:pRg st="4" end="4"/>
                                            </p:txEl>
                                          </p:spTgt>
                                        </p:tgtEl>
                                      </p:cBhvr>
                                      <p:to x="100000" y="90000"/>
                                    </p:animScale>
                                    <p:animScale>
                                      <p:cBhvr>
                                        <p:cTn id="88" dur="166" decel="50000">
                                          <p:stCondLst>
                                            <p:cond delay="1668"/>
                                          </p:stCondLst>
                                        </p:cTn>
                                        <p:tgtEl>
                                          <p:spTgt spid="3">
                                            <p:txEl>
                                              <p:pRg st="4" end="4"/>
                                            </p:txEl>
                                          </p:spTgt>
                                        </p:tgtEl>
                                      </p:cBhvr>
                                      <p:to x="100000" y="100000"/>
                                    </p:animScale>
                                    <p:animScale>
                                      <p:cBhvr>
                                        <p:cTn id="89" dur="26">
                                          <p:stCondLst>
                                            <p:cond delay="1808"/>
                                          </p:stCondLst>
                                        </p:cTn>
                                        <p:tgtEl>
                                          <p:spTgt spid="3">
                                            <p:txEl>
                                              <p:pRg st="4" end="4"/>
                                            </p:txEl>
                                          </p:spTgt>
                                        </p:tgtEl>
                                      </p:cBhvr>
                                      <p:to x="100000" y="95000"/>
                                    </p:animScale>
                                    <p:animScale>
                                      <p:cBhvr>
                                        <p:cTn id="90"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924800" cy="655638"/>
          </a:xfrm>
        </p:spPr>
        <p:txBody>
          <a:bodyPr/>
          <a:lstStyle/>
          <a:p>
            <a:r>
              <a:rPr lang="en-US" sz="3200" b="1" dirty="0" smtClean="0"/>
              <a:t>CONT’D</a:t>
            </a:r>
            <a:endParaRPr lang="en-US" sz="3200" b="1" dirty="0"/>
          </a:p>
        </p:txBody>
      </p:sp>
      <p:sp>
        <p:nvSpPr>
          <p:cNvPr id="3" name="Content Placeholder 2"/>
          <p:cNvSpPr>
            <a:spLocks noGrp="1"/>
          </p:cNvSpPr>
          <p:nvPr>
            <p:ph idx="1"/>
          </p:nvPr>
        </p:nvSpPr>
        <p:spPr>
          <a:xfrm>
            <a:off x="609600" y="1143000"/>
            <a:ext cx="7924800" cy="5181600"/>
          </a:xfrm>
        </p:spPr>
        <p:txBody>
          <a:bodyPr>
            <a:normAutofit fontScale="92500"/>
          </a:bodyPr>
          <a:lstStyle/>
          <a:p>
            <a:pPr algn="just"/>
            <a:r>
              <a:rPr lang="en-US" sz="3200" dirty="0"/>
              <a:t>For example, a retail process and a warehouse storage process are likely to be found in different physical locations. If the database data and processes are to be distributed across the system, portions of a database, known as database fragments, may reside in several physical locations. A </a:t>
            </a:r>
            <a:r>
              <a:rPr lang="en-US" sz="3200" b="1" dirty="0"/>
              <a:t>database fragment </a:t>
            </a:r>
            <a:r>
              <a:rPr lang="en-US" sz="3200" dirty="0"/>
              <a:t>is a subset of a database that is stored at a given location. The database fragment may be composed of a subset of rows or columns from one or multiple tables.</a:t>
            </a:r>
          </a:p>
        </p:txBody>
      </p:sp>
    </p:spTree>
    <p:extLst>
      <p:ext uri="{BB962C8B-B14F-4D97-AF65-F5344CB8AC3E}">
        <p14:creationId xmlns:p14="http://schemas.microsoft.com/office/powerpoint/2010/main" val="2632855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80">
                                          <p:stCondLst>
                                            <p:cond delay="0"/>
                                          </p:stCondLst>
                                        </p:cTn>
                                        <p:tgtEl>
                                          <p:spTgt spid="3">
                                            <p:txEl>
                                              <p:pRg st="0" end="0"/>
                                            </p:txEl>
                                          </p:spTgt>
                                        </p:tgtEl>
                                      </p:cBhvr>
                                    </p:animEffect>
                                    <p:anim calcmode="lin" valueType="num">
                                      <p:cBhvr>
                                        <p:cTn id="1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xEl>
                                              <p:pRg st="0" end="0"/>
                                            </p:txEl>
                                          </p:spTgt>
                                        </p:tgtEl>
                                      </p:cBhvr>
                                      <p:to x="100000" y="60000"/>
                                    </p:animScale>
                                    <p:animScale>
                                      <p:cBhvr>
                                        <p:cTn id="20" dur="166" decel="50000">
                                          <p:stCondLst>
                                            <p:cond delay="676"/>
                                          </p:stCondLst>
                                        </p:cTn>
                                        <p:tgtEl>
                                          <p:spTgt spid="3">
                                            <p:txEl>
                                              <p:pRg st="0" end="0"/>
                                            </p:txEl>
                                          </p:spTgt>
                                        </p:tgtEl>
                                      </p:cBhvr>
                                      <p:to x="100000" y="100000"/>
                                    </p:animScale>
                                    <p:animScale>
                                      <p:cBhvr>
                                        <p:cTn id="21" dur="26">
                                          <p:stCondLst>
                                            <p:cond delay="1312"/>
                                          </p:stCondLst>
                                        </p:cTn>
                                        <p:tgtEl>
                                          <p:spTgt spid="3">
                                            <p:txEl>
                                              <p:pRg st="0" end="0"/>
                                            </p:txEl>
                                          </p:spTgt>
                                        </p:tgtEl>
                                      </p:cBhvr>
                                      <p:to x="100000" y="80000"/>
                                    </p:animScale>
                                    <p:animScale>
                                      <p:cBhvr>
                                        <p:cTn id="22" dur="166" decel="50000">
                                          <p:stCondLst>
                                            <p:cond delay="1338"/>
                                          </p:stCondLst>
                                        </p:cTn>
                                        <p:tgtEl>
                                          <p:spTgt spid="3">
                                            <p:txEl>
                                              <p:pRg st="0" end="0"/>
                                            </p:txEl>
                                          </p:spTgt>
                                        </p:tgtEl>
                                      </p:cBhvr>
                                      <p:to x="100000" y="100000"/>
                                    </p:animScale>
                                    <p:animScale>
                                      <p:cBhvr>
                                        <p:cTn id="23" dur="26">
                                          <p:stCondLst>
                                            <p:cond delay="1642"/>
                                          </p:stCondLst>
                                        </p:cTn>
                                        <p:tgtEl>
                                          <p:spTgt spid="3">
                                            <p:txEl>
                                              <p:pRg st="0" end="0"/>
                                            </p:txEl>
                                          </p:spTgt>
                                        </p:tgtEl>
                                      </p:cBhvr>
                                      <p:to x="100000" y="90000"/>
                                    </p:animScale>
                                    <p:animScale>
                                      <p:cBhvr>
                                        <p:cTn id="24" dur="166" decel="50000">
                                          <p:stCondLst>
                                            <p:cond delay="1668"/>
                                          </p:stCondLst>
                                        </p:cTn>
                                        <p:tgtEl>
                                          <p:spTgt spid="3">
                                            <p:txEl>
                                              <p:pRg st="0" end="0"/>
                                            </p:txEl>
                                          </p:spTgt>
                                        </p:tgtEl>
                                      </p:cBhvr>
                                      <p:to x="100000" y="100000"/>
                                    </p:animScale>
                                    <p:animScale>
                                      <p:cBhvr>
                                        <p:cTn id="25" dur="26">
                                          <p:stCondLst>
                                            <p:cond delay="1808"/>
                                          </p:stCondLst>
                                        </p:cTn>
                                        <p:tgtEl>
                                          <p:spTgt spid="3">
                                            <p:txEl>
                                              <p:pRg st="0" end="0"/>
                                            </p:txEl>
                                          </p:spTgt>
                                        </p:tgtEl>
                                      </p:cBhvr>
                                      <p:to x="100000" y="95000"/>
                                    </p:animScale>
                                    <p:animScale>
                                      <p:cBhvr>
                                        <p:cTn id="26"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924800" cy="655638"/>
          </a:xfrm>
        </p:spPr>
        <p:txBody>
          <a:bodyPr>
            <a:normAutofit/>
          </a:bodyPr>
          <a:lstStyle/>
          <a:p>
            <a:r>
              <a:rPr lang="en-US" sz="3200" b="1" dirty="0" smtClean="0"/>
              <a:t>DATABASE SOFTWARE SELECTION</a:t>
            </a:r>
            <a:endParaRPr lang="en-US" sz="3200" b="1" dirty="0"/>
          </a:p>
        </p:txBody>
      </p:sp>
      <p:sp>
        <p:nvSpPr>
          <p:cNvPr id="3" name="Content Placeholder 2"/>
          <p:cNvSpPr>
            <a:spLocks noGrp="1"/>
          </p:cNvSpPr>
          <p:nvPr>
            <p:ph idx="1"/>
          </p:nvPr>
        </p:nvSpPr>
        <p:spPr>
          <a:xfrm>
            <a:off x="609600" y="1143000"/>
            <a:ext cx="7924800" cy="5181600"/>
          </a:xfrm>
        </p:spPr>
        <p:txBody>
          <a:bodyPr>
            <a:normAutofit/>
          </a:bodyPr>
          <a:lstStyle/>
          <a:p>
            <a:pPr algn="just"/>
            <a:r>
              <a:rPr lang="en-US" sz="3200" dirty="0"/>
              <a:t>The selection of DBMS software is critical to the information system’s smooth operation. To avoid false expectations,</a:t>
            </a:r>
          </a:p>
          <a:p>
            <a:pPr algn="just"/>
            <a:r>
              <a:rPr lang="en-US" sz="3200" dirty="0"/>
              <a:t>the end user must be made aware of the limitations of both the DBMS and the database. The followings are factors that should be considered while purchasing a DBMS and Database Application:</a:t>
            </a:r>
          </a:p>
        </p:txBody>
      </p:sp>
    </p:spTree>
    <p:extLst>
      <p:ext uri="{BB962C8B-B14F-4D97-AF65-F5344CB8AC3E}">
        <p14:creationId xmlns:p14="http://schemas.microsoft.com/office/powerpoint/2010/main" val="188625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80">
                                          <p:stCondLst>
                                            <p:cond delay="0"/>
                                          </p:stCondLst>
                                        </p:cTn>
                                        <p:tgtEl>
                                          <p:spTgt spid="3">
                                            <p:txEl>
                                              <p:pRg st="0" end="0"/>
                                            </p:txEl>
                                          </p:spTgt>
                                        </p:tgtEl>
                                      </p:cBhvr>
                                    </p:animEffect>
                                    <p:anim calcmode="lin" valueType="num">
                                      <p:cBhvr>
                                        <p:cTn id="1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xEl>
                                              <p:pRg st="0" end="0"/>
                                            </p:txEl>
                                          </p:spTgt>
                                        </p:tgtEl>
                                      </p:cBhvr>
                                      <p:to x="100000" y="60000"/>
                                    </p:animScale>
                                    <p:animScale>
                                      <p:cBhvr>
                                        <p:cTn id="20" dur="166" decel="50000">
                                          <p:stCondLst>
                                            <p:cond delay="676"/>
                                          </p:stCondLst>
                                        </p:cTn>
                                        <p:tgtEl>
                                          <p:spTgt spid="3">
                                            <p:txEl>
                                              <p:pRg st="0" end="0"/>
                                            </p:txEl>
                                          </p:spTgt>
                                        </p:tgtEl>
                                      </p:cBhvr>
                                      <p:to x="100000" y="100000"/>
                                    </p:animScale>
                                    <p:animScale>
                                      <p:cBhvr>
                                        <p:cTn id="21" dur="26">
                                          <p:stCondLst>
                                            <p:cond delay="1312"/>
                                          </p:stCondLst>
                                        </p:cTn>
                                        <p:tgtEl>
                                          <p:spTgt spid="3">
                                            <p:txEl>
                                              <p:pRg st="0" end="0"/>
                                            </p:txEl>
                                          </p:spTgt>
                                        </p:tgtEl>
                                      </p:cBhvr>
                                      <p:to x="100000" y="80000"/>
                                    </p:animScale>
                                    <p:animScale>
                                      <p:cBhvr>
                                        <p:cTn id="22" dur="166" decel="50000">
                                          <p:stCondLst>
                                            <p:cond delay="1338"/>
                                          </p:stCondLst>
                                        </p:cTn>
                                        <p:tgtEl>
                                          <p:spTgt spid="3">
                                            <p:txEl>
                                              <p:pRg st="0" end="0"/>
                                            </p:txEl>
                                          </p:spTgt>
                                        </p:tgtEl>
                                      </p:cBhvr>
                                      <p:to x="100000" y="100000"/>
                                    </p:animScale>
                                    <p:animScale>
                                      <p:cBhvr>
                                        <p:cTn id="23" dur="26">
                                          <p:stCondLst>
                                            <p:cond delay="1642"/>
                                          </p:stCondLst>
                                        </p:cTn>
                                        <p:tgtEl>
                                          <p:spTgt spid="3">
                                            <p:txEl>
                                              <p:pRg st="0" end="0"/>
                                            </p:txEl>
                                          </p:spTgt>
                                        </p:tgtEl>
                                      </p:cBhvr>
                                      <p:to x="100000" y="90000"/>
                                    </p:animScale>
                                    <p:animScale>
                                      <p:cBhvr>
                                        <p:cTn id="24" dur="166" decel="50000">
                                          <p:stCondLst>
                                            <p:cond delay="1668"/>
                                          </p:stCondLst>
                                        </p:cTn>
                                        <p:tgtEl>
                                          <p:spTgt spid="3">
                                            <p:txEl>
                                              <p:pRg st="0" end="0"/>
                                            </p:txEl>
                                          </p:spTgt>
                                        </p:tgtEl>
                                      </p:cBhvr>
                                      <p:to x="100000" y="100000"/>
                                    </p:animScale>
                                    <p:animScale>
                                      <p:cBhvr>
                                        <p:cTn id="25" dur="26">
                                          <p:stCondLst>
                                            <p:cond delay="1808"/>
                                          </p:stCondLst>
                                        </p:cTn>
                                        <p:tgtEl>
                                          <p:spTgt spid="3">
                                            <p:txEl>
                                              <p:pRg st="0" end="0"/>
                                            </p:txEl>
                                          </p:spTgt>
                                        </p:tgtEl>
                                      </p:cBhvr>
                                      <p:to x="100000" y="95000"/>
                                    </p:animScale>
                                    <p:animScale>
                                      <p:cBhvr>
                                        <p:cTn id="26" dur="166" decel="50000">
                                          <p:stCondLst>
                                            <p:cond delay="1834"/>
                                          </p:stCondLst>
                                        </p:cTn>
                                        <p:tgtEl>
                                          <p:spTgt spid="3">
                                            <p:txEl>
                                              <p:pRg st="0" end="0"/>
                                            </p:txEl>
                                          </p:spTgt>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wipe(down)">
                                      <p:cBhvr>
                                        <p:cTn id="31" dur="580">
                                          <p:stCondLst>
                                            <p:cond delay="0"/>
                                          </p:stCondLst>
                                        </p:cTn>
                                        <p:tgtEl>
                                          <p:spTgt spid="3">
                                            <p:txEl>
                                              <p:pRg st="1" end="1"/>
                                            </p:txEl>
                                          </p:spTgt>
                                        </p:tgtEl>
                                      </p:cBhvr>
                                    </p:animEffect>
                                    <p:anim calcmode="lin" valueType="num">
                                      <p:cBhvr>
                                        <p:cTn id="3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3">
                                            <p:txEl>
                                              <p:pRg st="1" end="1"/>
                                            </p:txEl>
                                          </p:spTgt>
                                        </p:tgtEl>
                                      </p:cBhvr>
                                      <p:to x="100000" y="60000"/>
                                    </p:animScale>
                                    <p:animScale>
                                      <p:cBhvr>
                                        <p:cTn id="38" dur="166" decel="50000">
                                          <p:stCondLst>
                                            <p:cond delay="676"/>
                                          </p:stCondLst>
                                        </p:cTn>
                                        <p:tgtEl>
                                          <p:spTgt spid="3">
                                            <p:txEl>
                                              <p:pRg st="1" end="1"/>
                                            </p:txEl>
                                          </p:spTgt>
                                        </p:tgtEl>
                                      </p:cBhvr>
                                      <p:to x="100000" y="100000"/>
                                    </p:animScale>
                                    <p:animScale>
                                      <p:cBhvr>
                                        <p:cTn id="39" dur="26">
                                          <p:stCondLst>
                                            <p:cond delay="1312"/>
                                          </p:stCondLst>
                                        </p:cTn>
                                        <p:tgtEl>
                                          <p:spTgt spid="3">
                                            <p:txEl>
                                              <p:pRg st="1" end="1"/>
                                            </p:txEl>
                                          </p:spTgt>
                                        </p:tgtEl>
                                      </p:cBhvr>
                                      <p:to x="100000" y="80000"/>
                                    </p:animScale>
                                    <p:animScale>
                                      <p:cBhvr>
                                        <p:cTn id="40" dur="166" decel="50000">
                                          <p:stCondLst>
                                            <p:cond delay="1338"/>
                                          </p:stCondLst>
                                        </p:cTn>
                                        <p:tgtEl>
                                          <p:spTgt spid="3">
                                            <p:txEl>
                                              <p:pRg st="1" end="1"/>
                                            </p:txEl>
                                          </p:spTgt>
                                        </p:tgtEl>
                                      </p:cBhvr>
                                      <p:to x="100000" y="100000"/>
                                    </p:animScale>
                                    <p:animScale>
                                      <p:cBhvr>
                                        <p:cTn id="41" dur="26">
                                          <p:stCondLst>
                                            <p:cond delay="1642"/>
                                          </p:stCondLst>
                                        </p:cTn>
                                        <p:tgtEl>
                                          <p:spTgt spid="3">
                                            <p:txEl>
                                              <p:pRg st="1" end="1"/>
                                            </p:txEl>
                                          </p:spTgt>
                                        </p:tgtEl>
                                      </p:cBhvr>
                                      <p:to x="100000" y="90000"/>
                                    </p:animScale>
                                    <p:animScale>
                                      <p:cBhvr>
                                        <p:cTn id="42" dur="166" decel="50000">
                                          <p:stCondLst>
                                            <p:cond delay="1668"/>
                                          </p:stCondLst>
                                        </p:cTn>
                                        <p:tgtEl>
                                          <p:spTgt spid="3">
                                            <p:txEl>
                                              <p:pRg st="1" end="1"/>
                                            </p:txEl>
                                          </p:spTgt>
                                        </p:tgtEl>
                                      </p:cBhvr>
                                      <p:to x="100000" y="100000"/>
                                    </p:animScale>
                                    <p:animScale>
                                      <p:cBhvr>
                                        <p:cTn id="43" dur="26">
                                          <p:stCondLst>
                                            <p:cond delay="1808"/>
                                          </p:stCondLst>
                                        </p:cTn>
                                        <p:tgtEl>
                                          <p:spTgt spid="3">
                                            <p:txEl>
                                              <p:pRg st="1" end="1"/>
                                            </p:txEl>
                                          </p:spTgt>
                                        </p:tgtEl>
                                      </p:cBhvr>
                                      <p:to x="100000" y="95000"/>
                                    </p:animScale>
                                    <p:animScale>
                                      <p:cBhvr>
                                        <p:cTn id="44"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924800" cy="655638"/>
          </a:xfrm>
        </p:spPr>
        <p:txBody>
          <a:bodyPr>
            <a:normAutofit fontScale="90000"/>
          </a:bodyPr>
          <a:lstStyle/>
          <a:p>
            <a:r>
              <a:rPr lang="en-US" sz="3200" b="1" dirty="0" smtClean="0"/>
              <a:t>DATABASE SOFTWARE SELECTION CONT’D</a:t>
            </a:r>
            <a:endParaRPr lang="en-US" sz="3200" b="1" dirty="0"/>
          </a:p>
        </p:txBody>
      </p:sp>
      <p:sp>
        <p:nvSpPr>
          <p:cNvPr id="3" name="Content Placeholder 2"/>
          <p:cNvSpPr>
            <a:spLocks noGrp="1"/>
          </p:cNvSpPr>
          <p:nvPr>
            <p:ph idx="1"/>
          </p:nvPr>
        </p:nvSpPr>
        <p:spPr>
          <a:xfrm>
            <a:off x="609600" y="990600"/>
            <a:ext cx="7924800" cy="5181600"/>
          </a:xfrm>
        </p:spPr>
        <p:txBody>
          <a:bodyPr>
            <a:normAutofit fontScale="77500" lnSpcReduction="20000"/>
          </a:bodyPr>
          <a:lstStyle/>
          <a:p>
            <a:pPr lvl="0" algn="just"/>
            <a:r>
              <a:rPr lang="en-US" sz="3800" b="1" i="1" dirty="0"/>
              <a:t>Cost</a:t>
            </a:r>
            <a:r>
              <a:rPr lang="en-US" sz="3200" dirty="0"/>
              <a:t>. This includes the original purchase price, along with maintenance, operational, license, installation</a:t>
            </a:r>
            <a:r>
              <a:rPr lang="en-US" sz="3200" dirty="0" smtClean="0"/>
              <a:t>, training</a:t>
            </a:r>
            <a:r>
              <a:rPr lang="en-US" sz="3200" dirty="0"/>
              <a:t>, and conversion costs.</a:t>
            </a:r>
          </a:p>
          <a:p>
            <a:pPr lvl="0" algn="just"/>
            <a:r>
              <a:rPr lang="en-US" sz="3800" b="1" i="1" dirty="0"/>
              <a:t>DBMS features and tools</a:t>
            </a:r>
            <a:r>
              <a:rPr lang="en-US" sz="3200" dirty="0"/>
              <a:t>. Some database software includes a variety of tools that facilitate the </a:t>
            </a:r>
            <a:r>
              <a:rPr lang="en-US" sz="3200" dirty="0" smtClean="0"/>
              <a:t>application development </a:t>
            </a:r>
            <a:r>
              <a:rPr lang="en-US" sz="3200" dirty="0"/>
              <a:t>task. For example, the availability of query by example (QBE), screen painters, report generators</a:t>
            </a:r>
            <a:r>
              <a:rPr lang="en-US" sz="3200" dirty="0" smtClean="0"/>
              <a:t>, application </a:t>
            </a:r>
            <a:r>
              <a:rPr lang="en-US" sz="3200" dirty="0"/>
              <a:t>generators, data dictionaries, and so on, helps to create a more pleasant work environment </a:t>
            </a:r>
            <a:r>
              <a:rPr lang="en-US" sz="3200" dirty="0" smtClean="0"/>
              <a:t>for both </a:t>
            </a:r>
            <a:r>
              <a:rPr lang="en-US" sz="3200" dirty="0"/>
              <a:t>the end user and the application programmer. Database administrator facilities, query facilities, ease </a:t>
            </a:r>
            <a:r>
              <a:rPr lang="en-US" sz="3200" dirty="0" smtClean="0"/>
              <a:t>of use</a:t>
            </a:r>
            <a:r>
              <a:rPr lang="en-US" sz="3200" dirty="0"/>
              <a:t>, performance, security, concurrency control, transaction processing, and third-party support also influence DBMS software selection</a:t>
            </a:r>
            <a:r>
              <a:rPr lang="en-US" sz="3200" dirty="0" smtClean="0"/>
              <a:t>.</a:t>
            </a:r>
            <a:endParaRPr lang="en-US" sz="3200" dirty="0"/>
          </a:p>
        </p:txBody>
      </p:sp>
    </p:spTree>
    <p:extLst>
      <p:ext uri="{BB962C8B-B14F-4D97-AF65-F5344CB8AC3E}">
        <p14:creationId xmlns:p14="http://schemas.microsoft.com/office/powerpoint/2010/main" val="301380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80">
                                          <p:stCondLst>
                                            <p:cond delay="0"/>
                                          </p:stCondLst>
                                        </p:cTn>
                                        <p:tgtEl>
                                          <p:spTgt spid="3">
                                            <p:txEl>
                                              <p:pRg st="0" end="0"/>
                                            </p:txEl>
                                          </p:spTgt>
                                        </p:tgtEl>
                                      </p:cBhvr>
                                    </p:animEffect>
                                    <p:anim calcmode="lin" valueType="num">
                                      <p:cBhvr>
                                        <p:cTn id="1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xEl>
                                              <p:pRg st="0" end="0"/>
                                            </p:txEl>
                                          </p:spTgt>
                                        </p:tgtEl>
                                      </p:cBhvr>
                                      <p:to x="100000" y="60000"/>
                                    </p:animScale>
                                    <p:animScale>
                                      <p:cBhvr>
                                        <p:cTn id="20" dur="166" decel="50000">
                                          <p:stCondLst>
                                            <p:cond delay="676"/>
                                          </p:stCondLst>
                                        </p:cTn>
                                        <p:tgtEl>
                                          <p:spTgt spid="3">
                                            <p:txEl>
                                              <p:pRg st="0" end="0"/>
                                            </p:txEl>
                                          </p:spTgt>
                                        </p:tgtEl>
                                      </p:cBhvr>
                                      <p:to x="100000" y="100000"/>
                                    </p:animScale>
                                    <p:animScale>
                                      <p:cBhvr>
                                        <p:cTn id="21" dur="26">
                                          <p:stCondLst>
                                            <p:cond delay="1312"/>
                                          </p:stCondLst>
                                        </p:cTn>
                                        <p:tgtEl>
                                          <p:spTgt spid="3">
                                            <p:txEl>
                                              <p:pRg st="0" end="0"/>
                                            </p:txEl>
                                          </p:spTgt>
                                        </p:tgtEl>
                                      </p:cBhvr>
                                      <p:to x="100000" y="80000"/>
                                    </p:animScale>
                                    <p:animScale>
                                      <p:cBhvr>
                                        <p:cTn id="22" dur="166" decel="50000">
                                          <p:stCondLst>
                                            <p:cond delay="1338"/>
                                          </p:stCondLst>
                                        </p:cTn>
                                        <p:tgtEl>
                                          <p:spTgt spid="3">
                                            <p:txEl>
                                              <p:pRg st="0" end="0"/>
                                            </p:txEl>
                                          </p:spTgt>
                                        </p:tgtEl>
                                      </p:cBhvr>
                                      <p:to x="100000" y="100000"/>
                                    </p:animScale>
                                    <p:animScale>
                                      <p:cBhvr>
                                        <p:cTn id="23" dur="26">
                                          <p:stCondLst>
                                            <p:cond delay="1642"/>
                                          </p:stCondLst>
                                        </p:cTn>
                                        <p:tgtEl>
                                          <p:spTgt spid="3">
                                            <p:txEl>
                                              <p:pRg st="0" end="0"/>
                                            </p:txEl>
                                          </p:spTgt>
                                        </p:tgtEl>
                                      </p:cBhvr>
                                      <p:to x="100000" y="90000"/>
                                    </p:animScale>
                                    <p:animScale>
                                      <p:cBhvr>
                                        <p:cTn id="24" dur="166" decel="50000">
                                          <p:stCondLst>
                                            <p:cond delay="1668"/>
                                          </p:stCondLst>
                                        </p:cTn>
                                        <p:tgtEl>
                                          <p:spTgt spid="3">
                                            <p:txEl>
                                              <p:pRg st="0" end="0"/>
                                            </p:txEl>
                                          </p:spTgt>
                                        </p:tgtEl>
                                      </p:cBhvr>
                                      <p:to x="100000" y="100000"/>
                                    </p:animScale>
                                    <p:animScale>
                                      <p:cBhvr>
                                        <p:cTn id="25" dur="26">
                                          <p:stCondLst>
                                            <p:cond delay="1808"/>
                                          </p:stCondLst>
                                        </p:cTn>
                                        <p:tgtEl>
                                          <p:spTgt spid="3">
                                            <p:txEl>
                                              <p:pRg st="0" end="0"/>
                                            </p:txEl>
                                          </p:spTgt>
                                        </p:tgtEl>
                                      </p:cBhvr>
                                      <p:to x="100000" y="95000"/>
                                    </p:animScale>
                                    <p:animScale>
                                      <p:cBhvr>
                                        <p:cTn id="26" dur="166" decel="50000">
                                          <p:stCondLst>
                                            <p:cond delay="1834"/>
                                          </p:stCondLst>
                                        </p:cTn>
                                        <p:tgtEl>
                                          <p:spTgt spid="3">
                                            <p:txEl>
                                              <p:pRg st="0" end="0"/>
                                            </p:txEl>
                                          </p:spTgt>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wipe(down)">
                                      <p:cBhvr>
                                        <p:cTn id="31" dur="580">
                                          <p:stCondLst>
                                            <p:cond delay="0"/>
                                          </p:stCondLst>
                                        </p:cTn>
                                        <p:tgtEl>
                                          <p:spTgt spid="3">
                                            <p:txEl>
                                              <p:pRg st="1" end="1"/>
                                            </p:txEl>
                                          </p:spTgt>
                                        </p:tgtEl>
                                      </p:cBhvr>
                                    </p:animEffect>
                                    <p:anim calcmode="lin" valueType="num">
                                      <p:cBhvr>
                                        <p:cTn id="3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3">
                                            <p:txEl>
                                              <p:pRg st="1" end="1"/>
                                            </p:txEl>
                                          </p:spTgt>
                                        </p:tgtEl>
                                      </p:cBhvr>
                                      <p:to x="100000" y="60000"/>
                                    </p:animScale>
                                    <p:animScale>
                                      <p:cBhvr>
                                        <p:cTn id="38" dur="166" decel="50000">
                                          <p:stCondLst>
                                            <p:cond delay="676"/>
                                          </p:stCondLst>
                                        </p:cTn>
                                        <p:tgtEl>
                                          <p:spTgt spid="3">
                                            <p:txEl>
                                              <p:pRg st="1" end="1"/>
                                            </p:txEl>
                                          </p:spTgt>
                                        </p:tgtEl>
                                      </p:cBhvr>
                                      <p:to x="100000" y="100000"/>
                                    </p:animScale>
                                    <p:animScale>
                                      <p:cBhvr>
                                        <p:cTn id="39" dur="26">
                                          <p:stCondLst>
                                            <p:cond delay="1312"/>
                                          </p:stCondLst>
                                        </p:cTn>
                                        <p:tgtEl>
                                          <p:spTgt spid="3">
                                            <p:txEl>
                                              <p:pRg st="1" end="1"/>
                                            </p:txEl>
                                          </p:spTgt>
                                        </p:tgtEl>
                                      </p:cBhvr>
                                      <p:to x="100000" y="80000"/>
                                    </p:animScale>
                                    <p:animScale>
                                      <p:cBhvr>
                                        <p:cTn id="40" dur="166" decel="50000">
                                          <p:stCondLst>
                                            <p:cond delay="1338"/>
                                          </p:stCondLst>
                                        </p:cTn>
                                        <p:tgtEl>
                                          <p:spTgt spid="3">
                                            <p:txEl>
                                              <p:pRg st="1" end="1"/>
                                            </p:txEl>
                                          </p:spTgt>
                                        </p:tgtEl>
                                      </p:cBhvr>
                                      <p:to x="100000" y="100000"/>
                                    </p:animScale>
                                    <p:animScale>
                                      <p:cBhvr>
                                        <p:cTn id="41" dur="26">
                                          <p:stCondLst>
                                            <p:cond delay="1642"/>
                                          </p:stCondLst>
                                        </p:cTn>
                                        <p:tgtEl>
                                          <p:spTgt spid="3">
                                            <p:txEl>
                                              <p:pRg st="1" end="1"/>
                                            </p:txEl>
                                          </p:spTgt>
                                        </p:tgtEl>
                                      </p:cBhvr>
                                      <p:to x="100000" y="90000"/>
                                    </p:animScale>
                                    <p:animScale>
                                      <p:cBhvr>
                                        <p:cTn id="42" dur="166" decel="50000">
                                          <p:stCondLst>
                                            <p:cond delay="1668"/>
                                          </p:stCondLst>
                                        </p:cTn>
                                        <p:tgtEl>
                                          <p:spTgt spid="3">
                                            <p:txEl>
                                              <p:pRg st="1" end="1"/>
                                            </p:txEl>
                                          </p:spTgt>
                                        </p:tgtEl>
                                      </p:cBhvr>
                                      <p:to x="100000" y="100000"/>
                                    </p:animScale>
                                    <p:animScale>
                                      <p:cBhvr>
                                        <p:cTn id="43" dur="26">
                                          <p:stCondLst>
                                            <p:cond delay="1808"/>
                                          </p:stCondLst>
                                        </p:cTn>
                                        <p:tgtEl>
                                          <p:spTgt spid="3">
                                            <p:txEl>
                                              <p:pRg st="1" end="1"/>
                                            </p:txEl>
                                          </p:spTgt>
                                        </p:tgtEl>
                                      </p:cBhvr>
                                      <p:to x="100000" y="95000"/>
                                    </p:animScale>
                                    <p:animScale>
                                      <p:cBhvr>
                                        <p:cTn id="44"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924800" cy="655638"/>
          </a:xfrm>
        </p:spPr>
        <p:txBody>
          <a:bodyPr>
            <a:normAutofit fontScale="90000"/>
          </a:bodyPr>
          <a:lstStyle/>
          <a:p>
            <a:r>
              <a:rPr lang="en-US" sz="3200" b="1" dirty="0" smtClean="0"/>
              <a:t>DATABASE SOFTWARE SELECTION CONT’D</a:t>
            </a:r>
            <a:endParaRPr lang="en-US" sz="3200" b="1" dirty="0"/>
          </a:p>
        </p:txBody>
      </p:sp>
      <p:sp>
        <p:nvSpPr>
          <p:cNvPr id="3" name="Content Placeholder 2"/>
          <p:cNvSpPr>
            <a:spLocks noGrp="1"/>
          </p:cNvSpPr>
          <p:nvPr>
            <p:ph idx="1"/>
          </p:nvPr>
        </p:nvSpPr>
        <p:spPr>
          <a:xfrm>
            <a:off x="609600" y="1143000"/>
            <a:ext cx="7924800" cy="5181600"/>
          </a:xfrm>
        </p:spPr>
        <p:txBody>
          <a:bodyPr>
            <a:normAutofit fontScale="92500" lnSpcReduction="20000"/>
          </a:bodyPr>
          <a:lstStyle/>
          <a:p>
            <a:pPr lvl="0" algn="just"/>
            <a:r>
              <a:rPr lang="en-US" sz="3500" b="1" i="1" dirty="0" smtClean="0"/>
              <a:t>Underlying </a:t>
            </a:r>
            <a:r>
              <a:rPr lang="en-US" sz="3500" b="1" i="1" dirty="0"/>
              <a:t>model</a:t>
            </a:r>
            <a:r>
              <a:rPr lang="en-US" sz="3200" dirty="0"/>
              <a:t>. This can be hierarchical, network, relational, object/relational, or object-oriented. The most suitable and relevant model should be considered.</a:t>
            </a:r>
          </a:p>
          <a:p>
            <a:pPr lvl="0" algn="just"/>
            <a:r>
              <a:rPr lang="en-US" sz="3500" b="1" i="1" dirty="0"/>
              <a:t>Portability</a:t>
            </a:r>
            <a:r>
              <a:rPr lang="en-US" sz="3200" dirty="0"/>
              <a:t>. A DBMS can be portable/deployed across platforms, systems, and languages. In other words, a good DBMS and Database Application should be platform independent. High portability will be considered.</a:t>
            </a:r>
          </a:p>
          <a:p>
            <a:pPr lvl="0" algn="just"/>
            <a:r>
              <a:rPr lang="en-US" sz="3500" b="1" i="1" dirty="0"/>
              <a:t>DBMS hardware requirements</a:t>
            </a:r>
            <a:r>
              <a:rPr lang="en-US" sz="3200" dirty="0"/>
              <a:t>. Items to consider include processor(s), RAM, disk space, and so on.</a:t>
            </a:r>
          </a:p>
        </p:txBody>
      </p:sp>
    </p:spTree>
    <p:extLst>
      <p:ext uri="{BB962C8B-B14F-4D97-AF65-F5344CB8AC3E}">
        <p14:creationId xmlns:p14="http://schemas.microsoft.com/office/powerpoint/2010/main" val="84261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80">
                                          <p:stCondLst>
                                            <p:cond delay="0"/>
                                          </p:stCondLst>
                                        </p:cTn>
                                        <p:tgtEl>
                                          <p:spTgt spid="3">
                                            <p:txEl>
                                              <p:pRg st="0" end="0"/>
                                            </p:txEl>
                                          </p:spTgt>
                                        </p:tgtEl>
                                      </p:cBhvr>
                                    </p:animEffect>
                                    <p:anim calcmode="lin" valueType="num">
                                      <p:cBhvr>
                                        <p:cTn id="1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xEl>
                                              <p:pRg st="0" end="0"/>
                                            </p:txEl>
                                          </p:spTgt>
                                        </p:tgtEl>
                                      </p:cBhvr>
                                      <p:to x="100000" y="60000"/>
                                    </p:animScale>
                                    <p:animScale>
                                      <p:cBhvr>
                                        <p:cTn id="20" dur="166" decel="50000">
                                          <p:stCondLst>
                                            <p:cond delay="676"/>
                                          </p:stCondLst>
                                        </p:cTn>
                                        <p:tgtEl>
                                          <p:spTgt spid="3">
                                            <p:txEl>
                                              <p:pRg st="0" end="0"/>
                                            </p:txEl>
                                          </p:spTgt>
                                        </p:tgtEl>
                                      </p:cBhvr>
                                      <p:to x="100000" y="100000"/>
                                    </p:animScale>
                                    <p:animScale>
                                      <p:cBhvr>
                                        <p:cTn id="21" dur="26">
                                          <p:stCondLst>
                                            <p:cond delay="1312"/>
                                          </p:stCondLst>
                                        </p:cTn>
                                        <p:tgtEl>
                                          <p:spTgt spid="3">
                                            <p:txEl>
                                              <p:pRg st="0" end="0"/>
                                            </p:txEl>
                                          </p:spTgt>
                                        </p:tgtEl>
                                      </p:cBhvr>
                                      <p:to x="100000" y="80000"/>
                                    </p:animScale>
                                    <p:animScale>
                                      <p:cBhvr>
                                        <p:cTn id="22" dur="166" decel="50000">
                                          <p:stCondLst>
                                            <p:cond delay="1338"/>
                                          </p:stCondLst>
                                        </p:cTn>
                                        <p:tgtEl>
                                          <p:spTgt spid="3">
                                            <p:txEl>
                                              <p:pRg st="0" end="0"/>
                                            </p:txEl>
                                          </p:spTgt>
                                        </p:tgtEl>
                                      </p:cBhvr>
                                      <p:to x="100000" y="100000"/>
                                    </p:animScale>
                                    <p:animScale>
                                      <p:cBhvr>
                                        <p:cTn id="23" dur="26">
                                          <p:stCondLst>
                                            <p:cond delay="1642"/>
                                          </p:stCondLst>
                                        </p:cTn>
                                        <p:tgtEl>
                                          <p:spTgt spid="3">
                                            <p:txEl>
                                              <p:pRg st="0" end="0"/>
                                            </p:txEl>
                                          </p:spTgt>
                                        </p:tgtEl>
                                      </p:cBhvr>
                                      <p:to x="100000" y="90000"/>
                                    </p:animScale>
                                    <p:animScale>
                                      <p:cBhvr>
                                        <p:cTn id="24" dur="166" decel="50000">
                                          <p:stCondLst>
                                            <p:cond delay="1668"/>
                                          </p:stCondLst>
                                        </p:cTn>
                                        <p:tgtEl>
                                          <p:spTgt spid="3">
                                            <p:txEl>
                                              <p:pRg st="0" end="0"/>
                                            </p:txEl>
                                          </p:spTgt>
                                        </p:tgtEl>
                                      </p:cBhvr>
                                      <p:to x="100000" y="100000"/>
                                    </p:animScale>
                                    <p:animScale>
                                      <p:cBhvr>
                                        <p:cTn id="25" dur="26">
                                          <p:stCondLst>
                                            <p:cond delay="1808"/>
                                          </p:stCondLst>
                                        </p:cTn>
                                        <p:tgtEl>
                                          <p:spTgt spid="3">
                                            <p:txEl>
                                              <p:pRg st="0" end="0"/>
                                            </p:txEl>
                                          </p:spTgt>
                                        </p:tgtEl>
                                      </p:cBhvr>
                                      <p:to x="100000" y="95000"/>
                                    </p:animScale>
                                    <p:animScale>
                                      <p:cBhvr>
                                        <p:cTn id="26" dur="166" decel="50000">
                                          <p:stCondLst>
                                            <p:cond delay="1834"/>
                                          </p:stCondLst>
                                        </p:cTn>
                                        <p:tgtEl>
                                          <p:spTgt spid="3">
                                            <p:txEl>
                                              <p:pRg st="0" end="0"/>
                                            </p:txEl>
                                          </p:spTgt>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wipe(down)">
                                      <p:cBhvr>
                                        <p:cTn id="31" dur="580">
                                          <p:stCondLst>
                                            <p:cond delay="0"/>
                                          </p:stCondLst>
                                        </p:cTn>
                                        <p:tgtEl>
                                          <p:spTgt spid="3">
                                            <p:txEl>
                                              <p:pRg st="1" end="1"/>
                                            </p:txEl>
                                          </p:spTgt>
                                        </p:tgtEl>
                                      </p:cBhvr>
                                    </p:animEffect>
                                    <p:anim calcmode="lin" valueType="num">
                                      <p:cBhvr>
                                        <p:cTn id="3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3">
                                            <p:txEl>
                                              <p:pRg st="1" end="1"/>
                                            </p:txEl>
                                          </p:spTgt>
                                        </p:tgtEl>
                                      </p:cBhvr>
                                      <p:to x="100000" y="60000"/>
                                    </p:animScale>
                                    <p:animScale>
                                      <p:cBhvr>
                                        <p:cTn id="38" dur="166" decel="50000">
                                          <p:stCondLst>
                                            <p:cond delay="676"/>
                                          </p:stCondLst>
                                        </p:cTn>
                                        <p:tgtEl>
                                          <p:spTgt spid="3">
                                            <p:txEl>
                                              <p:pRg st="1" end="1"/>
                                            </p:txEl>
                                          </p:spTgt>
                                        </p:tgtEl>
                                      </p:cBhvr>
                                      <p:to x="100000" y="100000"/>
                                    </p:animScale>
                                    <p:animScale>
                                      <p:cBhvr>
                                        <p:cTn id="39" dur="26">
                                          <p:stCondLst>
                                            <p:cond delay="1312"/>
                                          </p:stCondLst>
                                        </p:cTn>
                                        <p:tgtEl>
                                          <p:spTgt spid="3">
                                            <p:txEl>
                                              <p:pRg st="1" end="1"/>
                                            </p:txEl>
                                          </p:spTgt>
                                        </p:tgtEl>
                                      </p:cBhvr>
                                      <p:to x="100000" y="80000"/>
                                    </p:animScale>
                                    <p:animScale>
                                      <p:cBhvr>
                                        <p:cTn id="40" dur="166" decel="50000">
                                          <p:stCondLst>
                                            <p:cond delay="1338"/>
                                          </p:stCondLst>
                                        </p:cTn>
                                        <p:tgtEl>
                                          <p:spTgt spid="3">
                                            <p:txEl>
                                              <p:pRg st="1" end="1"/>
                                            </p:txEl>
                                          </p:spTgt>
                                        </p:tgtEl>
                                      </p:cBhvr>
                                      <p:to x="100000" y="100000"/>
                                    </p:animScale>
                                    <p:animScale>
                                      <p:cBhvr>
                                        <p:cTn id="41" dur="26">
                                          <p:stCondLst>
                                            <p:cond delay="1642"/>
                                          </p:stCondLst>
                                        </p:cTn>
                                        <p:tgtEl>
                                          <p:spTgt spid="3">
                                            <p:txEl>
                                              <p:pRg st="1" end="1"/>
                                            </p:txEl>
                                          </p:spTgt>
                                        </p:tgtEl>
                                      </p:cBhvr>
                                      <p:to x="100000" y="90000"/>
                                    </p:animScale>
                                    <p:animScale>
                                      <p:cBhvr>
                                        <p:cTn id="42" dur="166" decel="50000">
                                          <p:stCondLst>
                                            <p:cond delay="1668"/>
                                          </p:stCondLst>
                                        </p:cTn>
                                        <p:tgtEl>
                                          <p:spTgt spid="3">
                                            <p:txEl>
                                              <p:pRg st="1" end="1"/>
                                            </p:txEl>
                                          </p:spTgt>
                                        </p:tgtEl>
                                      </p:cBhvr>
                                      <p:to x="100000" y="100000"/>
                                    </p:animScale>
                                    <p:animScale>
                                      <p:cBhvr>
                                        <p:cTn id="43" dur="26">
                                          <p:stCondLst>
                                            <p:cond delay="1808"/>
                                          </p:stCondLst>
                                        </p:cTn>
                                        <p:tgtEl>
                                          <p:spTgt spid="3">
                                            <p:txEl>
                                              <p:pRg st="1" end="1"/>
                                            </p:txEl>
                                          </p:spTgt>
                                        </p:tgtEl>
                                      </p:cBhvr>
                                      <p:to x="100000" y="95000"/>
                                    </p:animScale>
                                    <p:animScale>
                                      <p:cBhvr>
                                        <p:cTn id="44" dur="166" decel="50000">
                                          <p:stCondLst>
                                            <p:cond delay="1834"/>
                                          </p:stCondLst>
                                        </p:cTn>
                                        <p:tgtEl>
                                          <p:spTgt spid="3">
                                            <p:txEl>
                                              <p:pRg st="1" end="1"/>
                                            </p:txEl>
                                          </p:spTgt>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grpId="0"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Effect transition="in" filter="wipe(down)">
                                      <p:cBhvr>
                                        <p:cTn id="49" dur="580">
                                          <p:stCondLst>
                                            <p:cond delay="0"/>
                                          </p:stCondLst>
                                        </p:cTn>
                                        <p:tgtEl>
                                          <p:spTgt spid="3">
                                            <p:txEl>
                                              <p:pRg st="2" end="2"/>
                                            </p:txEl>
                                          </p:spTgt>
                                        </p:tgtEl>
                                      </p:cBhvr>
                                    </p:animEffect>
                                    <p:anim calcmode="lin" valueType="num">
                                      <p:cBhvr>
                                        <p:cTn id="5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5" dur="26">
                                          <p:stCondLst>
                                            <p:cond delay="650"/>
                                          </p:stCondLst>
                                        </p:cTn>
                                        <p:tgtEl>
                                          <p:spTgt spid="3">
                                            <p:txEl>
                                              <p:pRg st="2" end="2"/>
                                            </p:txEl>
                                          </p:spTgt>
                                        </p:tgtEl>
                                      </p:cBhvr>
                                      <p:to x="100000" y="60000"/>
                                    </p:animScale>
                                    <p:animScale>
                                      <p:cBhvr>
                                        <p:cTn id="56" dur="166" decel="50000">
                                          <p:stCondLst>
                                            <p:cond delay="676"/>
                                          </p:stCondLst>
                                        </p:cTn>
                                        <p:tgtEl>
                                          <p:spTgt spid="3">
                                            <p:txEl>
                                              <p:pRg st="2" end="2"/>
                                            </p:txEl>
                                          </p:spTgt>
                                        </p:tgtEl>
                                      </p:cBhvr>
                                      <p:to x="100000" y="100000"/>
                                    </p:animScale>
                                    <p:animScale>
                                      <p:cBhvr>
                                        <p:cTn id="57" dur="26">
                                          <p:stCondLst>
                                            <p:cond delay="1312"/>
                                          </p:stCondLst>
                                        </p:cTn>
                                        <p:tgtEl>
                                          <p:spTgt spid="3">
                                            <p:txEl>
                                              <p:pRg st="2" end="2"/>
                                            </p:txEl>
                                          </p:spTgt>
                                        </p:tgtEl>
                                      </p:cBhvr>
                                      <p:to x="100000" y="80000"/>
                                    </p:animScale>
                                    <p:animScale>
                                      <p:cBhvr>
                                        <p:cTn id="58" dur="166" decel="50000">
                                          <p:stCondLst>
                                            <p:cond delay="1338"/>
                                          </p:stCondLst>
                                        </p:cTn>
                                        <p:tgtEl>
                                          <p:spTgt spid="3">
                                            <p:txEl>
                                              <p:pRg st="2" end="2"/>
                                            </p:txEl>
                                          </p:spTgt>
                                        </p:tgtEl>
                                      </p:cBhvr>
                                      <p:to x="100000" y="100000"/>
                                    </p:animScale>
                                    <p:animScale>
                                      <p:cBhvr>
                                        <p:cTn id="59" dur="26">
                                          <p:stCondLst>
                                            <p:cond delay="1642"/>
                                          </p:stCondLst>
                                        </p:cTn>
                                        <p:tgtEl>
                                          <p:spTgt spid="3">
                                            <p:txEl>
                                              <p:pRg st="2" end="2"/>
                                            </p:txEl>
                                          </p:spTgt>
                                        </p:tgtEl>
                                      </p:cBhvr>
                                      <p:to x="100000" y="90000"/>
                                    </p:animScale>
                                    <p:animScale>
                                      <p:cBhvr>
                                        <p:cTn id="60" dur="166" decel="50000">
                                          <p:stCondLst>
                                            <p:cond delay="1668"/>
                                          </p:stCondLst>
                                        </p:cTn>
                                        <p:tgtEl>
                                          <p:spTgt spid="3">
                                            <p:txEl>
                                              <p:pRg st="2" end="2"/>
                                            </p:txEl>
                                          </p:spTgt>
                                        </p:tgtEl>
                                      </p:cBhvr>
                                      <p:to x="100000" y="100000"/>
                                    </p:animScale>
                                    <p:animScale>
                                      <p:cBhvr>
                                        <p:cTn id="61" dur="26">
                                          <p:stCondLst>
                                            <p:cond delay="1808"/>
                                          </p:stCondLst>
                                        </p:cTn>
                                        <p:tgtEl>
                                          <p:spTgt spid="3">
                                            <p:txEl>
                                              <p:pRg st="2" end="2"/>
                                            </p:txEl>
                                          </p:spTgt>
                                        </p:tgtEl>
                                      </p:cBhvr>
                                      <p:to x="100000" y="95000"/>
                                    </p:animScale>
                                    <p:animScale>
                                      <p:cBhvr>
                                        <p:cTn id="62"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924800" cy="655638"/>
          </a:xfrm>
        </p:spPr>
        <p:txBody>
          <a:bodyPr/>
          <a:lstStyle/>
          <a:p>
            <a:r>
              <a:rPr lang="en-US" sz="3200" b="1" dirty="0" smtClean="0"/>
              <a:t>DATABASE DESIGN STRATEGY</a:t>
            </a:r>
            <a:endParaRPr lang="en-US" sz="3200" b="1" dirty="0"/>
          </a:p>
        </p:txBody>
      </p:sp>
      <p:sp>
        <p:nvSpPr>
          <p:cNvPr id="3" name="Content Placeholder 2"/>
          <p:cNvSpPr>
            <a:spLocks noGrp="1"/>
          </p:cNvSpPr>
          <p:nvPr>
            <p:ph idx="1"/>
          </p:nvPr>
        </p:nvSpPr>
        <p:spPr>
          <a:xfrm>
            <a:off x="609600" y="1143000"/>
            <a:ext cx="7924800" cy="5181600"/>
          </a:xfrm>
        </p:spPr>
        <p:txBody>
          <a:bodyPr>
            <a:noAutofit/>
          </a:bodyPr>
          <a:lstStyle/>
          <a:p>
            <a:pPr algn="just"/>
            <a:r>
              <a:rPr lang="en-US" sz="3200" dirty="0"/>
              <a:t>There are two classical approaches to database design:</a:t>
            </a:r>
          </a:p>
          <a:p>
            <a:pPr lvl="0" algn="just"/>
            <a:r>
              <a:rPr lang="en-US" sz="3200" b="1" dirty="0"/>
              <a:t>Top-down design: </a:t>
            </a:r>
            <a:r>
              <a:rPr lang="en-US" sz="3200" dirty="0"/>
              <a:t>In this design approach, the entities are first identified and then their data items (fields/attributes) are then defined. In other words, this strategy starts by identifying the data sets and then defines the data elements for each of those sets. This process involves the identification of different entity types and the definition of each entity’s attributes</a:t>
            </a:r>
            <a:r>
              <a:rPr lang="en-US" sz="3200" dirty="0" smtClean="0"/>
              <a:t>.</a:t>
            </a:r>
            <a:endParaRPr lang="en-US" sz="3200" dirty="0"/>
          </a:p>
        </p:txBody>
      </p:sp>
    </p:spTree>
    <p:extLst>
      <p:ext uri="{BB962C8B-B14F-4D97-AF65-F5344CB8AC3E}">
        <p14:creationId xmlns:p14="http://schemas.microsoft.com/office/powerpoint/2010/main" val="390687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80">
                                          <p:stCondLst>
                                            <p:cond delay="0"/>
                                          </p:stCondLst>
                                        </p:cTn>
                                        <p:tgtEl>
                                          <p:spTgt spid="3">
                                            <p:txEl>
                                              <p:pRg st="0" end="0"/>
                                            </p:txEl>
                                          </p:spTgt>
                                        </p:tgtEl>
                                      </p:cBhvr>
                                    </p:animEffect>
                                    <p:anim calcmode="lin" valueType="num">
                                      <p:cBhvr>
                                        <p:cTn id="1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xEl>
                                              <p:pRg st="0" end="0"/>
                                            </p:txEl>
                                          </p:spTgt>
                                        </p:tgtEl>
                                      </p:cBhvr>
                                      <p:to x="100000" y="60000"/>
                                    </p:animScale>
                                    <p:animScale>
                                      <p:cBhvr>
                                        <p:cTn id="20" dur="166" decel="50000">
                                          <p:stCondLst>
                                            <p:cond delay="676"/>
                                          </p:stCondLst>
                                        </p:cTn>
                                        <p:tgtEl>
                                          <p:spTgt spid="3">
                                            <p:txEl>
                                              <p:pRg st="0" end="0"/>
                                            </p:txEl>
                                          </p:spTgt>
                                        </p:tgtEl>
                                      </p:cBhvr>
                                      <p:to x="100000" y="100000"/>
                                    </p:animScale>
                                    <p:animScale>
                                      <p:cBhvr>
                                        <p:cTn id="21" dur="26">
                                          <p:stCondLst>
                                            <p:cond delay="1312"/>
                                          </p:stCondLst>
                                        </p:cTn>
                                        <p:tgtEl>
                                          <p:spTgt spid="3">
                                            <p:txEl>
                                              <p:pRg st="0" end="0"/>
                                            </p:txEl>
                                          </p:spTgt>
                                        </p:tgtEl>
                                      </p:cBhvr>
                                      <p:to x="100000" y="80000"/>
                                    </p:animScale>
                                    <p:animScale>
                                      <p:cBhvr>
                                        <p:cTn id="22" dur="166" decel="50000">
                                          <p:stCondLst>
                                            <p:cond delay="1338"/>
                                          </p:stCondLst>
                                        </p:cTn>
                                        <p:tgtEl>
                                          <p:spTgt spid="3">
                                            <p:txEl>
                                              <p:pRg st="0" end="0"/>
                                            </p:txEl>
                                          </p:spTgt>
                                        </p:tgtEl>
                                      </p:cBhvr>
                                      <p:to x="100000" y="100000"/>
                                    </p:animScale>
                                    <p:animScale>
                                      <p:cBhvr>
                                        <p:cTn id="23" dur="26">
                                          <p:stCondLst>
                                            <p:cond delay="1642"/>
                                          </p:stCondLst>
                                        </p:cTn>
                                        <p:tgtEl>
                                          <p:spTgt spid="3">
                                            <p:txEl>
                                              <p:pRg st="0" end="0"/>
                                            </p:txEl>
                                          </p:spTgt>
                                        </p:tgtEl>
                                      </p:cBhvr>
                                      <p:to x="100000" y="90000"/>
                                    </p:animScale>
                                    <p:animScale>
                                      <p:cBhvr>
                                        <p:cTn id="24" dur="166" decel="50000">
                                          <p:stCondLst>
                                            <p:cond delay="1668"/>
                                          </p:stCondLst>
                                        </p:cTn>
                                        <p:tgtEl>
                                          <p:spTgt spid="3">
                                            <p:txEl>
                                              <p:pRg st="0" end="0"/>
                                            </p:txEl>
                                          </p:spTgt>
                                        </p:tgtEl>
                                      </p:cBhvr>
                                      <p:to x="100000" y="100000"/>
                                    </p:animScale>
                                    <p:animScale>
                                      <p:cBhvr>
                                        <p:cTn id="25" dur="26">
                                          <p:stCondLst>
                                            <p:cond delay="1808"/>
                                          </p:stCondLst>
                                        </p:cTn>
                                        <p:tgtEl>
                                          <p:spTgt spid="3">
                                            <p:txEl>
                                              <p:pRg st="0" end="0"/>
                                            </p:txEl>
                                          </p:spTgt>
                                        </p:tgtEl>
                                      </p:cBhvr>
                                      <p:to x="100000" y="95000"/>
                                    </p:animScale>
                                    <p:animScale>
                                      <p:cBhvr>
                                        <p:cTn id="26" dur="166" decel="50000">
                                          <p:stCondLst>
                                            <p:cond delay="1834"/>
                                          </p:stCondLst>
                                        </p:cTn>
                                        <p:tgtEl>
                                          <p:spTgt spid="3">
                                            <p:txEl>
                                              <p:pRg st="0" end="0"/>
                                            </p:txEl>
                                          </p:spTgt>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wipe(down)">
                                      <p:cBhvr>
                                        <p:cTn id="31" dur="580">
                                          <p:stCondLst>
                                            <p:cond delay="0"/>
                                          </p:stCondLst>
                                        </p:cTn>
                                        <p:tgtEl>
                                          <p:spTgt spid="3">
                                            <p:txEl>
                                              <p:pRg st="1" end="1"/>
                                            </p:txEl>
                                          </p:spTgt>
                                        </p:tgtEl>
                                      </p:cBhvr>
                                    </p:animEffect>
                                    <p:anim calcmode="lin" valueType="num">
                                      <p:cBhvr>
                                        <p:cTn id="3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3">
                                            <p:txEl>
                                              <p:pRg st="1" end="1"/>
                                            </p:txEl>
                                          </p:spTgt>
                                        </p:tgtEl>
                                      </p:cBhvr>
                                      <p:to x="100000" y="60000"/>
                                    </p:animScale>
                                    <p:animScale>
                                      <p:cBhvr>
                                        <p:cTn id="38" dur="166" decel="50000">
                                          <p:stCondLst>
                                            <p:cond delay="676"/>
                                          </p:stCondLst>
                                        </p:cTn>
                                        <p:tgtEl>
                                          <p:spTgt spid="3">
                                            <p:txEl>
                                              <p:pRg st="1" end="1"/>
                                            </p:txEl>
                                          </p:spTgt>
                                        </p:tgtEl>
                                      </p:cBhvr>
                                      <p:to x="100000" y="100000"/>
                                    </p:animScale>
                                    <p:animScale>
                                      <p:cBhvr>
                                        <p:cTn id="39" dur="26">
                                          <p:stCondLst>
                                            <p:cond delay="1312"/>
                                          </p:stCondLst>
                                        </p:cTn>
                                        <p:tgtEl>
                                          <p:spTgt spid="3">
                                            <p:txEl>
                                              <p:pRg st="1" end="1"/>
                                            </p:txEl>
                                          </p:spTgt>
                                        </p:tgtEl>
                                      </p:cBhvr>
                                      <p:to x="100000" y="80000"/>
                                    </p:animScale>
                                    <p:animScale>
                                      <p:cBhvr>
                                        <p:cTn id="40" dur="166" decel="50000">
                                          <p:stCondLst>
                                            <p:cond delay="1338"/>
                                          </p:stCondLst>
                                        </p:cTn>
                                        <p:tgtEl>
                                          <p:spTgt spid="3">
                                            <p:txEl>
                                              <p:pRg st="1" end="1"/>
                                            </p:txEl>
                                          </p:spTgt>
                                        </p:tgtEl>
                                      </p:cBhvr>
                                      <p:to x="100000" y="100000"/>
                                    </p:animScale>
                                    <p:animScale>
                                      <p:cBhvr>
                                        <p:cTn id="41" dur="26">
                                          <p:stCondLst>
                                            <p:cond delay="1642"/>
                                          </p:stCondLst>
                                        </p:cTn>
                                        <p:tgtEl>
                                          <p:spTgt spid="3">
                                            <p:txEl>
                                              <p:pRg st="1" end="1"/>
                                            </p:txEl>
                                          </p:spTgt>
                                        </p:tgtEl>
                                      </p:cBhvr>
                                      <p:to x="100000" y="90000"/>
                                    </p:animScale>
                                    <p:animScale>
                                      <p:cBhvr>
                                        <p:cTn id="42" dur="166" decel="50000">
                                          <p:stCondLst>
                                            <p:cond delay="1668"/>
                                          </p:stCondLst>
                                        </p:cTn>
                                        <p:tgtEl>
                                          <p:spTgt spid="3">
                                            <p:txEl>
                                              <p:pRg st="1" end="1"/>
                                            </p:txEl>
                                          </p:spTgt>
                                        </p:tgtEl>
                                      </p:cBhvr>
                                      <p:to x="100000" y="100000"/>
                                    </p:animScale>
                                    <p:animScale>
                                      <p:cBhvr>
                                        <p:cTn id="43" dur="26">
                                          <p:stCondLst>
                                            <p:cond delay="1808"/>
                                          </p:stCondLst>
                                        </p:cTn>
                                        <p:tgtEl>
                                          <p:spTgt spid="3">
                                            <p:txEl>
                                              <p:pRg st="1" end="1"/>
                                            </p:txEl>
                                          </p:spTgt>
                                        </p:tgtEl>
                                      </p:cBhvr>
                                      <p:to x="100000" y="95000"/>
                                    </p:animScale>
                                    <p:animScale>
                                      <p:cBhvr>
                                        <p:cTn id="44"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924800" cy="655638"/>
          </a:xfrm>
        </p:spPr>
        <p:txBody>
          <a:bodyPr/>
          <a:lstStyle/>
          <a:p>
            <a:r>
              <a:rPr lang="en-US" sz="3200" b="1" dirty="0" smtClean="0"/>
              <a:t>DATABASE DESIGN STRATEGY CONT’D</a:t>
            </a:r>
            <a:endParaRPr lang="en-US" sz="3200" b="1" dirty="0"/>
          </a:p>
        </p:txBody>
      </p:sp>
      <p:sp>
        <p:nvSpPr>
          <p:cNvPr id="3" name="Content Placeholder 2"/>
          <p:cNvSpPr>
            <a:spLocks noGrp="1"/>
          </p:cNvSpPr>
          <p:nvPr>
            <p:ph idx="1"/>
          </p:nvPr>
        </p:nvSpPr>
        <p:spPr>
          <a:xfrm>
            <a:off x="609600" y="1143000"/>
            <a:ext cx="7924800" cy="5181600"/>
          </a:xfrm>
        </p:spPr>
        <p:txBody>
          <a:bodyPr>
            <a:noAutofit/>
          </a:bodyPr>
          <a:lstStyle/>
          <a:p>
            <a:pPr lvl="0" algn="just"/>
            <a:r>
              <a:rPr lang="en-US" sz="3600" b="1" dirty="0"/>
              <a:t>Bottom-up design: </a:t>
            </a:r>
            <a:r>
              <a:rPr lang="en-US" sz="3600" dirty="0"/>
              <a:t>In this design approach, the data items (fields/attributes) are first identified and then classify them according to the associated entity. In other words, this approach first identifies the data elements (items) and then groups them together in data sets. Simply put, it first defines attributes, and then groups them to form entities.</a:t>
            </a:r>
          </a:p>
        </p:txBody>
      </p:sp>
    </p:spTree>
    <p:extLst>
      <p:ext uri="{BB962C8B-B14F-4D97-AF65-F5344CB8AC3E}">
        <p14:creationId xmlns:p14="http://schemas.microsoft.com/office/powerpoint/2010/main" val="425909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80">
                                          <p:stCondLst>
                                            <p:cond delay="0"/>
                                          </p:stCondLst>
                                        </p:cTn>
                                        <p:tgtEl>
                                          <p:spTgt spid="3">
                                            <p:txEl>
                                              <p:pRg st="0" end="0"/>
                                            </p:txEl>
                                          </p:spTgt>
                                        </p:tgtEl>
                                      </p:cBhvr>
                                    </p:animEffect>
                                    <p:anim calcmode="lin" valueType="num">
                                      <p:cBhvr>
                                        <p:cTn id="1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xEl>
                                              <p:pRg st="0" end="0"/>
                                            </p:txEl>
                                          </p:spTgt>
                                        </p:tgtEl>
                                      </p:cBhvr>
                                      <p:to x="100000" y="60000"/>
                                    </p:animScale>
                                    <p:animScale>
                                      <p:cBhvr>
                                        <p:cTn id="20" dur="166" decel="50000">
                                          <p:stCondLst>
                                            <p:cond delay="676"/>
                                          </p:stCondLst>
                                        </p:cTn>
                                        <p:tgtEl>
                                          <p:spTgt spid="3">
                                            <p:txEl>
                                              <p:pRg st="0" end="0"/>
                                            </p:txEl>
                                          </p:spTgt>
                                        </p:tgtEl>
                                      </p:cBhvr>
                                      <p:to x="100000" y="100000"/>
                                    </p:animScale>
                                    <p:animScale>
                                      <p:cBhvr>
                                        <p:cTn id="21" dur="26">
                                          <p:stCondLst>
                                            <p:cond delay="1312"/>
                                          </p:stCondLst>
                                        </p:cTn>
                                        <p:tgtEl>
                                          <p:spTgt spid="3">
                                            <p:txEl>
                                              <p:pRg st="0" end="0"/>
                                            </p:txEl>
                                          </p:spTgt>
                                        </p:tgtEl>
                                      </p:cBhvr>
                                      <p:to x="100000" y="80000"/>
                                    </p:animScale>
                                    <p:animScale>
                                      <p:cBhvr>
                                        <p:cTn id="22" dur="166" decel="50000">
                                          <p:stCondLst>
                                            <p:cond delay="1338"/>
                                          </p:stCondLst>
                                        </p:cTn>
                                        <p:tgtEl>
                                          <p:spTgt spid="3">
                                            <p:txEl>
                                              <p:pRg st="0" end="0"/>
                                            </p:txEl>
                                          </p:spTgt>
                                        </p:tgtEl>
                                      </p:cBhvr>
                                      <p:to x="100000" y="100000"/>
                                    </p:animScale>
                                    <p:animScale>
                                      <p:cBhvr>
                                        <p:cTn id="23" dur="26">
                                          <p:stCondLst>
                                            <p:cond delay="1642"/>
                                          </p:stCondLst>
                                        </p:cTn>
                                        <p:tgtEl>
                                          <p:spTgt spid="3">
                                            <p:txEl>
                                              <p:pRg st="0" end="0"/>
                                            </p:txEl>
                                          </p:spTgt>
                                        </p:tgtEl>
                                      </p:cBhvr>
                                      <p:to x="100000" y="90000"/>
                                    </p:animScale>
                                    <p:animScale>
                                      <p:cBhvr>
                                        <p:cTn id="24" dur="166" decel="50000">
                                          <p:stCondLst>
                                            <p:cond delay="1668"/>
                                          </p:stCondLst>
                                        </p:cTn>
                                        <p:tgtEl>
                                          <p:spTgt spid="3">
                                            <p:txEl>
                                              <p:pRg st="0" end="0"/>
                                            </p:txEl>
                                          </p:spTgt>
                                        </p:tgtEl>
                                      </p:cBhvr>
                                      <p:to x="100000" y="100000"/>
                                    </p:animScale>
                                    <p:animScale>
                                      <p:cBhvr>
                                        <p:cTn id="25" dur="26">
                                          <p:stCondLst>
                                            <p:cond delay="1808"/>
                                          </p:stCondLst>
                                        </p:cTn>
                                        <p:tgtEl>
                                          <p:spTgt spid="3">
                                            <p:txEl>
                                              <p:pRg st="0" end="0"/>
                                            </p:txEl>
                                          </p:spTgt>
                                        </p:tgtEl>
                                      </p:cBhvr>
                                      <p:to x="100000" y="95000"/>
                                    </p:animScale>
                                    <p:animScale>
                                      <p:cBhvr>
                                        <p:cTn id="26"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1646</TotalTime>
  <Words>1001</Words>
  <Application>Microsoft Office PowerPoint</Application>
  <PresentationFormat>On-screen Show (4:3)</PresentationFormat>
  <Paragraphs>37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Solstice</vt:lpstr>
      <vt:lpstr>DISTRIBUTED DATABASE SYSTEM </vt:lpstr>
      <vt:lpstr>CONT’D</vt:lpstr>
      <vt:lpstr>CONT’D</vt:lpstr>
      <vt:lpstr>CONT’D</vt:lpstr>
      <vt:lpstr>DATABASE SOFTWARE SELECTION</vt:lpstr>
      <vt:lpstr>DATABASE SOFTWARE SELECTION CONT’D</vt:lpstr>
      <vt:lpstr>DATABASE SOFTWARE SELECTION CONT’D</vt:lpstr>
      <vt:lpstr>DATABASE DESIGN STRATEGY</vt:lpstr>
      <vt:lpstr>DATABASE DESIGN STRATEGY CONT’D</vt:lpstr>
      <vt:lpstr>PowerPoint Presentation</vt:lpstr>
      <vt:lpstr>CENTRALIZED AND DECENTRALIZED DESIGNS</vt:lpstr>
      <vt:lpstr>CENTRALIZED DESIGN</vt:lpstr>
      <vt:lpstr>PowerPoint Presentation</vt:lpstr>
      <vt:lpstr>DECENTRALIZED DESIGN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3: SYSTEM DESIGNS AND SOFTWARE DEVELOPMENT</dc:title>
  <dc:creator>The AJAYI</dc:creator>
  <cp:lastModifiedBy>HP</cp:lastModifiedBy>
  <cp:revision>107</cp:revision>
  <dcterms:created xsi:type="dcterms:W3CDTF">2015-10-07T10:12:51Z</dcterms:created>
  <dcterms:modified xsi:type="dcterms:W3CDTF">2016-05-30T09:27:19Z</dcterms:modified>
</cp:coreProperties>
</file>