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72" r:id="rId5"/>
    <p:sldId id="258" r:id="rId6"/>
    <p:sldId id="270" r:id="rId7"/>
    <p:sldId id="271" r:id="rId8"/>
    <p:sldId id="273" r:id="rId9"/>
    <p:sldId id="274" r:id="rId10"/>
    <p:sldId id="275" r:id="rId11"/>
    <p:sldId id="276" r:id="rId12"/>
    <p:sldId id="278" r:id="rId13"/>
    <p:sldId id="277" r:id="rId14"/>
    <p:sldId id="279" r:id="rId15"/>
    <p:sldId id="259"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2F59AD9-17FE-44EB-B190-78B1C76AC1FB}" type="datetimeFigureOut">
              <a:rPr lang="en-US" smtClean="0"/>
              <a:t>2/12/2016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59F56D-B72B-454C-8A23-79920A32C4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59AD9-17FE-44EB-B190-78B1C76AC1FB}"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9F56D-B72B-454C-8A23-79920A32C4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2F59AD9-17FE-44EB-B190-78B1C76AC1FB}" type="datetimeFigureOut">
              <a:rPr lang="en-US" smtClean="0"/>
              <a:t>2/12/2016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759F56D-B72B-454C-8A23-79920A32C4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F59AD9-17FE-44EB-B190-78B1C76AC1FB}"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2F59AD9-17FE-44EB-B190-78B1C76AC1FB}" type="datetimeFigureOut">
              <a:rPr lang="en-US" smtClean="0"/>
              <a:t>2/12/2016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59F56D-B72B-454C-8A23-79920A32C4C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2F59AD9-17FE-44EB-B190-78B1C76AC1FB}" type="datetimeFigureOut">
              <a:rPr lang="en-US" smtClean="0"/>
              <a:t>2/12/2016</a:t>
            </a:fld>
            <a:endParaRPr lang="en-US"/>
          </a:p>
        </p:txBody>
      </p:sp>
      <p:sp>
        <p:nvSpPr>
          <p:cNvPr id="10" name="Slide Number Placeholder 9"/>
          <p:cNvSpPr>
            <a:spLocks noGrp="1"/>
          </p:cNvSpPr>
          <p:nvPr>
            <p:ph type="sldNum" sz="quarter" idx="16"/>
          </p:nvPr>
        </p:nvSpPr>
        <p:spPr/>
        <p:txBody>
          <a:bodyPr rtlCol="0"/>
          <a:lstStyle/>
          <a:p>
            <a:fld id="{1759F56D-B72B-454C-8A23-79920A32C4C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2F59AD9-17FE-44EB-B190-78B1C76AC1FB}" type="datetimeFigureOut">
              <a:rPr lang="en-US" smtClean="0"/>
              <a:t>2/12/2016</a:t>
            </a:fld>
            <a:endParaRPr lang="en-US"/>
          </a:p>
        </p:txBody>
      </p:sp>
      <p:sp>
        <p:nvSpPr>
          <p:cNvPr id="12" name="Slide Number Placeholder 11"/>
          <p:cNvSpPr>
            <a:spLocks noGrp="1"/>
          </p:cNvSpPr>
          <p:nvPr>
            <p:ph type="sldNum" sz="quarter" idx="16"/>
          </p:nvPr>
        </p:nvSpPr>
        <p:spPr/>
        <p:txBody>
          <a:bodyPr rtlCol="0"/>
          <a:lstStyle/>
          <a:p>
            <a:fld id="{1759F56D-B72B-454C-8A23-79920A32C4C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F59AD9-17FE-44EB-B190-78B1C76AC1FB}" type="datetimeFigureOut">
              <a:rPr lang="en-US" smtClean="0"/>
              <a:t>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59AD9-17FE-44EB-B190-78B1C76AC1FB}" type="datetimeFigureOut">
              <a:rPr lang="en-US" smtClean="0"/>
              <a:t>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59F56D-B72B-454C-8A23-79920A32C4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F59AD9-17FE-44EB-B190-78B1C76AC1FB}"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2F59AD9-17FE-44EB-B190-78B1C76AC1FB}" type="datetimeFigureOut">
              <a:rPr lang="en-US" smtClean="0"/>
              <a:t>2/12/2016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59F56D-B72B-454C-8A23-79920A32C4C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2F59AD9-17FE-44EB-B190-78B1C76AC1FB}" type="datetimeFigureOut">
              <a:rPr lang="en-US" smtClean="0"/>
              <a:t>2/12/2016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59F56D-B72B-454C-8A23-79920A32C4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r>
              <a:rPr lang="en-US" sz="4000" b="1" dirty="0" smtClean="0"/>
              <a:t>CHAPTER 1: INTRODUCTION TO SQL</a:t>
            </a:r>
            <a:r>
              <a:rPr lang="en-US" dirty="0" smtClean="0"/>
              <a:t/>
            </a:r>
            <a:br>
              <a:rPr lang="en-US" dirty="0" smtClean="0"/>
            </a:br>
            <a:endParaRPr lang="en-US" dirty="0"/>
          </a:p>
        </p:txBody>
      </p:sp>
      <p:sp>
        <p:nvSpPr>
          <p:cNvPr id="3" name="Subtitle 2"/>
          <p:cNvSpPr>
            <a:spLocks noGrp="1"/>
          </p:cNvSpPr>
          <p:nvPr>
            <p:ph type="subTitle" idx="1"/>
          </p:nvPr>
        </p:nvSpPr>
        <p:spPr>
          <a:xfrm>
            <a:off x="609600" y="1219200"/>
            <a:ext cx="8077200" cy="5257800"/>
          </a:xfrm>
        </p:spPr>
        <p:txBody>
          <a:bodyPr>
            <a:normAutofit/>
          </a:bodyPr>
          <a:lstStyle/>
          <a:p>
            <a:pPr algn="just"/>
            <a:r>
              <a:rPr lang="en-US" dirty="0" smtClean="0"/>
              <a:t>SQL </a:t>
            </a:r>
            <a:r>
              <a:rPr lang="en-US" dirty="0"/>
              <a:t>is a relational database management system language or syntax that is use to create, manipulate, and query dataset or data. In MYSQL, there are three forms of SQL</a:t>
            </a:r>
          </a:p>
          <a:p>
            <a:pPr algn="just"/>
            <a:r>
              <a:rPr lang="en-US" dirty="0"/>
              <a:t> </a:t>
            </a:r>
          </a:p>
          <a:p>
            <a:pPr marL="457200" lvl="0" indent="-457200" algn="just">
              <a:buFont typeface="Arial" pitchFamily="34" charset="0"/>
              <a:buChar char="•"/>
            </a:pPr>
            <a:r>
              <a:rPr lang="en-US" dirty="0"/>
              <a:t>DDL :- Data Definition /Description Language</a:t>
            </a:r>
          </a:p>
          <a:p>
            <a:pPr marL="457200" lvl="0" indent="-457200" algn="just">
              <a:buFont typeface="Arial" pitchFamily="34" charset="0"/>
              <a:buChar char="•"/>
            </a:pPr>
            <a:r>
              <a:rPr lang="en-US" dirty="0"/>
              <a:t>DML :-  Data Manipulation Language</a:t>
            </a:r>
          </a:p>
          <a:p>
            <a:pPr marL="457200" lvl="0" indent="-457200" algn="just">
              <a:buFont typeface="Arial" pitchFamily="34" charset="0"/>
              <a:buChar char="•"/>
            </a:pPr>
            <a:r>
              <a:rPr lang="en-US" dirty="0"/>
              <a:t>DCL :- Data Control Language</a:t>
            </a:r>
          </a:p>
          <a:p>
            <a:pPr algn="just"/>
            <a:endParaRPr lang="en-US" dirty="0"/>
          </a:p>
        </p:txBody>
      </p:sp>
    </p:spTree>
    <p:extLst>
      <p:ext uri="{BB962C8B-B14F-4D97-AF65-F5344CB8AC3E}">
        <p14:creationId xmlns:p14="http://schemas.microsoft.com/office/powerpoint/2010/main" val="3187688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back to the code now….</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4400" dirty="0" smtClean="0"/>
              <a:t>&gt;select names, address from </a:t>
            </a:r>
            <a:r>
              <a:rPr lang="en-US" sz="4400" dirty="0" err="1" smtClean="0"/>
              <a:t>pfile</a:t>
            </a:r>
            <a:r>
              <a:rPr lang="en-US" sz="4400" dirty="0" smtClean="0"/>
              <a:t>;</a:t>
            </a:r>
          </a:p>
          <a:p>
            <a:pPr marL="0" indent="0" algn="just">
              <a:buNone/>
            </a:pPr>
            <a:r>
              <a:rPr lang="en-US" sz="4400" dirty="0" smtClean="0"/>
              <a:t>QED ……right output? Yes!</a:t>
            </a:r>
          </a:p>
          <a:p>
            <a:pPr marL="0" indent="0" algn="just">
              <a:buNone/>
            </a:pPr>
            <a:endParaRPr lang="en-US" sz="4400" dirty="0"/>
          </a:p>
          <a:p>
            <a:pPr marL="0" indent="0" algn="just">
              <a:buNone/>
            </a:pPr>
            <a:r>
              <a:rPr lang="en-US" sz="4400" dirty="0" smtClean="0"/>
              <a:t>…..try out more (e.g. names, age, address) etc.</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520712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version of the </a:t>
            </a:r>
            <a:r>
              <a:rPr lang="en-US" dirty="0" err="1" smtClean="0"/>
              <a:t>filteration</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sz="4400" dirty="0" smtClean="0"/>
              <a:t>My data no doubt consists of male and female. Assuming I have the intention of reaching out to male friends only, how would I?</a:t>
            </a:r>
          </a:p>
          <a:p>
            <a:pPr marL="0" indent="0" algn="just">
              <a:buNone/>
            </a:pPr>
            <a:r>
              <a:rPr lang="en-US" sz="4400" dirty="0" smtClean="0"/>
              <a:t>Of course, the direct answer could have been: filter names &amp; their addresses from the </a:t>
            </a:r>
            <a:r>
              <a:rPr lang="en-US" sz="4400" dirty="0" err="1" smtClean="0"/>
              <a:t>pfile</a:t>
            </a:r>
            <a:r>
              <a:rPr lang="en-US" sz="4400" dirty="0" smtClean="0"/>
              <a:t> table. But the clause is: ‘only male friends’.</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964961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versions of the WHERE clause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4400" dirty="0" smtClean="0"/>
              <a:t>Aside the WHERE-Assignment Clause (e.g. Where age=…..), also more proficiently used is the WHERE-LOGICAL Clause. This includes: WHERE &gt;, WHERE&lt; etc.</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36084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to the ‘puzzle’</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sz="4400" dirty="0" smtClean="0"/>
              <a:t>The English-like solution statement is: ‘I want a situation </a:t>
            </a:r>
            <a:r>
              <a:rPr lang="en-US" sz="4400" dirty="0" err="1" smtClean="0"/>
              <a:t>WHEREby</a:t>
            </a:r>
            <a:r>
              <a:rPr lang="en-US" sz="4400" dirty="0" smtClean="0"/>
              <a:t> I select only male friends’.</a:t>
            </a:r>
          </a:p>
          <a:p>
            <a:pPr marL="0" indent="0" algn="just">
              <a:buNone/>
            </a:pPr>
            <a:r>
              <a:rPr lang="en-US" sz="4400" dirty="0" smtClean="0"/>
              <a:t>So, I got a clue (……SELECT-FROM-WHERE clause), let me try out the codes:</a:t>
            </a:r>
          </a:p>
          <a:p>
            <a:pPr marL="0" indent="0" algn="just">
              <a:buNone/>
            </a:pPr>
            <a:endParaRPr lang="en-US" sz="4400" dirty="0"/>
          </a:p>
          <a:p>
            <a:pPr marL="0" indent="0" algn="just">
              <a:buNone/>
            </a:pPr>
            <a:r>
              <a:rPr lang="en-US" sz="4400" dirty="0" smtClean="0"/>
              <a:t>&gt;select names, address from </a:t>
            </a:r>
            <a:r>
              <a:rPr lang="en-US" sz="4400" dirty="0" err="1" smtClean="0"/>
              <a:t>pfile</a:t>
            </a:r>
            <a:r>
              <a:rPr lang="en-US" sz="4400" dirty="0" smtClean="0"/>
              <a:t> where sex=‘male’;</a:t>
            </a:r>
          </a:p>
          <a:p>
            <a:pPr marL="0" indent="0" algn="just">
              <a:buNone/>
            </a:pPr>
            <a:r>
              <a:rPr lang="en-US" sz="4400" dirty="0" smtClean="0"/>
              <a:t>//any luck?</a:t>
            </a:r>
          </a:p>
          <a:p>
            <a:pPr marL="0" indent="0" algn="just">
              <a:buNone/>
            </a:pPr>
            <a:endParaRPr lang="en-US" sz="4400" dirty="0"/>
          </a:p>
          <a:p>
            <a:pPr marL="0" indent="0" algn="just">
              <a:buNone/>
            </a:pPr>
            <a:r>
              <a:rPr lang="en-US" sz="4400" dirty="0" smtClean="0"/>
              <a:t>Try out more on your own…..</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23677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PROBLEM</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sz="4400" dirty="0" smtClean="0"/>
              <a:t>I want to know friends that are aging</a:t>
            </a:r>
            <a:r>
              <a:rPr lang="en-US" sz="4400" dirty="0"/>
              <a:t>.</a:t>
            </a:r>
            <a:r>
              <a:rPr lang="en-US" sz="4400" dirty="0" smtClean="0"/>
              <a:t> WHY? May be I just want to know their job status. They should be nearing retirement now &amp; we should plan for that. Shouldn’t we?</a:t>
            </a:r>
          </a:p>
          <a:p>
            <a:pPr marL="0" indent="0" algn="just">
              <a:buNone/>
            </a:pPr>
            <a:r>
              <a:rPr lang="en-US" sz="4400" dirty="0" smtClean="0"/>
              <a:t>So, if yes, how do I?</a:t>
            </a:r>
          </a:p>
          <a:p>
            <a:pPr marL="0" indent="0" algn="just">
              <a:buNone/>
            </a:pPr>
            <a:r>
              <a:rPr lang="en-US" sz="4400" dirty="0" smtClean="0"/>
              <a:t>Very simple my friend:</a:t>
            </a:r>
          </a:p>
          <a:p>
            <a:pPr marL="0" indent="0" algn="just">
              <a:buNone/>
            </a:pPr>
            <a:r>
              <a:rPr lang="en-US" sz="4400" dirty="0" smtClean="0"/>
              <a:t>&gt;select * from </a:t>
            </a:r>
            <a:r>
              <a:rPr lang="en-US" sz="4400" dirty="0" err="1" smtClean="0"/>
              <a:t>pfile</a:t>
            </a:r>
            <a:r>
              <a:rPr lang="en-US" sz="4400" dirty="0" smtClean="0"/>
              <a:t> where age&gt;=60;</a:t>
            </a:r>
          </a:p>
          <a:p>
            <a:pPr marL="0" indent="0" algn="just">
              <a:buNone/>
            </a:pP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561007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DATA CONTROL LANGUAGE (DCL)</a:t>
            </a:r>
            <a:r>
              <a:rPr lang="en-US" dirty="0"/>
              <a:t/>
            </a:r>
            <a:br>
              <a:rPr lang="en-US" dirty="0"/>
            </a:b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pPr algn="just"/>
            <a:r>
              <a:rPr lang="en-US" dirty="0" smtClean="0"/>
              <a:t>This </a:t>
            </a:r>
            <a:r>
              <a:rPr lang="en-US" dirty="0"/>
              <a:t>is an SQL Syntax that is use to restrict unauthorized users from gaining access to the database. Note however that this same language is use to permit authorized users to gaining access to a database. </a:t>
            </a:r>
          </a:p>
          <a:p>
            <a:pPr algn="just"/>
            <a:r>
              <a:rPr lang="en-US" dirty="0"/>
              <a:t>e.g.	</a:t>
            </a:r>
            <a:endParaRPr lang="en-US" dirty="0" smtClean="0"/>
          </a:p>
          <a:p>
            <a:pPr algn="just"/>
            <a:r>
              <a:rPr lang="en-US" dirty="0" smtClean="0"/>
              <a:t>PERMISSION</a:t>
            </a:r>
            <a:r>
              <a:rPr lang="en-US" dirty="0"/>
              <a:t>	</a:t>
            </a:r>
            <a:r>
              <a:rPr lang="en-US" dirty="0" smtClean="0"/>
              <a:t>		NO </a:t>
            </a:r>
            <a:r>
              <a:rPr lang="en-US" dirty="0"/>
              <a:t>PERMISSION</a:t>
            </a:r>
          </a:p>
          <a:p>
            <a:pPr algn="just"/>
            <a:r>
              <a:rPr lang="en-US" dirty="0" smtClean="0"/>
              <a:t>GRANT </a:t>
            </a:r>
            <a:r>
              <a:rPr lang="en-US" dirty="0"/>
              <a:t>(Access to view)	</a:t>
            </a:r>
            <a:r>
              <a:rPr lang="en-US" dirty="0" smtClean="0"/>
              <a:t>REVOKE </a:t>
            </a:r>
            <a:r>
              <a:rPr lang="en-US" sz="2000" dirty="0"/>
              <a:t>(</a:t>
            </a:r>
            <a:r>
              <a:rPr lang="en-US" sz="2000" dirty="0" smtClean="0"/>
              <a:t>withdraw access</a:t>
            </a:r>
            <a:r>
              <a:rPr lang="en-US" sz="2000" dirty="0"/>
              <a:t>)</a:t>
            </a:r>
            <a:endParaRPr lang="en-US" dirty="0"/>
          </a:p>
          <a:p>
            <a:pPr algn="just"/>
            <a:endParaRPr lang="en-US" dirty="0"/>
          </a:p>
        </p:txBody>
      </p:sp>
    </p:spTree>
    <p:extLst>
      <p:ext uri="{BB962C8B-B14F-4D97-AF65-F5344CB8AC3E}">
        <p14:creationId xmlns:p14="http://schemas.microsoft.com/office/powerpoint/2010/main" val="1410196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2819400"/>
            <a:ext cx="8153400" cy="9906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END OF TODAY’S LECTURE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29866255"/>
      </p:ext>
    </p:extLst>
  </p:cSld>
  <p:clrMapOvr>
    <a:masterClrMapping/>
  </p:clrMapOvr>
  <mc:AlternateContent xmlns:mc="http://schemas.openxmlformats.org/markup-compatibility/2006" xmlns:p14="http://schemas.microsoft.com/office/powerpoint/2010/main">
    <mc:Choice Requires="p14">
      <p:transition spd="slow" p14:dur="1200" advClick="0" advTm="10000">
        <p:dissolve/>
      </p:transition>
    </mc:Choice>
    <mc:Fallback xmlns="">
      <p:transition spd="slow" advClick="0" advTm="10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DATA DEFINITION/DESCRIPTION LANGUAGE</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4000" dirty="0" smtClean="0"/>
              <a:t>DDL </a:t>
            </a:r>
            <a:r>
              <a:rPr lang="en-US" sz="4000" dirty="0"/>
              <a:t>is an SQL Syntax or language that is use to create </a:t>
            </a:r>
            <a:r>
              <a:rPr lang="en-US" sz="4000" dirty="0" smtClean="0"/>
              <a:t>view or </a:t>
            </a:r>
            <a:r>
              <a:rPr lang="en-US" sz="4000" dirty="0"/>
              <a:t>describe </a:t>
            </a:r>
            <a:r>
              <a:rPr lang="en-US" sz="4000" dirty="0" smtClean="0"/>
              <a:t>a table or database</a:t>
            </a:r>
            <a:r>
              <a:rPr lang="en-US" sz="4000" dirty="0"/>
              <a:t>. Example is command </a:t>
            </a:r>
            <a:r>
              <a:rPr lang="en-US" sz="4000" dirty="0" smtClean="0"/>
              <a:t>CREATE, SHOW, &amp; DESCRIBE</a:t>
            </a:r>
            <a:endParaRPr lang="en-US" sz="4000" dirty="0"/>
          </a:p>
          <a:p>
            <a:pPr algn="just"/>
            <a:endParaRPr lang="en-US" sz="4000" dirty="0"/>
          </a:p>
        </p:txBody>
      </p:sp>
    </p:spTree>
    <p:extLst>
      <p:ext uri="{BB962C8B-B14F-4D97-AF65-F5344CB8AC3E}">
        <p14:creationId xmlns:p14="http://schemas.microsoft.com/office/powerpoint/2010/main" val="1612133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cont’d…..</a:t>
            </a:r>
            <a:endParaRPr lang="en-US" dirty="0"/>
          </a:p>
        </p:txBody>
      </p:sp>
      <p:sp>
        <p:nvSpPr>
          <p:cNvPr id="3" name="Content Placeholder 2"/>
          <p:cNvSpPr>
            <a:spLocks noGrp="1"/>
          </p:cNvSpPr>
          <p:nvPr>
            <p:ph sz="quarter" idx="1"/>
          </p:nvPr>
        </p:nvSpPr>
        <p:spPr>
          <a:xfrm>
            <a:off x="457200" y="1600200"/>
            <a:ext cx="8308848" cy="4876800"/>
          </a:xfrm>
        </p:spPr>
        <p:txBody>
          <a:bodyPr>
            <a:normAutofit fontScale="77500" lnSpcReduction="20000"/>
          </a:bodyPr>
          <a:lstStyle/>
          <a:p>
            <a:pPr algn="just"/>
            <a:r>
              <a:rPr lang="en-US" sz="4400" dirty="0" smtClean="0"/>
              <a:t>Creating </a:t>
            </a:r>
          </a:p>
          <a:p>
            <a:pPr lvl="2" algn="just"/>
            <a:r>
              <a:rPr lang="en-US" sz="4400" dirty="0" smtClean="0"/>
              <a:t>Creating Tables: In creating tables in MySQL, we use the syntax: CREATE</a:t>
            </a:r>
          </a:p>
          <a:p>
            <a:pPr lvl="2" algn="just"/>
            <a:r>
              <a:rPr lang="en-US" sz="4400" dirty="0" smtClean="0"/>
              <a:t>e.g.</a:t>
            </a:r>
            <a:endParaRPr lang="en-US" sz="4400" dirty="0"/>
          </a:p>
          <a:p>
            <a:pPr marL="685800" lvl="2" indent="0" algn="just">
              <a:buNone/>
            </a:pPr>
            <a:r>
              <a:rPr lang="en-US" sz="4400" dirty="0" smtClean="0"/>
              <a:t>&gt;create table (</a:t>
            </a:r>
            <a:r>
              <a:rPr lang="en-US" sz="4400" dirty="0" err="1" smtClean="0"/>
              <a:t>tablename</a:t>
            </a:r>
            <a:r>
              <a:rPr lang="en-US" sz="4400" dirty="0" smtClean="0"/>
              <a:t>)(,</a:t>
            </a:r>
          </a:p>
          <a:p>
            <a:pPr marL="685800" lvl="2" indent="0" algn="just">
              <a:buNone/>
            </a:pPr>
            <a:r>
              <a:rPr lang="en-US" sz="4400" dirty="0" smtClean="0"/>
              <a:t>&gt;Field1 Field-data type (size),</a:t>
            </a:r>
          </a:p>
          <a:p>
            <a:pPr marL="685800" lvl="2" indent="0" algn="just">
              <a:buNone/>
            </a:pPr>
            <a:r>
              <a:rPr lang="en-US" sz="4400" dirty="0" smtClean="0"/>
              <a:t>&gt;Field2 Field-data type (size),</a:t>
            </a:r>
          </a:p>
          <a:p>
            <a:pPr marL="685800" lvl="2" indent="0" algn="just">
              <a:buNone/>
            </a:pPr>
            <a:r>
              <a:rPr lang="en-US" sz="4400" dirty="0" smtClean="0"/>
              <a:t>&gt;Last-Field3 Field-data type (size)   //</a:t>
            </a:r>
            <a:r>
              <a:rPr lang="en-US" dirty="0" smtClean="0"/>
              <a:t>NO COMMA</a:t>
            </a:r>
            <a:endParaRPr lang="en-US" sz="4400" dirty="0" smtClean="0"/>
          </a:p>
          <a:p>
            <a:pPr marL="685800" lvl="2" indent="0" algn="just">
              <a:buNone/>
            </a:pPr>
            <a:r>
              <a:rPr lang="en-US" sz="4400" dirty="0" smtClean="0"/>
              <a:t>&gt;);</a:t>
            </a:r>
          </a:p>
        </p:txBody>
      </p:sp>
    </p:spTree>
    <p:extLst>
      <p:ext uri="{BB962C8B-B14F-4D97-AF65-F5344CB8AC3E}">
        <p14:creationId xmlns:p14="http://schemas.microsoft.com/office/powerpoint/2010/main" val="1706388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sz="4400" dirty="0" err="1" smtClean="0"/>
              <a:t>Personaldata</a:t>
            </a:r>
            <a:r>
              <a:rPr lang="en-US" sz="4400" dirty="0" smtClean="0"/>
              <a:t> File (for holding people’s data)</a:t>
            </a:r>
          </a:p>
          <a:p>
            <a:pPr lvl="2" algn="just"/>
            <a:r>
              <a:rPr lang="en-US" sz="4400" dirty="0" smtClean="0"/>
              <a:t>To create this</a:t>
            </a:r>
          </a:p>
          <a:p>
            <a:pPr marL="685800" lvl="2" indent="0" algn="just">
              <a:buNone/>
            </a:pPr>
            <a:r>
              <a:rPr lang="en-US" sz="4400" dirty="0" smtClean="0"/>
              <a:t>&gt;create table </a:t>
            </a:r>
            <a:r>
              <a:rPr lang="en-US" sz="4400" dirty="0" err="1" smtClean="0"/>
              <a:t>pfile</a:t>
            </a:r>
            <a:r>
              <a:rPr lang="en-US" sz="4400" dirty="0" smtClean="0"/>
              <a:t>(,</a:t>
            </a:r>
          </a:p>
          <a:p>
            <a:pPr marL="685800" lvl="2" indent="0" algn="just">
              <a:buNone/>
            </a:pPr>
            <a:r>
              <a:rPr lang="en-US" sz="4400" dirty="0" smtClean="0"/>
              <a:t>&gt;names </a:t>
            </a:r>
            <a:r>
              <a:rPr lang="en-US" sz="4400" dirty="0" err="1" smtClean="0"/>
              <a:t>varchar</a:t>
            </a:r>
            <a:r>
              <a:rPr lang="en-US" sz="4400" dirty="0" smtClean="0"/>
              <a:t>(15),</a:t>
            </a:r>
          </a:p>
          <a:p>
            <a:pPr marL="685800" lvl="2" indent="0" algn="just">
              <a:buNone/>
            </a:pPr>
            <a:r>
              <a:rPr lang="en-US" sz="4400" dirty="0" smtClean="0"/>
              <a:t>&gt;address </a:t>
            </a:r>
            <a:r>
              <a:rPr lang="en-US" sz="4400" dirty="0" err="1" smtClean="0"/>
              <a:t>varchar</a:t>
            </a:r>
            <a:r>
              <a:rPr lang="en-US" sz="4400" dirty="0" smtClean="0"/>
              <a:t>(25),</a:t>
            </a:r>
          </a:p>
          <a:p>
            <a:pPr marL="685800" lvl="2" indent="0" algn="just">
              <a:buNone/>
            </a:pPr>
            <a:r>
              <a:rPr lang="en-US" sz="4400" dirty="0" smtClean="0"/>
              <a:t>&gt;</a:t>
            </a:r>
            <a:r>
              <a:rPr lang="en-US" sz="4400" dirty="0" err="1" smtClean="0"/>
              <a:t>id_no</a:t>
            </a:r>
            <a:r>
              <a:rPr lang="en-US" sz="4400" dirty="0" smtClean="0"/>
              <a:t> char(11),</a:t>
            </a:r>
          </a:p>
          <a:p>
            <a:pPr marL="685800" lvl="2" indent="0" algn="just">
              <a:buNone/>
            </a:pPr>
            <a:r>
              <a:rPr lang="en-US" sz="4400" dirty="0" smtClean="0"/>
              <a:t>&gt;age </a:t>
            </a:r>
            <a:r>
              <a:rPr lang="en-US" sz="4400" dirty="0" err="1" smtClean="0"/>
              <a:t>int</a:t>
            </a:r>
            <a:r>
              <a:rPr lang="en-US" sz="4400" dirty="0" smtClean="0"/>
              <a:t>(2), </a:t>
            </a:r>
          </a:p>
          <a:p>
            <a:pPr marL="685800" lvl="2" indent="0" algn="just">
              <a:buNone/>
            </a:pPr>
            <a:r>
              <a:rPr lang="en-US" sz="4400" dirty="0" smtClean="0"/>
              <a:t>&gt;sex </a:t>
            </a:r>
            <a:r>
              <a:rPr lang="en-US" sz="4400" dirty="0" err="1" smtClean="0"/>
              <a:t>enum</a:t>
            </a:r>
            <a:r>
              <a:rPr lang="en-US" sz="4400" dirty="0" smtClean="0"/>
              <a:t>(‘M’, ‘F’)</a:t>
            </a:r>
          </a:p>
          <a:p>
            <a:pPr marL="685800" lvl="2" indent="0" algn="just">
              <a:buNone/>
            </a:pPr>
            <a:r>
              <a:rPr lang="en-US" sz="4400" dirty="0" smtClean="0"/>
              <a:t>&gt;);</a:t>
            </a:r>
          </a:p>
        </p:txBody>
      </p:sp>
    </p:spTree>
    <p:extLst>
      <p:ext uri="{BB962C8B-B14F-4D97-AF65-F5344CB8AC3E}">
        <p14:creationId xmlns:p14="http://schemas.microsoft.com/office/powerpoint/2010/main" val="3773796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DATA MANIPULATION LANGUAGE (DML)</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4000" dirty="0" smtClean="0"/>
              <a:t>As </a:t>
            </a:r>
            <a:r>
              <a:rPr lang="en-US" sz="4000" dirty="0"/>
              <a:t>the name implies, this is an SQL Syntax that is used to store, </a:t>
            </a:r>
            <a:r>
              <a:rPr lang="en-US" sz="4000" dirty="0" smtClean="0"/>
              <a:t>view, retrieve</a:t>
            </a:r>
            <a:r>
              <a:rPr lang="en-US" sz="4000" dirty="0"/>
              <a:t>, and manipulate or modify data.  Example of store is INSERT </a:t>
            </a:r>
            <a:r>
              <a:rPr lang="en-US" sz="4000" dirty="0" smtClean="0"/>
              <a:t>command, view and retrieve is </a:t>
            </a:r>
            <a:r>
              <a:rPr lang="en-US" sz="4000" dirty="0"/>
              <a:t>SELECT, and </a:t>
            </a:r>
            <a:r>
              <a:rPr lang="en-US" sz="4000" dirty="0" smtClean="0"/>
              <a:t>manipulate/modify are ALTER, ALIAS</a:t>
            </a:r>
            <a:r>
              <a:rPr lang="en-US" sz="4000" dirty="0"/>
              <a:t>, DELETE, </a:t>
            </a:r>
            <a:r>
              <a:rPr lang="en-US" sz="4000" dirty="0" smtClean="0"/>
              <a:t>&amp; DROP </a:t>
            </a:r>
            <a:r>
              <a:rPr lang="en-US" sz="4000" dirty="0"/>
              <a:t>etc. </a:t>
            </a:r>
          </a:p>
          <a:p>
            <a:pPr algn="just"/>
            <a:endParaRPr lang="en-US" sz="4000" dirty="0"/>
          </a:p>
        </p:txBody>
      </p:sp>
    </p:spTree>
    <p:extLst>
      <p:ext uri="{BB962C8B-B14F-4D97-AF65-F5344CB8AC3E}">
        <p14:creationId xmlns:p14="http://schemas.microsoft.com/office/powerpoint/2010/main" val="1305400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cont’d….</a:t>
            </a:r>
            <a:endParaRPr lang="en-US" dirty="0"/>
          </a:p>
        </p:txBody>
      </p:sp>
      <p:sp>
        <p:nvSpPr>
          <p:cNvPr id="3" name="Content Placeholder 2"/>
          <p:cNvSpPr>
            <a:spLocks noGrp="1"/>
          </p:cNvSpPr>
          <p:nvPr>
            <p:ph sz="quarter" idx="1"/>
          </p:nvPr>
        </p:nvSpPr>
        <p:spPr>
          <a:xfrm>
            <a:off x="457200" y="1447800"/>
            <a:ext cx="8153400" cy="5257800"/>
          </a:xfrm>
        </p:spPr>
        <p:txBody>
          <a:bodyPr>
            <a:normAutofit/>
          </a:bodyPr>
          <a:lstStyle/>
          <a:p>
            <a:pPr algn="just"/>
            <a:r>
              <a:rPr lang="en-US" sz="2800" dirty="0" smtClean="0"/>
              <a:t>Insert</a:t>
            </a:r>
          </a:p>
          <a:p>
            <a:pPr lvl="2" algn="just"/>
            <a:r>
              <a:rPr lang="en-US" sz="2800" dirty="0" smtClean="0"/>
              <a:t>Inserting Values into created tables: To do this, we used the syntax: INSERT…INTO…VALUES to populate data unto a table/file. This we do after table creation.</a:t>
            </a:r>
          </a:p>
          <a:p>
            <a:pPr lvl="2" algn="just"/>
            <a:r>
              <a:rPr lang="en-US" sz="2800" dirty="0" smtClean="0"/>
              <a:t>e.g. </a:t>
            </a:r>
          </a:p>
          <a:p>
            <a:pPr marL="685800" lvl="2" indent="0" algn="just">
              <a:buNone/>
            </a:pPr>
            <a:r>
              <a:rPr lang="en-US" sz="2800" dirty="0" smtClean="0"/>
              <a:t>&gt;insert into </a:t>
            </a:r>
            <a:r>
              <a:rPr lang="en-US" sz="2800" dirty="0" err="1" smtClean="0"/>
              <a:t>pfile</a:t>
            </a:r>
            <a:r>
              <a:rPr lang="en-US" sz="2800" dirty="0" smtClean="0"/>
              <a:t>(names, address, </a:t>
            </a:r>
            <a:r>
              <a:rPr lang="en-US" sz="2800" dirty="0" err="1" smtClean="0"/>
              <a:t>id_no</a:t>
            </a:r>
            <a:r>
              <a:rPr lang="en-US" sz="2800" dirty="0" smtClean="0"/>
              <a:t>, dob, sex) values(‘Ade’, ‘22, </a:t>
            </a:r>
            <a:r>
              <a:rPr lang="en-US" sz="2800" dirty="0" err="1" smtClean="0"/>
              <a:t>Oroke</a:t>
            </a:r>
            <a:r>
              <a:rPr lang="en-US" sz="2800" dirty="0" smtClean="0"/>
              <a:t>’, ‘AAUA031213’,45,’F’);</a:t>
            </a:r>
          </a:p>
          <a:p>
            <a:pPr marL="685800" lvl="2" indent="0" algn="just">
              <a:buNone/>
            </a:pPr>
            <a:r>
              <a:rPr lang="en-US" sz="2800" dirty="0" smtClean="0"/>
              <a:t>This you can do repeatedly with your keystrokes (up, down, left &amp; right arrows as the case may be, then you edit). </a:t>
            </a:r>
          </a:p>
          <a:p>
            <a:pPr lvl="2" algn="just"/>
            <a:endParaRPr lang="en-US" sz="2800" dirty="0" smtClean="0"/>
          </a:p>
        </p:txBody>
      </p:sp>
    </p:spTree>
    <p:extLst>
      <p:ext uri="{BB962C8B-B14F-4D97-AF65-F5344CB8AC3E}">
        <p14:creationId xmlns:p14="http://schemas.microsoft.com/office/powerpoint/2010/main" val="2325924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Cont’d</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sz="4400" dirty="0" smtClean="0"/>
              <a:t>Select Clause: This is used for viewing and retrieving of stored data/files.</a:t>
            </a:r>
          </a:p>
          <a:p>
            <a:pPr lvl="2" algn="just"/>
            <a:r>
              <a:rPr lang="en-US" sz="4400" dirty="0" smtClean="0"/>
              <a:t>The various types are:</a:t>
            </a:r>
          </a:p>
          <a:p>
            <a:pPr lvl="3" algn="just"/>
            <a:r>
              <a:rPr lang="en-US" sz="4100" dirty="0" smtClean="0"/>
              <a:t>Select-All-From clause (the most used)</a:t>
            </a:r>
          </a:p>
          <a:p>
            <a:pPr lvl="3" algn="just"/>
            <a:r>
              <a:rPr lang="en-US" sz="4100" dirty="0" smtClean="0"/>
              <a:t>Select-Specific-From clause</a:t>
            </a:r>
          </a:p>
          <a:p>
            <a:pPr lvl="3" algn="just"/>
            <a:r>
              <a:rPr lang="en-US" sz="4100" dirty="0" smtClean="0"/>
              <a:t>Select-All-From-Where clause</a:t>
            </a:r>
          </a:p>
          <a:p>
            <a:pPr lvl="3" algn="just"/>
            <a:r>
              <a:rPr lang="en-US" sz="4100" dirty="0" smtClean="0"/>
              <a:t>Select-Specific-From-Where clause</a:t>
            </a:r>
          </a:p>
          <a:p>
            <a:pPr marL="1143000" lvl="3" indent="0" algn="just">
              <a:buNone/>
            </a:pPr>
            <a:endParaRPr lang="en-US" sz="4100" dirty="0"/>
          </a:p>
        </p:txBody>
      </p:sp>
    </p:spTree>
    <p:extLst>
      <p:ext uri="{BB962C8B-B14F-4D97-AF65-F5344CB8AC3E}">
        <p14:creationId xmlns:p14="http://schemas.microsoft.com/office/powerpoint/2010/main" val="269689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sz="4400" dirty="0" smtClean="0"/>
              <a:t>To view data stored into </a:t>
            </a:r>
            <a:r>
              <a:rPr lang="en-US" sz="4400" dirty="0" err="1" smtClean="0"/>
              <a:t>pfile</a:t>
            </a:r>
            <a:r>
              <a:rPr lang="en-US" sz="4400" dirty="0" smtClean="0"/>
              <a:t>,</a:t>
            </a:r>
          </a:p>
          <a:p>
            <a:pPr marL="1143000" lvl="3" indent="0" algn="just">
              <a:buNone/>
            </a:pPr>
            <a:r>
              <a:rPr lang="en-US" sz="4100" dirty="0" smtClean="0"/>
              <a:t>&gt;//use Select-All-From clause</a:t>
            </a:r>
          </a:p>
          <a:p>
            <a:pPr marL="1143000" lvl="3" indent="0" algn="just">
              <a:buNone/>
            </a:pPr>
            <a:r>
              <a:rPr lang="en-US" sz="4100" dirty="0" smtClean="0"/>
              <a:t>e.g.</a:t>
            </a:r>
          </a:p>
          <a:p>
            <a:pPr marL="1143000" lvl="3" indent="0" algn="just">
              <a:buNone/>
            </a:pPr>
            <a:r>
              <a:rPr lang="en-US" sz="4100" dirty="0" smtClean="0"/>
              <a:t>&gt;Select *………. The * means All</a:t>
            </a:r>
          </a:p>
          <a:p>
            <a:pPr marL="1143000" lvl="3" indent="0" algn="just">
              <a:buNone/>
            </a:pPr>
            <a:endParaRPr lang="en-US" sz="4100" dirty="0"/>
          </a:p>
          <a:p>
            <a:pPr marL="1143000" lvl="3" indent="0" algn="just">
              <a:buNone/>
            </a:pPr>
            <a:r>
              <a:rPr lang="en-US" sz="4100" dirty="0" smtClean="0"/>
              <a:t>Back to the code proper…….</a:t>
            </a:r>
          </a:p>
          <a:p>
            <a:pPr marL="1143000" lvl="3" indent="0" algn="just">
              <a:buNone/>
            </a:pPr>
            <a:r>
              <a:rPr lang="en-US" sz="4100" dirty="0" smtClean="0"/>
              <a:t>&gt;Select * From </a:t>
            </a:r>
            <a:r>
              <a:rPr lang="en-US" sz="4100" dirty="0" err="1" smtClean="0"/>
              <a:t>pfile</a:t>
            </a:r>
            <a:r>
              <a:rPr lang="en-US" sz="4100" dirty="0" smtClean="0"/>
              <a:t>;</a:t>
            </a:r>
          </a:p>
          <a:p>
            <a:pPr marL="1143000" lvl="3" indent="0" algn="just">
              <a:buNone/>
            </a:pPr>
            <a:r>
              <a:rPr lang="en-US" sz="4100" dirty="0" smtClean="0"/>
              <a:t>//not case sensitive anyway</a:t>
            </a:r>
          </a:p>
          <a:p>
            <a:pPr marL="1143000" lvl="3" indent="0" algn="just">
              <a:buNone/>
            </a:pPr>
            <a:r>
              <a:rPr lang="en-US" sz="4100" dirty="0" smtClean="0"/>
              <a:t>//any output there…….ok, QED I suppose</a:t>
            </a:r>
          </a:p>
          <a:p>
            <a:pPr marL="1143000" lvl="3" indent="0" algn="just">
              <a:buNone/>
            </a:pPr>
            <a:endParaRPr lang="en-US" sz="4100" dirty="0"/>
          </a:p>
        </p:txBody>
      </p:sp>
    </p:spTree>
    <p:extLst>
      <p:ext uri="{BB962C8B-B14F-4D97-AF65-F5344CB8AC3E}">
        <p14:creationId xmlns:p14="http://schemas.microsoft.com/office/powerpoint/2010/main" val="3510827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II – what if I want to be specific on the fields to view?</a:t>
            </a:r>
            <a:endParaRPr lang="en-US" dirty="0"/>
          </a:p>
        </p:txBody>
      </p:sp>
      <p:sp>
        <p:nvSpPr>
          <p:cNvPr id="3" name="Content Placeholder 2"/>
          <p:cNvSpPr>
            <a:spLocks noGrp="1"/>
          </p:cNvSpPr>
          <p:nvPr>
            <p:ph sz="quarter" idx="1"/>
          </p:nvPr>
        </p:nvSpPr>
        <p:spPr/>
        <p:txBody>
          <a:bodyPr>
            <a:normAutofit fontScale="55000" lnSpcReduction="20000"/>
          </a:bodyPr>
          <a:lstStyle/>
          <a:p>
            <a:pPr algn="just"/>
            <a:r>
              <a:rPr lang="en-US" sz="4400" dirty="0" smtClean="0"/>
              <a:t>To view such data stored into </a:t>
            </a:r>
            <a:r>
              <a:rPr lang="en-US" sz="4400" dirty="0" err="1" smtClean="0"/>
              <a:t>pfile</a:t>
            </a:r>
            <a:r>
              <a:rPr lang="en-US" sz="4400" dirty="0" smtClean="0"/>
              <a:t> (e.g. name and address only)</a:t>
            </a:r>
          </a:p>
          <a:p>
            <a:pPr marL="1143000" lvl="3" indent="0" algn="just">
              <a:buNone/>
            </a:pPr>
            <a:r>
              <a:rPr lang="en-US" sz="4100" dirty="0" smtClean="0"/>
              <a:t>&gt;//use Select-Specific-From clause</a:t>
            </a:r>
          </a:p>
          <a:p>
            <a:pPr marL="1143000" lvl="3" indent="0" algn="just">
              <a:buNone/>
            </a:pPr>
            <a:r>
              <a:rPr lang="en-US" sz="4100" dirty="0" smtClean="0"/>
              <a:t>e.g.</a:t>
            </a:r>
          </a:p>
          <a:p>
            <a:pPr marL="1143000" lvl="3" indent="0" algn="just">
              <a:buNone/>
            </a:pPr>
            <a:r>
              <a:rPr lang="en-US" sz="4100" dirty="0" smtClean="0"/>
              <a:t>&gt;Select name………be careful about d spelling to avoid avoidable error(s)</a:t>
            </a:r>
          </a:p>
          <a:p>
            <a:pPr marL="1143000" lvl="3" indent="0" algn="just">
              <a:buNone/>
            </a:pPr>
            <a:endParaRPr lang="en-US" sz="4100" dirty="0"/>
          </a:p>
          <a:p>
            <a:pPr marL="1143000" lvl="3" indent="0" algn="just">
              <a:buNone/>
            </a:pPr>
            <a:r>
              <a:rPr lang="en-US" sz="4100" dirty="0" smtClean="0"/>
              <a:t>How can I…….???</a:t>
            </a:r>
          </a:p>
          <a:p>
            <a:pPr marL="1143000" lvl="3" indent="0" algn="just">
              <a:buNone/>
            </a:pPr>
            <a:r>
              <a:rPr lang="en-US" sz="4100" dirty="0" smtClean="0"/>
              <a:t>Simply describe the table to view and ascertain their correct spelling.</a:t>
            </a:r>
          </a:p>
          <a:p>
            <a:pPr marL="1143000" lvl="3" indent="0" algn="just">
              <a:buNone/>
            </a:pPr>
            <a:r>
              <a:rPr lang="en-US" sz="4100" dirty="0" smtClean="0"/>
              <a:t>e.g.</a:t>
            </a:r>
          </a:p>
          <a:p>
            <a:pPr marL="1143000" lvl="3" indent="0" algn="just">
              <a:buNone/>
            </a:pPr>
            <a:r>
              <a:rPr lang="en-US" sz="4100" dirty="0" smtClean="0"/>
              <a:t>&gt;describe </a:t>
            </a:r>
            <a:r>
              <a:rPr lang="en-US" sz="4100" dirty="0" err="1" smtClean="0"/>
              <a:t>pfile</a:t>
            </a:r>
            <a:r>
              <a:rPr lang="en-US" sz="4100" dirty="0" smtClean="0"/>
              <a:t>;</a:t>
            </a:r>
          </a:p>
          <a:p>
            <a:pPr marL="1143000" lvl="3" indent="0" algn="just">
              <a:buNone/>
            </a:pPr>
            <a:r>
              <a:rPr lang="en-US" sz="4100" dirty="0" smtClean="0"/>
              <a:t>//something should be on your screen now….</a:t>
            </a:r>
          </a:p>
          <a:p>
            <a:pPr marL="1143000" lvl="3" indent="0" algn="just">
              <a:buNone/>
            </a:pPr>
            <a:endParaRPr lang="en-US" sz="4100" dirty="0"/>
          </a:p>
        </p:txBody>
      </p:sp>
    </p:spTree>
    <p:extLst>
      <p:ext uri="{BB962C8B-B14F-4D97-AF65-F5344CB8AC3E}">
        <p14:creationId xmlns:p14="http://schemas.microsoft.com/office/powerpoint/2010/main" val="3503070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514</TotalTime>
  <Words>811</Words>
  <Application>Microsoft Office PowerPoint</Application>
  <PresentationFormat>On-screen Show (4:3)</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CHAPTER 1: INTRODUCTION TO SQL </vt:lpstr>
      <vt:lpstr>DATA DEFINITION/DESCRIPTION LANGUAGE </vt:lpstr>
      <vt:lpstr>DDL cont’d…..</vt:lpstr>
      <vt:lpstr>Example</vt:lpstr>
      <vt:lpstr>DATA MANIPULATION LANGUAGE (DML) </vt:lpstr>
      <vt:lpstr>DML cont’d….</vt:lpstr>
      <vt:lpstr>DML Cont’d</vt:lpstr>
      <vt:lpstr>Examples I</vt:lpstr>
      <vt:lpstr>Examples II – what if I want to be specific on the fields to view?</vt:lpstr>
      <vt:lpstr>Ok, back to the code now….</vt:lpstr>
      <vt:lpstr>Another version of the filteration</vt:lpstr>
      <vt:lpstr>Other versions of the WHERE clause</vt:lpstr>
      <vt:lpstr>Solution to the ‘puzzle’</vt:lpstr>
      <vt:lpstr>RELATED PROBLEM</vt:lpstr>
      <vt:lpstr>DATA CONTROL LANGUAGE (DCL) </vt:lpstr>
      <vt:lpstr>END OF TODAY’S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AJAYI</dc:creator>
  <cp:lastModifiedBy>The AJAYI</cp:lastModifiedBy>
  <cp:revision>76</cp:revision>
  <dcterms:created xsi:type="dcterms:W3CDTF">2015-09-16T03:36:11Z</dcterms:created>
  <dcterms:modified xsi:type="dcterms:W3CDTF">2016-02-12T10:22:19Z</dcterms:modified>
</cp:coreProperties>
</file>