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62" r:id="rId15"/>
    <p:sldId id="272" r:id="rId16"/>
    <p:sldId id="270" r:id="rId17"/>
    <p:sldId id="271" r:id="rId18"/>
    <p:sldId id="273" r:id="rId19"/>
    <p:sldId id="274" r:id="rId20"/>
    <p:sldId id="275" r:id="rId21"/>
    <p:sldId id="276" r:id="rId22"/>
    <p:sldId id="277" r:id="rId23"/>
    <p:sldId id="278" r:id="rId24"/>
    <p:sldId id="279"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7" d="100"/>
          <a:sy n="57" d="100"/>
        </p:scale>
        <p:origin x="-87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82F59AD9-17FE-44EB-B190-78B1C76AC1FB}" type="datetimeFigureOut">
              <a:rPr lang="en-US" smtClean="0"/>
              <a:t>3/17/2016</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759F56D-B72B-454C-8A23-79920A32C4C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F59AD9-17FE-44EB-B190-78B1C76AC1FB}"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9F56D-B72B-454C-8A23-79920A32C4C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2F59AD9-17FE-44EB-B190-78B1C76AC1FB}" type="datetimeFigureOut">
              <a:rPr lang="en-US" smtClean="0"/>
              <a:t>3/17/2016</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1759F56D-B72B-454C-8A23-79920A32C4C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2F59AD9-17FE-44EB-B190-78B1C76AC1FB}"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759F56D-B72B-454C-8A23-79920A32C4CC}"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82F59AD9-17FE-44EB-B190-78B1C76AC1FB}" type="datetimeFigureOut">
              <a:rPr lang="en-US" smtClean="0"/>
              <a:t>3/17/2016</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759F56D-B72B-454C-8A23-79920A32C4CC}"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82F59AD9-17FE-44EB-B190-78B1C76AC1FB}" type="datetimeFigureOut">
              <a:rPr lang="en-US" smtClean="0"/>
              <a:t>3/17/2016</a:t>
            </a:fld>
            <a:endParaRPr lang="en-US"/>
          </a:p>
        </p:txBody>
      </p:sp>
      <p:sp>
        <p:nvSpPr>
          <p:cNvPr id="10" name="Slide Number Placeholder 9"/>
          <p:cNvSpPr>
            <a:spLocks noGrp="1"/>
          </p:cNvSpPr>
          <p:nvPr>
            <p:ph type="sldNum" sz="quarter" idx="16"/>
          </p:nvPr>
        </p:nvSpPr>
        <p:spPr/>
        <p:txBody>
          <a:bodyPr rtlCol="0"/>
          <a:lstStyle/>
          <a:p>
            <a:fld id="{1759F56D-B72B-454C-8A23-79920A32C4CC}"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82F59AD9-17FE-44EB-B190-78B1C76AC1FB}" type="datetimeFigureOut">
              <a:rPr lang="en-US" smtClean="0"/>
              <a:t>3/17/2016</a:t>
            </a:fld>
            <a:endParaRPr lang="en-US"/>
          </a:p>
        </p:txBody>
      </p:sp>
      <p:sp>
        <p:nvSpPr>
          <p:cNvPr id="12" name="Slide Number Placeholder 11"/>
          <p:cNvSpPr>
            <a:spLocks noGrp="1"/>
          </p:cNvSpPr>
          <p:nvPr>
            <p:ph type="sldNum" sz="quarter" idx="16"/>
          </p:nvPr>
        </p:nvSpPr>
        <p:spPr/>
        <p:txBody>
          <a:bodyPr rtlCol="0"/>
          <a:lstStyle/>
          <a:p>
            <a:fld id="{1759F56D-B72B-454C-8A23-79920A32C4CC}"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2F59AD9-17FE-44EB-B190-78B1C76AC1FB}" type="datetimeFigureOut">
              <a:rPr lang="en-US" smtClean="0"/>
              <a:t>3/17/2016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759F56D-B72B-454C-8A23-79920A32C4C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59AD9-17FE-44EB-B190-78B1C76AC1FB}" type="datetimeFigureOut">
              <a:rPr lang="en-US" smtClean="0"/>
              <a:t>3/17/2016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759F56D-B72B-454C-8A23-79920A32C4C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2F59AD9-17FE-44EB-B190-78B1C76AC1FB}" type="datetimeFigureOut">
              <a:rPr lang="en-US" smtClean="0"/>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759F56D-B72B-454C-8A23-79920A32C4CC}"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82F59AD9-17FE-44EB-B190-78B1C76AC1FB}" type="datetimeFigureOut">
              <a:rPr lang="en-US" smtClean="0"/>
              <a:t>3/17/2016</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759F56D-B72B-454C-8A23-79920A32C4CC}"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82F59AD9-17FE-44EB-B190-78B1C76AC1FB}" type="datetimeFigureOut">
              <a:rPr lang="en-US" smtClean="0"/>
              <a:t>3/17/2016</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759F56D-B72B-454C-8A23-79920A32C4C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normAutofit fontScale="90000"/>
          </a:bodyPr>
          <a:lstStyle/>
          <a:p>
            <a:r>
              <a:rPr lang="en-US" sz="4000" b="1" dirty="0" smtClean="0"/>
              <a:t>CHAPTER 1: INTRODUCTION TO SQL</a:t>
            </a:r>
            <a:r>
              <a:rPr lang="en-US" dirty="0" smtClean="0"/>
              <a:t/>
            </a:r>
            <a:br>
              <a:rPr lang="en-US" dirty="0" smtClean="0"/>
            </a:br>
            <a:endParaRPr lang="en-US" dirty="0"/>
          </a:p>
        </p:txBody>
      </p:sp>
      <p:sp>
        <p:nvSpPr>
          <p:cNvPr id="3" name="Subtitle 2"/>
          <p:cNvSpPr>
            <a:spLocks noGrp="1"/>
          </p:cNvSpPr>
          <p:nvPr>
            <p:ph type="subTitle" idx="1"/>
          </p:nvPr>
        </p:nvSpPr>
        <p:spPr>
          <a:xfrm>
            <a:off x="609600" y="1219200"/>
            <a:ext cx="8077200" cy="5257800"/>
          </a:xfrm>
        </p:spPr>
        <p:txBody>
          <a:bodyPr>
            <a:normAutofit/>
          </a:bodyPr>
          <a:lstStyle/>
          <a:p>
            <a:pPr algn="just"/>
            <a:r>
              <a:rPr lang="en-US" dirty="0" smtClean="0"/>
              <a:t>SQL </a:t>
            </a:r>
            <a:r>
              <a:rPr lang="en-US" dirty="0"/>
              <a:t>is a relational database management system language or syntax that is use to create, manipulate, and query dataset or data. In MYSQL, there are three forms of SQL</a:t>
            </a:r>
          </a:p>
          <a:p>
            <a:pPr algn="just"/>
            <a:r>
              <a:rPr lang="en-US" dirty="0"/>
              <a:t> </a:t>
            </a:r>
          </a:p>
          <a:p>
            <a:pPr marL="457200" lvl="0" indent="-457200" algn="just">
              <a:buFont typeface="Arial" pitchFamily="34" charset="0"/>
              <a:buChar char="•"/>
            </a:pPr>
            <a:r>
              <a:rPr lang="en-US" dirty="0"/>
              <a:t>DDL :- Data Definition /Description Language</a:t>
            </a:r>
          </a:p>
          <a:p>
            <a:pPr marL="457200" lvl="0" indent="-457200" algn="just">
              <a:buFont typeface="Arial" pitchFamily="34" charset="0"/>
              <a:buChar char="•"/>
            </a:pPr>
            <a:r>
              <a:rPr lang="en-US" dirty="0"/>
              <a:t>DML :-  Data Manipulation Language</a:t>
            </a:r>
          </a:p>
          <a:p>
            <a:pPr marL="457200" lvl="0" indent="-457200" algn="just">
              <a:buFont typeface="Arial" pitchFamily="34" charset="0"/>
              <a:buChar char="•"/>
            </a:pPr>
            <a:r>
              <a:rPr lang="en-US" dirty="0"/>
              <a:t>DCL :- Data Control Language</a:t>
            </a:r>
          </a:p>
          <a:p>
            <a:pPr algn="just"/>
            <a:endParaRPr lang="en-US" dirty="0"/>
          </a:p>
        </p:txBody>
      </p:sp>
    </p:spTree>
    <p:extLst>
      <p:ext uri="{BB962C8B-B14F-4D97-AF65-F5344CB8AC3E}">
        <p14:creationId xmlns:p14="http://schemas.microsoft.com/office/powerpoint/2010/main" val="3187688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noAutofit/>
          </a:bodyPr>
          <a:lstStyle/>
          <a:p>
            <a:pPr lvl="0" algn="just"/>
            <a:r>
              <a:rPr lang="en-US" sz="4000" dirty="0" err="1"/>
              <a:t>InnoDB</a:t>
            </a:r>
            <a:r>
              <a:rPr lang="en-US" sz="4000" dirty="0"/>
              <a:t>:- This is the successor of </a:t>
            </a:r>
            <a:r>
              <a:rPr lang="en-US" sz="4000" dirty="0" err="1"/>
              <a:t>MyISAM</a:t>
            </a:r>
            <a:r>
              <a:rPr lang="en-US" sz="4000" dirty="0"/>
              <a:t> table type. It is the most sophisticated table in MySQL. It support transaction and foreign keys and also allows multi user access. In a nutshell, </a:t>
            </a:r>
            <a:r>
              <a:rPr lang="en-US" sz="4000" dirty="0" err="1"/>
              <a:t>InnoDB</a:t>
            </a:r>
            <a:r>
              <a:rPr lang="en-US" sz="4000" dirty="0"/>
              <a:t> helps in a fast query execution and also help in preventing data corruption</a:t>
            </a:r>
            <a:r>
              <a:rPr lang="en-US" sz="4000" dirty="0" smtClean="0"/>
              <a:t>.</a:t>
            </a:r>
            <a:endParaRPr lang="en-US" sz="4000" dirty="0"/>
          </a:p>
        </p:txBody>
      </p:sp>
    </p:spTree>
    <p:extLst>
      <p:ext uri="{BB962C8B-B14F-4D97-AF65-F5344CB8AC3E}">
        <p14:creationId xmlns:p14="http://schemas.microsoft.com/office/powerpoint/2010/main" val="1811509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normAutofit/>
          </a:bodyPr>
          <a:lstStyle/>
          <a:p>
            <a:pPr lvl="0" algn="just"/>
            <a:r>
              <a:rPr lang="en-US" sz="4400" dirty="0"/>
              <a:t>ISAM :- This is the predecessor of </a:t>
            </a:r>
            <a:r>
              <a:rPr lang="en-US" sz="4400" dirty="0" err="1"/>
              <a:t>MyISAM</a:t>
            </a:r>
            <a:r>
              <a:rPr lang="en-US" sz="4400" dirty="0"/>
              <a:t> . It is primarily used for compatibility purpose.</a:t>
            </a:r>
          </a:p>
          <a:p>
            <a:pPr algn="just"/>
            <a:endParaRPr lang="en-US" sz="4400" dirty="0"/>
          </a:p>
          <a:p>
            <a:pPr algn="just"/>
            <a:endParaRPr lang="en-US" sz="4400" dirty="0"/>
          </a:p>
        </p:txBody>
      </p:sp>
    </p:spTree>
    <p:extLst>
      <p:ext uri="{BB962C8B-B14F-4D97-AF65-F5344CB8AC3E}">
        <p14:creationId xmlns:p14="http://schemas.microsoft.com/office/powerpoint/2010/main" val="2976546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noAutofit/>
          </a:bodyPr>
          <a:lstStyle/>
          <a:p>
            <a:pPr lvl="0" algn="just"/>
            <a:r>
              <a:rPr lang="en-US" sz="4400" dirty="0"/>
              <a:t>HEAP:- This table type is use for creating and designing temporary table though extremely fast. Table designed using this table type is only available when server is running and automatically erases when server shut down.</a:t>
            </a:r>
          </a:p>
          <a:p>
            <a:pPr marL="0" indent="0" algn="just">
              <a:buNone/>
            </a:pPr>
            <a:endParaRPr lang="en-US" sz="4400" dirty="0"/>
          </a:p>
        </p:txBody>
      </p:sp>
    </p:spTree>
    <p:extLst>
      <p:ext uri="{BB962C8B-B14F-4D97-AF65-F5344CB8AC3E}">
        <p14:creationId xmlns:p14="http://schemas.microsoft.com/office/powerpoint/2010/main" val="687727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normAutofit/>
          </a:bodyPr>
          <a:lstStyle/>
          <a:p>
            <a:pPr lvl="0" algn="just"/>
            <a:r>
              <a:rPr lang="en-US" sz="4800" dirty="0"/>
              <a:t>MERGE:- As the name implies this table is use to merge a collection of </a:t>
            </a:r>
            <a:r>
              <a:rPr lang="en-US" sz="4800" dirty="0" err="1"/>
              <a:t>MyISAM</a:t>
            </a:r>
            <a:r>
              <a:rPr lang="en-US" sz="4800" dirty="0"/>
              <a:t> table together to give one singular table.</a:t>
            </a:r>
          </a:p>
          <a:p>
            <a:pPr algn="just"/>
            <a:endParaRPr lang="en-US" sz="4800" dirty="0"/>
          </a:p>
        </p:txBody>
      </p:sp>
    </p:spTree>
    <p:extLst>
      <p:ext uri="{BB962C8B-B14F-4D97-AF65-F5344CB8AC3E}">
        <p14:creationId xmlns:p14="http://schemas.microsoft.com/office/powerpoint/2010/main" val="1379543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DDL</a:t>
            </a:r>
            <a:endParaRPr lang="en-US" dirty="0"/>
          </a:p>
        </p:txBody>
      </p:sp>
      <p:sp>
        <p:nvSpPr>
          <p:cNvPr id="3" name="Content Placeholder 2"/>
          <p:cNvSpPr>
            <a:spLocks noGrp="1"/>
          </p:cNvSpPr>
          <p:nvPr>
            <p:ph sz="quarter" idx="1"/>
          </p:nvPr>
        </p:nvSpPr>
        <p:spPr>
          <a:xfrm>
            <a:off x="457200" y="1600200"/>
            <a:ext cx="8308848" cy="4876800"/>
          </a:xfrm>
        </p:spPr>
        <p:txBody>
          <a:bodyPr>
            <a:normAutofit fontScale="77500" lnSpcReduction="20000"/>
          </a:bodyPr>
          <a:lstStyle/>
          <a:p>
            <a:pPr algn="just"/>
            <a:r>
              <a:rPr lang="en-US" sz="4400" dirty="0" smtClean="0"/>
              <a:t>Creating </a:t>
            </a:r>
          </a:p>
          <a:p>
            <a:pPr lvl="2" algn="just"/>
            <a:r>
              <a:rPr lang="en-US" sz="4400" dirty="0" smtClean="0"/>
              <a:t>Creating Tables: In creating tables in MySQL, we use the syntax: CREATE</a:t>
            </a:r>
          </a:p>
          <a:p>
            <a:pPr lvl="2" algn="just"/>
            <a:r>
              <a:rPr lang="en-US" sz="4400" dirty="0" smtClean="0"/>
              <a:t>e.g.</a:t>
            </a:r>
            <a:endParaRPr lang="en-US" sz="4400" dirty="0"/>
          </a:p>
          <a:p>
            <a:pPr marL="685800" lvl="2" indent="0" algn="just">
              <a:buNone/>
            </a:pPr>
            <a:r>
              <a:rPr lang="en-US" sz="4400" dirty="0" smtClean="0"/>
              <a:t>&gt;create table (</a:t>
            </a:r>
            <a:r>
              <a:rPr lang="en-US" sz="4400" dirty="0" err="1" smtClean="0"/>
              <a:t>tablename</a:t>
            </a:r>
            <a:r>
              <a:rPr lang="en-US" sz="4400" dirty="0" smtClean="0"/>
              <a:t>)(,</a:t>
            </a:r>
          </a:p>
          <a:p>
            <a:pPr marL="685800" lvl="2" indent="0" algn="just">
              <a:buNone/>
            </a:pPr>
            <a:r>
              <a:rPr lang="en-US" sz="4400" dirty="0" smtClean="0"/>
              <a:t>&gt;Field1 Field-data type (size),</a:t>
            </a:r>
          </a:p>
          <a:p>
            <a:pPr marL="685800" lvl="2" indent="0" algn="just">
              <a:buNone/>
            </a:pPr>
            <a:r>
              <a:rPr lang="en-US" sz="4400" dirty="0" smtClean="0"/>
              <a:t>&gt;Field2 Field-data type (size),</a:t>
            </a:r>
          </a:p>
          <a:p>
            <a:pPr marL="685800" lvl="2" indent="0" algn="just">
              <a:buNone/>
            </a:pPr>
            <a:r>
              <a:rPr lang="en-US" sz="4400" dirty="0" smtClean="0"/>
              <a:t>&gt;Last-Field3 Field-data type (size)   //</a:t>
            </a:r>
            <a:r>
              <a:rPr lang="en-US" dirty="0" smtClean="0"/>
              <a:t>NO COMMA</a:t>
            </a:r>
            <a:endParaRPr lang="en-US" sz="4400" dirty="0" smtClean="0"/>
          </a:p>
          <a:p>
            <a:pPr marL="685800" lvl="2" indent="0" algn="just">
              <a:buNone/>
            </a:pPr>
            <a:r>
              <a:rPr lang="en-US" sz="4400" dirty="0" smtClean="0"/>
              <a:t>&gt;);</a:t>
            </a:r>
          </a:p>
        </p:txBody>
      </p:sp>
    </p:spTree>
    <p:extLst>
      <p:ext uri="{BB962C8B-B14F-4D97-AF65-F5344CB8AC3E}">
        <p14:creationId xmlns:p14="http://schemas.microsoft.com/office/powerpoint/2010/main" val="1706388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fontScale="70000" lnSpcReduction="20000"/>
          </a:bodyPr>
          <a:lstStyle/>
          <a:p>
            <a:pPr algn="just"/>
            <a:r>
              <a:rPr lang="en-US" sz="4400" dirty="0" err="1" smtClean="0"/>
              <a:t>Personaldata</a:t>
            </a:r>
            <a:r>
              <a:rPr lang="en-US" sz="4400" dirty="0" smtClean="0"/>
              <a:t> File (for holding people’s data)</a:t>
            </a:r>
          </a:p>
          <a:p>
            <a:pPr lvl="2" algn="just"/>
            <a:r>
              <a:rPr lang="en-US" sz="4400" dirty="0" smtClean="0"/>
              <a:t>To create this</a:t>
            </a:r>
          </a:p>
          <a:p>
            <a:pPr marL="685800" lvl="2" indent="0" algn="just">
              <a:buNone/>
            </a:pPr>
            <a:r>
              <a:rPr lang="en-US" sz="4400" dirty="0" smtClean="0"/>
              <a:t>&gt;create table </a:t>
            </a:r>
            <a:r>
              <a:rPr lang="en-US" sz="4400" dirty="0" err="1" smtClean="0"/>
              <a:t>pfile</a:t>
            </a:r>
            <a:r>
              <a:rPr lang="en-US" sz="4400" dirty="0" smtClean="0"/>
              <a:t>(,</a:t>
            </a:r>
          </a:p>
          <a:p>
            <a:pPr marL="685800" lvl="2" indent="0" algn="just">
              <a:buNone/>
            </a:pPr>
            <a:r>
              <a:rPr lang="en-US" sz="4400" dirty="0" smtClean="0"/>
              <a:t>&gt;names </a:t>
            </a:r>
            <a:r>
              <a:rPr lang="en-US" sz="4400" dirty="0" err="1" smtClean="0"/>
              <a:t>varchar</a:t>
            </a:r>
            <a:r>
              <a:rPr lang="en-US" sz="4400" dirty="0" smtClean="0"/>
              <a:t>(15),</a:t>
            </a:r>
          </a:p>
          <a:p>
            <a:pPr marL="685800" lvl="2" indent="0" algn="just">
              <a:buNone/>
            </a:pPr>
            <a:r>
              <a:rPr lang="en-US" sz="4400" dirty="0" smtClean="0"/>
              <a:t>&gt;address </a:t>
            </a:r>
            <a:r>
              <a:rPr lang="en-US" sz="4400" dirty="0" err="1" smtClean="0"/>
              <a:t>varchar</a:t>
            </a:r>
            <a:r>
              <a:rPr lang="en-US" sz="4400" dirty="0" smtClean="0"/>
              <a:t>(25),</a:t>
            </a:r>
          </a:p>
          <a:p>
            <a:pPr marL="685800" lvl="2" indent="0" algn="just">
              <a:buNone/>
            </a:pPr>
            <a:r>
              <a:rPr lang="en-US" sz="4400" dirty="0" smtClean="0"/>
              <a:t>&gt;</a:t>
            </a:r>
            <a:r>
              <a:rPr lang="en-US" sz="4400" dirty="0" err="1" smtClean="0"/>
              <a:t>id_no</a:t>
            </a:r>
            <a:r>
              <a:rPr lang="en-US" sz="4400" dirty="0" smtClean="0"/>
              <a:t> char(11),</a:t>
            </a:r>
          </a:p>
          <a:p>
            <a:pPr marL="685800" lvl="2" indent="0" algn="just">
              <a:buNone/>
            </a:pPr>
            <a:r>
              <a:rPr lang="en-US" sz="4400" dirty="0" smtClean="0"/>
              <a:t>&gt;age </a:t>
            </a:r>
            <a:r>
              <a:rPr lang="en-US" sz="4400" dirty="0" err="1" smtClean="0"/>
              <a:t>int</a:t>
            </a:r>
            <a:r>
              <a:rPr lang="en-US" sz="4400" dirty="0" smtClean="0"/>
              <a:t>(2), </a:t>
            </a:r>
          </a:p>
          <a:p>
            <a:pPr marL="685800" lvl="2" indent="0" algn="just">
              <a:buNone/>
            </a:pPr>
            <a:r>
              <a:rPr lang="en-US" sz="4400" dirty="0" smtClean="0"/>
              <a:t>&gt;sex </a:t>
            </a:r>
            <a:r>
              <a:rPr lang="en-US" sz="4400" dirty="0" err="1" smtClean="0"/>
              <a:t>enum</a:t>
            </a:r>
            <a:r>
              <a:rPr lang="en-US" sz="4400" dirty="0" smtClean="0"/>
              <a:t>(‘M’, ‘F’)</a:t>
            </a:r>
          </a:p>
          <a:p>
            <a:pPr marL="685800" lvl="2" indent="0" algn="just">
              <a:buNone/>
            </a:pPr>
            <a:r>
              <a:rPr lang="en-US" sz="4400" dirty="0" smtClean="0"/>
              <a:t>&gt;);</a:t>
            </a:r>
          </a:p>
        </p:txBody>
      </p:sp>
    </p:spTree>
    <p:extLst>
      <p:ext uri="{BB962C8B-B14F-4D97-AF65-F5344CB8AC3E}">
        <p14:creationId xmlns:p14="http://schemas.microsoft.com/office/powerpoint/2010/main" val="3773796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DML</a:t>
            </a:r>
            <a:endParaRPr lang="en-US" dirty="0"/>
          </a:p>
        </p:txBody>
      </p:sp>
      <p:sp>
        <p:nvSpPr>
          <p:cNvPr id="3" name="Content Placeholder 2"/>
          <p:cNvSpPr>
            <a:spLocks noGrp="1"/>
          </p:cNvSpPr>
          <p:nvPr>
            <p:ph sz="quarter" idx="1"/>
          </p:nvPr>
        </p:nvSpPr>
        <p:spPr>
          <a:xfrm>
            <a:off x="457200" y="1447800"/>
            <a:ext cx="8153400" cy="5257800"/>
          </a:xfrm>
        </p:spPr>
        <p:txBody>
          <a:bodyPr>
            <a:normAutofit/>
          </a:bodyPr>
          <a:lstStyle/>
          <a:p>
            <a:pPr algn="just"/>
            <a:r>
              <a:rPr lang="en-US" sz="2800" dirty="0" smtClean="0"/>
              <a:t>Insert</a:t>
            </a:r>
          </a:p>
          <a:p>
            <a:pPr lvl="2" algn="just"/>
            <a:r>
              <a:rPr lang="en-US" sz="2800" dirty="0" smtClean="0"/>
              <a:t>Inserting Values into created tables: To do this, we used the syntax: INSERT…INTO…VALUES to populate data unto a table/file. This we do after table creation.</a:t>
            </a:r>
          </a:p>
          <a:p>
            <a:pPr lvl="2" algn="just"/>
            <a:r>
              <a:rPr lang="en-US" sz="2800" dirty="0" smtClean="0"/>
              <a:t>e.g. </a:t>
            </a:r>
          </a:p>
          <a:p>
            <a:pPr marL="685800" lvl="2" indent="0" algn="just">
              <a:buNone/>
            </a:pPr>
            <a:r>
              <a:rPr lang="en-US" sz="2800" dirty="0" smtClean="0"/>
              <a:t>&gt;insert into </a:t>
            </a:r>
            <a:r>
              <a:rPr lang="en-US" sz="2800" dirty="0" err="1" smtClean="0"/>
              <a:t>pfile</a:t>
            </a:r>
            <a:r>
              <a:rPr lang="en-US" sz="2800" dirty="0" smtClean="0"/>
              <a:t>(names, address, </a:t>
            </a:r>
            <a:r>
              <a:rPr lang="en-US" sz="2800" dirty="0" err="1" smtClean="0"/>
              <a:t>id_no</a:t>
            </a:r>
            <a:r>
              <a:rPr lang="en-US" sz="2800" dirty="0" smtClean="0"/>
              <a:t>, dob, sex) values(‘Ade’, ‘22, </a:t>
            </a:r>
            <a:r>
              <a:rPr lang="en-US" sz="2800" dirty="0" err="1" smtClean="0"/>
              <a:t>Oroke</a:t>
            </a:r>
            <a:r>
              <a:rPr lang="en-US" sz="2800" dirty="0" smtClean="0"/>
              <a:t>’, ‘AAUA031213’,45,’F’);</a:t>
            </a:r>
          </a:p>
          <a:p>
            <a:pPr marL="685800" lvl="2" indent="0" algn="just">
              <a:buNone/>
            </a:pPr>
            <a:r>
              <a:rPr lang="en-US" sz="2800" dirty="0" smtClean="0"/>
              <a:t>This you can do repeatedly with your keystrokes (up, down, left &amp; right arrows as the case may be, then you edit). </a:t>
            </a:r>
          </a:p>
          <a:p>
            <a:pPr lvl="2" algn="just"/>
            <a:endParaRPr lang="en-US" sz="2800" dirty="0" smtClean="0"/>
          </a:p>
        </p:txBody>
      </p:sp>
    </p:spTree>
    <p:extLst>
      <p:ext uri="{BB962C8B-B14F-4D97-AF65-F5344CB8AC3E}">
        <p14:creationId xmlns:p14="http://schemas.microsoft.com/office/powerpoint/2010/main" val="2325924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DML Cont’d</a:t>
            </a:r>
            <a:endParaRPr lang="en-US" dirty="0"/>
          </a:p>
        </p:txBody>
      </p:sp>
      <p:sp>
        <p:nvSpPr>
          <p:cNvPr id="3" name="Content Placeholder 2"/>
          <p:cNvSpPr>
            <a:spLocks noGrp="1"/>
          </p:cNvSpPr>
          <p:nvPr>
            <p:ph sz="quarter" idx="1"/>
          </p:nvPr>
        </p:nvSpPr>
        <p:spPr/>
        <p:txBody>
          <a:bodyPr>
            <a:normAutofit fontScale="85000" lnSpcReduction="10000"/>
          </a:bodyPr>
          <a:lstStyle/>
          <a:p>
            <a:pPr algn="just"/>
            <a:r>
              <a:rPr lang="en-US" sz="4400" dirty="0" smtClean="0"/>
              <a:t>Select Clause: This is used for viewing and retrieving of stored data/files.</a:t>
            </a:r>
          </a:p>
          <a:p>
            <a:pPr lvl="2" algn="just"/>
            <a:r>
              <a:rPr lang="en-US" sz="4400" dirty="0" smtClean="0"/>
              <a:t>The various types are:</a:t>
            </a:r>
          </a:p>
          <a:p>
            <a:pPr lvl="3" algn="just"/>
            <a:r>
              <a:rPr lang="en-US" sz="4100" dirty="0" smtClean="0"/>
              <a:t>Select-All-From clause (the most used)</a:t>
            </a:r>
          </a:p>
          <a:p>
            <a:pPr lvl="3" algn="just"/>
            <a:r>
              <a:rPr lang="en-US" sz="4100" dirty="0" smtClean="0"/>
              <a:t>Select-Specific-From clause</a:t>
            </a:r>
          </a:p>
          <a:p>
            <a:pPr lvl="3" algn="just"/>
            <a:r>
              <a:rPr lang="en-US" sz="4100" dirty="0" smtClean="0"/>
              <a:t>Select-All-From-Where clause</a:t>
            </a:r>
          </a:p>
          <a:p>
            <a:pPr lvl="3" algn="just"/>
            <a:r>
              <a:rPr lang="en-US" sz="4100" dirty="0" smtClean="0"/>
              <a:t>Select-Specific-From-Where clause</a:t>
            </a:r>
          </a:p>
          <a:p>
            <a:pPr marL="1143000" lvl="3" indent="0" algn="just">
              <a:buNone/>
            </a:pPr>
            <a:endParaRPr lang="en-US" sz="4100" dirty="0"/>
          </a:p>
        </p:txBody>
      </p:sp>
    </p:spTree>
    <p:extLst>
      <p:ext uri="{BB962C8B-B14F-4D97-AF65-F5344CB8AC3E}">
        <p14:creationId xmlns:p14="http://schemas.microsoft.com/office/powerpoint/2010/main" val="2696895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I</a:t>
            </a:r>
            <a:endParaRPr lang="en-US" dirty="0"/>
          </a:p>
        </p:txBody>
      </p:sp>
      <p:sp>
        <p:nvSpPr>
          <p:cNvPr id="3" name="Content Placeholder 2"/>
          <p:cNvSpPr>
            <a:spLocks noGrp="1"/>
          </p:cNvSpPr>
          <p:nvPr>
            <p:ph sz="quarter" idx="1"/>
          </p:nvPr>
        </p:nvSpPr>
        <p:spPr/>
        <p:txBody>
          <a:bodyPr>
            <a:normAutofit fontScale="77500" lnSpcReduction="20000"/>
          </a:bodyPr>
          <a:lstStyle/>
          <a:p>
            <a:pPr algn="just"/>
            <a:r>
              <a:rPr lang="en-US" sz="4400" dirty="0" smtClean="0"/>
              <a:t>To view data stored into </a:t>
            </a:r>
            <a:r>
              <a:rPr lang="en-US" sz="4400" dirty="0" err="1" smtClean="0"/>
              <a:t>pfile</a:t>
            </a:r>
            <a:r>
              <a:rPr lang="en-US" sz="4400" dirty="0" smtClean="0"/>
              <a:t>,</a:t>
            </a:r>
          </a:p>
          <a:p>
            <a:pPr marL="1143000" lvl="3" indent="0" algn="just">
              <a:buNone/>
            </a:pPr>
            <a:r>
              <a:rPr lang="en-US" sz="4100" dirty="0" smtClean="0"/>
              <a:t>&gt;//use Select-All-From clause</a:t>
            </a:r>
          </a:p>
          <a:p>
            <a:pPr marL="1143000" lvl="3" indent="0" algn="just">
              <a:buNone/>
            </a:pPr>
            <a:r>
              <a:rPr lang="en-US" sz="4100" dirty="0" smtClean="0"/>
              <a:t>e.g.</a:t>
            </a:r>
          </a:p>
          <a:p>
            <a:pPr marL="1143000" lvl="3" indent="0" algn="just">
              <a:buNone/>
            </a:pPr>
            <a:r>
              <a:rPr lang="en-US" sz="4100" dirty="0" smtClean="0"/>
              <a:t>&gt;Select *………. The * means All</a:t>
            </a:r>
          </a:p>
          <a:p>
            <a:pPr marL="1143000" lvl="3" indent="0" algn="just">
              <a:buNone/>
            </a:pPr>
            <a:endParaRPr lang="en-US" sz="4100" dirty="0"/>
          </a:p>
          <a:p>
            <a:pPr marL="1143000" lvl="3" indent="0" algn="just">
              <a:buNone/>
            </a:pPr>
            <a:r>
              <a:rPr lang="en-US" sz="4100" dirty="0" smtClean="0"/>
              <a:t>Back to the code proper…….</a:t>
            </a:r>
          </a:p>
          <a:p>
            <a:pPr marL="1143000" lvl="3" indent="0" algn="just">
              <a:buNone/>
            </a:pPr>
            <a:r>
              <a:rPr lang="en-US" sz="4100" dirty="0" smtClean="0"/>
              <a:t>&gt;Select * From </a:t>
            </a:r>
            <a:r>
              <a:rPr lang="en-US" sz="4100" dirty="0" err="1" smtClean="0"/>
              <a:t>pfile</a:t>
            </a:r>
            <a:r>
              <a:rPr lang="en-US" sz="4100" dirty="0" smtClean="0"/>
              <a:t>;</a:t>
            </a:r>
          </a:p>
          <a:p>
            <a:pPr marL="1143000" lvl="3" indent="0" algn="just">
              <a:buNone/>
            </a:pPr>
            <a:r>
              <a:rPr lang="en-US" sz="4100" dirty="0" smtClean="0"/>
              <a:t>//not case sensitive anyway</a:t>
            </a:r>
          </a:p>
          <a:p>
            <a:pPr marL="1143000" lvl="3" indent="0" algn="just">
              <a:buNone/>
            </a:pPr>
            <a:r>
              <a:rPr lang="en-US" sz="4100" dirty="0" smtClean="0"/>
              <a:t>//any output there…….ok, QED I suppose</a:t>
            </a:r>
          </a:p>
          <a:p>
            <a:pPr marL="1143000" lvl="3" indent="0" algn="just">
              <a:buNone/>
            </a:pPr>
            <a:endParaRPr lang="en-US" sz="4100" dirty="0"/>
          </a:p>
        </p:txBody>
      </p:sp>
    </p:spTree>
    <p:extLst>
      <p:ext uri="{BB962C8B-B14F-4D97-AF65-F5344CB8AC3E}">
        <p14:creationId xmlns:p14="http://schemas.microsoft.com/office/powerpoint/2010/main" val="3510827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II – what if I want to be specific on the fields to view?</a:t>
            </a:r>
            <a:endParaRPr lang="en-US" dirty="0"/>
          </a:p>
        </p:txBody>
      </p:sp>
      <p:sp>
        <p:nvSpPr>
          <p:cNvPr id="3" name="Content Placeholder 2"/>
          <p:cNvSpPr>
            <a:spLocks noGrp="1"/>
          </p:cNvSpPr>
          <p:nvPr>
            <p:ph sz="quarter" idx="1"/>
          </p:nvPr>
        </p:nvSpPr>
        <p:spPr/>
        <p:txBody>
          <a:bodyPr>
            <a:normAutofit fontScale="55000" lnSpcReduction="20000"/>
          </a:bodyPr>
          <a:lstStyle/>
          <a:p>
            <a:pPr algn="just"/>
            <a:r>
              <a:rPr lang="en-US" sz="4400" dirty="0" smtClean="0"/>
              <a:t>To view such data stored into </a:t>
            </a:r>
            <a:r>
              <a:rPr lang="en-US" sz="4400" dirty="0" err="1" smtClean="0"/>
              <a:t>pfile</a:t>
            </a:r>
            <a:r>
              <a:rPr lang="en-US" sz="4400" dirty="0" smtClean="0"/>
              <a:t> (e.g. name and address only)</a:t>
            </a:r>
          </a:p>
          <a:p>
            <a:pPr marL="1143000" lvl="3" indent="0" algn="just">
              <a:buNone/>
            </a:pPr>
            <a:r>
              <a:rPr lang="en-US" sz="4100" dirty="0" smtClean="0"/>
              <a:t>&gt;//use Select-Specific-From clause</a:t>
            </a:r>
          </a:p>
          <a:p>
            <a:pPr marL="1143000" lvl="3" indent="0" algn="just">
              <a:buNone/>
            </a:pPr>
            <a:r>
              <a:rPr lang="en-US" sz="4100" dirty="0" smtClean="0"/>
              <a:t>e.g.</a:t>
            </a:r>
          </a:p>
          <a:p>
            <a:pPr marL="1143000" lvl="3" indent="0" algn="just">
              <a:buNone/>
            </a:pPr>
            <a:r>
              <a:rPr lang="en-US" sz="4100" dirty="0" smtClean="0"/>
              <a:t>&gt;Select name………be careful about d spelling to avoid avoidable error(s)</a:t>
            </a:r>
          </a:p>
          <a:p>
            <a:pPr marL="1143000" lvl="3" indent="0" algn="just">
              <a:buNone/>
            </a:pPr>
            <a:endParaRPr lang="en-US" sz="4100" dirty="0"/>
          </a:p>
          <a:p>
            <a:pPr marL="1143000" lvl="3" indent="0" algn="just">
              <a:buNone/>
            </a:pPr>
            <a:r>
              <a:rPr lang="en-US" sz="4100" dirty="0" smtClean="0"/>
              <a:t>How can I…….???</a:t>
            </a:r>
          </a:p>
          <a:p>
            <a:pPr marL="1143000" lvl="3" indent="0" algn="just">
              <a:buNone/>
            </a:pPr>
            <a:r>
              <a:rPr lang="en-US" sz="4100" dirty="0" smtClean="0"/>
              <a:t>Simply describe the table to view and ascertain their correct spelling.</a:t>
            </a:r>
          </a:p>
          <a:p>
            <a:pPr marL="1143000" lvl="3" indent="0" algn="just">
              <a:buNone/>
            </a:pPr>
            <a:r>
              <a:rPr lang="en-US" sz="4100" dirty="0" smtClean="0"/>
              <a:t>e.g.</a:t>
            </a:r>
          </a:p>
          <a:p>
            <a:pPr marL="1143000" lvl="3" indent="0" algn="just">
              <a:buNone/>
            </a:pPr>
            <a:r>
              <a:rPr lang="en-US" sz="4100" dirty="0" smtClean="0"/>
              <a:t>&gt;describe </a:t>
            </a:r>
            <a:r>
              <a:rPr lang="en-US" sz="4100" dirty="0" err="1" smtClean="0"/>
              <a:t>pfile</a:t>
            </a:r>
            <a:r>
              <a:rPr lang="en-US" sz="4100" dirty="0" smtClean="0"/>
              <a:t>;</a:t>
            </a:r>
          </a:p>
          <a:p>
            <a:pPr marL="1143000" lvl="3" indent="0" algn="just">
              <a:buNone/>
            </a:pPr>
            <a:r>
              <a:rPr lang="en-US" sz="4100" dirty="0" smtClean="0"/>
              <a:t>//something should be on your screen now….</a:t>
            </a:r>
          </a:p>
          <a:p>
            <a:pPr marL="1143000" lvl="3" indent="0" algn="just">
              <a:buNone/>
            </a:pPr>
            <a:endParaRPr lang="en-US" sz="4100" dirty="0"/>
          </a:p>
        </p:txBody>
      </p:sp>
    </p:spTree>
    <p:extLst>
      <p:ext uri="{BB962C8B-B14F-4D97-AF65-F5344CB8AC3E}">
        <p14:creationId xmlns:p14="http://schemas.microsoft.com/office/powerpoint/2010/main" val="3503070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u="sng" dirty="0"/>
              <a:t>DATA DEFINITION/DESCRIPTION LANGUAGE</a:t>
            </a:r>
            <a:r>
              <a:rPr lang="en-US" sz="3200" dirty="0"/>
              <a:t/>
            </a:r>
            <a:br>
              <a:rPr lang="en-US" sz="3200" dirty="0"/>
            </a:br>
            <a:endParaRPr lang="en-US" sz="3200" dirty="0"/>
          </a:p>
        </p:txBody>
      </p:sp>
      <p:sp>
        <p:nvSpPr>
          <p:cNvPr id="3" name="Content Placeholder 2"/>
          <p:cNvSpPr>
            <a:spLocks noGrp="1"/>
          </p:cNvSpPr>
          <p:nvPr>
            <p:ph sz="quarter" idx="1"/>
          </p:nvPr>
        </p:nvSpPr>
        <p:spPr/>
        <p:txBody>
          <a:bodyPr>
            <a:normAutofit/>
          </a:bodyPr>
          <a:lstStyle/>
          <a:p>
            <a:pPr algn="just"/>
            <a:r>
              <a:rPr lang="en-US" sz="4000" dirty="0" smtClean="0"/>
              <a:t>DDL </a:t>
            </a:r>
            <a:r>
              <a:rPr lang="en-US" sz="4000" dirty="0"/>
              <a:t>is an SQL Syntax or language that is use to create </a:t>
            </a:r>
            <a:r>
              <a:rPr lang="en-US" sz="4000" dirty="0" smtClean="0"/>
              <a:t>view or </a:t>
            </a:r>
            <a:r>
              <a:rPr lang="en-US" sz="4000" dirty="0"/>
              <a:t>describe </a:t>
            </a:r>
            <a:r>
              <a:rPr lang="en-US" sz="4000" dirty="0" smtClean="0"/>
              <a:t>a table or database</a:t>
            </a:r>
            <a:r>
              <a:rPr lang="en-US" sz="4000" dirty="0"/>
              <a:t>. Example is command </a:t>
            </a:r>
            <a:r>
              <a:rPr lang="en-US" sz="4000" dirty="0" smtClean="0"/>
              <a:t>CREATE, SHOW, &amp; DESCRIBE</a:t>
            </a:r>
            <a:endParaRPr lang="en-US" sz="4000" dirty="0"/>
          </a:p>
          <a:p>
            <a:pPr algn="just"/>
            <a:endParaRPr lang="en-US" sz="4000" dirty="0"/>
          </a:p>
        </p:txBody>
      </p:sp>
    </p:spTree>
    <p:extLst>
      <p:ext uri="{BB962C8B-B14F-4D97-AF65-F5344CB8AC3E}">
        <p14:creationId xmlns:p14="http://schemas.microsoft.com/office/powerpoint/2010/main" val="1612133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Ok, back to the code now….</a:t>
            </a:r>
            <a:endParaRPr lang="en-US" dirty="0"/>
          </a:p>
        </p:txBody>
      </p:sp>
      <p:sp>
        <p:nvSpPr>
          <p:cNvPr id="3" name="Content Placeholder 2"/>
          <p:cNvSpPr>
            <a:spLocks noGrp="1"/>
          </p:cNvSpPr>
          <p:nvPr>
            <p:ph sz="quarter" idx="1"/>
          </p:nvPr>
        </p:nvSpPr>
        <p:spPr/>
        <p:txBody>
          <a:bodyPr>
            <a:normAutofit/>
          </a:bodyPr>
          <a:lstStyle/>
          <a:p>
            <a:pPr marL="0" indent="0" algn="just">
              <a:buNone/>
            </a:pPr>
            <a:r>
              <a:rPr lang="en-US" sz="4400" dirty="0" smtClean="0"/>
              <a:t>&gt;select names, address from </a:t>
            </a:r>
            <a:r>
              <a:rPr lang="en-US" sz="4400" dirty="0" err="1" smtClean="0"/>
              <a:t>pfile</a:t>
            </a:r>
            <a:r>
              <a:rPr lang="en-US" sz="4400" dirty="0" smtClean="0"/>
              <a:t>;</a:t>
            </a:r>
          </a:p>
          <a:p>
            <a:pPr marL="0" indent="0" algn="just">
              <a:buNone/>
            </a:pPr>
            <a:r>
              <a:rPr lang="en-US" sz="4400" dirty="0" smtClean="0"/>
              <a:t>QED ……right output? Yes!</a:t>
            </a:r>
          </a:p>
          <a:p>
            <a:pPr marL="0" indent="0" algn="just">
              <a:buNone/>
            </a:pPr>
            <a:endParaRPr lang="en-US" sz="4400" dirty="0"/>
          </a:p>
          <a:p>
            <a:pPr marL="0" indent="0" algn="just">
              <a:buNone/>
            </a:pPr>
            <a:r>
              <a:rPr lang="en-US" sz="4400" dirty="0" smtClean="0"/>
              <a:t>…..try out more (e.g. names, age, address) etc.</a:t>
            </a:r>
            <a:endParaRPr lang="en-US" sz="4100" dirty="0" smtClean="0"/>
          </a:p>
          <a:p>
            <a:pPr marL="1143000" lvl="3" indent="0" algn="just">
              <a:buNone/>
            </a:pPr>
            <a:endParaRPr lang="en-US" sz="4100" dirty="0"/>
          </a:p>
        </p:txBody>
      </p:sp>
    </p:spTree>
    <p:extLst>
      <p:ext uri="{BB962C8B-B14F-4D97-AF65-F5344CB8AC3E}">
        <p14:creationId xmlns:p14="http://schemas.microsoft.com/office/powerpoint/2010/main" val="1520712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Another version of the </a:t>
            </a:r>
            <a:r>
              <a:rPr lang="en-US" dirty="0" err="1" smtClean="0"/>
              <a:t>filteration</a:t>
            </a:r>
            <a:endParaRPr lang="en-US" dirty="0"/>
          </a:p>
        </p:txBody>
      </p:sp>
      <p:sp>
        <p:nvSpPr>
          <p:cNvPr id="3" name="Content Placeholder 2"/>
          <p:cNvSpPr>
            <a:spLocks noGrp="1"/>
          </p:cNvSpPr>
          <p:nvPr>
            <p:ph sz="quarter" idx="1"/>
          </p:nvPr>
        </p:nvSpPr>
        <p:spPr/>
        <p:txBody>
          <a:bodyPr>
            <a:normAutofit fontScale="92500" lnSpcReduction="20000"/>
          </a:bodyPr>
          <a:lstStyle/>
          <a:p>
            <a:pPr marL="0" indent="0" algn="just">
              <a:buNone/>
            </a:pPr>
            <a:r>
              <a:rPr lang="en-US" sz="4400" dirty="0" smtClean="0"/>
              <a:t>My data no doubt consists of male and female. Assuming I have the intention of reaching out to male friends only, how would I?</a:t>
            </a:r>
          </a:p>
          <a:p>
            <a:pPr marL="0" indent="0" algn="just">
              <a:buNone/>
            </a:pPr>
            <a:r>
              <a:rPr lang="en-US" sz="4400" dirty="0" smtClean="0"/>
              <a:t>Of course, the direct answer could have been: filter names &amp; their addresses from the </a:t>
            </a:r>
            <a:r>
              <a:rPr lang="en-US" sz="4400" dirty="0" err="1" smtClean="0"/>
              <a:t>pfile</a:t>
            </a:r>
            <a:r>
              <a:rPr lang="en-US" sz="4400" dirty="0" smtClean="0"/>
              <a:t> table. But the clause is: ‘only male friends’.</a:t>
            </a:r>
            <a:endParaRPr lang="en-US" sz="4100" dirty="0" smtClean="0"/>
          </a:p>
          <a:p>
            <a:pPr marL="1143000" lvl="3" indent="0" algn="just">
              <a:buNone/>
            </a:pPr>
            <a:endParaRPr lang="en-US" sz="4100" dirty="0"/>
          </a:p>
        </p:txBody>
      </p:sp>
    </p:spTree>
    <p:extLst>
      <p:ext uri="{BB962C8B-B14F-4D97-AF65-F5344CB8AC3E}">
        <p14:creationId xmlns:p14="http://schemas.microsoft.com/office/powerpoint/2010/main" val="1964961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to the ‘puzzle’</a:t>
            </a:r>
            <a:endParaRPr lang="en-US" dirty="0"/>
          </a:p>
        </p:txBody>
      </p:sp>
      <p:sp>
        <p:nvSpPr>
          <p:cNvPr id="3" name="Content Placeholder 2"/>
          <p:cNvSpPr>
            <a:spLocks noGrp="1"/>
          </p:cNvSpPr>
          <p:nvPr>
            <p:ph sz="quarter" idx="1"/>
          </p:nvPr>
        </p:nvSpPr>
        <p:spPr/>
        <p:txBody>
          <a:bodyPr>
            <a:normAutofit fontScale="70000" lnSpcReduction="20000"/>
          </a:bodyPr>
          <a:lstStyle/>
          <a:p>
            <a:pPr marL="0" indent="0" algn="just">
              <a:buNone/>
            </a:pPr>
            <a:r>
              <a:rPr lang="en-US" sz="4400" dirty="0" smtClean="0"/>
              <a:t>The English-like solution statement is: ‘I want a situation </a:t>
            </a:r>
            <a:r>
              <a:rPr lang="en-US" sz="4400" dirty="0" err="1" smtClean="0"/>
              <a:t>WHEREby</a:t>
            </a:r>
            <a:r>
              <a:rPr lang="en-US" sz="4400" dirty="0" smtClean="0"/>
              <a:t> I select only male friends’.</a:t>
            </a:r>
          </a:p>
          <a:p>
            <a:pPr marL="0" indent="0" algn="just">
              <a:buNone/>
            </a:pPr>
            <a:r>
              <a:rPr lang="en-US" sz="4400" dirty="0" smtClean="0"/>
              <a:t>So, I got a clue (……SELECT-FROM-WHERE clause), let me try out the codes:</a:t>
            </a:r>
          </a:p>
          <a:p>
            <a:pPr marL="0" indent="0" algn="just">
              <a:buNone/>
            </a:pPr>
            <a:endParaRPr lang="en-US" sz="4400" dirty="0"/>
          </a:p>
          <a:p>
            <a:pPr marL="0" indent="0" algn="just">
              <a:buNone/>
            </a:pPr>
            <a:r>
              <a:rPr lang="en-US" sz="4400" dirty="0" smtClean="0"/>
              <a:t>&gt;select names, address from </a:t>
            </a:r>
            <a:r>
              <a:rPr lang="en-US" sz="4400" dirty="0" err="1" smtClean="0"/>
              <a:t>pfile</a:t>
            </a:r>
            <a:r>
              <a:rPr lang="en-US" sz="4400" dirty="0" smtClean="0"/>
              <a:t> where sex=‘male’;</a:t>
            </a:r>
          </a:p>
          <a:p>
            <a:pPr marL="0" indent="0" algn="just">
              <a:buNone/>
            </a:pPr>
            <a:r>
              <a:rPr lang="en-US" sz="4400" dirty="0" smtClean="0"/>
              <a:t>//any luck?</a:t>
            </a:r>
          </a:p>
          <a:p>
            <a:pPr marL="0" indent="0" algn="just">
              <a:buNone/>
            </a:pPr>
            <a:endParaRPr lang="en-US" sz="4400" dirty="0"/>
          </a:p>
          <a:p>
            <a:pPr marL="0" indent="0" algn="just">
              <a:buNone/>
            </a:pPr>
            <a:r>
              <a:rPr lang="en-US" sz="4400" dirty="0" smtClean="0"/>
              <a:t>Try out more on your own…..</a:t>
            </a:r>
            <a:endParaRPr lang="en-US" sz="4100" dirty="0" smtClean="0"/>
          </a:p>
          <a:p>
            <a:pPr marL="1143000" lvl="3" indent="0" algn="just">
              <a:buNone/>
            </a:pPr>
            <a:endParaRPr lang="en-US" sz="4100" dirty="0"/>
          </a:p>
        </p:txBody>
      </p:sp>
    </p:spTree>
    <p:extLst>
      <p:ext uri="{BB962C8B-B14F-4D97-AF65-F5344CB8AC3E}">
        <p14:creationId xmlns:p14="http://schemas.microsoft.com/office/powerpoint/2010/main" val="1236771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versions of the WHERE clause</a:t>
            </a:r>
            <a:endParaRPr lang="en-US" dirty="0"/>
          </a:p>
        </p:txBody>
      </p:sp>
      <p:sp>
        <p:nvSpPr>
          <p:cNvPr id="3" name="Content Placeholder 2"/>
          <p:cNvSpPr>
            <a:spLocks noGrp="1"/>
          </p:cNvSpPr>
          <p:nvPr>
            <p:ph sz="quarter" idx="1"/>
          </p:nvPr>
        </p:nvSpPr>
        <p:spPr/>
        <p:txBody>
          <a:bodyPr>
            <a:normAutofit/>
          </a:bodyPr>
          <a:lstStyle/>
          <a:p>
            <a:pPr marL="0" indent="0" algn="just">
              <a:buNone/>
            </a:pPr>
            <a:r>
              <a:rPr lang="en-US" sz="4400" dirty="0" smtClean="0"/>
              <a:t>Aside the WHERE-Assignment Clause (e.g. Where age=…..), also more proficiently used is the WHERE-LOGICAL Clause. This includes: WHERE &gt;, WHERE&lt; etc.</a:t>
            </a:r>
            <a:endParaRPr lang="en-US" sz="4100" dirty="0" smtClean="0"/>
          </a:p>
          <a:p>
            <a:pPr marL="1143000" lvl="3" indent="0" algn="just">
              <a:buNone/>
            </a:pPr>
            <a:endParaRPr lang="en-US" sz="4100" dirty="0"/>
          </a:p>
        </p:txBody>
      </p:sp>
    </p:spTree>
    <p:extLst>
      <p:ext uri="{BB962C8B-B14F-4D97-AF65-F5344CB8AC3E}">
        <p14:creationId xmlns:p14="http://schemas.microsoft.com/office/powerpoint/2010/main" val="3608420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PROBLEM</a:t>
            </a:r>
            <a:endParaRPr lang="en-US" dirty="0"/>
          </a:p>
        </p:txBody>
      </p:sp>
      <p:sp>
        <p:nvSpPr>
          <p:cNvPr id="3" name="Content Placeholder 2"/>
          <p:cNvSpPr>
            <a:spLocks noGrp="1"/>
          </p:cNvSpPr>
          <p:nvPr>
            <p:ph sz="quarter" idx="1"/>
          </p:nvPr>
        </p:nvSpPr>
        <p:spPr/>
        <p:txBody>
          <a:bodyPr>
            <a:normAutofit fontScale="92500" lnSpcReduction="20000"/>
          </a:bodyPr>
          <a:lstStyle/>
          <a:p>
            <a:pPr marL="0" indent="0" algn="just">
              <a:buNone/>
            </a:pPr>
            <a:r>
              <a:rPr lang="en-US" sz="4400" dirty="0" smtClean="0"/>
              <a:t>I want to know friends that are aging</a:t>
            </a:r>
            <a:r>
              <a:rPr lang="en-US" sz="4400" dirty="0"/>
              <a:t>.</a:t>
            </a:r>
            <a:r>
              <a:rPr lang="en-US" sz="4400" dirty="0" smtClean="0"/>
              <a:t> WHY? May be I just want to know their job status. They should be nearing retirement now &amp; we should plan for that. Shouldn’t we?</a:t>
            </a:r>
          </a:p>
          <a:p>
            <a:pPr marL="0" indent="0" algn="just">
              <a:buNone/>
            </a:pPr>
            <a:r>
              <a:rPr lang="en-US" sz="4400" dirty="0" smtClean="0"/>
              <a:t>So, if yes, how do I?</a:t>
            </a:r>
          </a:p>
          <a:p>
            <a:pPr marL="0" indent="0" algn="just">
              <a:buNone/>
            </a:pPr>
            <a:r>
              <a:rPr lang="en-US" sz="4400" dirty="0" smtClean="0"/>
              <a:t>Very simple my friend:</a:t>
            </a:r>
          </a:p>
          <a:p>
            <a:pPr marL="0" indent="0" algn="just">
              <a:buNone/>
            </a:pPr>
            <a:r>
              <a:rPr lang="en-US" sz="4400" dirty="0" smtClean="0"/>
              <a:t>&gt;select * from </a:t>
            </a:r>
            <a:r>
              <a:rPr lang="en-US" sz="4400" dirty="0" err="1" smtClean="0"/>
              <a:t>pfile</a:t>
            </a:r>
            <a:r>
              <a:rPr lang="en-US" sz="4400" dirty="0" smtClean="0"/>
              <a:t> where age&gt;=60;</a:t>
            </a:r>
          </a:p>
          <a:p>
            <a:pPr marL="0" indent="0" algn="just">
              <a:buNone/>
            </a:pPr>
            <a:endParaRPr lang="en-US" sz="4100" dirty="0" smtClean="0"/>
          </a:p>
          <a:p>
            <a:pPr marL="1143000" lvl="3" indent="0" algn="just">
              <a:buNone/>
            </a:pPr>
            <a:endParaRPr lang="en-US" sz="4100" dirty="0"/>
          </a:p>
        </p:txBody>
      </p:sp>
    </p:spTree>
    <p:extLst>
      <p:ext uri="{BB962C8B-B14F-4D97-AF65-F5344CB8AC3E}">
        <p14:creationId xmlns:p14="http://schemas.microsoft.com/office/powerpoint/2010/main" val="15610075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3400" y="2819400"/>
            <a:ext cx="8153400" cy="990600"/>
          </a:xfrm>
        </p:spPr>
        <p:txBody>
          <a:bodyPr>
            <a:normAutofit/>
          </a:bodyPr>
          <a:lstStyle/>
          <a:p>
            <a:pPr algn="ct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END OF TODAY’S LECTURE</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3029866255"/>
      </p:ext>
    </p:extLst>
  </p:cSld>
  <p:clrMapOvr>
    <a:masterClrMapping/>
  </p:clrMapOvr>
  <mc:AlternateContent xmlns:mc="http://schemas.openxmlformats.org/markup-compatibility/2006" xmlns:p14="http://schemas.microsoft.com/office/powerpoint/2010/main">
    <mc:Choice Requires="p14">
      <p:transition spd="slow" p14:dur="1200" advClick="0" advTm="10000">
        <p:dissolve/>
      </p:transition>
    </mc:Choice>
    <mc:Fallback xmlns="">
      <p:transition spd="slow" advClick="0" advTm="10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u="sng" dirty="0"/>
              <a:t>DATA MANIPULATION LANGUAGE (DML)</a:t>
            </a:r>
            <a:r>
              <a:rPr lang="en-US" sz="3200" dirty="0"/>
              <a:t/>
            </a:r>
            <a:br>
              <a:rPr lang="en-US" sz="3200" dirty="0"/>
            </a:br>
            <a:endParaRPr lang="en-US" sz="3200" dirty="0"/>
          </a:p>
        </p:txBody>
      </p:sp>
      <p:sp>
        <p:nvSpPr>
          <p:cNvPr id="3" name="Content Placeholder 2"/>
          <p:cNvSpPr>
            <a:spLocks noGrp="1"/>
          </p:cNvSpPr>
          <p:nvPr>
            <p:ph sz="quarter" idx="1"/>
          </p:nvPr>
        </p:nvSpPr>
        <p:spPr/>
        <p:txBody>
          <a:bodyPr>
            <a:normAutofit/>
          </a:bodyPr>
          <a:lstStyle/>
          <a:p>
            <a:pPr algn="just"/>
            <a:r>
              <a:rPr lang="en-US" sz="4000" dirty="0" smtClean="0"/>
              <a:t>As </a:t>
            </a:r>
            <a:r>
              <a:rPr lang="en-US" sz="4000" dirty="0"/>
              <a:t>the name implies, this is an SQL Syntax that is used to store, </a:t>
            </a:r>
            <a:r>
              <a:rPr lang="en-US" sz="4000" dirty="0" smtClean="0"/>
              <a:t>view, retrieve</a:t>
            </a:r>
            <a:r>
              <a:rPr lang="en-US" sz="4000" dirty="0"/>
              <a:t>, and manipulate or modify data.  Example of store is INSERT </a:t>
            </a:r>
            <a:r>
              <a:rPr lang="en-US" sz="4000" dirty="0" smtClean="0"/>
              <a:t>command, view and retrieve is </a:t>
            </a:r>
            <a:r>
              <a:rPr lang="en-US" sz="4000" dirty="0"/>
              <a:t>SELECT, and </a:t>
            </a:r>
            <a:r>
              <a:rPr lang="en-US" sz="4000" dirty="0" smtClean="0"/>
              <a:t>manipulate/modify are ALTER, ALIAS</a:t>
            </a:r>
            <a:r>
              <a:rPr lang="en-US" sz="4000" dirty="0"/>
              <a:t>, DELETE, </a:t>
            </a:r>
            <a:r>
              <a:rPr lang="en-US" sz="4000" dirty="0" smtClean="0"/>
              <a:t>&amp; DROP </a:t>
            </a:r>
            <a:r>
              <a:rPr lang="en-US" sz="4000" dirty="0"/>
              <a:t>etc. </a:t>
            </a:r>
          </a:p>
          <a:p>
            <a:pPr algn="just"/>
            <a:endParaRPr lang="en-US" sz="4000" dirty="0"/>
          </a:p>
        </p:txBody>
      </p:sp>
    </p:spTree>
    <p:extLst>
      <p:ext uri="{BB962C8B-B14F-4D97-AF65-F5344CB8AC3E}">
        <p14:creationId xmlns:p14="http://schemas.microsoft.com/office/powerpoint/2010/main" val="1305400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DATA CONTROL LANGUAGE (DCL)</a:t>
            </a:r>
            <a:r>
              <a:rPr lang="en-US" dirty="0"/>
              <a:t/>
            </a:r>
            <a:br>
              <a:rPr lang="en-US" dirty="0"/>
            </a:br>
            <a:endParaRPr lang="en-US" dirty="0"/>
          </a:p>
        </p:txBody>
      </p:sp>
      <p:sp>
        <p:nvSpPr>
          <p:cNvPr id="3" name="Content Placeholder 2"/>
          <p:cNvSpPr>
            <a:spLocks noGrp="1"/>
          </p:cNvSpPr>
          <p:nvPr>
            <p:ph sz="quarter" idx="1"/>
          </p:nvPr>
        </p:nvSpPr>
        <p:spPr>
          <a:xfrm>
            <a:off x="612648" y="1600200"/>
            <a:ext cx="8153400" cy="4876800"/>
          </a:xfrm>
        </p:spPr>
        <p:txBody>
          <a:bodyPr>
            <a:normAutofit/>
          </a:bodyPr>
          <a:lstStyle/>
          <a:p>
            <a:pPr algn="just"/>
            <a:r>
              <a:rPr lang="en-US" dirty="0" smtClean="0"/>
              <a:t>This </a:t>
            </a:r>
            <a:r>
              <a:rPr lang="en-US" dirty="0"/>
              <a:t>is an SQL Syntax that is use to restrict unauthorized users from gaining access to the database. Note however that this same language is use to permit authorized users to gaining access to a database. </a:t>
            </a:r>
          </a:p>
          <a:p>
            <a:pPr algn="just"/>
            <a:r>
              <a:rPr lang="en-US" dirty="0"/>
              <a:t>e.g.	</a:t>
            </a:r>
            <a:endParaRPr lang="en-US" dirty="0" smtClean="0"/>
          </a:p>
          <a:p>
            <a:pPr algn="just"/>
            <a:r>
              <a:rPr lang="en-US" dirty="0" smtClean="0"/>
              <a:t>PERMISSION</a:t>
            </a:r>
            <a:r>
              <a:rPr lang="en-US" dirty="0"/>
              <a:t>	</a:t>
            </a:r>
            <a:r>
              <a:rPr lang="en-US" dirty="0" smtClean="0"/>
              <a:t>		NO </a:t>
            </a:r>
            <a:r>
              <a:rPr lang="en-US" dirty="0"/>
              <a:t>PERMISSION</a:t>
            </a:r>
          </a:p>
          <a:p>
            <a:pPr algn="just"/>
            <a:r>
              <a:rPr lang="en-US" dirty="0" smtClean="0"/>
              <a:t>GRANT </a:t>
            </a:r>
            <a:r>
              <a:rPr lang="en-US" dirty="0"/>
              <a:t>(Access to view)	</a:t>
            </a:r>
            <a:r>
              <a:rPr lang="en-US" dirty="0" smtClean="0"/>
              <a:t>REVOKE </a:t>
            </a:r>
            <a:r>
              <a:rPr lang="en-US" sz="2000" dirty="0"/>
              <a:t>(</a:t>
            </a:r>
            <a:r>
              <a:rPr lang="en-US" sz="2000" dirty="0" smtClean="0"/>
              <a:t>withdraw access</a:t>
            </a:r>
            <a:r>
              <a:rPr lang="en-US" sz="2000" dirty="0"/>
              <a:t>)</a:t>
            </a:r>
            <a:endParaRPr lang="en-US" dirty="0"/>
          </a:p>
          <a:p>
            <a:pPr algn="just"/>
            <a:endParaRPr lang="en-US" dirty="0"/>
          </a:p>
        </p:txBody>
      </p:sp>
    </p:spTree>
    <p:extLst>
      <p:ext uri="{BB962C8B-B14F-4D97-AF65-F5344CB8AC3E}">
        <p14:creationId xmlns:p14="http://schemas.microsoft.com/office/powerpoint/2010/main" val="1410196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MySQL</a:t>
            </a:r>
            <a:endParaRPr lang="en-US" dirty="0"/>
          </a:p>
        </p:txBody>
      </p:sp>
      <p:sp>
        <p:nvSpPr>
          <p:cNvPr id="3" name="Content Placeholder 2"/>
          <p:cNvSpPr>
            <a:spLocks noGrp="1"/>
          </p:cNvSpPr>
          <p:nvPr>
            <p:ph sz="quarter" idx="1"/>
          </p:nvPr>
        </p:nvSpPr>
        <p:spPr/>
        <p:txBody>
          <a:bodyPr>
            <a:noAutofit/>
          </a:bodyPr>
          <a:lstStyle/>
          <a:p>
            <a:pPr algn="just"/>
            <a:r>
              <a:rPr lang="en-US" sz="3600" dirty="0" smtClean="0"/>
              <a:t>MYSQL </a:t>
            </a:r>
            <a:r>
              <a:rPr lang="en-US" sz="3600" dirty="0"/>
              <a:t>is an acronym and a personalized acronym meaning My Structured Query Language. This is a relational database management system that is usually deployed as a free </a:t>
            </a:r>
            <a:r>
              <a:rPr lang="en-US" sz="3600" dirty="0" smtClean="0"/>
              <a:t>software, and it is </a:t>
            </a:r>
            <a:r>
              <a:rPr lang="en-US" sz="3600" dirty="0"/>
              <a:t>also an open source software. Aside MySQL, other popular relation database management system are; SQL Server, Oracle, MS-Access, </a:t>
            </a:r>
            <a:r>
              <a:rPr lang="en-US" sz="3600" dirty="0" err="1"/>
              <a:t>MSQLite</a:t>
            </a:r>
            <a:r>
              <a:rPr lang="en-US" sz="3600" dirty="0"/>
              <a:t>. </a:t>
            </a:r>
          </a:p>
          <a:p>
            <a:pPr algn="just"/>
            <a:endParaRPr lang="en-US" sz="3600" dirty="0"/>
          </a:p>
        </p:txBody>
      </p:sp>
    </p:spTree>
    <p:extLst>
      <p:ext uri="{BB962C8B-B14F-4D97-AF65-F5344CB8AC3E}">
        <p14:creationId xmlns:p14="http://schemas.microsoft.com/office/powerpoint/2010/main" val="3435052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2800" b="1" dirty="0" smtClean="0"/>
              <a:t>DEVELOPMENT ENVIRONMENT FOR MYSQL </a:t>
            </a:r>
            <a:r>
              <a:rPr lang="en-US" sz="2400" dirty="0" smtClean="0"/>
              <a:t/>
            </a:r>
            <a:br>
              <a:rPr lang="en-US" sz="2400" dirty="0" smtClean="0"/>
            </a:br>
            <a:endParaRPr lang="en-US" dirty="0"/>
          </a:p>
        </p:txBody>
      </p:sp>
      <p:sp>
        <p:nvSpPr>
          <p:cNvPr id="3" name="Content Placeholder 2"/>
          <p:cNvSpPr>
            <a:spLocks noGrp="1"/>
          </p:cNvSpPr>
          <p:nvPr>
            <p:ph sz="quarter" idx="1"/>
          </p:nvPr>
        </p:nvSpPr>
        <p:spPr/>
        <p:txBody>
          <a:bodyPr>
            <a:normAutofit lnSpcReduction="10000"/>
          </a:bodyPr>
          <a:lstStyle/>
          <a:p>
            <a:pPr algn="just"/>
            <a:r>
              <a:rPr lang="en-US" sz="4000" dirty="0" smtClean="0"/>
              <a:t>Basically </a:t>
            </a:r>
            <a:r>
              <a:rPr lang="en-US" sz="4000" dirty="0"/>
              <a:t>we have three development/platform environment for MYSQL;</a:t>
            </a:r>
          </a:p>
          <a:p>
            <a:pPr lvl="2" algn="just"/>
            <a:r>
              <a:rPr lang="en-US" sz="4000" dirty="0"/>
              <a:t>MYSQL </a:t>
            </a:r>
            <a:r>
              <a:rPr lang="en-US" sz="4000" dirty="0" smtClean="0"/>
              <a:t>Monitor e.g. Console</a:t>
            </a:r>
            <a:endParaRPr lang="en-US" sz="4000" dirty="0"/>
          </a:p>
          <a:p>
            <a:pPr lvl="2" algn="just"/>
            <a:r>
              <a:rPr lang="en-US" sz="4000" dirty="0"/>
              <a:t>GUI </a:t>
            </a:r>
            <a:r>
              <a:rPr lang="en-US" sz="4000" dirty="0" smtClean="0"/>
              <a:t>Alternatives e.g. MySQL CC</a:t>
            </a:r>
            <a:endParaRPr lang="en-US" sz="4000" dirty="0"/>
          </a:p>
          <a:p>
            <a:pPr lvl="2" algn="just"/>
            <a:r>
              <a:rPr lang="en-US" sz="4000" dirty="0"/>
              <a:t>Web-based </a:t>
            </a:r>
            <a:r>
              <a:rPr lang="en-US" sz="4000" dirty="0" smtClean="0"/>
              <a:t>administration e.g. </a:t>
            </a:r>
            <a:r>
              <a:rPr lang="en-US" sz="4000" dirty="0" err="1" smtClean="0"/>
              <a:t>PhPMyAdmin</a:t>
            </a:r>
            <a:endParaRPr lang="en-US" sz="4000" dirty="0"/>
          </a:p>
          <a:p>
            <a:pPr algn="just"/>
            <a:endParaRPr lang="en-US" sz="4000" dirty="0"/>
          </a:p>
        </p:txBody>
      </p:sp>
    </p:spTree>
    <p:extLst>
      <p:ext uri="{BB962C8B-B14F-4D97-AF65-F5344CB8AC3E}">
        <p14:creationId xmlns:p14="http://schemas.microsoft.com/office/powerpoint/2010/main" val="1110436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Data Types</a:t>
            </a:r>
            <a:endParaRPr lang="en-US" dirty="0"/>
          </a:p>
        </p:txBody>
      </p:sp>
      <p:sp>
        <p:nvSpPr>
          <p:cNvPr id="3" name="Content Placeholder 2"/>
          <p:cNvSpPr>
            <a:spLocks noGrp="1"/>
          </p:cNvSpPr>
          <p:nvPr>
            <p:ph sz="quarter" idx="1"/>
          </p:nvPr>
        </p:nvSpPr>
        <p:spPr/>
        <p:txBody>
          <a:bodyPr>
            <a:normAutofit/>
          </a:bodyPr>
          <a:lstStyle/>
          <a:p>
            <a:r>
              <a:rPr lang="en-US" sz="3600" dirty="0" smtClean="0"/>
              <a:t>Integer</a:t>
            </a:r>
          </a:p>
          <a:p>
            <a:r>
              <a:rPr lang="en-US" sz="3600" dirty="0" smtClean="0"/>
              <a:t>Character and String</a:t>
            </a:r>
          </a:p>
          <a:p>
            <a:r>
              <a:rPr lang="en-US" sz="3600" dirty="0" smtClean="0"/>
              <a:t>Binary and Text</a:t>
            </a:r>
          </a:p>
          <a:p>
            <a:r>
              <a:rPr lang="en-US" sz="3600" dirty="0" smtClean="0"/>
              <a:t>Decimal</a:t>
            </a:r>
          </a:p>
          <a:p>
            <a:r>
              <a:rPr lang="en-US" sz="3600" dirty="0" smtClean="0"/>
              <a:t>Float and Double</a:t>
            </a:r>
          </a:p>
          <a:p>
            <a:r>
              <a:rPr lang="en-US" sz="3600" dirty="0" err="1" smtClean="0"/>
              <a:t>Enum</a:t>
            </a:r>
            <a:r>
              <a:rPr lang="en-US" sz="3600" dirty="0" smtClean="0"/>
              <a:t> and Set</a:t>
            </a:r>
          </a:p>
          <a:p>
            <a:r>
              <a:rPr lang="en-US" sz="3600" dirty="0" smtClean="0"/>
              <a:t>Date and Time</a:t>
            </a:r>
          </a:p>
        </p:txBody>
      </p:sp>
    </p:spTree>
    <p:extLst>
      <p:ext uri="{BB962C8B-B14F-4D97-AF65-F5344CB8AC3E}">
        <p14:creationId xmlns:p14="http://schemas.microsoft.com/office/powerpoint/2010/main" val="2944323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Engines</a:t>
            </a:r>
            <a:endParaRPr lang="en-US" dirty="0"/>
          </a:p>
        </p:txBody>
      </p:sp>
      <p:sp>
        <p:nvSpPr>
          <p:cNvPr id="3" name="Content Placeholder 2"/>
          <p:cNvSpPr>
            <a:spLocks noGrp="1"/>
          </p:cNvSpPr>
          <p:nvPr>
            <p:ph sz="quarter" idx="1"/>
          </p:nvPr>
        </p:nvSpPr>
        <p:spPr/>
        <p:txBody>
          <a:bodyPr>
            <a:normAutofit/>
          </a:bodyPr>
          <a:lstStyle/>
          <a:p>
            <a:r>
              <a:rPr lang="en-US" sz="4000" dirty="0" smtClean="0"/>
              <a:t>5 types</a:t>
            </a:r>
          </a:p>
          <a:p>
            <a:pPr lvl="2"/>
            <a:r>
              <a:rPr lang="en-US" sz="4000" dirty="0" err="1" smtClean="0"/>
              <a:t>MyISAM</a:t>
            </a:r>
            <a:endParaRPr lang="en-US" sz="4000" dirty="0" smtClean="0"/>
          </a:p>
          <a:p>
            <a:pPr lvl="2"/>
            <a:r>
              <a:rPr lang="en-US" sz="4000" dirty="0" smtClean="0"/>
              <a:t>ISAM</a:t>
            </a:r>
          </a:p>
          <a:p>
            <a:pPr lvl="2"/>
            <a:r>
              <a:rPr lang="en-US" sz="4000" dirty="0" err="1" smtClean="0"/>
              <a:t>InnoDB</a:t>
            </a:r>
            <a:endParaRPr lang="en-US" sz="4000" dirty="0" smtClean="0"/>
          </a:p>
          <a:p>
            <a:pPr lvl="2"/>
            <a:r>
              <a:rPr lang="en-US" sz="4000" dirty="0" smtClean="0"/>
              <a:t>Merge</a:t>
            </a:r>
          </a:p>
          <a:p>
            <a:pPr lvl="2"/>
            <a:r>
              <a:rPr lang="en-US" sz="4000" dirty="0" smtClean="0"/>
              <a:t>Heap</a:t>
            </a:r>
            <a:endParaRPr lang="en-US" sz="4000" dirty="0"/>
          </a:p>
        </p:txBody>
      </p:sp>
    </p:spTree>
    <p:extLst>
      <p:ext uri="{BB962C8B-B14F-4D97-AF65-F5344CB8AC3E}">
        <p14:creationId xmlns:p14="http://schemas.microsoft.com/office/powerpoint/2010/main" val="3704098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normAutofit/>
          </a:bodyPr>
          <a:lstStyle/>
          <a:p>
            <a:pPr lvl="0" algn="just"/>
            <a:r>
              <a:rPr lang="en-US" sz="4000" dirty="0" err="1" smtClean="0"/>
              <a:t>MyISAM</a:t>
            </a:r>
            <a:r>
              <a:rPr lang="en-US" sz="4000" dirty="0" smtClean="0"/>
              <a:t> </a:t>
            </a:r>
            <a:r>
              <a:rPr lang="en-US" sz="4000" dirty="0"/>
              <a:t>Table : This format is use for speed and reliability. It supports tables in excess of 4GB in size and it can also be used for the purpose of compressing files</a:t>
            </a:r>
            <a:r>
              <a:rPr lang="en-US" sz="4000" dirty="0" smtClean="0"/>
              <a:t>.</a:t>
            </a:r>
            <a:endParaRPr lang="en-US" sz="4000" dirty="0"/>
          </a:p>
        </p:txBody>
      </p:sp>
    </p:spTree>
    <p:extLst>
      <p:ext uri="{BB962C8B-B14F-4D97-AF65-F5344CB8AC3E}">
        <p14:creationId xmlns:p14="http://schemas.microsoft.com/office/powerpoint/2010/main" val="31009495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508</TotalTime>
  <Words>1100</Words>
  <Application>Microsoft Office PowerPoint</Application>
  <PresentationFormat>On-screen Show (4:3)</PresentationFormat>
  <Paragraphs>124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Median</vt:lpstr>
      <vt:lpstr>CHAPTER 1: INTRODUCTION TO SQL </vt:lpstr>
      <vt:lpstr>DATA DEFINITION/DESCRIPTION LANGUAGE </vt:lpstr>
      <vt:lpstr>DATA MANIPULATION LANGUAGE (DML) </vt:lpstr>
      <vt:lpstr>DATA CONTROL LANGUAGE (DCL) </vt:lpstr>
      <vt:lpstr>INTRO TO MySQL</vt:lpstr>
      <vt:lpstr>DEVELOPMENT ENVIRONMENT FOR MYSQL  </vt:lpstr>
      <vt:lpstr>MySQL Data Types</vt:lpstr>
      <vt:lpstr>MySQL Engines</vt:lpstr>
      <vt:lpstr>Cont’d</vt:lpstr>
      <vt:lpstr>Cont’d</vt:lpstr>
      <vt:lpstr>Cont’d</vt:lpstr>
      <vt:lpstr>Cont’d</vt:lpstr>
      <vt:lpstr>Cont’d</vt:lpstr>
      <vt:lpstr>Part 2: DDL</vt:lpstr>
      <vt:lpstr>Example</vt:lpstr>
      <vt:lpstr>DML</vt:lpstr>
      <vt:lpstr>DML Cont’d</vt:lpstr>
      <vt:lpstr>Examples I</vt:lpstr>
      <vt:lpstr>Examples II – what if I want to be specific on the fields to view?</vt:lpstr>
      <vt:lpstr>Ok, back to the code now….</vt:lpstr>
      <vt:lpstr>Another version of the filteration</vt:lpstr>
      <vt:lpstr>Solution to the ‘puzzle’</vt:lpstr>
      <vt:lpstr>Other versions of the WHERE clause</vt:lpstr>
      <vt:lpstr>RELATED PROBLEM</vt:lpstr>
      <vt:lpstr>END OF TODAY’S LECTURE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AJAYI</dc:creator>
  <cp:lastModifiedBy>The AJAYI</cp:lastModifiedBy>
  <cp:revision>74</cp:revision>
  <dcterms:created xsi:type="dcterms:W3CDTF">2015-09-16T03:36:11Z</dcterms:created>
  <dcterms:modified xsi:type="dcterms:W3CDTF">2016-03-17T01:38:41Z</dcterms:modified>
</cp:coreProperties>
</file>