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78" r:id="rId4"/>
    <p:sldId id="265" r:id="rId5"/>
    <p:sldId id="266" r:id="rId6"/>
    <p:sldId id="267" r:id="rId7"/>
    <p:sldId id="275" r:id="rId8"/>
    <p:sldId id="268" r:id="rId9"/>
    <p:sldId id="270" r:id="rId10"/>
    <p:sldId id="271" r:id="rId11"/>
    <p:sldId id="272" r:id="rId12"/>
    <p:sldId id="279" r:id="rId13"/>
    <p:sldId id="273" r:id="rId14"/>
    <p:sldId id="276" r:id="rId15"/>
    <p:sldId id="277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Connie Rentschler" initials="C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27348B"/>
    <a:srgbClr val="DDB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6" autoAdjust="0"/>
    <p:restoredTop sz="94630" autoAdjust="0"/>
  </p:normalViewPr>
  <p:slideViewPr>
    <p:cSldViewPr>
      <p:cViewPr varScale="1">
        <p:scale>
          <a:sx n="66" d="100"/>
          <a:sy n="66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04290-F1EF-4E5E-ABE3-39D9D2891684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5A311-85DE-4D39-8434-941D24BE4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82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W:\Emily\Presentation assets\UWAM0289 Presentation pg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4" t="87895"/>
          <a:stretch>
            <a:fillRect/>
          </a:stretch>
        </p:blipFill>
        <p:spPr bwMode="auto">
          <a:xfrm>
            <a:off x="8417859" y="6033246"/>
            <a:ext cx="735536" cy="8309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1539208"/>
            <a:ext cx="6472776" cy="187220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6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Main heading</a:t>
            </a:r>
            <a:endParaRPr lang="en-A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3455288"/>
            <a:ext cx="647280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30" b="1" baseline="0">
                <a:solidFill>
                  <a:srgbClr val="DDB10A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Subheading</a:t>
            </a:r>
            <a:endParaRPr lang="en-AU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732240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46656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61072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89234" y="1844824"/>
            <a:ext cx="1896393" cy="2952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tIns="0"/>
          <a:lstStyle>
            <a:lvl1pPr marL="0" indent="0">
              <a:lnSpc>
                <a:spcPct val="124000"/>
              </a:lnSpc>
              <a:buNone/>
              <a:defRPr sz="1250" baseline="0">
                <a:solidFill>
                  <a:schemeClr val="bg1"/>
                </a:solidFill>
                <a:latin typeface="UWA" pitchFamily="50" charset="0"/>
              </a:defRPr>
            </a:lvl1pPr>
          </a:lstStyle>
          <a:p>
            <a:pPr lvl="0"/>
            <a:r>
              <a:rPr lang="en-US" dirty="0"/>
              <a:t>  </a:t>
            </a:r>
            <a:endParaRPr lang="en-AU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62944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49092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635240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76796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24744"/>
            <a:ext cx="9144000" cy="573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412875"/>
            <a:ext cx="8064500" cy="503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5" y="3284984"/>
            <a:ext cx="8064896" cy="93610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Font typeface="Arial" pitchFamily="34" charset="0"/>
              <a:buChar char="•"/>
              <a:defRPr sz="1800"/>
            </a:lvl1pPr>
          </a:lstStyle>
          <a:p>
            <a:pPr lvl="0"/>
            <a:r>
              <a:rPr lang="en-AU" sz="1800" dirty="0"/>
              <a:t>Bullets</a:t>
            </a:r>
          </a:p>
          <a:p>
            <a:pPr lvl="0"/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5300663"/>
            <a:ext cx="8064500" cy="8646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 b="1" baseline="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AU" dirty="0"/>
              <a:t>Feature 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7841" y="476325"/>
            <a:ext cx="6048375" cy="576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 b="1" baseline="0">
                <a:solidFill>
                  <a:srgbClr val="27348B"/>
                </a:solidFill>
              </a:defRPr>
            </a:lvl1pPr>
          </a:lstStyle>
          <a:p>
            <a:pPr lvl="0"/>
            <a:r>
              <a:rPr lang="en-AU" dirty="0"/>
              <a:t>Cover title (optional)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8313" y="1989138"/>
            <a:ext cx="8064500" cy="35974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AU" b="1" dirty="0"/>
              <a:t>Body text bold</a:t>
            </a:r>
            <a:endParaRPr lang="en-AU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2348880"/>
            <a:ext cx="8064500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Body text</a:t>
            </a:r>
            <a:endParaRPr lang="en-A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468313" y="4292600"/>
            <a:ext cx="8064500" cy="3605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 baseline="0"/>
            </a:lvl1pPr>
          </a:lstStyle>
          <a:p>
            <a:pPr lvl="0"/>
            <a:r>
              <a:rPr lang="en-US" dirty="0"/>
              <a:t>Small body text bold</a:t>
            </a:r>
            <a:endParaRPr lang="en-AU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4653136"/>
            <a:ext cx="8064500" cy="504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AU" dirty="0"/>
              <a:t>Small body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9396" y="0"/>
            <a:ext cx="915339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1" name="Picture 3" descr="W:\Emily\Presentation assets\UWAM0289 Presentation pg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13" y="0"/>
            <a:ext cx="9162000" cy="687060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AU"/>
              <a:t>1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ingle Corner Rectangle 7"/>
          <p:cNvSpPr/>
          <p:nvPr/>
        </p:nvSpPr>
        <p:spPr>
          <a:xfrm rot="10800000" flipH="1">
            <a:off x="611505" y="405130"/>
            <a:ext cx="2788285" cy="2880360"/>
          </a:xfrm>
          <a:prstGeom prst="round1Rect">
            <a:avLst>
              <a:gd name="adj" fmla="val 47731"/>
            </a:avLst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AU"/>
          </a:p>
        </p:txBody>
      </p:sp>
      <p:sp>
        <p:nvSpPr>
          <p:cNvPr id="12" name="Text Box 13"/>
          <p:cNvSpPr txBox="1"/>
          <p:nvPr/>
        </p:nvSpPr>
        <p:spPr>
          <a:xfrm>
            <a:off x="1547664" y="3501391"/>
            <a:ext cx="5904458" cy="2564130"/>
          </a:xfrm>
          <a:prstGeom prst="rect">
            <a:avLst/>
          </a:prstGeom>
          <a:solidFill>
            <a:sysClr val="window" lastClr="FFFFFF">
              <a:alpha val="63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AU" sz="2400" b="1" kern="0" dirty="0" smtClean="0">
                <a:solidFill>
                  <a:sysClr val="windowText" lastClr="000000"/>
                </a:solidFill>
                <a:latin typeface="Arial" pitchFamily="34" charset="0"/>
                <a:ea typeface="SimSun"/>
                <a:cs typeface="Arial" pitchFamily="34" charset="0"/>
              </a:rPr>
              <a:t>CITS4403 Computational Modelling</a:t>
            </a:r>
            <a:endParaRPr lang="en-AU" sz="2400" b="1" kern="0" dirty="0">
              <a:solidFill>
                <a:sysClr val="windowText" lastClr="000000"/>
              </a:solidFill>
              <a:latin typeface="Arial" pitchFamily="34" charset="0"/>
              <a:ea typeface="SimSun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621030"/>
            <a:ext cx="25253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2"/>
                </a:solidFill>
              </a:rPr>
              <a:t>Case Study:</a:t>
            </a:r>
          </a:p>
          <a:p>
            <a:r>
              <a:rPr lang="en-US" altLang="zh-CN" sz="3200" dirty="0" smtClean="0">
                <a:solidFill>
                  <a:schemeClr val="bg2"/>
                </a:solidFill>
              </a:rPr>
              <a:t>Comb pattern in Honeybees</a:t>
            </a:r>
            <a:r>
              <a:rPr lang="en-US" altLang="zh-CN" sz="3200" dirty="0" smtClean="0">
                <a:solidFill>
                  <a:schemeClr val="bg2"/>
                </a:solidFill>
                <a:uFillTx/>
              </a:rPr>
              <a:t> </a:t>
            </a:r>
            <a:endParaRPr lang="zh-CN" altLang="en-US" sz="3200" dirty="0">
              <a:solidFill>
                <a:schemeClr val="bg2"/>
              </a:solidFill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Brood Cells</a:t>
            </a:r>
            <a:endParaRPr lang="en-AU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sp>
        <p:nvSpPr>
          <p:cNvPr id="7" name="右箭头 6"/>
          <p:cNvSpPr/>
          <p:nvPr/>
        </p:nvSpPr>
        <p:spPr>
          <a:xfrm>
            <a:off x="4093371" y="4103943"/>
            <a:ext cx="885371" cy="21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75" y="2780928"/>
            <a:ext cx="3763896" cy="28681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92" y="2780928"/>
            <a:ext cx="3821069" cy="28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Brood Cells</a:t>
            </a:r>
            <a:endParaRPr lang="en-AU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pic>
        <p:nvPicPr>
          <p:cNvPr id="10" name="Picture 2" descr="http://www.cppblog.com/images/cppblog_com/zyzx/%E6%89%AB%E9%9B%B7%E6%B8%B8%E6%88%8F/%E5%BC%80%E5%A7%8B%E6%89%AB%E9%9B%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875"/>
            <a:ext cx="7607559" cy="523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4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Pollen Cells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top -&gt; bottom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" y="1916832"/>
            <a:ext cx="8316416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Pollen Cells</a:t>
            </a:r>
            <a:endParaRPr lang="en-AU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1" y="1988839"/>
            <a:ext cx="8064972" cy="48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Honey Cells                  </a:t>
            </a:r>
            <a:r>
              <a:rPr lang="en-US" dirty="0" smtClean="0">
                <a:solidFill>
                  <a:srgbClr val="FF0000"/>
                </a:solidFill>
              </a:rPr>
              <a:t>up -&gt; bottom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4168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5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Honey Cells    </a:t>
            </a:r>
            <a:r>
              <a:rPr lang="en-US" dirty="0" err="1" smtClean="0">
                <a:solidFill>
                  <a:srgbClr val="FF0000"/>
                </a:solidFill>
              </a:rPr>
              <a:t>Cells</a:t>
            </a:r>
            <a:r>
              <a:rPr lang="en-US" dirty="0" smtClean="0">
                <a:solidFill>
                  <a:srgbClr val="FF0000"/>
                </a:solidFill>
              </a:rPr>
              <a:t> between honey and brood will not be filled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5" y="1937455"/>
            <a:ext cx="8234272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1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Honey Cells</a:t>
            </a:r>
            <a:endParaRPr lang="en-AU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66247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7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Further improvement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772816"/>
            <a:ext cx="777686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  Formation speed: </a:t>
            </a:r>
            <a:r>
              <a:rPr lang="en-US" sz="2400" dirty="0"/>
              <a:t>“queen bias ” and the difference of pollen rate during daytime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-   Weather Factor: </a:t>
            </a:r>
            <a:r>
              <a:rPr lang="en-US" sz="2400" dirty="0"/>
              <a:t>foragers did not forage in rainy days and rain leads to the loss of pollen stores</a:t>
            </a:r>
            <a:r>
              <a:rPr lang="en-AU" sz="2400" dirty="0"/>
              <a:t> </a:t>
            </a:r>
            <a:endParaRPr lang="en-AU" sz="2400" dirty="0" smtClean="0"/>
          </a:p>
          <a:p>
            <a:endParaRPr lang="en-AU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R</a:t>
            </a:r>
            <a:r>
              <a:rPr lang="en-US" sz="2400" dirty="0" smtClean="0"/>
              <a:t>andom </a:t>
            </a:r>
            <a:r>
              <a:rPr lang="en-US" sz="2400" dirty="0"/>
              <a:t>consumption of pollen and honey by workers and queen was not considered in this imitation</a:t>
            </a:r>
            <a:r>
              <a:rPr lang="en-AU" sz="2400" dirty="0"/>
              <a:t> </a:t>
            </a:r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only considers the pattern formation before young bees start to vacate their cells (the first 20 days). </a:t>
            </a:r>
          </a:p>
        </p:txBody>
      </p:sp>
    </p:spTree>
    <p:extLst>
      <p:ext uri="{BB962C8B-B14F-4D97-AF65-F5344CB8AC3E}">
        <p14:creationId xmlns:p14="http://schemas.microsoft.com/office/powerpoint/2010/main" val="6203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Biological patterns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844824"/>
            <a:ext cx="727280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Constructed via a combination of mechanisms including self- organization,  hypothesis and templates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284984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Self-organization: integrate biological subunits into a coherently functioning entity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4869160"/>
            <a:ext cx="626469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- Pattern </a:t>
            </a:r>
            <a:r>
              <a:rPr lang="en-AU" sz="2400" dirty="0"/>
              <a:t>formation on honeybee combs is dependent on self-organization and at least two templates</a:t>
            </a:r>
            <a:r>
              <a:rPr lang="en-US" sz="2400" dirty="0"/>
              <a:t> hypothesis</a:t>
            </a:r>
            <a:r>
              <a:rPr lang="en-AU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7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Templates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844824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templates: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3284984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Gravity based template:</a:t>
            </a:r>
          </a:p>
          <a:p>
            <a:r>
              <a:rPr lang="en-US" sz="2400" dirty="0" smtClean="0"/>
              <a:t>          Honey always above and never below the brood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2"/>
            </a:pPr>
            <a:r>
              <a:rPr lang="en-US" sz="2400" dirty="0" smtClean="0"/>
              <a:t>Queen based template: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Pollen foragers always upload pollen near brood to satisfy the need of feeding the queen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33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Pattern formation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628800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A </a:t>
            </a:r>
            <a:r>
              <a:rPr lang="en-AU" sz="2000" dirty="0" smtClean="0"/>
              <a:t>typical honeybee comb</a:t>
            </a:r>
            <a:r>
              <a:rPr lang="en-AU" sz="2000" dirty="0"/>
              <a:t>, consisting of three distinct, concentric regions: a central brood area, a surrounding band of pollen, and a large peripheral region of honey </a:t>
            </a:r>
            <a:endParaRPr lang="en-US" sz="2000" dirty="0"/>
          </a:p>
        </p:txBody>
      </p:sp>
      <p:pic>
        <p:nvPicPr>
          <p:cNvPr id="11" name="Picture 10" descr="Macintosh HD:Users:zhangjin:Downloads:Beginning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264785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98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Three rules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162880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Three basic rules to explain the pattern of comb usage in honey bees: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AU" sz="2400" dirty="0" smtClean="0"/>
              <a:t>The </a:t>
            </a:r>
            <a:r>
              <a:rPr lang="en-AU" sz="2400" dirty="0"/>
              <a:t>queen lays egg in the centre of the comb </a:t>
            </a:r>
            <a:endParaRPr lang="en-AU" sz="2400" dirty="0" smtClean="0"/>
          </a:p>
          <a:p>
            <a:pPr marL="342900" indent="-342900">
              <a:buAutoNum type="arabicPeriod"/>
            </a:pPr>
            <a:endParaRPr lang="en-AU" sz="2400" dirty="0"/>
          </a:p>
          <a:p>
            <a:pPr marL="342900" indent="-342900">
              <a:buAutoNum type="arabicPeriod"/>
            </a:pPr>
            <a:r>
              <a:rPr lang="en-AU" sz="2400" dirty="0"/>
              <a:t>W</a:t>
            </a:r>
            <a:r>
              <a:rPr lang="en-AU" sz="2400" dirty="0" smtClean="0"/>
              <a:t>orkers </a:t>
            </a:r>
            <a:r>
              <a:rPr lang="en-AU" sz="2400" dirty="0"/>
              <a:t>deposit pollen and nectar at random </a:t>
            </a:r>
            <a:endParaRPr lang="en-AU" sz="2400" dirty="0" smtClean="0"/>
          </a:p>
          <a:p>
            <a:pPr marL="342900" indent="-342900">
              <a:buAutoNum type="arabicPeriod"/>
            </a:pPr>
            <a:endParaRPr lang="en-AU" sz="2400" dirty="0" smtClean="0"/>
          </a:p>
          <a:p>
            <a:pPr marL="342900" indent="-342900">
              <a:buAutoNum type="arabicPeriod"/>
            </a:pPr>
            <a:r>
              <a:rPr lang="en-AU" sz="2400" dirty="0"/>
              <a:t>B</a:t>
            </a:r>
            <a:r>
              <a:rPr lang="en-AU" sz="2400" dirty="0" smtClean="0"/>
              <a:t>ees </a:t>
            </a:r>
            <a:r>
              <a:rPr lang="en-AU" sz="2400" dirty="0"/>
              <a:t>preferentially remove pollen and nectar from the brood nest relative to the honey storage area 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34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Model Overview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772816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Nest: Long and narrow, 64*40 cells, only contains one material at one time</a:t>
            </a:r>
          </a:p>
          <a:p>
            <a:r>
              <a:rPr lang="en-US" sz="2000" dirty="0" smtClean="0"/>
              <a:t>Cell: Hexagon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2924944"/>
            <a:ext cx="67687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Bees: 3 types included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1. Queen: begin by filling up most of the cells in the center of the nest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2. Pollen forager: </a:t>
            </a:r>
            <a:r>
              <a:rPr lang="en-AU" sz="2000" dirty="0"/>
              <a:t>unload pollen near open brood to increase the efficiency of nurse bees </a:t>
            </a:r>
            <a:endParaRPr lang="en-AU" sz="2000" dirty="0" smtClean="0"/>
          </a:p>
          <a:p>
            <a:pPr algn="just"/>
            <a:endParaRPr lang="en-AU" sz="2000" dirty="0"/>
          </a:p>
          <a:p>
            <a:pPr algn="just"/>
            <a:r>
              <a:rPr lang="en-AU" sz="2000" dirty="0" smtClean="0"/>
              <a:t>3. Nectar receiver: </a:t>
            </a:r>
            <a:r>
              <a:rPr lang="en-US" sz="2000" dirty="0" smtClean="0"/>
              <a:t> walk upwards until they find an empty cell to upload, fill up surrounding cells from top to bottom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075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Brood Cells	</a:t>
            </a:r>
            <a:r>
              <a:rPr lang="en-US" dirty="0" smtClean="0">
                <a:solidFill>
                  <a:srgbClr val="FF0000"/>
                </a:solidFill>
              </a:rPr>
              <a:t>pollen cells will be filled </a:t>
            </a:r>
            <a:r>
              <a:rPr lang="en-US" altLang="zh-CN" dirty="0" smtClean="0">
                <a:solidFill>
                  <a:srgbClr val="FF0000"/>
                </a:solidFill>
              </a:rPr>
              <a:t>inside out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1" y="1916832"/>
            <a:ext cx="8100392" cy="47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7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67841" y="1241153"/>
            <a:ext cx="8064500" cy="1395759"/>
          </a:xfrm>
        </p:spPr>
        <p:txBody>
          <a:bodyPr/>
          <a:lstStyle/>
          <a:p>
            <a:r>
              <a:rPr lang="en-US" dirty="0" smtClean="0"/>
              <a:t>Brood Cells	</a:t>
            </a:r>
            <a:r>
              <a:rPr lang="en-US" dirty="0" smtClean="0">
                <a:solidFill>
                  <a:srgbClr val="FF0000"/>
                </a:solidFill>
              </a:rPr>
              <a:t>Empty = 0,</a:t>
            </a:r>
            <a:r>
              <a:rPr lang="en-US" altLang="zh-CN" dirty="0" smtClean="0">
                <a:solidFill>
                  <a:srgbClr val="FF0000"/>
                </a:solidFill>
              </a:rPr>
              <a:t>Brood = -1, Pollen = -2, Honey = -3</a:t>
            </a:r>
          </a:p>
          <a:p>
            <a:r>
              <a:rPr lang="en-AU" dirty="0">
                <a:solidFill>
                  <a:schemeClr val="tx2"/>
                </a:solidFill>
              </a:rPr>
              <a:t>points = </a:t>
            </a:r>
            <a:r>
              <a:rPr lang="en-AU" dirty="0" err="1">
                <a:solidFill>
                  <a:schemeClr val="tx2"/>
                </a:solidFill>
              </a:rPr>
              <a:t>np.zeros</a:t>
            </a:r>
            <a:r>
              <a:rPr lang="en-AU" dirty="0">
                <a:solidFill>
                  <a:schemeClr val="tx2"/>
                </a:solidFill>
              </a:rPr>
              <a:t>((row, column), </a:t>
            </a:r>
            <a:r>
              <a:rPr lang="en-AU" dirty="0" err="1">
                <a:solidFill>
                  <a:schemeClr val="tx2"/>
                </a:solidFill>
              </a:rPr>
              <a:t>dtype</a:t>
            </a:r>
            <a:r>
              <a:rPr lang="en-AU" dirty="0">
                <a:solidFill>
                  <a:schemeClr val="tx2"/>
                </a:solidFill>
              </a:rPr>
              <a:t>=</a:t>
            </a:r>
            <a:r>
              <a:rPr lang="en-AU" dirty="0" err="1">
                <a:solidFill>
                  <a:schemeClr val="tx2"/>
                </a:solidFill>
              </a:rPr>
              <a:t>int</a:t>
            </a:r>
            <a:r>
              <a:rPr lang="en-AU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AU" smtClean="0">
                <a:solidFill>
                  <a:schemeClr val="tx2"/>
                </a:solidFill>
              </a:rPr>
              <a:t>maxWeightList</a:t>
            </a:r>
            <a:r>
              <a:rPr lang="en-AU" dirty="0" smtClean="0">
                <a:solidFill>
                  <a:schemeClr val="tx2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= </a:t>
            </a:r>
            <a:r>
              <a:rPr lang="en-AU" dirty="0" err="1">
                <a:solidFill>
                  <a:schemeClr val="tx2"/>
                </a:solidFill>
              </a:rPr>
              <a:t>np.where</a:t>
            </a:r>
            <a:r>
              <a:rPr lang="en-AU" dirty="0">
                <a:solidFill>
                  <a:schemeClr val="tx2"/>
                </a:solidFill>
              </a:rPr>
              <a:t>(points == weight)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pic>
        <p:nvPicPr>
          <p:cNvPr id="11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0" y="2780928"/>
            <a:ext cx="3782954" cy="28872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8" y="2838101"/>
            <a:ext cx="3802012" cy="2830069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115114" y="4118237"/>
            <a:ext cx="885371" cy="21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69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Brood Cells</a:t>
            </a:r>
            <a:endParaRPr lang="en-AU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Algorithm Analysis</a:t>
            </a:r>
            <a:endParaRPr lang="en-AU" dirty="0"/>
          </a:p>
        </p:txBody>
      </p:sp>
      <p:sp>
        <p:nvSpPr>
          <p:cNvPr id="7" name="右箭头 6"/>
          <p:cNvSpPr/>
          <p:nvPr/>
        </p:nvSpPr>
        <p:spPr>
          <a:xfrm>
            <a:off x="4131820" y="4108708"/>
            <a:ext cx="885371" cy="212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05" y="2799986"/>
            <a:ext cx="3802012" cy="28300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04" y="2799986"/>
            <a:ext cx="3763896" cy="2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and Theme">
      <a:dk1>
        <a:sysClr val="windowText" lastClr="000000"/>
      </a:dk1>
      <a:lt1>
        <a:sysClr val="window" lastClr="FFFFFF"/>
      </a:lt1>
      <a:dk2>
        <a:srgbClr val="27348B"/>
      </a:dk2>
      <a:lt2>
        <a:srgbClr val="ECECEC"/>
      </a:lt2>
      <a:accent1>
        <a:srgbClr val="DEB408"/>
      </a:accent1>
      <a:accent2>
        <a:srgbClr val="9B5BA4"/>
      </a:accent2>
      <a:accent3>
        <a:srgbClr val="0095D3"/>
      </a:accent3>
      <a:accent4>
        <a:srgbClr val="E43622"/>
      </a:accent4>
      <a:accent5>
        <a:srgbClr val="86A20B"/>
      </a:accent5>
      <a:accent6>
        <a:srgbClr val="98002E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Corporate-PowerPoint_updated_16062015</Template>
  <TotalTime>179</TotalTime>
  <Words>369</Words>
  <Application>Microsoft Office PowerPoint</Application>
  <PresentationFormat>全屏显示(4:3)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Source Sans Pro</vt:lpstr>
      <vt:lpstr>UWA</vt:lpstr>
      <vt:lpstr>黑体</vt:lpstr>
      <vt:lpstr>SimSun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 Puerta Francos</dc:creator>
  <cp:lastModifiedBy>Wei Jiaojie</cp:lastModifiedBy>
  <cp:revision>88</cp:revision>
  <dcterms:created xsi:type="dcterms:W3CDTF">2015-09-22T02:12:00Z</dcterms:created>
  <dcterms:modified xsi:type="dcterms:W3CDTF">2018-05-21T04:07:38Z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