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9" r:id="rId2"/>
    <p:sldId id="258" r:id="rId3"/>
    <p:sldId id="260" r:id="rId4"/>
    <p:sldId id="263" r:id="rId5"/>
    <p:sldId id="266" r:id="rId6"/>
    <p:sldId id="265" r:id="rId7"/>
    <p:sldId id="264" r:id="rId8"/>
    <p:sldId id="270" r:id="rId9"/>
    <p:sldId id="267" r:id="rId10"/>
    <p:sldId id="275" r:id="rId11"/>
    <p:sldId id="272" r:id="rId12"/>
    <p:sldId id="279" r:id="rId13"/>
    <p:sldId id="283" r:id="rId14"/>
    <p:sldId id="282"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orient="horz" pos="3158">
          <p15:clr>
            <a:srgbClr val="A4A3A4"/>
          </p15:clr>
        </p15:guide>
        <p15:guide id="3" pos="3931">
          <p15:clr>
            <a:srgbClr val="A4A3A4"/>
          </p15:clr>
        </p15:guide>
        <p15:guide id="4" pos="5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78"/>
    <a:srgbClr val="2E6697"/>
    <a:srgbClr val="003A6C"/>
    <a:srgbClr val="595959"/>
    <a:srgbClr val="BFBFBF"/>
    <a:srgbClr val="1F4E79"/>
    <a:srgbClr val="003567"/>
    <a:srgbClr val="003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8" d="100"/>
          <a:sy n="88" d="100"/>
        </p:scale>
        <p:origin x="503" y="77"/>
      </p:cViewPr>
      <p:guideLst>
        <p:guide orient="horz" pos="2183"/>
        <p:guide orient="horz" pos="3158"/>
        <p:guide pos="3931"/>
        <p:guide pos="5314"/>
      </p:guideLst>
    </p:cSldViewPr>
  </p:slideViewPr>
  <p:notesTextViewPr>
    <p:cViewPr>
      <p:scale>
        <a:sx n="1" d="1"/>
        <a:sy n="1" d="1"/>
      </p:scale>
      <p:origin x="0" y="0"/>
    </p:cViewPr>
  </p:notesTextViewPr>
  <p:sorterViewPr>
    <p:cViewPr>
      <p:scale>
        <a:sx n="100" d="100"/>
        <a:sy n="100" d="100"/>
      </p:scale>
      <p:origin x="0" y="-422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70397928-2725-4704-A908-933B1BA1383A}" type="datetimeFigureOut">
              <a:rPr lang="zh-CN" altLang="en-US"/>
              <a:t>2017/5/4</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35DDEB3-3250-4F33-B4AA-7CE981A33E52}" type="slidenum">
              <a:rPr lang="zh-CN" altLang="en-US"/>
              <a:t>‹#›</a:t>
            </a:fld>
            <a:endParaRPr lang="zh-CN" altLang="en-US"/>
          </a:p>
        </p:txBody>
      </p:sp>
    </p:spTree>
    <p:extLst>
      <p:ext uri="{BB962C8B-B14F-4D97-AF65-F5344CB8AC3E}">
        <p14:creationId xmlns:p14="http://schemas.microsoft.com/office/powerpoint/2010/main" val="333396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455E145F-DA98-4445-8B48-226D733ABC0E}" type="datetimeFigureOut">
              <a:rPr lang="zh-CN" altLang="en-US"/>
              <a:t>2017/5/4</a:t>
            </a:fld>
            <a:endParaRPr lang="zh-CN" altLang="en-US">
              <a:cs typeface="+mn-cs"/>
            </a:endParaRPr>
          </a:p>
        </p:txBody>
      </p:sp>
      <p:sp>
        <p:nvSpPr>
          <p:cNvPr id="2662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B8DECF49-93E9-4BC0-BC03-25E10A594174}" type="slidenum">
              <a:rPr lang="zh-CN" altLang="en-US"/>
              <a:t>‹#›</a:t>
            </a:fld>
            <a:endParaRPr lang="zh-CN" altLang="en-US"/>
          </a:p>
        </p:txBody>
      </p:sp>
    </p:spTree>
    <p:extLst>
      <p:ext uri="{BB962C8B-B14F-4D97-AF65-F5344CB8AC3E}">
        <p14:creationId xmlns:p14="http://schemas.microsoft.com/office/powerpoint/2010/main" val="140399229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2CC"/>
        </a:solidFill>
        <a:effectLst/>
      </p:bgPr>
    </p:bg>
    <p:spTree>
      <p:nvGrpSpPr>
        <p:cNvPr id="1" name=""/>
        <p:cNvGrpSpPr/>
        <p:nvPr/>
      </p:nvGrpSpPr>
      <p:grpSpPr>
        <a:xfrm>
          <a:off x="0" y="0"/>
          <a:ext cx="0" cy="0"/>
          <a:chOff x="0" y="0"/>
          <a:chExt cx="0" cy="0"/>
        </a:xfrm>
      </p:grpSpPr>
      <p:sp>
        <p:nvSpPr>
          <p:cNvPr id="28674" name="任意多边形 7"/>
          <p:cNvSpPr>
            <a:spLocks noChangeArrowheads="1"/>
          </p:cNvSpPr>
          <p:nvPr/>
        </p:nvSpPr>
        <p:spPr bwMode="auto">
          <a:xfrm>
            <a:off x="0" y="1855788"/>
            <a:ext cx="12192000" cy="5002212"/>
          </a:xfrm>
          <a:custGeom>
            <a:avLst/>
            <a:gdLst>
              <a:gd name="T0" fmla="*/ 0 w 12192000"/>
              <a:gd name="T1" fmla="*/ 0 h 5002306"/>
              <a:gd name="T2" fmla="*/ 64750 w 12192000"/>
              <a:gd name="T3" fmla="*/ 0 h 5002306"/>
              <a:gd name="T4" fmla="*/ 70790 w 12192000"/>
              <a:gd name="T5" fmla="*/ 2044 h 5002306"/>
              <a:gd name="T6" fmla="*/ 4533859 w 12192000"/>
              <a:gd name="T7" fmla="*/ 717432 h 5002306"/>
              <a:gd name="T8" fmla="*/ 5215437 w 12192000"/>
              <a:gd name="T9" fmla="*/ 745097 h 5002306"/>
              <a:gd name="T10" fmla="*/ 5226599 w 12192000"/>
              <a:gd name="T11" fmla="*/ 781054 h 5002306"/>
              <a:gd name="T12" fmla="*/ 6279776 w 12192000"/>
              <a:gd name="T13" fmla="*/ 1479121 h 5002306"/>
              <a:gd name="T14" fmla="*/ 7332954 w 12192000"/>
              <a:gd name="T15" fmla="*/ 781054 h 5002306"/>
              <a:gd name="T16" fmla="*/ 7348410 w 12192000"/>
              <a:gd name="T17" fmla="*/ 731265 h 5002306"/>
              <a:gd name="T18" fmla="*/ 7689244 w 12192000"/>
              <a:gd name="T19" fmla="*/ 717432 h 5002306"/>
              <a:gd name="T20" fmla="*/ 12152313 w 12192000"/>
              <a:gd name="T21" fmla="*/ 2044 h 5002306"/>
              <a:gd name="T22" fmla="*/ 12158353 w 12192000"/>
              <a:gd name="T23" fmla="*/ 0 h 5002306"/>
              <a:gd name="T24" fmla="*/ 12192000 w 12192000"/>
              <a:gd name="T25" fmla="*/ 0 h 5002306"/>
              <a:gd name="T26" fmla="*/ 12192000 w 12192000"/>
              <a:gd name="T27" fmla="*/ 5002118 h 5002306"/>
              <a:gd name="T28" fmla="*/ 0 w 12192000"/>
              <a:gd name="T29" fmla="*/ 5002118 h 5002306"/>
              <a:gd name="T30" fmla="*/ 0 w 12192000"/>
              <a:gd name="T31" fmla="*/ 0 h 5002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lnTo>
                  <a:pt x="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675" name="椭圆 3"/>
          <p:cNvGrpSpPr/>
          <p:nvPr/>
        </p:nvGrpSpPr>
        <p:grpSpPr bwMode="auto">
          <a:xfrm>
            <a:off x="5194300" y="1152525"/>
            <a:ext cx="2193925" cy="2193925"/>
            <a:chOff x="0" y="0"/>
            <a:chExt cx="1382" cy="1382"/>
          </a:xfrm>
        </p:grpSpPr>
        <p:pic>
          <p:nvPicPr>
            <p:cNvPr id="28683" name="椭圆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2"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5"/>
            <p:cNvSpPr txBox="1">
              <a:spLocks noChangeArrowheads="1"/>
            </p:cNvSpPr>
            <p:nvPr/>
          </p:nvSpPr>
          <p:spPr bwMode="auto">
            <a:xfrm>
              <a:off x="227" y="203"/>
              <a:ext cx="928"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endParaRPr>
            </a:p>
          </p:txBody>
        </p:sp>
      </p:grpSp>
      <p:sp>
        <p:nvSpPr>
          <p:cNvPr id="28676" name="文本框 8"/>
          <p:cNvSpPr txBox="1">
            <a:spLocks noChangeArrowheads="1"/>
          </p:cNvSpPr>
          <p:nvPr/>
        </p:nvSpPr>
        <p:spPr bwMode="auto">
          <a:xfrm>
            <a:off x="738554" y="3413125"/>
            <a:ext cx="1069144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dirty="0">
                <a:solidFill>
                  <a:srgbClr val="003F78"/>
                </a:solidFill>
                <a:latin typeface="微软雅黑" panose="020B0503020204020204" pitchFamily="34" charset="-122"/>
                <a:ea typeface="微软雅黑" panose="020B0503020204020204" pitchFamily="34" charset="-122"/>
              </a:rPr>
              <a:t>Android </a:t>
            </a:r>
            <a:r>
              <a:rPr lang="zh-CN" altLang="en-US" sz="4800" dirty="0">
                <a:solidFill>
                  <a:srgbClr val="003F78"/>
                </a:solidFill>
                <a:latin typeface="微软雅黑" panose="020B0503020204020204" pitchFamily="34" charset="-122"/>
                <a:ea typeface="微软雅黑" panose="020B0503020204020204" pitchFamily="34" charset="-122"/>
              </a:rPr>
              <a:t>蓝牙智能车系统设计与实现</a:t>
            </a:r>
          </a:p>
          <a:p>
            <a:pPr algn="ctr" eaLnBrk="1" hangingPunct="1"/>
            <a:endParaRPr lang="zh-CN" altLang="en-US" sz="4800" dirty="0">
              <a:solidFill>
                <a:srgbClr val="003F78"/>
              </a:solidFill>
              <a:latin typeface="微软雅黑" panose="020B0503020204020204" pitchFamily="34" charset="-122"/>
              <a:ea typeface="微软雅黑" panose="020B0503020204020204" pitchFamily="34" charset="-122"/>
            </a:endParaRPr>
          </a:p>
        </p:txBody>
      </p:sp>
      <p:sp>
        <p:nvSpPr>
          <p:cNvPr id="28677" name="文本框 9"/>
          <p:cNvSpPr txBox="1">
            <a:spLocks noChangeArrowheads="1"/>
          </p:cNvSpPr>
          <p:nvPr/>
        </p:nvSpPr>
        <p:spPr bwMode="auto">
          <a:xfrm>
            <a:off x="4070350" y="4192588"/>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dirty="0">
                <a:solidFill>
                  <a:srgbClr val="003F78"/>
                </a:solidFill>
                <a:latin typeface="微软雅黑" panose="020B0503020204020204" pitchFamily="34" charset="-122"/>
                <a:ea typeface="微软雅黑" panose="020B0503020204020204" pitchFamily="34" charset="-122"/>
              </a:rPr>
              <a:t>在这里输入论文的副标题</a:t>
            </a:r>
          </a:p>
        </p:txBody>
      </p:sp>
      <p:sp>
        <p:nvSpPr>
          <p:cNvPr id="28678" name="文本框 10"/>
          <p:cNvSpPr txBox="1">
            <a:spLocks noChangeArrowheads="1"/>
          </p:cNvSpPr>
          <p:nvPr/>
        </p:nvSpPr>
        <p:spPr bwMode="auto">
          <a:xfrm>
            <a:off x="5194301" y="4886325"/>
            <a:ext cx="240225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003F78"/>
                </a:solidFill>
                <a:latin typeface="微软雅黑" panose="020B0503020204020204" pitchFamily="34" charset="-122"/>
                <a:ea typeface="微软雅黑" panose="020B0503020204020204" pitchFamily="34" charset="-122"/>
              </a:rPr>
              <a:t>答辩人：夏杰</a:t>
            </a:r>
          </a:p>
        </p:txBody>
      </p:sp>
      <p:sp>
        <p:nvSpPr>
          <p:cNvPr id="28679" name="文本框 12"/>
          <p:cNvSpPr txBox="1">
            <a:spLocks noChangeArrowheads="1"/>
          </p:cNvSpPr>
          <p:nvPr/>
        </p:nvSpPr>
        <p:spPr bwMode="auto">
          <a:xfrm>
            <a:off x="4614190" y="5614750"/>
            <a:ext cx="3279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03F78"/>
                </a:solidFill>
                <a:latin typeface="微软雅黑" panose="020B0503020204020204" pitchFamily="34" charset="-122"/>
                <a:ea typeface="微软雅黑" panose="020B0503020204020204" pitchFamily="34" charset="-122"/>
              </a:rPr>
              <a:t>信电工程学院</a:t>
            </a:r>
            <a:r>
              <a:rPr lang="en-US" altLang="zh-CN" dirty="0">
                <a:solidFill>
                  <a:srgbClr val="003F78"/>
                </a:solidFill>
                <a:latin typeface="微软雅黑" panose="020B0503020204020204" pitchFamily="34" charset="-122"/>
                <a:ea typeface="微软雅黑" panose="020B0503020204020204" pitchFamily="34" charset="-122"/>
              </a:rPr>
              <a:t>/</a:t>
            </a:r>
            <a:r>
              <a:rPr lang="zh-CN" altLang="en-US" dirty="0">
                <a:solidFill>
                  <a:srgbClr val="003F78"/>
                </a:solidFill>
                <a:latin typeface="微软雅黑" panose="020B0503020204020204" pitchFamily="34" charset="-122"/>
                <a:ea typeface="微软雅黑" panose="020B0503020204020204" pitchFamily="34" charset="-122"/>
              </a:rPr>
              <a:t>电子科学与技术</a:t>
            </a:r>
          </a:p>
        </p:txBody>
      </p:sp>
      <p:cxnSp>
        <p:nvCxnSpPr>
          <p:cNvPr id="28680" name="直接连接符 15"/>
          <p:cNvCxnSpPr>
            <a:cxnSpLocks noChangeShapeType="1"/>
          </p:cNvCxnSpPr>
          <p:nvPr/>
        </p:nvCxnSpPr>
        <p:spPr bwMode="auto">
          <a:xfrm>
            <a:off x="8437563" y="4454525"/>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cxnSp>
        <p:nvCxnSpPr>
          <p:cNvPr id="28681" name="直接连接符 16"/>
          <p:cNvCxnSpPr>
            <a:cxnSpLocks noChangeShapeType="1"/>
          </p:cNvCxnSpPr>
          <p:nvPr/>
        </p:nvCxnSpPr>
        <p:spPr bwMode="auto">
          <a:xfrm>
            <a:off x="2990850" y="4454525"/>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170" y="1433632"/>
            <a:ext cx="1844184" cy="1736606"/>
          </a:xfrm>
          <a:prstGeom prst="rect">
            <a:avLst/>
          </a:prstGeom>
        </p:spPr>
      </p:pic>
      <p:sp>
        <p:nvSpPr>
          <p:cNvPr id="14" name="文本框 10"/>
          <p:cNvSpPr txBox="1">
            <a:spLocks noChangeArrowheads="1"/>
          </p:cNvSpPr>
          <p:nvPr/>
        </p:nvSpPr>
        <p:spPr bwMode="auto">
          <a:xfrm>
            <a:off x="5194300" y="5258476"/>
            <a:ext cx="240225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003F78"/>
                </a:solidFill>
                <a:latin typeface="微软雅黑" panose="020B0503020204020204" pitchFamily="34" charset="-122"/>
                <a:ea typeface="微软雅黑" panose="020B0503020204020204" pitchFamily="34" charset="-122"/>
              </a:rPr>
              <a:t>指导老师：潘晓博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3"/>
          <p:cNvSpPr txBox="1">
            <a:spLocks noChangeArrowheads="1"/>
          </p:cNvSpPr>
          <p:nvPr/>
        </p:nvSpPr>
        <p:spPr bwMode="auto">
          <a:xfrm>
            <a:off x="4554318" y="4083050"/>
            <a:ext cx="34421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系统软件设计</a:t>
            </a:r>
          </a:p>
        </p:txBody>
      </p:sp>
      <p:grpSp>
        <p:nvGrpSpPr>
          <p:cNvPr id="44035" name="椭圆 4"/>
          <p:cNvGrpSpPr/>
          <p:nvPr/>
        </p:nvGrpSpPr>
        <p:grpSpPr bwMode="auto">
          <a:xfrm>
            <a:off x="5505450" y="1809750"/>
            <a:ext cx="1535113" cy="1536700"/>
            <a:chOff x="0" y="0"/>
            <a:chExt cx="967" cy="968"/>
          </a:xfrm>
        </p:grpSpPr>
        <p:pic>
          <p:nvPicPr>
            <p:cNvPr id="4404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403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4</a:t>
            </a:r>
            <a:endParaRPr lang="zh-CN" altLang="en-US" sz="5400">
              <a:solidFill>
                <a:srgbClr val="003F78"/>
              </a:solidFill>
              <a:latin typeface="Impact" panose="020B0806030902050204" pitchFamily="34" charset="0"/>
            </a:endParaRPr>
          </a:p>
        </p:txBody>
      </p:sp>
      <p:sp>
        <p:nvSpPr>
          <p:cNvPr id="4403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3"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任意多边形 31"/>
          <p:cNvSpPr>
            <a:spLocks noChangeArrowheads="1"/>
          </p:cNvSpPr>
          <p:nvPr/>
        </p:nvSpPr>
        <p:spPr bwMode="auto">
          <a:xfrm>
            <a:off x="-3175" y="3663950"/>
            <a:ext cx="12195175" cy="3205163"/>
          </a:xfrm>
          <a:custGeom>
            <a:avLst/>
            <a:gdLst>
              <a:gd name="T0" fmla="*/ 12198351 w 12192000"/>
              <a:gd name="T1" fmla="*/ 0 h 3212700"/>
              <a:gd name="T2" fmla="*/ 12198351 w 12192000"/>
              <a:gd name="T3" fmla="*/ 3197644 h 3212700"/>
              <a:gd name="T4" fmla="*/ 0 w 12192000"/>
              <a:gd name="T5" fmla="*/ 3197644 h 3212700"/>
              <a:gd name="T6" fmla="*/ 0 w 12192000"/>
              <a:gd name="T7" fmla="*/ 1300 h 3212700"/>
              <a:gd name="T8" fmla="*/ 192328 w 12192000"/>
              <a:gd name="T9" fmla="*/ 58662 h 3212700"/>
              <a:gd name="T10" fmla="*/ 6096996 w 12192000"/>
              <a:gd name="T11" fmla="*/ 627512 h 3212700"/>
              <a:gd name="T12" fmla="*/ 12001666 w 12192000"/>
              <a:gd name="T13" fmla="*/ 58662 h 3212700"/>
              <a:gd name="T14" fmla="*/ 12198351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11" name="文本框 32"/>
          <p:cNvSpPr txBox="1">
            <a:spLocks noChangeArrowheads="1"/>
          </p:cNvSpPr>
          <p:nvPr/>
        </p:nvSpPr>
        <p:spPr bwMode="auto">
          <a:xfrm>
            <a:off x="1450975" y="5153025"/>
            <a:ext cx="9459913" cy="137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000"/>
              </a:lnSpc>
            </a:pPr>
            <a:r>
              <a:rPr lang="en-US" altLang="zh-CN" sz="1300" b="1" dirty="0">
                <a:solidFill>
                  <a:srgbClr val="404040"/>
                </a:solidFill>
                <a:latin typeface="微软雅黑" panose="020B0503020204020204" pitchFamily="34" charset="-122"/>
                <a:ea typeface="微软雅黑" panose="020B0503020204020204" pitchFamily="34" charset="-122"/>
              </a:rPr>
              <a:t>· </a:t>
            </a:r>
            <a:r>
              <a:rPr lang="en-US" altLang="zh-CN" sz="1300" dirty="0">
                <a:solidFill>
                  <a:srgbClr val="404040"/>
                </a:solidFill>
                <a:latin typeface="微软雅黑" panose="020B0503020204020204" pitchFamily="34" charset="-122"/>
                <a:ea typeface="微软雅黑" panose="020B0503020204020204" pitchFamily="34" charset="-122"/>
              </a:rPr>
              <a:t>Android</a:t>
            </a:r>
            <a:r>
              <a:rPr lang="zh-CN" altLang="en-US" sz="1300" dirty="0">
                <a:solidFill>
                  <a:srgbClr val="404040"/>
                </a:solidFill>
                <a:latin typeface="微软雅黑" panose="020B0503020204020204" pitchFamily="34" charset="-122"/>
                <a:ea typeface="微软雅黑" panose="020B0503020204020204" pitchFamily="34" charset="-122"/>
              </a:rPr>
              <a:t>客户端程序调用手机蓝牙适配器服务，进行数据传输；</a:t>
            </a:r>
            <a:endParaRPr lang="en-US" altLang="zh-CN" sz="1300" dirty="0">
              <a:solidFill>
                <a:srgbClr val="404040"/>
              </a:solidFill>
              <a:latin typeface="微软雅黑" panose="020B0503020204020204" pitchFamily="34" charset="-122"/>
              <a:ea typeface="微软雅黑" panose="020B0503020204020204" pitchFamily="34" charset="-122"/>
            </a:endParaRPr>
          </a:p>
          <a:p>
            <a:pPr eaLnBrk="1" hangingPunct="1">
              <a:lnSpc>
                <a:spcPts val="2000"/>
              </a:lnSpc>
            </a:pPr>
            <a:r>
              <a:rPr lang="en-US" altLang="zh-CN" sz="1300" b="1" dirty="0">
                <a:solidFill>
                  <a:srgbClr val="404040"/>
                </a:solidFill>
                <a:latin typeface="微软雅黑" panose="020B0503020204020204" pitchFamily="34" charset="-122"/>
                <a:ea typeface="微软雅黑" panose="020B0503020204020204" pitchFamily="34" charset="-122"/>
              </a:rPr>
              <a:t>· </a:t>
            </a:r>
            <a:r>
              <a:rPr lang="zh-CN" altLang="en-US" sz="1300" dirty="0">
                <a:solidFill>
                  <a:srgbClr val="404040"/>
                </a:solidFill>
                <a:latin typeface="微软雅黑" panose="020B0503020204020204" pitchFamily="34" charset="-122"/>
                <a:ea typeface="微软雅黑" panose="020B0503020204020204" pitchFamily="34" charset="-122"/>
              </a:rPr>
              <a:t>控制器系统程序包括</a:t>
            </a:r>
            <a:r>
              <a:rPr lang="en-US" altLang="zh-CN" sz="1300" dirty="0">
                <a:solidFill>
                  <a:srgbClr val="404040"/>
                </a:solidFill>
                <a:latin typeface="微软雅黑" panose="020B0503020204020204" pitchFamily="34" charset="-122"/>
                <a:ea typeface="微软雅黑" panose="020B0503020204020204" pitchFamily="34" charset="-122"/>
              </a:rPr>
              <a:t>STC89C51</a:t>
            </a:r>
            <a:r>
              <a:rPr lang="zh-CN" altLang="en-US" sz="1300" dirty="0">
                <a:solidFill>
                  <a:srgbClr val="404040"/>
                </a:solidFill>
                <a:latin typeface="微软雅黑" panose="020B0503020204020204" pitchFamily="34" charset="-122"/>
                <a:ea typeface="微软雅黑" panose="020B0503020204020204" pitchFamily="34" charset="-122"/>
              </a:rPr>
              <a:t>的定时器程序、</a:t>
            </a:r>
            <a:r>
              <a:rPr lang="en-US" altLang="zh-CN" sz="1300" dirty="0">
                <a:solidFill>
                  <a:srgbClr val="404040"/>
                </a:solidFill>
                <a:latin typeface="微软雅黑" panose="020B0503020204020204" pitchFamily="34" charset="-122"/>
                <a:ea typeface="微软雅黑" panose="020B0503020204020204" pitchFamily="34" charset="-122"/>
              </a:rPr>
              <a:t>PWM</a:t>
            </a:r>
            <a:r>
              <a:rPr lang="zh-CN" altLang="en-US" sz="1300" dirty="0">
                <a:solidFill>
                  <a:srgbClr val="404040"/>
                </a:solidFill>
                <a:latin typeface="微软雅黑" panose="020B0503020204020204" pitchFamily="34" charset="-122"/>
                <a:ea typeface="微软雅黑" panose="020B0503020204020204" pitchFamily="34" charset="-122"/>
              </a:rPr>
              <a:t>波输出程序、蓝牙模块和</a:t>
            </a:r>
            <a:r>
              <a:rPr lang="en-US" altLang="zh-CN" sz="1300" dirty="0">
                <a:solidFill>
                  <a:srgbClr val="404040"/>
                </a:solidFill>
                <a:latin typeface="微软雅黑" panose="020B0503020204020204" pitchFamily="34" charset="-122"/>
                <a:ea typeface="微软雅黑" panose="020B0503020204020204" pitchFamily="34" charset="-122"/>
              </a:rPr>
              <a:t>STC89C51</a:t>
            </a:r>
            <a:r>
              <a:rPr lang="zh-CN" altLang="en-US" sz="1300" dirty="0">
                <a:solidFill>
                  <a:srgbClr val="404040"/>
                </a:solidFill>
                <a:latin typeface="微软雅黑" panose="020B0503020204020204" pitchFamily="34" charset="-122"/>
                <a:ea typeface="微软雅黑" panose="020B0503020204020204" pitchFamily="34" charset="-122"/>
              </a:rPr>
              <a:t>的串口通信程序以及</a:t>
            </a:r>
            <a:r>
              <a:rPr lang="en-US" altLang="zh-CN" sz="1300" dirty="0">
                <a:solidFill>
                  <a:srgbClr val="404040"/>
                </a:solidFill>
                <a:latin typeface="微软雅黑" panose="020B0503020204020204" pitchFamily="34" charset="-122"/>
                <a:ea typeface="微软雅黑" panose="020B0503020204020204" pitchFamily="34" charset="-122"/>
              </a:rPr>
              <a:t>OLED</a:t>
            </a:r>
            <a:r>
              <a:rPr lang="zh-CN" altLang="en-US" sz="1300" dirty="0">
                <a:solidFill>
                  <a:srgbClr val="404040"/>
                </a:solidFill>
                <a:latin typeface="微软雅黑" panose="020B0503020204020204" pitchFamily="34" charset="-122"/>
                <a:ea typeface="微软雅黑" panose="020B0503020204020204" pitchFamily="34" charset="-122"/>
              </a:rPr>
              <a:t>液晶显示程序；</a:t>
            </a:r>
            <a:endParaRPr lang="en-US" altLang="zh-CN" sz="1300" dirty="0">
              <a:solidFill>
                <a:srgbClr val="404040"/>
              </a:solidFill>
              <a:latin typeface="微软雅黑" panose="020B0503020204020204" pitchFamily="34" charset="-122"/>
              <a:ea typeface="微软雅黑" panose="020B0503020204020204" pitchFamily="34" charset="-122"/>
            </a:endParaRPr>
          </a:p>
          <a:p>
            <a:pPr eaLnBrk="1" hangingPunct="1">
              <a:lnSpc>
                <a:spcPts val="2000"/>
              </a:lnSpc>
            </a:pPr>
            <a:r>
              <a:rPr lang="en-US" altLang="zh-CN" sz="1300" b="1" dirty="0">
                <a:solidFill>
                  <a:srgbClr val="404040"/>
                </a:solidFill>
                <a:latin typeface="微软雅黑" panose="020B0503020204020204" pitchFamily="34" charset="-122"/>
                <a:ea typeface="微软雅黑" panose="020B0503020204020204" pitchFamily="34" charset="-122"/>
              </a:rPr>
              <a:t>· </a:t>
            </a:r>
            <a:r>
              <a:rPr lang="zh-CN" altLang="en-US" sz="1300" dirty="0">
                <a:solidFill>
                  <a:srgbClr val="404040"/>
                </a:solidFill>
                <a:latin typeface="微软雅黑" panose="020B0503020204020204" pitchFamily="34" charset="-122"/>
                <a:ea typeface="微软雅黑" panose="020B0503020204020204" pitchFamily="34" charset="-122"/>
              </a:rPr>
              <a:t>智能车驱动控制程序主要由舵机控制程序和电机控制程序组成，这两个模块都是通过</a:t>
            </a:r>
            <a:r>
              <a:rPr lang="en-US" altLang="zh-CN" sz="1300" dirty="0">
                <a:solidFill>
                  <a:srgbClr val="404040"/>
                </a:solidFill>
                <a:latin typeface="微软雅黑" panose="020B0503020204020204" pitchFamily="34" charset="-122"/>
                <a:ea typeface="微软雅黑" panose="020B0503020204020204" pitchFamily="34" charset="-122"/>
              </a:rPr>
              <a:t>PWM</a:t>
            </a:r>
            <a:r>
              <a:rPr lang="zh-CN" altLang="en-US" sz="1300" dirty="0">
                <a:solidFill>
                  <a:srgbClr val="404040"/>
                </a:solidFill>
                <a:latin typeface="微软雅黑" panose="020B0503020204020204" pitchFamily="34" charset="-122"/>
                <a:ea typeface="微软雅黑" panose="020B0503020204020204" pitchFamily="34" charset="-122"/>
              </a:rPr>
              <a:t>波输出来实现的。舵机根据输入波形打角至既定角度，而电机则根据波形实现相应的转速。</a:t>
            </a:r>
          </a:p>
        </p:txBody>
      </p:sp>
      <p:sp>
        <p:nvSpPr>
          <p:cNvPr id="43012" name="矩形 33"/>
          <p:cNvSpPr>
            <a:spLocks noChangeArrowheads="1"/>
          </p:cNvSpPr>
          <p:nvPr/>
        </p:nvSpPr>
        <p:spPr bwMode="auto">
          <a:xfrm>
            <a:off x="3343275" y="4537075"/>
            <a:ext cx="591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dirty="0">
                <a:solidFill>
                  <a:srgbClr val="003567"/>
                </a:solidFill>
                <a:latin typeface="微软雅黑" panose="020B0503020204020204" pitchFamily="34" charset="-122"/>
                <a:ea typeface="微软雅黑" panose="020B0503020204020204" pitchFamily="34" charset="-122"/>
              </a:rPr>
              <a:t>系统软件设计</a:t>
            </a:r>
          </a:p>
        </p:txBody>
      </p:sp>
      <p:grpSp>
        <p:nvGrpSpPr>
          <p:cNvPr id="43013" name="椭圆 55"/>
          <p:cNvGrpSpPr/>
          <p:nvPr/>
        </p:nvGrpSpPr>
        <p:grpSpPr bwMode="auto">
          <a:xfrm>
            <a:off x="5421313" y="337343"/>
            <a:ext cx="1219200" cy="1201737"/>
            <a:chOff x="0" y="0"/>
            <a:chExt cx="710" cy="714"/>
          </a:xfrm>
        </p:grpSpPr>
        <p:pic>
          <p:nvPicPr>
            <p:cNvPr id="43040" name="椭圆 5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0"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1" name="Text Box 7"/>
            <p:cNvSpPr txBox="1">
              <a:spLocks noChangeArrowheads="1"/>
            </p:cNvSpPr>
            <p:nvPr/>
          </p:nvSpPr>
          <p:spPr bwMode="auto">
            <a:xfrm>
              <a:off x="104" y="105"/>
              <a:ext cx="5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grpSp>
        <p:nvGrpSpPr>
          <p:cNvPr id="43014" name="椭圆 61"/>
          <p:cNvGrpSpPr/>
          <p:nvPr/>
        </p:nvGrpSpPr>
        <p:grpSpPr bwMode="auto">
          <a:xfrm>
            <a:off x="3630614" y="1996279"/>
            <a:ext cx="1200150" cy="1167607"/>
            <a:chOff x="0" y="0"/>
            <a:chExt cx="642" cy="645"/>
          </a:xfrm>
        </p:grpSpPr>
        <p:pic>
          <p:nvPicPr>
            <p:cNvPr id="43038" name="椭圆 6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2"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9" name="Text Box 10"/>
            <p:cNvSpPr txBox="1">
              <a:spLocks noChangeArrowheads="1"/>
            </p:cNvSpPr>
            <p:nvPr/>
          </p:nvSpPr>
          <p:spPr bwMode="auto">
            <a:xfrm>
              <a:off x="94" y="95"/>
              <a:ext cx="455"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grpSp>
        <p:nvGrpSpPr>
          <p:cNvPr id="43016" name="椭圆 49"/>
          <p:cNvGrpSpPr/>
          <p:nvPr/>
        </p:nvGrpSpPr>
        <p:grpSpPr bwMode="auto">
          <a:xfrm>
            <a:off x="7034213" y="1932780"/>
            <a:ext cx="1230312" cy="1258828"/>
            <a:chOff x="0" y="0"/>
            <a:chExt cx="711" cy="714"/>
          </a:xfrm>
        </p:grpSpPr>
        <p:pic>
          <p:nvPicPr>
            <p:cNvPr id="43036" name="椭圆 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11"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7" name="Text Box 14"/>
            <p:cNvSpPr txBox="1">
              <a:spLocks noChangeArrowheads="1"/>
            </p:cNvSpPr>
            <p:nvPr/>
          </p:nvSpPr>
          <p:spPr bwMode="auto">
            <a:xfrm>
              <a:off x="105" y="106"/>
              <a:ext cx="5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3018" name="椭圆 3"/>
          <p:cNvSpPr>
            <a:spLocks noChangeArrowheads="1"/>
          </p:cNvSpPr>
          <p:nvPr/>
        </p:nvSpPr>
        <p:spPr bwMode="auto">
          <a:xfrm>
            <a:off x="3630613" y="1947068"/>
            <a:ext cx="1230312" cy="1230312"/>
          </a:xfrm>
          <a:prstGeom prst="ellipse">
            <a:avLst/>
          </a:prstGeom>
          <a:noFill/>
          <a:ln w="19050">
            <a:solidFill>
              <a:srgbClr val="A6A6A6"/>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3021" name="椭圆 63"/>
          <p:cNvSpPr>
            <a:spLocks noChangeArrowheads="1"/>
          </p:cNvSpPr>
          <p:nvPr/>
        </p:nvSpPr>
        <p:spPr bwMode="auto">
          <a:xfrm>
            <a:off x="5410200" y="337343"/>
            <a:ext cx="1230313" cy="1230312"/>
          </a:xfrm>
          <a:prstGeom prst="ellipse">
            <a:avLst/>
          </a:prstGeom>
          <a:noFill/>
          <a:ln w="19050">
            <a:solidFill>
              <a:srgbClr val="F2F2F2">
                <a:alpha val="49019"/>
              </a:srgbClr>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43022" name="直接连接符 8"/>
          <p:cNvCxnSpPr>
            <a:cxnSpLocks noChangeShapeType="1"/>
          </p:cNvCxnSpPr>
          <p:nvPr/>
        </p:nvCxnSpPr>
        <p:spPr bwMode="auto">
          <a:xfrm flipH="1">
            <a:off x="4719638" y="1416843"/>
            <a:ext cx="598487" cy="515937"/>
          </a:xfrm>
          <a:prstGeom prst="line">
            <a:avLst/>
          </a:prstGeom>
          <a:noFill/>
          <a:ln w="19050">
            <a:solidFill>
              <a:srgbClr val="A6A6A6"/>
            </a:solidFill>
            <a:round/>
          </a:ln>
          <a:extLst>
            <a:ext uri="{909E8E84-426E-40DD-AFC4-6F175D3DCCD1}">
              <a14:hiddenFill xmlns:a14="http://schemas.microsoft.com/office/drawing/2010/main">
                <a:noFill/>
              </a14:hiddenFill>
            </a:ext>
          </a:extLst>
        </p:spPr>
      </p:cxnSp>
      <p:sp>
        <p:nvSpPr>
          <p:cNvPr id="43023" name="椭圆 64"/>
          <p:cNvSpPr>
            <a:spLocks noChangeArrowheads="1"/>
          </p:cNvSpPr>
          <p:nvPr/>
        </p:nvSpPr>
        <p:spPr bwMode="auto">
          <a:xfrm>
            <a:off x="7034213" y="1932780"/>
            <a:ext cx="1230312" cy="1073706"/>
          </a:xfrm>
          <a:prstGeom prst="ellipse">
            <a:avLst/>
          </a:prstGeom>
          <a:noFill/>
          <a:ln w="19050">
            <a:solidFill>
              <a:srgbClr val="F2F2F2">
                <a:alpha val="49019"/>
              </a:srgbClr>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43024" name="直接连接符 14"/>
          <p:cNvCxnSpPr>
            <a:cxnSpLocks noChangeShapeType="1"/>
          </p:cNvCxnSpPr>
          <p:nvPr/>
        </p:nvCxnSpPr>
        <p:spPr bwMode="auto">
          <a:xfrm>
            <a:off x="6448425" y="1478755"/>
            <a:ext cx="585788" cy="631825"/>
          </a:xfrm>
          <a:prstGeom prst="line">
            <a:avLst/>
          </a:prstGeom>
          <a:noFill/>
          <a:ln w="19050">
            <a:solidFill>
              <a:srgbClr val="A6A6A6"/>
            </a:solidFill>
            <a:round/>
          </a:ln>
          <a:extLst>
            <a:ext uri="{909E8E84-426E-40DD-AFC4-6F175D3DCCD1}">
              <a14:hiddenFill xmlns:a14="http://schemas.microsoft.com/office/drawing/2010/main">
                <a:noFill/>
              </a14:hiddenFill>
            </a:ext>
          </a:extLst>
        </p:spPr>
      </p:cxnSp>
      <p:sp>
        <p:nvSpPr>
          <p:cNvPr id="43028" name="Freeform 22"/>
          <p:cNvSpPr>
            <a:spLocks noEditPoints="1" noChangeArrowheads="1"/>
          </p:cNvSpPr>
          <p:nvPr/>
        </p:nvSpPr>
        <p:spPr bwMode="auto">
          <a:xfrm>
            <a:off x="4038844" y="2273299"/>
            <a:ext cx="406400" cy="576263"/>
          </a:xfrm>
          <a:custGeom>
            <a:avLst/>
            <a:gdLst>
              <a:gd name="T0" fmla="*/ 2147483646 w 64"/>
              <a:gd name="T1" fmla="*/ 0 h 96"/>
              <a:gd name="T2" fmla="*/ 2147483646 w 64"/>
              <a:gd name="T3" fmla="*/ 2147483646 h 96"/>
              <a:gd name="T4" fmla="*/ 362902500 w 64"/>
              <a:gd name="T5" fmla="*/ 2147483646 h 96"/>
              <a:gd name="T6" fmla="*/ 0 w 64"/>
              <a:gd name="T7" fmla="*/ 288263560 h 96"/>
              <a:gd name="T8" fmla="*/ 282257500 w 64"/>
              <a:gd name="T9" fmla="*/ 468429786 h 96"/>
              <a:gd name="T10" fmla="*/ 2147483646 w 64"/>
              <a:gd name="T11" fmla="*/ 1693546916 h 96"/>
              <a:gd name="T12" fmla="*/ 282257500 w 64"/>
              <a:gd name="T13" fmla="*/ 468429786 h 96"/>
              <a:gd name="T14" fmla="*/ 806450000 w 64"/>
              <a:gd name="T15" fmla="*/ 288263560 h 96"/>
              <a:gd name="T16" fmla="*/ 1733867500 w 64"/>
              <a:gd name="T17" fmla="*/ 144131780 h 96"/>
              <a:gd name="T18" fmla="*/ 1088707500 w 64"/>
              <a:gd name="T19" fmla="*/ 1837678696 h 96"/>
              <a:gd name="T20" fmla="*/ 967740000 w 64"/>
              <a:gd name="T21" fmla="*/ 2125942256 h 96"/>
              <a:gd name="T22" fmla="*/ 1451610000 w 64"/>
              <a:gd name="T23" fmla="*/ 2147483646 h 96"/>
              <a:gd name="T24" fmla="*/ 1572577500 w 64"/>
              <a:gd name="T25" fmla="*/ 1945776030 h 96"/>
              <a:gd name="T26" fmla="*/ 1088707500 w 64"/>
              <a:gd name="T27" fmla="*/ 1837678696 h 96"/>
              <a:gd name="T28" fmla="*/ 322580000 w 64"/>
              <a:gd name="T29" fmla="*/ 1981810476 h 96"/>
              <a:gd name="T30" fmla="*/ 887095000 w 64"/>
              <a:gd name="T31" fmla="*/ 2089907811 h 96"/>
              <a:gd name="T32" fmla="*/ 2147483646 w 64"/>
              <a:gd name="T33" fmla="*/ 1981810476 h 96"/>
              <a:gd name="T34" fmla="*/ 1653222500 w 64"/>
              <a:gd name="T35" fmla="*/ 2089907811 h 96"/>
              <a:gd name="T36" fmla="*/ 2147483646 w 64"/>
              <a:gd name="T37" fmla="*/ 1981810476 h 96"/>
              <a:gd name="T38" fmla="*/ 322580000 w 64"/>
              <a:gd name="T39" fmla="*/ 2147483646 h 96"/>
              <a:gd name="T40" fmla="*/ 887095000 w 64"/>
              <a:gd name="T41" fmla="*/ 2147483646 h 96"/>
              <a:gd name="T42" fmla="*/ 1532255000 w 64"/>
              <a:gd name="T43" fmla="*/ 2147483646 h 96"/>
              <a:gd name="T44" fmla="*/ 1008062500 w 64"/>
              <a:gd name="T45" fmla="*/ 2147483646 h 96"/>
              <a:gd name="T46" fmla="*/ 1532255000 w 64"/>
              <a:gd name="T47" fmla="*/ 2147483646 h 96"/>
              <a:gd name="T48" fmla="*/ 1653222500 w 64"/>
              <a:gd name="T49" fmla="*/ 2147483646 h 96"/>
              <a:gd name="T50" fmla="*/ 2147483646 w 64"/>
              <a:gd name="T51" fmla="*/ 2147483646 h 96"/>
              <a:gd name="T52" fmla="*/ 887095000 w 64"/>
              <a:gd name="T53" fmla="*/ 2147483646 h 96"/>
              <a:gd name="T54" fmla="*/ 322580000 w 64"/>
              <a:gd name="T55" fmla="*/ 2147483646 h 96"/>
              <a:gd name="T56" fmla="*/ 887095000 w 64"/>
              <a:gd name="T57" fmla="*/ 2147483646 h 96"/>
              <a:gd name="T58" fmla="*/ 1008062500 w 64"/>
              <a:gd name="T59" fmla="*/ 2147483646 h 96"/>
              <a:gd name="T60" fmla="*/ 1532255000 w 64"/>
              <a:gd name="T61" fmla="*/ 2147483646 h 96"/>
              <a:gd name="T62" fmla="*/ 2147483646 w 64"/>
              <a:gd name="T63" fmla="*/ 2147483646 h 96"/>
              <a:gd name="T64" fmla="*/ 1653222500 w 64"/>
              <a:gd name="T65" fmla="*/ 2147483646 h 96"/>
              <a:gd name="T66" fmla="*/ 2147483646 w 64"/>
              <a:gd name="T67" fmla="*/ 2147483646 h 96"/>
              <a:gd name="T68" fmla="*/ 322580000 w 64"/>
              <a:gd name="T69" fmla="*/ 2147483646 h 96"/>
              <a:gd name="T70" fmla="*/ 887095000 w 64"/>
              <a:gd name="T71" fmla="*/ 2147483646 h 96"/>
              <a:gd name="T72" fmla="*/ 1532255000 w 64"/>
              <a:gd name="T73" fmla="*/ 2147483646 h 96"/>
              <a:gd name="T74" fmla="*/ 1008062500 w 64"/>
              <a:gd name="T75" fmla="*/ 2147483646 h 96"/>
              <a:gd name="T76" fmla="*/ 1532255000 w 64"/>
              <a:gd name="T77" fmla="*/ 2147483646 h 96"/>
              <a:gd name="T78" fmla="*/ 1653222500 w 64"/>
              <a:gd name="T79" fmla="*/ 2147483646 h 96"/>
              <a:gd name="T80" fmla="*/ 2147483646 w 64"/>
              <a:gd name="T81" fmla="*/ 2147483646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 h="96">
                <a:moveTo>
                  <a:pt x="9" y="0"/>
                </a:moveTo>
                <a:cubicBezTo>
                  <a:pt x="56" y="0"/>
                  <a:pt x="56" y="0"/>
                  <a:pt x="56" y="0"/>
                </a:cubicBezTo>
                <a:cubicBezTo>
                  <a:pt x="60" y="0"/>
                  <a:pt x="64" y="3"/>
                  <a:pt x="64" y="8"/>
                </a:cubicBezTo>
                <a:cubicBezTo>
                  <a:pt x="64" y="88"/>
                  <a:pt x="64" y="88"/>
                  <a:pt x="64" y="88"/>
                </a:cubicBezTo>
                <a:cubicBezTo>
                  <a:pt x="64" y="93"/>
                  <a:pt x="60" y="96"/>
                  <a:pt x="56" y="96"/>
                </a:cubicBezTo>
                <a:cubicBezTo>
                  <a:pt x="9" y="96"/>
                  <a:pt x="9" y="96"/>
                  <a:pt x="9" y="96"/>
                </a:cubicBezTo>
                <a:cubicBezTo>
                  <a:pt x="4" y="96"/>
                  <a:pt x="0" y="93"/>
                  <a:pt x="0" y="88"/>
                </a:cubicBezTo>
                <a:cubicBezTo>
                  <a:pt x="0" y="8"/>
                  <a:pt x="0" y="8"/>
                  <a:pt x="0" y="8"/>
                </a:cubicBezTo>
                <a:cubicBezTo>
                  <a:pt x="0" y="3"/>
                  <a:pt x="4" y="0"/>
                  <a:pt x="9" y="0"/>
                </a:cubicBezTo>
                <a:close/>
                <a:moveTo>
                  <a:pt x="7" y="13"/>
                </a:moveTo>
                <a:cubicBezTo>
                  <a:pt x="7" y="47"/>
                  <a:pt x="7" y="47"/>
                  <a:pt x="7" y="47"/>
                </a:cubicBezTo>
                <a:cubicBezTo>
                  <a:pt x="57" y="47"/>
                  <a:pt x="57" y="47"/>
                  <a:pt x="57" y="47"/>
                </a:cubicBezTo>
                <a:cubicBezTo>
                  <a:pt x="57" y="13"/>
                  <a:pt x="57" y="13"/>
                  <a:pt x="57" y="13"/>
                </a:cubicBezTo>
                <a:cubicBezTo>
                  <a:pt x="7" y="13"/>
                  <a:pt x="7" y="13"/>
                  <a:pt x="7" y="13"/>
                </a:cubicBezTo>
                <a:close/>
                <a:moveTo>
                  <a:pt x="20" y="4"/>
                </a:moveTo>
                <a:cubicBezTo>
                  <a:pt x="20" y="8"/>
                  <a:pt x="20" y="8"/>
                  <a:pt x="20" y="8"/>
                </a:cubicBezTo>
                <a:cubicBezTo>
                  <a:pt x="43" y="8"/>
                  <a:pt x="43" y="8"/>
                  <a:pt x="43" y="8"/>
                </a:cubicBezTo>
                <a:cubicBezTo>
                  <a:pt x="43" y="4"/>
                  <a:pt x="43" y="4"/>
                  <a:pt x="43" y="4"/>
                </a:cubicBezTo>
                <a:cubicBezTo>
                  <a:pt x="20" y="4"/>
                  <a:pt x="20" y="4"/>
                  <a:pt x="20" y="4"/>
                </a:cubicBezTo>
                <a:close/>
                <a:moveTo>
                  <a:pt x="27" y="51"/>
                </a:moveTo>
                <a:cubicBezTo>
                  <a:pt x="25" y="51"/>
                  <a:pt x="24" y="53"/>
                  <a:pt x="24" y="54"/>
                </a:cubicBezTo>
                <a:cubicBezTo>
                  <a:pt x="24" y="59"/>
                  <a:pt x="24" y="59"/>
                  <a:pt x="24" y="59"/>
                </a:cubicBezTo>
                <a:cubicBezTo>
                  <a:pt x="24" y="61"/>
                  <a:pt x="25" y="62"/>
                  <a:pt x="27" y="62"/>
                </a:cubicBezTo>
                <a:cubicBezTo>
                  <a:pt x="36" y="62"/>
                  <a:pt x="36" y="62"/>
                  <a:pt x="36" y="62"/>
                </a:cubicBezTo>
                <a:cubicBezTo>
                  <a:pt x="38" y="62"/>
                  <a:pt x="39" y="61"/>
                  <a:pt x="39" y="59"/>
                </a:cubicBezTo>
                <a:cubicBezTo>
                  <a:pt x="39" y="54"/>
                  <a:pt x="39" y="54"/>
                  <a:pt x="39" y="54"/>
                </a:cubicBezTo>
                <a:cubicBezTo>
                  <a:pt x="39" y="53"/>
                  <a:pt x="38" y="51"/>
                  <a:pt x="36" y="51"/>
                </a:cubicBezTo>
                <a:cubicBezTo>
                  <a:pt x="27" y="51"/>
                  <a:pt x="27" y="51"/>
                  <a:pt x="27" y="51"/>
                </a:cubicBezTo>
                <a:close/>
                <a:moveTo>
                  <a:pt x="22" y="55"/>
                </a:moveTo>
                <a:cubicBezTo>
                  <a:pt x="8" y="55"/>
                  <a:pt x="8" y="55"/>
                  <a:pt x="8" y="55"/>
                </a:cubicBezTo>
                <a:cubicBezTo>
                  <a:pt x="8" y="58"/>
                  <a:pt x="8" y="58"/>
                  <a:pt x="8" y="58"/>
                </a:cubicBezTo>
                <a:cubicBezTo>
                  <a:pt x="22" y="58"/>
                  <a:pt x="22" y="58"/>
                  <a:pt x="22" y="58"/>
                </a:cubicBezTo>
                <a:cubicBezTo>
                  <a:pt x="22" y="55"/>
                  <a:pt x="22" y="55"/>
                  <a:pt x="22" y="55"/>
                </a:cubicBezTo>
                <a:close/>
                <a:moveTo>
                  <a:pt x="55" y="55"/>
                </a:moveTo>
                <a:cubicBezTo>
                  <a:pt x="41" y="55"/>
                  <a:pt x="41" y="55"/>
                  <a:pt x="41" y="55"/>
                </a:cubicBezTo>
                <a:cubicBezTo>
                  <a:pt x="41" y="58"/>
                  <a:pt x="41" y="58"/>
                  <a:pt x="41" y="58"/>
                </a:cubicBezTo>
                <a:cubicBezTo>
                  <a:pt x="55" y="58"/>
                  <a:pt x="55" y="58"/>
                  <a:pt x="55" y="58"/>
                </a:cubicBezTo>
                <a:cubicBezTo>
                  <a:pt x="55" y="55"/>
                  <a:pt x="55" y="55"/>
                  <a:pt x="55" y="55"/>
                </a:cubicBezTo>
                <a:close/>
                <a:moveTo>
                  <a:pt x="22" y="65"/>
                </a:moveTo>
                <a:cubicBezTo>
                  <a:pt x="8" y="65"/>
                  <a:pt x="8" y="65"/>
                  <a:pt x="8" y="65"/>
                </a:cubicBezTo>
                <a:cubicBezTo>
                  <a:pt x="8" y="71"/>
                  <a:pt x="8" y="71"/>
                  <a:pt x="8" y="71"/>
                </a:cubicBezTo>
                <a:cubicBezTo>
                  <a:pt x="22" y="71"/>
                  <a:pt x="22" y="71"/>
                  <a:pt x="22" y="71"/>
                </a:cubicBezTo>
                <a:cubicBezTo>
                  <a:pt x="22" y="65"/>
                  <a:pt x="22" y="65"/>
                  <a:pt x="22" y="65"/>
                </a:cubicBezTo>
                <a:close/>
                <a:moveTo>
                  <a:pt x="38" y="65"/>
                </a:moveTo>
                <a:cubicBezTo>
                  <a:pt x="25" y="65"/>
                  <a:pt x="25" y="65"/>
                  <a:pt x="25" y="65"/>
                </a:cubicBezTo>
                <a:cubicBezTo>
                  <a:pt x="25" y="71"/>
                  <a:pt x="25" y="71"/>
                  <a:pt x="25" y="71"/>
                </a:cubicBezTo>
                <a:cubicBezTo>
                  <a:pt x="38" y="71"/>
                  <a:pt x="38" y="71"/>
                  <a:pt x="38" y="71"/>
                </a:cubicBezTo>
                <a:cubicBezTo>
                  <a:pt x="38" y="65"/>
                  <a:pt x="38" y="65"/>
                  <a:pt x="38" y="65"/>
                </a:cubicBezTo>
                <a:close/>
                <a:moveTo>
                  <a:pt x="55" y="65"/>
                </a:moveTo>
                <a:cubicBezTo>
                  <a:pt x="41" y="65"/>
                  <a:pt x="41" y="65"/>
                  <a:pt x="41" y="65"/>
                </a:cubicBezTo>
                <a:cubicBezTo>
                  <a:pt x="41" y="71"/>
                  <a:pt x="41" y="71"/>
                  <a:pt x="41" y="71"/>
                </a:cubicBezTo>
                <a:cubicBezTo>
                  <a:pt x="55" y="71"/>
                  <a:pt x="55" y="71"/>
                  <a:pt x="55" y="71"/>
                </a:cubicBezTo>
                <a:cubicBezTo>
                  <a:pt x="55" y="65"/>
                  <a:pt x="55" y="65"/>
                  <a:pt x="55" y="65"/>
                </a:cubicBezTo>
                <a:close/>
                <a:moveTo>
                  <a:pt x="22" y="73"/>
                </a:moveTo>
                <a:cubicBezTo>
                  <a:pt x="8" y="73"/>
                  <a:pt x="8" y="73"/>
                  <a:pt x="8" y="73"/>
                </a:cubicBezTo>
                <a:cubicBezTo>
                  <a:pt x="8" y="80"/>
                  <a:pt x="8" y="80"/>
                  <a:pt x="8" y="80"/>
                </a:cubicBezTo>
                <a:cubicBezTo>
                  <a:pt x="22" y="80"/>
                  <a:pt x="22" y="80"/>
                  <a:pt x="22" y="80"/>
                </a:cubicBezTo>
                <a:cubicBezTo>
                  <a:pt x="22" y="73"/>
                  <a:pt x="22" y="73"/>
                  <a:pt x="22" y="73"/>
                </a:cubicBezTo>
                <a:close/>
                <a:moveTo>
                  <a:pt x="38" y="73"/>
                </a:moveTo>
                <a:cubicBezTo>
                  <a:pt x="25" y="73"/>
                  <a:pt x="25" y="73"/>
                  <a:pt x="25" y="73"/>
                </a:cubicBezTo>
                <a:cubicBezTo>
                  <a:pt x="25" y="80"/>
                  <a:pt x="25" y="80"/>
                  <a:pt x="25" y="80"/>
                </a:cubicBezTo>
                <a:cubicBezTo>
                  <a:pt x="38" y="80"/>
                  <a:pt x="38" y="80"/>
                  <a:pt x="38" y="80"/>
                </a:cubicBezTo>
                <a:cubicBezTo>
                  <a:pt x="38" y="73"/>
                  <a:pt x="38" y="73"/>
                  <a:pt x="38" y="73"/>
                </a:cubicBezTo>
                <a:close/>
                <a:moveTo>
                  <a:pt x="55" y="73"/>
                </a:moveTo>
                <a:cubicBezTo>
                  <a:pt x="41" y="73"/>
                  <a:pt x="41" y="73"/>
                  <a:pt x="41" y="73"/>
                </a:cubicBezTo>
                <a:cubicBezTo>
                  <a:pt x="41" y="80"/>
                  <a:pt x="41" y="80"/>
                  <a:pt x="41" y="80"/>
                </a:cubicBezTo>
                <a:cubicBezTo>
                  <a:pt x="55" y="80"/>
                  <a:pt x="55" y="80"/>
                  <a:pt x="55" y="80"/>
                </a:cubicBezTo>
                <a:cubicBezTo>
                  <a:pt x="55" y="73"/>
                  <a:pt x="55" y="73"/>
                  <a:pt x="55" y="73"/>
                </a:cubicBezTo>
                <a:close/>
                <a:moveTo>
                  <a:pt x="22" y="82"/>
                </a:moveTo>
                <a:cubicBezTo>
                  <a:pt x="8" y="82"/>
                  <a:pt x="8" y="82"/>
                  <a:pt x="8" y="82"/>
                </a:cubicBezTo>
                <a:cubicBezTo>
                  <a:pt x="8" y="89"/>
                  <a:pt x="8" y="89"/>
                  <a:pt x="8" y="89"/>
                </a:cubicBezTo>
                <a:cubicBezTo>
                  <a:pt x="22" y="89"/>
                  <a:pt x="22" y="89"/>
                  <a:pt x="22" y="89"/>
                </a:cubicBezTo>
                <a:cubicBezTo>
                  <a:pt x="22" y="82"/>
                  <a:pt x="22" y="82"/>
                  <a:pt x="22" y="82"/>
                </a:cubicBezTo>
                <a:close/>
                <a:moveTo>
                  <a:pt x="38" y="82"/>
                </a:moveTo>
                <a:cubicBezTo>
                  <a:pt x="25" y="82"/>
                  <a:pt x="25" y="82"/>
                  <a:pt x="25" y="82"/>
                </a:cubicBezTo>
                <a:cubicBezTo>
                  <a:pt x="25" y="89"/>
                  <a:pt x="25" y="89"/>
                  <a:pt x="25" y="89"/>
                </a:cubicBezTo>
                <a:cubicBezTo>
                  <a:pt x="38" y="89"/>
                  <a:pt x="38" y="89"/>
                  <a:pt x="38" y="89"/>
                </a:cubicBezTo>
                <a:cubicBezTo>
                  <a:pt x="38" y="82"/>
                  <a:pt x="38" y="82"/>
                  <a:pt x="38" y="82"/>
                </a:cubicBezTo>
                <a:close/>
                <a:moveTo>
                  <a:pt x="55" y="82"/>
                </a:moveTo>
                <a:cubicBezTo>
                  <a:pt x="41" y="82"/>
                  <a:pt x="41" y="82"/>
                  <a:pt x="41" y="82"/>
                </a:cubicBezTo>
                <a:cubicBezTo>
                  <a:pt x="41" y="89"/>
                  <a:pt x="41" y="89"/>
                  <a:pt x="41" y="89"/>
                </a:cubicBezTo>
                <a:cubicBezTo>
                  <a:pt x="55" y="89"/>
                  <a:pt x="55" y="89"/>
                  <a:pt x="55" y="89"/>
                </a:cubicBezTo>
                <a:lnTo>
                  <a:pt x="55" y="82"/>
                </a:lnTo>
                <a:close/>
              </a:path>
            </a:pathLst>
          </a:custGeom>
          <a:solidFill>
            <a:srgbClr val="2E669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32" name="矩形 115"/>
          <p:cNvSpPr>
            <a:spLocks noChangeArrowheads="1"/>
          </p:cNvSpPr>
          <p:nvPr/>
        </p:nvSpPr>
        <p:spPr bwMode="auto">
          <a:xfrm>
            <a:off x="3501532" y="637380"/>
            <a:ext cx="18178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a:solidFill>
                  <a:srgbClr val="F2F2F2"/>
                </a:solidFill>
                <a:latin typeface="微软雅黑" panose="020B0503020204020204" pitchFamily="34" charset="-122"/>
                <a:ea typeface="微软雅黑" panose="020B0503020204020204" pitchFamily="34" charset="-122"/>
              </a:rPr>
              <a:t>控制器系统程序设计</a:t>
            </a:r>
          </a:p>
        </p:txBody>
      </p:sp>
      <p:sp>
        <p:nvSpPr>
          <p:cNvPr id="43033" name="矩形 116"/>
          <p:cNvSpPr>
            <a:spLocks noChangeArrowheads="1"/>
          </p:cNvSpPr>
          <p:nvPr/>
        </p:nvSpPr>
        <p:spPr bwMode="auto">
          <a:xfrm>
            <a:off x="8409598" y="2325687"/>
            <a:ext cx="21587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a:solidFill>
                  <a:srgbClr val="F2F2F2"/>
                </a:solidFill>
                <a:latin typeface="微软雅黑" panose="020B0503020204020204" pitchFamily="34" charset="-122"/>
                <a:ea typeface="微软雅黑" panose="020B0503020204020204" pitchFamily="34" charset="-122"/>
              </a:rPr>
              <a:t>智能车驱动控制程序设计</a:t>
            </a:r>
          </a:p>
        </p:txBody>
      </p:sp>
      <p:pic>
        <p:nvPicPr>
          <p:cNvPr id="2" name="图片 1"/>
          <p:cNvPicPr>
            <a:picLocks noChangeAspect="1"/>
          </p:cNvPicPr>
          <p:nvPr/>
        </p:nvPicPr>
        <p:blipFill>
          <a:blip r:embed="rId5"/>
          <a:stretch>
            <a:fillRect/>
          </a:stretch>
        </p:blipFill>
        <p:spPr>
          <a:xfrm>
            <a:off x="5652849" y="616848"/>
            <a:ext cx="670618" cy="609653"/>
          </a:xfrm>
          <a:prstGeom prst="rect">
            <a:avLst/>
          </a:prstGeom>
        </p:spPr>
      </p:pic>
      <p:pic>
        <p:nvPicPr>
          <p:cNvPr id="3" name="图片 2"/>
          <p:cNvPicPr>
            <a:picLocks noChangeAspect="1"/>
          </p:cNvPicPr>
          <p:nvPr/>
        </p:nvPicPr>
        <p:blipFill>
          <a:blip r:embed="rId6"/>
          <a:stretch>
            <a:fillRect/>
          </a:stretch>
        </p:blipFill>
        <p:spPr>
          <a:xfrm>
            <a:off x="7221317" y="2273299"/>
            <a:ext cx="863247" cy="474078"/>
          </a:xfrm>
          <a:prstGeom prst="rect">
            <a:avLst/>
          </a:prstGeom>
        </p:spPr>
      </p:pic>
      <p:sp>
        <p:nvSpPr>
          <p:cNvPr id="38" name="矩形 115"/>
          <p:cNvSpPr>
            <a:spLocks noChangeArrowheads="1"/>
          </p:cNvSpPr>
          <p:nvPr/>
        </p:nvSpPr>
        <p:spPr bwMode="auto">
          <a:xfrm>
            <a:off x="1362808" y="2321984"/>
            <a:ext cx="21475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a:solidFill>
                  <a:srgbClr val="F2F2F2"/>
                </a:solidFill>
                <a:latin typeface="微软雅黑" panose="020B0503020204020204" pitchFamily="34" charset="-122"/>
                <a:ea typeface="微软雅黑" panose="020B0503020204020204" pitchFamily="34" charset="-122"/>
              </a:rPr>
              <a:t>Android</a:t>
            </a:r>
            <a:r>
              <a:rPr lang="zh-CN" altLang="en-US" sz="1400" dirty="0">
                <a:solidFill>
                  <a:srgbClr val="F2F2F2"/>
                </a:solidFill>
                <a:latin typeface="微软雅黑" panose="020B0503020204020204" pitchFamily="34" charset="-122"/>
                <a:ea typeface="微软雅黑" panose="020B0503020204020204" pitchFamily="34" charset="-122"/>
              </a:rPr>
              <a:t>客户端程序设计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p:cNvSpPr txBox="1">
            <a:spLocks noChangeArrowheads="1"/>
          </p:cNvSpPr>
          <p:nvPr/>
        </p:nvSpPr>
        <p:spPr bwMode="auto">
          <a:xfrm>
            <a:off x="4554318" y="4083050"/>
            <a:ext cx="34421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系统综合测试</a:t>
            </a:r>
          </a:p>
        </p:txBody>
      </p:sp>
      <p:grpSp>
        <p:nvGrpSpPr>
          <p:cNvPr id="48131" name="椭圆 4"/>
          <p:cNvGrpSpPr/>
          <p:nvPr/>
        </p:nvGrpSpPr>
        <p:grpSpPr bwMode="auto">
          <a:xfrm>
            <a:off x="5505450" y="1809750"/>
            <a:ext cx="1535113" cy="1536700"/>
            <a:chOff x="0" y="0"/>
            <a:chExt cx="967" cy="968"/>
          </a:xfrm>
        </p:grpSpPr>
        <p:pic>
          <p:nvPicPr>
            <p:cNvPr id="48141"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2"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8132"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5</a:t>
            </a:r>
            <a:endParaRPr lang="zh-CN" altLang="en-US" sz="5400">
              <a:solidFill>
                <a:srgbClr val="003F78"/>
              </a:solidFill>
              <a:latin typeface="Impact" panose="020B0806030902050204" pitchFamily="34" charset="0"/>
            </a:endParaRPr>
          </a:p>
        </p:txBody>
      </p:sp>
      <p:sp>
        <p:nvSpPr>
          <p:cNvPr id="48133"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4"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5"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6"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7"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8"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9"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40" name="椭圆 15"/>
          <p:cNvSpPr>
            <a:spLocks noChangeArrowheads="1"/>
          </p:cNvSpPr>
          <p:nvPr/>
        </p:nvSpPr>
        <p:spPr bwMode="auto">
          <a:xfrm flipH="1">
            <a:off x="6772275" y="5199063"/>
            <a:ext cx="117475" cy="117475"/>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
          <p:cNvSpPr txBox="1">
            <a:spLocks noChangeArrowheads="1"/>
          </p:cNvSpPr>
          <p:nvPr/>
        </p:nvSpPr>
        <p:spPr bwMode="auto">
          <a:xfrm>
            <a:off x="931863" y="676275"/>
            <a:ext cx="7372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rgbClr val="F2F2F2"/>
                </a:solidFill>
                <a:latin typeface="微软雅黑" panose="020B0503020204020204" pitchFamily="34" charset="-122"/>
                <a:ea typeface="微软雅黑" panose="020B0503020204020204" pitchFamily="34" charset="-122"/>
              </a:rPr>
              <a:t>智能车控制系统综合测试</a:t>
            </a:r>
          </a:p>
        </p:txBody>
      </p:sp>
      <p:cxnSp>
        <p:nvCxnSpPr>
          <p:cNvPr id="36867" name="直接连接符 2"/>
          <p:cNvCxnSpPr>
            <a:cxnSpLocks noChangeShapeType="1"/>
          </p:cNvCxnSpPr>
          <p:nvPr/>
        </p:nvCxnSpPr>
        <p:spPr bwMode="auto">
          <a:xfrm>
            <a:off x="1041400" y="1322388"/>
            <a:ext cx="4008438"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6868" name="文本框 3"/>
          <p:cNvSpPr txBox="1">
            <a:spLocks noChangeArrowheads="1"/>
          </p:cNvSpPr>
          <p:nvPr/>
        </p:nvSpPr>
        <p:spPr bwMode="auto">
          <a:xfrm>
            <a:off x="957263" y="1446213"/>
            <a:ext cx="4014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a:solidFill>
                  <a:srgbClr val="D9D9D9"/>
                </a:solidFill>
                <a:latin typeface="微软雅黑" panose="020B0503020204020204" pitchFamily="34" charset="-122"/>
                <a:ea typeface="微软雅黑" panose="020B0503020204020204" pitchFamily="34" charset="-122"/>
              </a:rPr>
              <a:t>测试</a:t>
            </a:r>
            <a:r>
              <a:rPr lang="en-US" altLang="zh-CN" sz="1400" dirty="0">
                <a:solidFill>
                  <a:srgbClr val="D9D9D9"/>
                </a:solidFill>
                <a:latin typeface="微软雅黑" panose="020B0503020204020204" pitchFamily="34" charset="-122"/>
                <a:ea typeface="微软雅黑" panose="020B0503020204020204" pitchFamily="34" charset="-122"/>
              </a:rPr>
              <a:t>Android</a:t>
            </a:r>
            <a:r>
              <a:rPr lang="zh-CN" altLang="en-US" sz="1400" dirty="0">
                <a:solidFill>
                  <a:srgbClr val="D9D9D9"/>
                </a:solidFill>
                <a:latin typeface="微软雅黑" panose="020B0503020204020204" pitchFamily="34" charset="-122"/>
                <a:ea typeface="微软雅黑" panose="020B0503020204020204" pitchFamily="34" charset="-122"/>
              </a:rPr>
              <a:t>客户端连接控制器蓝牙设备后，智能车能否按照指令行驶。</a:t>
            </a:r>
          </a:p>
        </p:txBody>
      </p:sp>
      <p:sp>
        <p:nvSpPr>
          <p:cNvPr id="36869" name="椭圆 4"/>
          <p:cNvSpPr>
            <a:spLocks noChangeArrowheads="1"/>
          </p:cNvSpPr>
          <p:nvPr/>
        </p:nvSpPr>
        <p:spPr bwMode="auto">
          <a:xfrm>
            <a:off x="4972050" y="1293813"/>
            <a:ext cx="77788" cy="76200"/>
          </a:xfrm>
          <a:prstGeom prst="ellipse">
            <a:avLst/>
          </a:prstGeom>
          <a:solidFill>
            <a:srgbClr val="15567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70" name="椭圆 5"/>
          <p:cNvSpPr>
            <a:spLocks noChangeArrowheads="1"/>
          </p:cNvSpPr>
          <p:nvPr/>
        </p:nvSpPr>
        <p:spPr bwMode="auto">
          <a:xfrm>
            <a:off x="5318125" y="1293813"/>
            <a:ext cx="2300288" cy="2298700"/>
          </a:xfrm>
          <a:prstGeom prst="ellipse">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71" name="文本框 7"/>
          <p:cNvSpPr txBox="1">
            <a:spLocks noChangeArrowheads="1"/>
          </p:cNvSpPr>
          <p:nvPr/>
        </p:nvSpPr>
        <p:spPr bwMode="auto">
          <a:xfrm>
            <a:off x="5372100" y="2443163"/>
            <a:ext cx="2144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2E6697"/>
                </a:solidFill>
                <a:latin typeface="Impact" panose="020B0806030902050204" pitchFamily="34" charset="0"/>
                <a:ea typeface="微软雅黑" panose="020B0503020204020204" pitchFamily="34" charset="-122"/>
              </a:rPr>
              <a:t>蓝牙通信</a:t>
            </a:r>
          </a:p>
        </p:txBody>
      </p:sp>
      <p:sp>
        <p:nvSpPr>
          <p:cNvPr id="36872" name="椭圆 9"/>
          <p:cNvSpPr>
            <a:spLocks noChangeArrowheads="1"/>
          </p:cNvSpPr>
          <p:nvPr/>
        </p:nvSpPr>
        <p:spPr bwMode="auto">
          <a:xfrm>
            <a:off x="5221288" y="1195388"/>
            <a:ext cx="2468562" cy="2470150"/>
          </a:xfrm>
          <a:prstGeom prst="ellipse">
            <a:avLst/>
          </a:prstGeom>
          <a:noFill/>
          <a:ln w="12700">
            <a:solidFill>
              <a:srgbClr val="BFBFBF"/>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73" name="同心圆 10"/>
          <p:cNvSpPr>
            <a:spLocks noChangeArrowheads="1"/>
          </p:cNvSpPr>
          <p:nvPr/>
        </p:nvSpPr>
        <p:spPr bwMode="auto">
          <a:xfrm>
            <a:off x="3872034" y="3318730"/>
            <a:ext cx="2133600" cy="2133600"/>
          </a:xfrm>
          <a:custGeom>
            <a:avLst/>
            <a:gdLst>
              <a:gd name="T0" fmla="*/ 0 w 2133600"/>
              <a:gd name="T1" fmla="*/ 1066800 h 2133600"/>
              <a:gd name="T2" fmla="*/ 1066800 w 2133600"/>
              <a:gd name="T3" fmla="*/ 0 h 2133600"/>
              <a:gd name="T4" fmla="*/ 2133600 w 2133600"/>
              <a:gd name="T5" fmla="*/ 1066800 h 2133600"/>
              <a:gd name="T6" fmla="*/ 1066800 w 2133600"/>
              <a:gd name="T7" fmla="*/ 2133600 h 2133600"/>
              <a:gd name="T8" fmla="*/ 0 w 2133600"/>
              <a:gd name="T9" fmla="*/ 1066800 h 2133600"/>
              <a:gd name="T10" fmla="*/ 269772 w 2133600"/>
              <a:gd name="T11" fmla="*/ 1066800 h 2133600"/>
              <a:gd name="T12" fmla="*/ 1066800 w 2133600"/>
              <a:gd name="T13" fmla="*/ 1863828 h 2133600"/>
              <a:gd name="T14" fmla="*/ 1863828 w 2133600"/>
              <a:gd name="T15" fmla="*/ 1066800 h 2133600"/>
              <a:gd name="T16" fmla="*/ 1066800 w 2133600"/>
              <a:gd name="T17" fmla="*/ 269772 h 2133600"/>
              <a:gd name="T18" fmla="*/ 269772 w 2133600"/>
              <a:gd name="T19" fmla="*/ 1066800 h 2133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3600" h="2133600">
                <a:moveTo>
                  <a:pt x="0" y="1066800"/>
                </a:moveTo>
                <a:cubicBezTo>
                  <a:pt x="0" y="477623"/>
                  <a:pt x="477623" y="0"/>
                  <a:pt x="1066800" y="0"/>
                </a:cubicBezTo>
                <a:cubicBezTo>
                  <a:pt x="1655977" y="0"/>
                  <a:pt x="2133600" y="477623"/>
                  <a:pt x="2133600" y="1066800"/>
                </a:cubicBezTo>
                <a:cubicBezTo>
                  <a:pt x="2133600" y="1655977"/>
                  <a:pt x="1655977" y="2133600"/>
                  <a:pt x="1066800" y="2133600"/>
                </a:cubicBezTo>
                <a:cubicBezTo>
                  <a:pt x="477623" y="2133600"/>
                  <a:pt x="0" y="1655977"/>
                  <a:pt x="0" y="1066800"/>
                </a:cubicBezTo>
                <a:close/>
                <a:moveTo>
                  <a:pt x="269772" y="1066800"/>
                </a:moveTo>
                <a:cubicBezTo>
                  <a:pt x="269772" y="1506986"/>
                  <a:pt x="626614" y="1863828"/>
                  <a:pt x="1066800" y="1863828"/>
                </a:cubicBezTo>
                <a:cubicBezTo>
                  <a:pt x="1506986" y="1863828"/>
                  <a:pt x="1863828" y="1506986"/>
                  <a:pt x="1863828" y="1066800"/>
                </a:cubicBezTo>
                <a:cubicBezTo>
                  <a:pt x="1863828" y="626614"/>
                  <a:pt x="1506986" y="269772"/>
                  <a:pt x="1066800" y="269772"/>
                </a:cubicBezTo>
                <a:cubicBezTo>
                  <a:pt x="626614" y="269772"/>
                  <a:pt x="269772" y="626614"/>
                  <a:pt x="269772" y="1066800"/>
                </a:cubicBez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74" name="空心弧 11"/>
          <p:cNvSpPr>
            <a:spLocks noChangeArrowheads="1"/>
          </p:cNvSpPr>
          <p:nvPr/>
        </p:nvSpPr>
        <p:spPr bwMode="auto">
          <a:xfrm rot="10800000">
            <a:off x="3868738" y="3325813"/>
            <a:ext cx="2135187" cy="2135187"/>
          </a:xfrm>
          <a:custGeom>
            <a:avLst/>
            <a:gdLst>
              <a:gd name="T0" fmla="*/ 0 w 2135187"/>
              <a:gd name="T1" fmla="*/ 1067594 h 2135187"/>
              <a:gd name="T2" fmla="*/ 749437 w 2135187"/>
              <a:gd name="T3" fmla="*/ 48509 h 2135187"/>
              <a:gd name="T4" fmla="*/ 1945558 w 2135187"/>
              <a:gd name="T5" fmla="*/ 460193 h 2135187"/>
              <a:gd name="T6" fmla="*/ 1718832 w 2135187"/>
              <a:gd name="T7" fmla="*/ 617048 h 2135187"/>
              <a:gd name="T8" fmla="*/ 831598 w 2135187"/>
              <a:gd name="T9" fmla="*/ 311677 h 2135187"/>
              <a:gd name="T10" fmla="*/ 275696 w 2135187"/>
              <a:gd name="T11" fmla="*/ 1067593 h 2135187"/>
              <a:gd name="T12" fmla="*/ 0 w 2135187"/>
              <a:gd name="T13" fmla="*/ 1067594 h 21351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35187" h="2135187">
                <a:moveTo>
                  <a:pt x="0" y="1067594"/>
                </a:moveTo>
                <a:cubicBezTo>
                  <a:pt x="0" y="600536"/>
                  <a:pt x="303602" y="187699"/>
                  <a:pt x="749437" y="48509"/>
                </a:cubicBezTo>
                <a:cubicBezTo>
                  <a:pt x="1195273" y="-90680"/>
                  <a:pt x="1679829" y="76096"/>
                  <a:pt x="1945558" y="460193"/>
                </a:cubicBezTo>
                <a:lnTo>
                  <a:pt x="1718832" y="617048"/>
                </a:lnTo>
                <a:cubicBezTo>
                  <a:pt x="1521725" y="332140"/>
                  <a:pt x="1162301" y="208432"/>
                  <a:pt x="831598" y="311677"/>
                </a:cubicBezTo>
                <a:cubicBezTo>
                  <a:pt x="500895" y="414922"/>
                  <a:pt x="275696" y="721148"/>
                  <a:pt x="275696" y="1067593"/>
                </a:cubicBezTo>
                <a:lnTo>
                  <a:pt x="0" y="1067594"/>
                </a:lnTo>
                <a:close/>
              </a:path>
            </a:pathLst>
          </a:custGeom>
          <a:solidFill>
            <a:srgbClr val="0035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75" name="同心圆 12"/>
          <p:cNvSpPr>
            <a:spLocks noChangeArrowheads="1"/>
          </p:cNvSpPr>
          <p:nvPr/>
        </p:nvSpPr>
        <p:spPr bwMode="auto">
          <a:xfrm>
            <a:off x="6951663" y="3322638"/>
            <a:ext cx="2133600" cy="2133600"/>
          </a:xfrm>
          <a:custGeom>
            <a:avLst/>
            <a:gdLst>
              <a:gd name="T0" fmla="*/ 0 w 2133600"/>
              <a:gd name="T1" fmla="*/ 1066800 h 2133600"/>
              <a:gd name="T2" fmla="*/ 1066800 w 2133600"/>
              <a:gd name="T3" fmla="*/ 0 h 2133600"/>
              <a:gd name="T4" fmla="*/ 2133600 w 2133600"/>
              <a:gd name="T5" fmla="*/ 1066800 h 2133600"/>
              <a:gd name="T6" fmla="*/ 1066800 w 2133600"/>
              <a:gd name="T7" fmla="*/ 2133600 h 2133600"/>
              <a:gd name="T8" fmla="*/ 0 w 2133600"/>
              <a:gd name="T9" fmla="*/ 1066800 h 2133600"/>
              <a:gd name="T10" fmla="*/ 269772 w 2133600"/>
              <a:gd name="T11" fmla="*/ 1066800 h 2133600"/>
              <a:gd name="T12" fmla="*/ 1066800 w 2133600"/>
              <a:gd name="T13" fmla="*/ 1863828 h 2133600"/>
              <a:gd name="T14" fmla="*/ 1863828 w 2133600"/>
              <a:gd name="T15" fmla="*/ 1066800 h 2133600"/>
              <a:gd name="T16" fmla="*/ 1066800 w 2133600"/>
              <a:gd name="T17" fmla="*/ 269772 h 2133600"/>
              <a:gd name="T18" fmla="*/ 269772 w 2133600"/>
              <a:gd name="T19" fmla="*/ 1066800 h 2133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3600" h="2133600">
                <a:moveTo>
                  <a:pt x="0" y="1066800"/>
                </a:moveTo>
                <a:cubicBezTo>
                  <a:pt x="0" y="477623"/>
                  <a:pt x="477623" y="0"/>
                  <a:pt x="1066800" y="0"/>
                </a:cubicBezTo>
                <a:cubicBezTo>
                  <a:pt x="1655977" y="0"/>
                  <a:pt x="2133600" y="477623"/>
                  <a:pt x="2133600" y="1066800"/>
                </a:cubicBezTo>
                <a:cubicBezTo>
                  <a:pt x="2133600" y="1655977"/>
                  <a:pt x="1655977" y="2133600"/>
                  <a:pt x="1066800" y="2133600"/>
                </a:cubicBezTo>
                <a:cubicBezTo>
                  <a:pt x="477623" y="2133600"/>
                  <a:pt x="0" y="1655977"/>
                  <a:pt x="0" y="1066800"/>
                </a:cubicBezTo>
                <a:close/>
                <a:moveTo>
                  <a:pt x="269772" y="1066800"/>
                </a:moveTo>
                <a:cubicBezTo>
                  <a:pt x="269772" y="1506986"/>
                  <a:pt x="626614" y="1863828"/>
                  <a:pt x="1066800" y="1863828"/>
                </a:cubicBezTo>
                <a:cubicBezTo>
                  <a:pt x="1506986" y="1863828"/>
                  <a:pt x="1863828" y="1506986"/>
                  <a:pt x="1863828" y="1066800"/>
                </a:cubicBezTo>
                <a:cubicBezTo>
                  <a:pt x="1863828" y="626614"/>
                  <a:pt x="1506986" y="269772"/>
                  <a:pt x="1066800" y="269772"/>
                </a:cubicBezTo>
                <a:cubicBezTo>
                  <a:pt x="626614" y="269772"/>
                  <a:pt x="269772" y="626614"/>
                  <a:pt x="269772" y="1066800"/>
                </a:cubicBezTo>
                <a:close/>
              </a:path>
            </a:pathLst>
          </a:cu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76" name="空心弧 13"/>
          <p:cNvSpPr>
            <a:spLocks noChangeArrowheads="1"/>
          </p:cNvSpPr>
          <p:nvPr/>
        </p:nvSpPr>
        <p:spPr bwMode="auto">
          <a:xfrm rot="-8499418">
            <a:off x="6953250" y="3340100"/>
            <a:ext cx="2135188" cy="2133600"/>
          </a:xfrm>
          <a:custGeom>
            <a:avLst/>
            <a:gdLst>
              <a:gd name="T0" fmla="*/ 198837 w 2135188"/>
              <a:gd name="T1" fmla="*/ 446763 h 2133600"/>
              <a:gd name="T2" fmla="*/ 1075406 w 2135188"/>
              <a:gd name="T3" fmla="*/ 28 h 2133600"/>
              <a:gd name="T4" fmla="*/ 1945348 w 2135188"/>
              <a:gd name="T5" fmla="*/ 459545 h 2133600"/>
              <a:gd name="T6" fmla="*/ 1718790 w 2135188"/>
              <a:gd name="T7" fmla="*/ 616284 h 2133600"/>
              <a:gd name="T8" fmla="*/ 1073388 w 2135188"/>
              <a:gd name="T9" fmla="*/ 275511 h 2133600"/>
              <a:gd name="T10" fmla="*/ 423073 w 2135188"/>
              <a:gd name="T11" fmla="*/ 606802 h 2133600"/>
              <a:gd name="T12" fmla="*/ 198837 w 2135188"/>
              <a:gd name="T13" fmla="*/ 446763 h 2133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35188" h="2133600">
                <a:moveTo>
                  <a:pt x="198837" y="446763"/>
                </a:moveTo>
                <a:cubicBezTo>
                  <a:pt x="400838" y="164153"/>
                  <a:pt x="727864" y="-2513"/>
                  <a:pt x="1075406" y="28"/>
                </a:cubicBezTo>
                <a:cubicBezTo>
                  <a:pt x="1422953" y="2569"/>
                  <a:pt x="1747508" y="174005"/>
                  <a:pt x="1945348" y="459545"/>
                </a:cubicBezTo>
                <a:lnTo>
                  <a:pt x="1718790" y="616284"/>
                </a:lnTo>
                <a:cubicBezTo>
                  <a:pt x="1571996" y="404526"/>
                  <a:pt x="1331218" y="277395"/>
                  <a:pt x="1073388" y="275511"/>
                </a:cubicBezTo>
                <a:cubicBezTo>
                  <a:pt x="815563" y="273627"/>
                  <a:pt x="572954" y="397220"/>
                  <a:pt x="423073" y="606802"/>
                </a:cubicBezTo>
                <a:lnTo>
                  <a:pt x="198837" y="446763"/>
                </a:lnTo>
                <a:close/>
              </a:path>
            </a:pathLst>
          </a:custGeom>
          <a:solidFill>
            <a:srgbClr val="0035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80" name="文本框 17"/>
          <p:cNvSpPr txBox="1">
            <a:spLocks noChangeArrowheads="1"/>
          </p:cNvSpPr>
          <p:nvPr/>
        </p:nvSpPr>
        <p:spPr bwMode="auto">
          <a:xfrm>
            <a:off x="1529862" y="2982913"/>
            <a:ext cx="2400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Android</a:t>
            </a:r>
            <a:r>
              <a:rPr lang="zh-CN" altLang="en-US" dirty="0">
                <a:solidFill>
                  <a:schemeClr val="bg1"/>
                </a:solidFill>
                <a:latin typeface="微软雅黑" panose="020B0503020204020204" pitchFamily="34" charset="-122"/>
                <a:ea typeface="微软雅黑" panose="020B0503020204020204" pitchFamily="34" charset="-122"/>
              </a:rPr>
              <a:t>客户端测试</a:t>
            </a:r>
          </a:p>
        </p:txBody>
      </p:sp>
      <p:sp>
        <p:nvSpPr>
          <p:cNvPr id="36881" name="文本框 18"/>
          <p:cNvSpPr txBox="1">
            <a:spLocks noChangeArrowheads="1"/>
          </p:cNvSpPr>
          <p:nvPr/>
        </p:nvSpPr>
        <p:spPr bwMode="auto">
          <a:xfrm>
            <a:off x="1098550" y="3265488"/>
            <a:ext cx="267493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a:solidFill>
                  <a:srgbClr val="D9D9D9"/>
                </a:solidFill>
                <a:latin typeface="微软雅黑" panose="020B0503020204020204" pitchFamily="34" charset="-122"/>
                <a:ea typeface="微软雅黑" panose="020B0503020204020204" pitchFamily="34" charset="-122"/>
              </a:rPr>
              <a:t>打开</a:t>
            </a:r>
            <a:r>
              <a:rPr lang="en-US" altLang="zh-CN" sz="1400" dirty="0">
                <a:solidFill>
                  <a:srgbClr val="D9D9D9"/>
                </a:solidFill>
                <a:latin typeface="微软雅黑" panose="020B0503020204020204" pitchFamily="34" charset="-122"/>
                <a:ea typeface="微软雅黑" panose="020B0503020204020204" pitchFamily="34" charset="-122"/>
              </a:rPr>
              <a:t>Android</a:t>
            </a:r>
            <a:r>
              <a:rPr lang="zh-CN" altLang="en-US" sz="1400" dirty="0">
                <a:solidFill>
                  <a:srgbClr val="D9D9D9"/>
                </a:solidFill>
                <a:latin typeface="微软雅黑" panose="020B0503020204020204" pitchFamily="34" charset="-122"/>
                <a:ea typeface="微软雅黑" panose="020B0503020204020204" pitchFamily="34" charset="-122"/>
              </a:rPr>
              <a:t>客户端，自动请求蓝牙权限，获取蓝牙权限后搜索蓝牙，点击连接控制器系统的蓝牙设备。连接成功后触摸按钮发送指令。</a:t>
            </a:r>
          </a:p>
        </p:txBody>
      </p:sp>
      <p:sp>
        <p:nvSpPr>
          <p:cNvPr id="36882" name="椭圆 19"/>
          <p:cNvSpPr>
            <a:spLocks noChangeArrowheads="1"/>
          </p:cNvSpPr>
          <p:nvPr/>
        </p:nvSpPr>
        <p:spPr bwMode="auto">
          <a:xfrm>
            <a:off x="3832225" y="3321050"/>
            <a:ext cx="171450" cy="171450"/>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83" name="椭圆 20"/>
          <p:cNvSpPr>
            <a:spLocks noChangeArrowheads="1"/>
          </p:cNvSpPr>
          <p:nvPr/>
        </p:nvSpPr>
        <p:spPr bwMode="auto">
          <a:xfrm>
            <a:off x="3832225" y="5038725"/>
            <a:ext cx="171450" cy="169863"/>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86" name="文本框 23"/>
          <p:cNvSpPr txBox="1">
            <a:spLocks noChangeArrowheads="1"/>
          </p:cNvSpPr>
          <p:nvPr/>
        </p:nvSpPr>
        <p:spPr bwMode="auto">
          <a:xfrm>
            <a:off x="8998226" y="4699985"/>
            <a:ext cx="1903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智能车驱动测试</a:t>
            </a:r>
          </a:p>
        </p:txBody>
      </p:sp>
      <p:sp>
        <p:nvSpPr>
          <p:cNvPr id="36887" name="文本框 24"/>
          <p:cNvSpPr txBox="1">
            <a:spLocks noChangeArrowheads="1"/>
          </p:cNvSpPr>
          <p:nvPr/>
        </p:nvSpPr>
        <p:spPr bwMode="auto">
          <a:xfrm>
            <a:off x="9137926" y="5012723"/>
            <a:ext cx="26765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a:solidFill>
                  <a:srgbClr val="D9D9D9"/>
                </a:solidFill>
                <a:latin typeface="微软雅黑" panose="020B0503020204020204" pitchFamily="34" charset="-122"/>
                <a:ea typeface="微软雅黑" panose="020B0503020204020204" pitchFamily="34" charset="-122"/>
              </a:rPr>
              <a:t>根据接收到的指令，智能车调整舵机和点击，使车身达到预定的行驶状态。</a:t>
            </a:r>
          </a:p>
        </p:txBody>
      </p:sp>
      <p:sp>
        <p:nvSpPr>
          <p:cNvPr id="36888" name="椭圆 25"/>
          <p:cNvSpPr>
            <a:spLocks noChangeArrowheads="1"/>
          </p:cNvSpPr>
          <p:nvPr/>
        </p:nvSpPr>
        <p:spPr bwMode="auto">
          <a:xfrm>
            <a:off x="8839200" y="3322638"/>
            <a:ext cx="171450" cy="169862"/>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89" name="椭圆 26"/>
          <p:cNvSpPr>
            <a:spLocks noChangeArrowheads="1"/>
          </p:cNvSpPr>
          <p:nvPr/>
        </p:nvSpPr>
        <p:spPr bwMode="auto">
          <a:xfrm>
            <a:off x="8855075" y="5038725"/>
            <a:ext cx="169863" cy="169863"/>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93" name="矩形 31"/>
          <p:cNvSpPr>
            <a:spLocks noChangeArrowheads="1"/>
          </p:cNvSpPr>
          <p:nvPr/>
        </p:nvSpPr>
        <p:spPr bwMode="auto">
          <a:xfrm>
            <a:off x="5402263" y="2844800"/>
            <a:ext cx="22875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1500"/>
              </a:lnSpc>
            </a:pPr>
            <a:r>
              <a:rPr lang="zh-CN" altLang="en-US" sz="1000" dirty="0">
                <a:solidFill>
                  <a:srgbClr val="2E75B6"/>
                </a:solidFill>
                <a:latin typeface="微软雅黑" panose="020B0503020204020204" pitchFamily="34" charset="-122"/>
                <a:ea typeface="微软雅黑" panose="020B0503020204020204" pitchFamily="34" charset="-122"/>
              </a:rPr>
              <a:t>在这里输入小部分的文字。</a:t>
            </a:r>
            <a:endParaRPr lang="zh-CN" altLang="en-US" sz="1000" dirty="0">
              <a:solidFill>
                <a:srgbClr val="2E75B6"/>
              </a:solidFill>
            </a:endParaRPr>
          </a:p>
        </p:txBody>
      </p:sp>
      <p:pic>
        <p:nvPicPr>
          <p:cNvPr id="30" name="图片 29"/>
          <p:cNvPicPr>
            <a:picLocks noChangeAspect="1"/>
          </p:cNvPicPr>
          <p:nvPr/>
        </p:nvPicPr>
        <p:blipFill>
          <a:blip r:embed="rId2"/>
          <a:stretch>
            <a:fillRect/>
          </a:stretch>
        </p:blipFill>
        <p:spPr>
          <a:xfrm>
            <a:off x="5988050" y="1568644"/>
            <a:ext cx="963613" cy="811864"/>
          </a:xfrm>
          <a:prstGeom prst="rect">
            <a:avLst/>
          </a:prstGeom>
        </p:spPr>
      </p:pic>
      <p:pic>
        <p:nvPicPr>
          <p:cNvPr id="3" name="图片 2" descr="图片包含 屏幕截图&#10;&#10;已生成极高可信度的说明"/>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628214" y="3852767"/>
            <a:ext cx="651395" cy="974210"/>
          </a:xfrm>
          <a:prstGeom prst="rect">
            <a:avLst/>
          </a:prstGeom>
        </p:spPr>
      </p:pic>
      <p:pic>
        <p:nvPicPr>
          <p:cNvPr id="35" name="图片 34"/>
          <p:cNvPicPr>
            <a:picLocks noChangeAspect="1"/>
          </p:cNvPicPr>
          <p:nvPr/>
        </p:nvPicPr>
        <p:blipFill>
          <a:blip r:embed="rId4">
            <a:biLevel thresh="25000"/>
          </a:blip>
          <a:stretch>
            <a:fillRect/>
          </a:stretch>
        </p:blipFill>
        <p:spPr>
          <a:xfrm>
            <a:off x="7500821" y="4080281"/>
            <a:ext cx="980840" cy="538658"/>
          </a:xfrm>
          <a:prstGeom prst="rect">
            <a:avLst/>
          </a:prstGeom>
        </p:spPr>
      </p:pic>
      <p:pic>
        <p:nvPicPr>
          <p:cNvPr id="5" name="图片 4" descr="图片包含 电子产品&#10;&#10;已生成极高可信度的说明"/>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099" y="4368434"/>
            <a:ext cx="3407757" cy="1916863"/>
          </a:xfrm>
          <a:prstGeom prst="rect">
            <a:avLst/>
          </a:prstGeom>
          <a:effectLst>
            <a:softEdge rad="101600"/>
          </a:effectLst>
        </p:spPr>
      </p:pic>
      <p:pic>
        <p:nvPicPr>
          <p:cNvPr id="1026" name="图片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9548625" y="1035515"/>
            <a:ext cx="1925011" cy="2746412"/>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167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任意多边形 11"/>
          <p:cNvSpPr>
            <a:spLocks noChangeArrowheads="1"/>
          </p:cNvSpPr>
          <p:nvPr/>
        </p:nvSpPr>
        <p:spPr bwMode="auto">
          <a:xfrm rot="-5400000">
            <a:off x="5237162" y="-88900"/>
            <a:ext cx="1687513" cy="12222163"/>
          </a:xfrm>
          <a:custGeom>
            <a:avLst/>
            <a:gdLst>
              <a:gd name="T0" fmla="*/ 0 w 1221161"/>
              <a:gd name="T1" fmla="*/ 0 h 6849948"/>
              <a:gd name="T2" fmla="*/ 157029 w 1221161"/>
              <a:gd name="T3" fmla="*/ 221134 h 6849948"/>
              <a:gd name="T4" fmla="*/ 2331961 w 1221161"/>
              <a:gd name="T5" fmla="*/ 10903826 h 6849948"/>
              <a:gd name="T6" fmla="*/ 157029 w 1221161"/>
              <a:gd name="T7" fmla="*/ 21586516 h 6849948"/>
              <a:gd name="T8" fmla="*/ 0 w 1221161"/>
              <a:gd name="T9" fmla="*/ 21807650 h 6849948"/>
              <a:gd name="T10" fmla="*/ 0 w 1221161"/>
              <a:gd name="T11" fmla="*/ 0 h 6849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1161" h="6849948">
                <a:moveTo>
                  <a:pt x="0" y="0"/>
                </a:moveTo>
                <a:lnTo>
                  <a:pt x="82230" y="69460"/>
                </a:lnTo>
                <a:cubicBezTo>
                  <a:pt x="760629" y="715675"/>
                  <a:pt x="1221161" y="1976019"/>
                  <a:pt x="1221161" y="3424974"/>
                </a:cubicBezTo>
                <a:cubicBezTo>
                  <a:pt x="1221161" y="4873930"/>
                  <a:pt x="760629" y="6134273"/>
                  <a:pt x="82230" y="6780488"/>
                </a:cubicBezTo>
                <a:lnTo>
                  <a:pt x="0" y="6849948"/>
                </a:lnTo>
                <a:lnTo>
                  <a:pt x="0" y="0"/>
                </a:lnTo>
                <a:close/>
              </a:path>
            </a:pathLst>
          </a:custGeom>
          <a:gradFill rotWithShape="1">
            <a:gsLst>
              <a:gs pos="0">
                <a:srgbClr val="F2F2F2"/>
              </a:gs>
              <a:gs pos="100000">
                <a:srgbClr val="D9D9D9"/>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03" name="文本框 1"/>
          <p:cNvSpPr txBox="1">
            <a:spLocks noChangeArrowheads="1"/>
          </p:cNvSpPr>
          <p:nvPr/>
        </p:nvSpPr>
        <p:spPr bwMode="auto">
          <a:xfrm>
            <a:off x="4730750" y="2566988"/>
            <a:ext cx="3463681"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dirty="0">
                <a:solidFill>
                  <a:schemeClr val="bg1"/>
                </a:solidFill>
                <a:latin typeface="微软雅黑" panose="020B0503020204020204" pitchFamily="34" charset="-122"/>
                <a:ea typeface="微软雅黑" panose="020B0503020204020204" pitchFamily="34" charset="-122"/>
              </a:rPr>
              <a:t>谢谢！</a:t>
            </a:r>
          </a:p>
        </p:txBody>
      </p:sp>
      <p:sp>
        <p:nvSpPr>
          <p:cNvPr id="5" name="矩形 4"/>
          <p:cNvSpPr/>
          <p:nvPr/>
        </p:nvSpPr>
        <p:spPr>
          <a:xfrm>
            <a:off x="-30163" y="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模板下载：</a:t>
            </a:r>
            <a:r>
              <a:rPr kumimoji="0" lang="en-US" altLang="zh-CN" sz="100" b="0" i="0" u="none" strike="noStrike" kern="0" cap="none" spc="0" normalizeH="0" baseline="0" noProof="0" dirty="0">
                <a:ln>
                  <a:noFill/>
                </a:ln>
                <a:solidFill>
                  <a:schemeClr val="accent5">
                    <a:lumMod val="25000"/>
                  </a:schemeClr>
                </a:solidFill>
                <a:effectLst/>
                <a:uLnTx/>
                <a:uFillTx/>
              </a:rPr>
              <a:t>www.1ppt.com/moban/     </a:t>
            </a:r>
            <a:r>
              <a:rPr kumimoji="0" lang="zh-CN" altLang="en-US" sz="100" b="0" i="0" u="none" strike="noStrike" kern="0" cap="none" spc="0" normalizeH="0" baseline="0" noProof="0" dirty="0">
                <a:ln>
                  <a:noFill/>
                </a:ln>
                <a:solidFill>
                  <a:schemeClr val="accent5">
                    <a:lumMod val="25000"/>
                  </a:schemeClr>
                </a:solidFill>
                <a:effectLst/>
                <a:uLnTx/>
                <a:uFillTx/>
              </a:rPr>
              <a:t>行业</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节日</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www.1ppt.com/jieri/           PPT</a:t>
            </a:r>
            <a:r>
              <a:rPr kumimoji="0" lang="zh-CN" altLang="en-US" sz="100" b="0" i="0" u="none" strike="noStrike" kern="0" cap="none" spc="0" normalizeH="0" baseline="0" noProof="0" dirty="0">
                <a:ln>
                  <a:noFill/>
                </a:ln>
                <a:solidFill>
                  <a:schemeClr val="accent5">
                    <a:lumMod val="25000"/>
                  </a:schemeClr>
                </a:solidFill>
                <a:effectLst/>
                <a:uLnTx/>
                <a:uFillTx/>
              </a:rPr>
              <a:t>素材下载：</a:t>
            </a:r>
            <a:r>
              <a:rPr kumimoji="0" lang="en-US" altLang="zh-CN" sz="100" b="0" i="0" u="none" strike="noStrike" kern="0" cap="none" spc="0" normalizeH="0" baseline="0" noProof="0" dirty="0">
                <a:ln>
                  <a:noFill/>
                </a:ln>
                <a:solidFill>
                  <a:schemeClr val="accent5">
                    <a:lumMod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背景图片：</a:t>
            </a:r>
            <a:r>
              <a:rPr kumimoji="0" lang="en-US" altLang="zh-CN" sz="100" b="0" i="0" u="none" strike="noStrike" kern="0" cap="none" spc="0" normalizeH="0" baseline="0" noProof="0" dirty="0">
                <a:ln>
                  <a:noFill/>
                </a:ln>
                <a:solidFill>
                  <a:schemeClr val="accent5">
                    <a:lumMod val="25000"/>
                  </a:schemeClr>
                </a:solidFill>
                <a:effectLst/>
                <a:uLnTx/>
                <a:uFillTx/>
              </a:rPr>
              <a:t>www.1ppt.com/beijing/      PPT</a:t>
            </a:r>
            <a:r>
              <a:rPr kumimoji="0" lang="zh-CN" altLang="en-US" sz="100" b="0" i="0" u="none" strike="noStrike" kern="0" cap="none" spc="0" normalizeH="0" baseline="0" noProof="0" dirty="0">
                <a:ln>
                  <a:noFill/>
                </a:ln>
                <a:solidFill>
                  <a:schemeClr val="accent5">
                    <a:lumMod val="25000"/>
                  </a:schemeClr>
                </a:solidFill>
                <a:effectLst/>
                <a:uLnTx/>
                <a:uFillTx/>
              </a:rPr>
              <a:t>图表下载：</a:t>
            </a:r>
            <a:r>
              <a:rPr kumimoji="0" lang="en-US" altLang="zh-CN" sz="100" b="0" i="0" u="none" strike="noStrike" kern="0" cap="none" spc="0" normalizeH="0" baseline="0" noProof="0" dirty="0">
                <a:ln>
                  <a:noFill/>
                </a:ln>
                <a:solidFill>
                  <a:schemeClr val="accent5">
                    <a:lumMod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优秀</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下载：</a:t>
            </a:r>
            <a:r>
              <a:rPr kumimoji="0" lang="en-US" altLang="zh-CN" sz="100" b="0" i="0" u="none" strike="noStrike" kern="0" cap="none" spc="0" normalizeH="0" baseline="0" noProof="0" dirty="0">
                <a:ln>
                  <a:noFill/>
                </a:ln>
                <a:solidFill>
                  <a:schemeClr val="accent5">
                    <a:lumMod val="25000"/>
                  </a:schemeClr>
                </a:solidFill>
                <a:effectLst/>
                <a:uLnTx/>
                <a:uFillTx/>
              </a:rPr>
              <a:t>www.1ppt.com/xiazai/        PPT</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Word</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www.1ppt.com/word/              Excel</a:t>
            </a:r>
            <a:r>
              <a:rPr kumimoji="0" lang="zh-CN" altLang="en-US" sz="100" b="0" i="0" u="none" strike="noStrike" kern="0" cap="none" spc="0" normalizeH="0" baseline="0" noProof="0" dirty="0">
                <a:ln>
                  <a:noFill/>
                </a:ln>
                <a:solidFill>
                  <a:schemeClr val="accent5">
                    <a:lumMod val="25000"/>
                  </a:schemeClr>
                </a:solidFill>
                <a:effectLst/>
                <a:uLnTx/>
                <a:uFillTx/>
              </a:rPr>
              <a:t>教程：</a:t>
            </a:r>
            <a:r>
              <a:rPr kumimoji="0" lang="en-US" altLang="zh-CN" sz="100" b="0" i="0" u="none" strike="noStrike" kern="0" cap="none" spc="0" normalizeH="0" baseline="0" noProof="0" dirty="0">
                <a:ln>
                  <a:noFill/>
                </a:ln>
                <a:solidFill>
                  <a:schemeClr val="accent5">
                    <a:lumMod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资料下载：</a:t>
            </a:r>
            <a:r>
              <a:rPr kumimoji="0" lang="en-US" altLang="zh-CN" sz="100" b="0" i="0" u="none" strike="noStrike" kern="0" cap="none" spc="0" normalizeH="0" baseline="0" noProof="0" dirty="0">
                <a:ln>
                  <a:noFill/>
                </a:ln>
                <a:solidFill>
                  <a:schemeClr val="accent5">
                    <a:lumMod val="25000"/>
                  </a:schemeClr>
                </a:solidFill>
                <a:effectLst/>
                <a:uLnTx/>
                <a:uFillTx/>
              </a:rPr>
              <a:t>www.1ppt.com/ziliao/                PPT</a:t>
            </a:r>
            <a:r>
              <a:rPr kumimoji="0" lang="zh-CN" altLang="en-US" sz="100" b="0" i="0" u="none" strike="noStrike" kern="0" cap="none" spc="0" normalizeH="0" baseline="0" noProof="0" dirty="0">
                <a:ln>
                  <a:noFill/>
                </a:ln>
                <a:solidFill>
                  <a:schemeClr val="accent5">
                    <a:lumMod val="25000"/>
                  </a:schemeClr>
                </a:solidFill>
                <a:effectLst/>
                <a:uLnTx/>
                <a:uFillTx/>
              </a:rPr>
              <a:t>课件下载：</a:t>
            </a:r>
            <a:r>
              <a:rPr kumimoji="0" lang="en-US" altLang="zh-CN" sz="100" b="0" i="0" u="none" strike="noStrike" kern="0" cap="none" spc="0" normalizeH="0" baseline="0" noProof="0" dirty="0">
                <a:ln>
                  <a:noFill/>
                </a:ln>
                <a:solidFill>
                  <a:schemeClr val="accent5">
                    <a:lumMod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范文下载：</a:t>
            </a:r>
            <a:r>
              <a:rPr kumimoji="0" lang="en-US" altLang="zh-CN" sz="100" b="0" i="0" u="none" strike="noStrike" kern="0" cap="none" spc="0" normalizeH="0" baseline="0" noProof="0" dirty="0">
                <a:ln>
                  <a:noFill/>
                </a:ln>
                <a:solidFill>
                  <a:schemeClr val="accent5">
                    <a:lumMod val="25000"/>
                  </a:schemeClr>
                </a:solidFill>
                <a:effectLst/>
                <a:uLnTx/>
                <a:uFillTx/>
              </a:rPr>
              <a:t>www.1ppt.com/fanwen/             </a:t>
            </a:r>
            <a:r>
              <a:rPr kumimoji="0" lang="zh-CN" altLang="en-US" sz="100" b="0" i="0" u="none" strike="noStrike" kern="0" cap="none" spc="0" normalizeH="0" baseline="0" noProof="0" dirty="0">
                <a:ln>
                  <a:noFill/>
                </a:ln>
                <a:solidFill>
                  <a:schemeClr val="accent5">
                    <a:lumMod val="25000"/>
                  </a:schemeClr>
                </a:solidFill>
                <a:effectLst/>
                <a:uLnTx/>
                <a:uFillTx/>
              </a:rPr>
              <a:t>试卷下载：</a:t>
            </a:r>
            <a:r>
              <a:rPr kumimoji="0" lang="en-US" altLang="zh-CN" sz="100" b="0" i="0" u="none" strike="noStrike" kern="0" cap="none" spc="0" normalizeH="0" baseline="0" noProof="0" dirty="0">
                <a:ln>
                  <a:noFill/>
                </a:ln>
                <a:solidFill>
                  <a:schemeClr val="accent5">
                    <a:lumMod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教案下载：</a:t>
            </a:r>
            <a:r>
              <a:rPr kumimoji="0" lang="en-US" altLang="zh-CN" sz="100" b="0" i="0" u="none" strike="noStrike" kern="0" cap="none" spc="0" normalizeH="0" baseline="0" noProof="0" dirty="0">
                <a:ln>
                  <a:noFill/>
                </a:ln>
                <a:solidFill>
                  <a:schemeClr val="accent5">
                    <a:lumMod val="25000"/>
                  </a:schemeClr>
                </a:solidFill>
                <a:effectLst/>
                <a:uLnTx/>
                <a:uFillTx/>
              </a:rPr>
              <a:t>www.1ppt.com/jiaoan/        PPT</a:t>
            </a:r>
            <a:r>
              <a:rPr kumimoji="0" lang="zh-CN" altLang="en-US" sz="100" b="0" i="0" u="none" strike="noStrike" kern="0" cap="none" spc="0" normalizeH="0" baseline="0" noProof="0" dirty="0">
                <a:ln>
                  <a:noFill/>
                </a:ln>
                <a:solidFill>
                  <a:schemeClr val="accent5">
                    <a:lumMod val="25000"/>
                  </a:schemeClr>
                </a:solidFill>
                <a:effectLst/>
                <a:uLnTx/>
                <a:uFillTx/>
              </a:rPr>
              <a:t>论坛：</a:t>
            </a:r>
            <a:r>
              <a:rPr kumimoji="0" lang="en-US" altLang="zh-CN" sz="100" b="0" i="0" u="none" strike="noStrike" kern="0" cap="none" spc="0" normalizeH="0" baseline="0" noProof="0" dirty="0">
                <a:ln>
                  <a:noFill/>
                </a:ln>
                <a:solidFill>
                  <a:schemeClr val="accent5">
                    <a:lumMod val="25000"/>
                  </a:schemeClr>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 </a:t>
            </a:r>
            <a:endParaRPr kumimoji="0" lang="zh-CN" altLang="en-US" sz="100" b="0" i="0" u="none" strike="noStrike" kern="0" cap="none" spc="0" normalizeH="0" baseline="0" noProof="0" dirty="0">
              <a:ln>
                <a:noFill/>
              </a:ln>
              <a:solidFill>
                <a:schemeClr val="accent5">
                  <a:lumMod val="25000"/>
                </a:schemeClr>
              </a:solidFill>
              <a:effectLst/>
              <a:uLnTx/>
              <a:uFillTx/>
            </a:endParaRPr>
          </a:p>
        </p:txBody>
      </p:sp>
      <p:pic>
        <p:nvPicPr>
          <p:cNvPr id="3" name="图片 2" descr="图片包含 文字&#10;&#10;已生成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931" y="5437419"/>
            <a:ext cx="1241974" cy="1169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29698" name="矩形 31"/>
          <p:cNvSpPr>
            <a:spLocks noChangeArrowheads="1"/>
          </p:cNvSpPr>
          <p:nvPr/>
        </p:nvSpPr>
        <p:spPr bwMode="auto">
          <a:xfrm>
            <a:off x="0" y="0"/>
            <a:ext cx="12192000" cy="2544763"/>
          </a:xfrm>
          <a:prstGeom prst="rect">
            <a:avLst/>
          </a:prstGeom>
          <a:gradFill rotWithShape="0">
            <a:gsLst>
              <a:gs pos="0">
                <a:srgbClr val="FFFFFF"/>
              </a:gs>
              <a:gs pos="100000">
                <a:srgbClr val="F2F2F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699" name="文本框 4"/>
          <p:cNvSpPr txBox="1">
            <a:spLocks noChangeArrowheads="1"/>
          </p:cNvSpPr>
          <p:nvPr/>
        </p:nvSpPr>
        <p:spPr bwMode="auto">
          <a:xfrm>
            <a:off x="5180013" y="1071563"/>
            <a:ext cx="1862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a:solidFill>
                  <a:srgbClr val="003F78"/>
                </a:solidFill>
                <a:latin typeface="微软雅黑" panose="020B0503020204020204" pitchFamily="34" charset="-122"/>
                <a:ea typeface="微软雅黑" panose="020B0503020204020204" pitchFamily="34" charset="-122"/>
              </a:rPr>
              <a:t>目录</a:t>
            </a:r>
          </a:p>
        </p:txBody>
      </p:sp>
      <p:cxnSp>
        <p:nvCxnSpPr>
          <p:cNvPr id="29700" name="直接连接符 5"/>
          <p:cNvCxnSpPr>
            <a:cxnSpLocks noChangeShapeType="1"/>
          </p:cNvCxnSpPr>
          <p:nvPr/>
        </p:nvCxnSpPr>
        <p:spPr bwMode="auto">
          <a:xfrm>
            <a:off x="6916738"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1" name="直接连接符 6"/>
          <p:cNvCxnSpPr>
            <a:cxnSpLocks noChangeShapeType="1"/>
          </p:cNvCxnSpPr>
          <p:nvPr/>
        </p:nvCxnSpPr>
        <p:spPr bwMode="auto">
          <a:xfrm>
            <a:off x="4532313"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2" name="直接连接符 7"/>
          <p:cNvCxnSpPr>
            <a:cxnSpLocks noChangeShapeType="1"/>
          </p:cNvCxnSpPr>
          <p:nvPr/>
        </p:nvCxnSpPr>
        <p:spPr bwMode="auto">
          <a:xfrm>
            <a:off x="4532313" y="2276475"/>
            <a:ext cx="3200400"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3" name="直接连接符 8"/>
          <p:cNvCxnSpPr>
            <a:cxnSpLocks noChangeShapeType="1"/>
          </p:cNvCxnSpPr>
          <p:nvPr/>
        </p:nvCxnSpPr>
        <p:spPr bwMode="auto">
          <a:xfrm>
            <a:off x="4543425"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4" name="直接连接符 9"/>
          <p:cNvCxnSpPr>
            <a:cxnSpLocks noChangeShapeType="1"/>
          </p:cNvCxnSpPr>
          <p:nvPr/>
        </p:nvCxnSpPr>
        <p:spPr bwMode="auto">
          <a:xfrm>
            <a:off x="7721600"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sp>
        <p:nvSpPr>
          <p:cNvPr id="29705" name="文本框 10"/>
          <p:cNvSpPr txBox="1">
            <a:spLocks noChangeArrowheads="1"/>
          </p:cNvSpPr>
          <p:nvPr/>
        </p:nvSpPr>
        <p:spPr bwMode="auto">
          <a:xfrm>
            <a:off x="4543425" y="1800225"/>
            <a:ext cx="315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03F78"/>
                </a:solidFill>
                <a:latin typeface="冬青黑体简体中文 W3" panose="020B0300000000000000" pitchFamily="34" charset="-122"/>
                <a:ea typeface="冬青黑体简体中文 W3" panose="020B0300000000000000" pitchFamily="34" charset="-122"/>
              </a:rPr>
              <a:t>Contents</a:t>
            </a:r>
            <a:endParaRPr lang="zh-CN" altLang="en-US" sz="2000" dirty="0">
              <a:solidFill>
                <a:srgbClr val="003F78"/>
              </a:solidFill>
              <a:latin typeface="冬青黑体简体中文 W3" panose="020B0300000000000000" pitchFamily="34" charset="-122"/>
              <a:ea typeface="冬青黑体简体中文 W3" panose="020B0300000000000000" pitchFamily="34" charset="-122"/>
            </a:endParaRPr>
          </a:p>
        </p:txBody>
      </p:sp>
      <p:cxnSp>
        <p:nvCxnSpPr>
          <p:cNvPr id="29706" name="直接连接符 11"/>
          <p:cNvCxnSpPr>
            <a:cxnSpLocks noChangeShapeType="1"/>
          </p:cNvCxnSpPr>
          <p:nvPr/>
        </p:nvCxnSpPr>
        <p:spPr bwMode="auto">
          <a:xfrm>
            <a:off x="2006600" y="2416175"/>
            <a:ext cx="8272463" cy="0"/>
          </a:xfrm>
          <a:prstGeom prst="line">
            <a:avLst/>
          </a:prstGeom>
          <a:noFill/>
          <a:ln w="6350">
            <a:solidFill>
              <a:srgbClr val="013668"/>
            </a:solidFill>
            <a:prstDash val="dash"/>
            <a:round/>
          </a:ln>
          <a:extLst>
            <a:ext uri="{909E8E84-426E-40DD-AFC4-6F175D3DCCD1}">
              <a14:hiddenFill xmlns:a14="http://schemas.microsoft.com/office/drawing/2010/main">
                <a:noFill/>
              </a14:hiddenFill>
            </a:ext>
          </a:extLst>
        </p:spPr>
      </p:cxnSp>
      <p:sp>
        <p:nvSpPr>
          <p:cNvPr id="29710" name="任意多边形 15"/>
          <p:cNvSpPr>
            <a:spLocks noChangeArrowheads="1"/>
          </p:cNvSpPr>
          <p:nvPr/>
        </p:nvSpPr>
        <p:spPr bwMode="auto">
          <a:xfrm>
            <a:off x="6479441" y="3222141"/>
            <a:ext cx="3155949"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1" name="文本框 16"/>
          <p:cNvSpPr txBox="1">
            <a:spLocks noChangeArrowheads="1"/>
          </p:cNvSpPr>
          <p:nvPr/>
        </p:nvSpPr>
        <p:spPr bwMode="auto">
          <a:xfrm>
            <a:off x="7781191" y="2979254"/>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2</a:t>
            </a:r>
            <a:endParaRPr lang="zh-CN" altLang="en-US" sz="2400">
              <a:solidFill>
                <a:schemeClr val="bg1"/>
              </a:solidFill>
              <a:latin typeface="Impact" panose="020B0806030902050204" pitchFamily="34" charset="0"/>
            </a:endParaRPr>
          </a:p>
        </p:txBody>
      </p:sp>
      <p:sp>
        <p:nvSpPr>
          <p:cNvPr id="29712" name="文本框 17"/>
          <p:cNvSpPr txBox="1">
            <a:spLocks noChangeArrowheads="1"/>
          </p:cNvSpPr>
          <p:nvPr/>
        </p:nvSpPr>
        <p:spPr bwMode="auto">
          <a:xfrm>
            <a:off x="6468329" y="3452329"/>
            <a:ext cx="3167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总体设计与相关技术</a:t>
            </a:r>
          </a:p>
        </p:txBody>
      </p:sp>
      <p:sp>
        <p:nvSpPr>
          <p:cNvPr id="29716" name="文本框 21"/>
          <p:cNvSpPr txBox="1">
            <a:spLocks noChangeArrowheads="1"/>
          </p:cNvSpPr>
          <p:nvPr/>
        </p:nvSpPr>
        <p:spPr bwMode="auto">
          <a:xfrm>
            <a:off x="1701800" y="221456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7" name="文本框 22"/>
          <p:cNvSpPr txBox="1">
            <a:spLocks noChangeArrowheads="1"/>
          </p:cNvSpPr>
          <p:nvPr/>
        </p:nvSpPr>
        <p:spPr bwMode="auto">
          <a:xfrm flipV="1">
            <a:off x="10106025" y="223361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 name="任意多边形 15"/>
          <p:cNvSpPr>
            <a:spLocks noChangeArrowheads="1"/>
          </p:cNvSpPr>
          <p:nvPr/>
        </p:nvSpPr>
        <p:spPr bwMode="auto">
          <a:xfrm>
            <a:off x="2637692" y="3222141"/>
            <a:ext cx="3155949"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文本框 16"/>
          <p:cNvSpPr txBox="1">
            <a:spLocks noChangeArrowheads="1"/>
          </p:cNvSpPr>
          <p:nvPr/>
        </p:nvSpPr>
        <p:spPr bwMode="auto">
          <a:xfrm>
            <a:off x="3939442" y="2979254"/>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1</a:t>
            </a:r>
            <a:endParaRPr lang="zh-CN" altLang="en-US" sz="2400" dirty="0">
              <a:solidFill>
                <a:schemeClr val="bg1"/>
              </a:solidFill>
              <a:latin typeface="Impact" panose="020B0806030902050204" pitchFamily="34" charset="0"/>
            </a:endParaRPr>
          </a:p>
        </p:txBody>
      </p:sp>
      <p:sp>
        <p:nvSpPr>
          <p:cNvPr id="31" name="文本框 17"/>
          <p:cNvSpPr txBox="1">
            <a:spLocks noChangeArrowheads="1"/>
          </p:cNvSpPr>
          <p:nvPr/>
        </p:nvSpPr>
        <p:spPr bwMode="auto">
          <a:xfrm>
            <a:off x="2626580" y="3452329"/>
            <a:ext cx="3167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绪论</a:t>
            </a:r>
          </a:p>
        </p:txBody>
      </p:sp>
      <p:sp>
        <p:nvSpPr>
          <p:cNvPr id="32" name="任意多边形 15"/>
          <p:cNvSpPr>
            <a:spLocks noChangeArrowheads="1"/>
          </p:cNvSpPr>
          <p:nvPr/>
        </p:nvSpPr>
        <p:spPr bwMode="auto">
          <a:xfrm>
            <a:off x="760414" y="4829176"/>
            <a:ext cx="3155949"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文本框 16"/>
          <p:cNvSpPr txBox="1">
            <a:spLocks noChangeArrowheads="1"/>
          </p:cNvSpPr>
          <p:nvPr/>
        </p:nvSpPr>
        <p:spPr bwMode="auto">
          <a:xfrm>
            <a:off x="2062164" y="4586289"/>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3</a:t>
            </a:r>
            <a:endParaRPr lang="zh-CN" altLang="en-US" sz="2400" dirty="0">
              <a:solidFill>
                <a:schemeClr val="bg1"/>
              </a:solidFill>
              <a:latin typeface="Impact" panose="020B0806030902050204" pitchFamily="34" charset="0"/>
            </a:endParaRPr>
          </a:p>
        </p:txBody>
      </p:sp>
      <p:sp>
        <p:nvSpPr>
          <p:cNvPr id="34" name="文本框 17"/>
          <p:cNvSpPr txBox="1">
            <a:spLocks noChangeArrowheads="1"/>
          </p:cNvSpPr>
          <p:nvPr/>
        </p:nvSpPr>
        <p:spPr bwMode="auto">
          <a:xfrm>
            <a:off x="749302" y="5059364"/>
            <a:ext cx="3167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系统硬件设计</a:t>
            </a:r>
          </a:p>
        </p:txBody>
      </p:sp>
      <p:sp>
        <p:nvSpPr>
          <p:cNvPr id="35" name="任意多边形 15"/>
          <p:cNvSpPr>
            <a:spLocks noChangeArrowheads="1"/>
          </p:cNvSpPr>
          <p:nvPr/>
        </p:nvSpPr>
        <p:spPr bwMode="auto">
          <a:xfrm>
            <a:off x="4554537" y="4829176"/>
            <a:ext cx="3155949"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文本框 16"/>
          <p:cNvSpPr txBox="1">
            <a:spLocks noChangeArrowheads="1"/>
          </p:cNvSpPr>
          <p:nvPr/>
        </p:nvSpPr>
        <p:spPr bwMode="auto">
          <a:xfrm>
            <a:off x="5856287" y="4586289"/>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4</a:t>
            </a:r>
            <a:endParaRPr lang="zh-CN" altLang="en-US" sz="2400" dirty="0">
              <a:solidFill>
                <a:schemeClr val="bg1"/>
              </a:solidFill>
              <a:latin typeface="Impact" panose="020B0806030902050204" pitchFamily="34" charset="0"/>
            </a:endParaRPr>
          </a:p>
        </p:txBody>
      </p:sp>
      <p:sp>
        <p:nvSpPr>
          <p:cNvPr id="37" name="文本框 17"/>
          <p:cNvSpPr txBox="1">
            <a:spLocks noChangeArrowheads="1"/>
          </p:cNvSpPr>
          <p:nvPr/>
        </p:nvSpPr>
        <p:spPr bwMode="auto">
          <a:xfrm>
            <a:off x="4543425" y="5059364"/>
            <a:ext cx="3167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系统软件设计</a:t>
            </a:r>
          </a:p>
        </p:txBody>
      </p:sp>
      <p:sp>
        <p:nvSpPr>
          <p:cNvPr id="38" name="任意多边形 15"/>
          <p:cNvSpPr>
            <a:spLocks noChangeArrowheads="1"/>
          </p:cNvSpPr>
          <p:nvPr/>
        </p:nvSpPr>
        <p:spPr bwMode="auto">
          <a:xfrm>
            <a:off x="8348660" y="4829176"/>
            <a:ext cx="3155949"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文本框 16"/>
          <p:cNvSpPr txBox="1">
            <a:spLocks noChangeArrowheads="1"/>
          </p:cNvSpPr>
          <p:nvPr/>
        </p:nvSpPr>
        <p:spPr bwMode="auto">
          <a:xfrm>
            <a:off x="9650410" y="4586289"/>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5</a:t>
            </a:r>
            <a:endParaRPr lang="zh-CN" altLang="en-US" sz="2400" dirty="0">
              <a:solidFill>
                <a:schemeClr val="bg1"/>
              </a:solidFill>
              <a:latin typeface="Impact" panose="020B0806030902050204" pitchFamily="34" charset="0"/>
            </a:endParaRPr>
          </a:p>
        </p:txBody>
      </p:sp>
      <p:sp>
        <p:nvSpPr>
          <p:cNvPr id="40" name="文本框 17"/>
          <p:cNvSpPr txBox="1">
            <a:spLocks noChangeArrowheads="1"/>
          </p:cNvSpPr>
          <p:nvPr/>
        </p:nvSpPr>
        <p:spPr bwMode="auto">
          <a:xfrm>
            <a:off x="8337548" y="5059364"/>
            <a:ext cx="3167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系统综合测试</a:t>
            </a:r>
          </a:p>
        </p:txBody>
      </p:sp>
      <p:pic>
        <p:nvPicPr>
          <p:cNvPr id="5" name="图片 4" descr="图片包含 文字&#10;&#10;已生成高可信度的说明"/>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4609" y="75844"/>
            <a:ext cx="538162" cy="5067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绪论</a:t>
            </a:r>
          </a:p>
        </p:txBody>
      </p:sp>
      <p:grpSp>
        <p:nvGrpSpPr>
          <p:cNvPr id="30723" name="椭圆 4"/>
          <p:cNvGrpSpPr/>
          <p:nvPr/>
        </p:nvGrpSpPr>
        <p:grpSpPr bwMode="auto">
          <a:xfrm>
            <a:off x="5505450" y="1809750"/>
            <a:ext cx="1535113" cy="1536700"/>
            <a:chOff x="0" y="0"/>
            <a:chExt cx="967" cy="968"/>
          </a:xfrm>
        </p:grpSpPr>
        <p:pic>
          <p:nvPicPr>
            <p:cNvPr id="3073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0724"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30725" name="空心弧 8"/>
          <p:cNvSpPr>
            <a:spLocks noChangeArrowheads="1"/>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6" name="空心弧 9"/>
          <p:cNvSpPr>
            <a:spLocks noChangeArrowheads="1"/>
          </p:cNvSpPr>
          <p:nvPr/>
        </p:nvSpPr>
        <p:spPr bwMode="auto">
          <a:xfrm rot="-6220124">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7"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8"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29" name="椭圆 12"/>
          <p:cNvSpPr>
            <a:spLocks noChangeArrowheads="1"/>
          </p:cNvSpPr>
          <p:nvPr/>
        </p:nvSpPr>
        <p:spPr bwMode="auto">
          <a:xfrm flipH="1">
            <a:off x="594995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0"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1"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2"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22"/>
          <p:cNvGrpSpPr/>
          <p:nvPr/>
        </p:nvGrpSpPr>
        <p:grpSpPr bwMode="auto">
          <a:xfrm>
            <a:off x="222250" y="22066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47" name="任意多边形 23"/>
          <p:cNvSpPr>
            <a:spLocks noChangeArrowheads="1"/>
          </p:cNvSpPr>
          <p:nvPr/>
        </p:nvSpPr>
        <p:spPr bwMode="auto">
          <a:xfrm>
            <a:off x="0" y="2963863"/>
            <a:ext cx="12192000" cy="3894137"/>
          </a:xfrm>
          <a:custGeom>
            <a:avLst/>
            <a:gdLst>
              <a:gd name="T0" fmla="*/ 12192000 w 12192000"/>
              <a:gd name="T1" fmla="*/ 0 h 3212700"/>
              <a:gd name="T2" fmla="*/ 12192000 w 12192000"/>
              <a:gd name="T3" fmla="*/ 4720112 h 3212700"/>
              <a:gd name="T4" fmla="*/ 0 w 12192000"/>
              <a:gd name="T5" fmla="*/ 4720112 h 3212700"/>
              <a:gd name="T6" fmla="*/ 0 w 12192000"/>
              <a:gd name="T7" fmla="*/ 1919 h 3212700"/>
              <a:gd name="T8" fmla="*/ 192228 w 12192000"/>
              <a:gd name="T9" fmla="*/ 86592 h 3212700"/>
              <a:gd name="T10" fmla="*/ 6093822 w 12192000"/>
              <a:gd name="T11" fmla="*/ 926285 h 3212700"/>
              <a:gd name="T12" fmla="*/ 11995417 w 12192000"/>
              <a:gd name="T13" fmla="*/ 8659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8" name="文本框 18"/>
          <p:cNvSpPr txBox="1">
            <a:spLocks noChangeArrowheads="1"/>
          </p:cNvSpPr>
          <p:nvPr/>
        </p:nvSpPr>
        <p:spPr bwMode="auto">
          <a:xfrm>
            <a:off x="1389063" y="4059238"/>
            <a:ext cx="9761537" cy="175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600"/>
              </a:lnSpc>
            </a:pP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本课题以智能家居应用为模型，旨在设计一个基于</a:t>
            </a:r>
            <a:r>
              <a:rPr lang="en-US" altLang="zh-CN" sz="1600" dirty="0">
                <a:solidFill>
                  <a:srgbClr val="595959"/>
                </a:solidFill>
                <a:latin typeface="微软雅黑" panose="020B0503020204020204" pitchFamily="34" charset="-122"/>
                <a:ea typeface="微软雅黑" panose="020B0503020204020204" pitchFamily="34" charset="-122"/>
              </a:rPr>
              <a:t>Android</a:t>
            </a:r>
            <a:r>
              <a:rPr lang="zh-CN" altLang="en-US" sz="1600" dirty="0">
                <a:solidFill>
                  <a:srgbClr val="595959"/>
                </a:solidFill>
                <a:latin typeface="微软雅黑" panose="020B0503020204020204" pitchFamily="34" charset="-122"/>
                <a:ea typeface="微软雅黑" panose="020B0503020204020204" pitchFamily="34" charset="-122"/>
              </a:rPr>
              <a:t>智能手机平台的智能车控制系统。在本系统中</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rPr>
              <a:t>Android</a:t>
            </a:r>
            <a:r>
              <a:rPr lang="zh-CN" altLang="en-US" sz="1600" dirty="0">
                <a:solidFill>
                  <a:srgbClr val="595959"/>
                </a:solidFill>
                <a:latin typeface="微软雅黑" panose="020B0503020204020204" pitchFamily="34" charset="-122"/>
                <a:ea typeface="微软雅黑" panose="020B0503020204020204" pitchFamily="34" charset="-122"/>
              </a:rPr>
              <a:t>客户端通过蓝牙连接智能车控制器，并发送操作指令，智能车控制器通过蓝牙通信接收指令，根据通信协议，将指令信息进行解析后用液晶显示出来并根据指令调整智能车的行驶状态。</a:t>
            </a:r>
            <a:endParaRPr lang="en-US" altLang="zh-CN" sz="1600" dirty="0">
              <a:solidFill>
                <a:srgbClr val="595959"/>
              </a:solidFill>
              <a:latin typeface="微软雅黑" panose="020B0503020204020204" pitchFamily="34" charset="-122"/>
              <a:ea typeface="微软雅黑" panose="020B0503020204020204" pitchFamily="34" charset="-122"/>
            </a:endParaRPr>
          </a:p>
          <a:p>
            <a:pPr eaLnBrk="1" hangingPunct="1">
              <a:lnSpc>
                <a:spcPts val="2600"/>
              </a:lnSpc>
            </a:pPr>
            <a:r>
              <a:rPr lang="zh-CN" altLang="en-US" sz="1600" dirty="0">
                <a:solidFill>
                  <a:srgbClr val="595959"/>
                </a:solidFill>
                <a:latin typeface="微软雅黑" panose="020B0503020204020204" pitchFamily="34" charset="-122"/>
                <a:ea typeface="微软雅黑" panose="020B0503020204020204" pitchFamily="34" charset="-122"/>
              </a:rPr>
              <a:t>     本设计不仅仅局限于利用</a:t>
            </a:r>
            <a:r>
              <a:rPr lang="en-US" altLang="zh-CN" sz="1600" dirty="0">
                <a:solidFill>
                  <a:srgbClr val="595959"/>
                </a:solidFill>
                <a:latin typeface="微软雅黑" panose="020B0503020204020204" pitchFamily="34" charset="-122"/>
                <a:ea typeface="微软雅黑" panose="020B0503020204020204" pitchFamily="34" charset="-122"/>
              </a:rPr>
              <a:t>Android</a:t>
            </a:r>
            <a:r>
              <a:rPr lang="zh-CN" altLang="en-US" sz="1600" dirty="0">
                <a:solidFill>
                  <a:srgbClr val="595959"/>
                </a:solidFill>
                <a:latin typeface="微软雅黑" panose="020B0503020204020204" pitchFamily="34" charset="-122"/>
                <a:ea typeface="微软雅黑" panose="020B0503020204020204" pitchFamily="34" charset="-122"/>
              </a:rPr>
              <a:t>智能机控制智能车，其意义在于利用蓝牙这种短距离无线通信技术，结合智能机与智能家居，促进智能家居的发展，这是物联网时代下家居智能化中的必然一步。</a:t>
            </a:r>
          </a:p>
        </p:txBody>
      </p:sp>
      <p:grpSp>
        <p:nvGrpSpPr>
          <p:cNvPr id="31749" name="椭圆 19"/>
          <p:cNvGrpSpPr/>
          <p:nvPr/>
        </p:nvGrpSpPr>
        <p:grpSpPr bwMode="auto">
          <a:xfrm>
            <a:off x="5230813" y="615950"/>
            <a:ext cx="2084387" cy="2084388"/>
            <a:chOff x="0" y="0"/>
            <a:chExt cx="1313" cy="1313"/>
          </a:xfrm>
        </p:grpSpPr>
        <p:pic>
          <p:nvPicPr>
            <p:cNvPr id="31752" name="椭圆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13"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Text Box 16"/>
            <p:cNvSpPr txBox="1">
              <a:spLocks noChangeArrowheads="1"/>
            </p:cNvSpPr>
            <p:nvPr/>
          </p:nvSpPr>
          <p:spPr bwMode="auto">
            <a:xfrm>
              <a:off x="194" y="194"/>
              <a:ext cx="9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1751" name="矩形 21"/>
          <p:cNvSpPr>
            <a:spLocks noChangeArrowheads="1"/>
          </p:cNvSpPr>
          <p:nvPr/>
        </p:nvSpPr>
        <p:spPr bwMode="auto">
          <a:xfrm>
            <a:off x="5362313" y="2963863"/>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solidFill>
                  <a:schemeClr val="bg1"/>
                </a:solidFill>
                <a:latin typeface="微软雅黑" panose="020B0503020204020204" pitchFamily="34" charset="-122"/>
                <a:ea typeface="微软雅黑" panose="020B0503020204020204" pitchFamily="34" charset="-122"/>
              </a:rPr>
              <a:t>智能家居</a:t>
            </a:r>
          </a:p>
        </p:txBody>
      </p:sp>
      <p:sp>
        <p:nvSpPr>
          <p:cNvPr id="19" name="KSO_Shape"/>
          <p:cNvSpPr>
            <a:spLocks noChangeArrowheads="1"/>
          </p:cNvSpPr>
          <p:nvPr/>
        </p:nvSpPr>
        <p:spPr bwMode="auto">
          <a:xfrm>
            <a:off x="5538788" y="868973"/>
            <a:ext cx="1420874" cy="1528152"/>
          </a:xfrm>
          <a:custGeom>
            <a:avLst/>
            <a:gdLst>
              <a:gd name="T0" fmla="*/ 430558 w 2344738"/>
              <a:gd name="T1" fmla="*/ 1192386 h 2484437"/>
              <a:gd name="T2" fmla="*/ 573934 w 2344738"/>
              <a:gd name="T3" fmla="*/ 1074295 h 2484437"/>
              <a:gd name="T4" fmla="*/ 912244 w 2344738"/>
              <a:gd name="T5" fmla="*/ 947696 h 2484437"/>
              <a:gd name="T6" fmla="*/ 982465 w 2344738"/>
              <a:gd name="T7" fmla="*/ 1076093 h 2484437"/>
              <a:gd name="T8" fmla="*/ 1072602 w 2344738"/>
              <a:gd name="T9" fmla="*/ 1003474 h 2484437"/>
              <a:gd name="T10" fmla="*/ 285350 w 2344738"/>
              <a:gd name="T11" fmla="*/ 846676 h 2484437"/>
              <a:gd name="T12" fmla="*/ 453506 w 2344738"/>
              <a:gd name="T13" fmla="*/ 975689 h 2484437"/>
              <a:gd name="T14" fmla="*/ 452465 w 2344738"/>
              <a:gd name="T15" fmla="*/ 882442 h 2484437"/>
              <a:gd name="T16" fmla="*/ 574722 w 2344738"/>
              <a:gd name="T17" fmla="*/ 886433 h 2484437"/>
              <a:gd name="T18" fmla="*/ 676311 w 2344738"/>
              <a:gd name="T19" fmla="*/ 979225 h 2484437"/>
              <a:gd name="T20" fmla="*/ 911117 w 2344738"/>
              <a:gd name="T21" fmla="*/ 839133 h 2484437"/>
              <a:gd name="T22" fmla="*/ 797071 w 2344738"/>
              <a:gd name="T23" fmla="*/ 870089 h 2484437"/>
              <a:gd name="T24" fmla="*/ 724154 w 2344738"/>
              <a:gd name="T25" fmla="*/ 824460 h 2484437"/>
              <a:gd name="T26" fmla="*/ 68840 w 2344738"/>
              <a:gd name="T27" fmla="*/ 767706 h 2484437"/>
              <a:gd name="T28" fmla="*/ 60215 w 2344738"/>
              <a:gd name="T29" fmla="*/ 894112 h 2484437"/>
              <a:gd name="T30" fmla="*/ 172474 w 2344738"/>
              <a:gd name="T31" fmla="*/ 793672 h 2484437"/>
              <a:gd name="T32" fmla="*/ 446820 w 2344738"/>
              <a:gd name="T33" fmla="*/ 686039 h 2484437"/>
              <a:gd name="T34" fmla="*/ 314721 w 2344738"/>
              <a:gd name="T35" fmla="*/ 804868 h 2484437"/>
              <a:gd name="T36" fmla="*/ 231591 w 2344738"/>
              <a:gd name="T37" fmla="*/ 626547 h 2484437"/>
              <a:gd name="T38" fmla="*/ 212790 w 2344738"/>
              <a:gd name="T39" fmla="*/ 555337 h 2484437"/>
              <a:gd name="T40" fmla="*/ 626671 w 2344738"/>
              <a:gd name="T41" fmla="*/ 739778 h 2484437"/>
              <a:gd name="T42" fmla="*/ 793935 w 2344738"/>
              <a:gd name="T43" fmla="*/ 747049 h 2484437"/>
              <a:gd name="T44" fmla="*/ 862127 w 2344738"/>
              <a:gd name="T45" fmla="*/ 804868 h 2484437"/>
              <a:gd name="T46" fmla="*/ 980542 w 2344738"/>
              <a:gd name="T47" fmla="*/ 654021 h 2484437"/>
              <a:gd name="T48" fmla="*/ 473681 w 2344738"/>
              <a:gd name="T49" fmla="*/ 605307 h 2484437"/>
              <a:gd name="T50" fmla="*/ 785625 w 2344738"/>
              <a:gd name="T51" fmla="*/ 355313 h 2484437"/>
              <a:gd name="T52" fmla="*/ 603096 w 2344738"/>
              <a:gd name="T53" fmla="*/ 716532 h 2484437"/>
              <a:gd name="T54" fmla="*/ 905632 w 2344738"/>
              <a:gd name="T55" fmla="*/ 382324 h 2484437"/>
              <a:gd name="T56" fmla="*/ 349290 w 2344738"/>
              <a:gd name="T57" fmla="*/ 314911 h 2484437"/>
              <a:gd name="T58" fmla="*/ 321776 w 2344738"/>
              <a:gd name="T59" fmla="*/ 509863 h 2484437"/>
              <a:gd name="T60" fmla="*/ 927917 w 2344738"/>
              <a:gd name="T61" fmla="*/ 296706 h 2484437"/>
              <a:gd name="T62" fmla="*/ 1073530 w 2344738"/>
              <a:gd name="T63" fmla="*/ 342913 h 2484437"/>
              <a:gd name="T64" fmla="*/ 1034014 w 2344738"/>
              <a:gd name="T65" fmla="*/ 265792 h 2484437"/>
              <a:gd name="T66" fmla="*/ 128559 w 2344738"/>
              <a:gd name="T67" fmla="*/ 285703 h 2484437"/>
              <a:gd name="T68" fmla="*/ 134840 w 2344738"/>
              <a:gd name="T69" fmla="*/ 371767 h 2484437"/>
              <a:gd name="T70" fmla="*/ 263064 w 2344738"/>
              <a:gd name="T71" fmla="*/ 296706 h 2484437"/>
              <a:gd name="T72" fmla="*/ 460523 w 2344738"/>
              <a:gd name="T73" fmla="*/ 285840 h 2484437"/>
              <a:gd name="T74" fmla="*/ 605628 w 2344738"/>
              <a:gd name="T75" fmla="*/ 234611 h 2484437"/>
              <a:gd name="T76" fmla="*/ 653119 w 2344738"/>
              <a:gd name="T77" fmla="*/ 352641 h 2484437"/>
              <a:gd name="T78" fmla="*/ 788252 w 2344738"/>
              <a:gd name="T79" fmla="*/ 277826 h 2484437"/>
              <a:gd name="T80" fmla="*/ 505169 w 2344738"/>
              <a:gd name="T81" fmla="*/ 49971 h 2484437"/>
              <a:gd name="T82" fmla="*/ 571981 w 2344738"/>
              <a:gd name="T83" fmla="*/ 154627 h 2484437"/>
              <a:gd name="T84" fmla="*/ 552477 w 2344738"/>
              <a:gd name="T85" fmla="*/ 33471 h 2484437"/>
              <a:gd name="T86" fmla="*/ 663387 w 2344738"/>
              <a:gd name="T87" fmla="*/ 94913 h 2484437"/>
              <a:gd name="T88" fmla="*/ 942906 w 2344738"/>
              <a:gd name="T89" fmla="*/ 227070 h 2484437"/>
              <a:gd name="T90" fmla="*/ 1102156 w 2344738"/>
              <a:gd name="T91" fmla="*/ 213083 h 2484437"/>
              <a:gd name="T92" fmla="*/ 1158051 w 2344738"/>
              <a:gd name="T93" fmla="*/ 278537 h 2484437"/>
              <a:gd name="T94" fmla="*/ 1101600 w 2344738"/>
              <a:gd name="T95" fmla="*/ 358630 h 2484437"/>
              <a:gd name="T96" fmla="*/ 1054400 w 2344738"/>
              <a:gd name="T97" fmla="*/ 626287 h 2484437"/>
              <a:gd name="T98" fmla="*/ 1072444 w 2344738"/>
              <a:gd name="T99" fmla="*/ 930697 h 2484437"/>
              <a:gd name="T100" fmla="*/ 1087807 w 2344738"/>
              <a:gd name="T101" fmla="*/ 1078451 h 2484437"/>
              <a:gd name="T102" fmla="*/ 865210 w 2344738"/>
              <a:gd name="T103" fmla="*/ 1087725 h 2484437"/>
              <a:gd name="T104" fmla="*/ 555787 w 2344738"/>
              <a:gd name="T105" fmla="*/ 1161115 h 2484437"/>
              <a:gd name="T106" fmla="*/ 421154 w 2344738"/>
              <a:gd name="T107" fmla="*/ 1223029 h 2484437"/>
              <a:gd name="T108" fmla="*/ 341378 w 2344738"/>
              <a:gd name="T109" fmla="*/ 1014503 h 2484437"/>
              <a:gd name="T110" fmla="*/ 74015 w 2344738"/>
              <a:gd name="T111" fmla="*/ 931530 h 2484437"/>
              <a:gd name="T112" fmla="*/ 1254 w 2344738"/>
              <a:gd name="T113" fmla="*/ 836883 h 2484437"/>
              <a:gd name="T114" fmla="*/ 136582 w 2344738"/>
              <a:gd name="T115" fmla="*/ 626287 h 2484437"/>
              <a:gd name="T116" fmla="*/ 80201 w 2344738"/>
              <a:gd name="T117" fmla="*/ 394109 h 2484437"/>
              <a:gd name="T118" fmla="*/ 24305 w 2344738"/>
              <a:gd name="T119" fmla="*/ 328813 h 2484437"/>
              <a:gd name="T120" fmla="*/ 79820 w 2344738"/>
              <a:gd name="T121" fmla="*/ 257563 h 2484437"/>
              <a:gd name="T122" fmla="*/ 280259 w 2344738"/>
              <a:gd name="T123" fmla="*/ 235558 h 2484437"/>
              <a:gd name="T124" fmla="*/ 457076 w 2344738"/>
              <a:gd name="T125" fmla="*/ 70242 h 24844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rgbClr val="003C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p:cNvSpPr txBox="1">
            <a:spLocks noChangeArrowheads="1"/>
          </p:cNvSpPr>
          <p:nvPr/>
        </p:nvSpPr>
        <p:spPr bwMode="auto">
          <a:xfrm>
            <a:off x="3543300" y="4083050"/>
            <a:ext cx="5363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总体设计和相关技术</a:t>
            </a:r>
          </a:p>
        </p:txBody>
      </p:sp>
      <p:grpSp>
        <p:nvGrpSpPr>
          <p:cNvPr id="33795" name="椭圆 4"/>
          <p:cNvGrpSpPr/>
          <p:nvPr/>
        </p:nvGrpSpPr>
        <p:grpSpPr bwMode="auto">
          <a:xfrm>
            <a:off x="5505450" y="1809750"/>
            <a:ext cx="1535113" cy="1536700"/>
            <a:chOff x="0" y="0"/>
            <a:chExt cx="967" cy="968"/>
          </a:xfrm>
        </p:grpSpPr>
        <p:pic>
          <p:nvPicPr>
            <p:cNvPr id="3380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379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2</a:t>
            </a:r>
            <a:endParaRPr lang="zh-CN" altLang="en-US" sz="5400">
              <a:solidFill>
                <a:srgbClr val="003F78"/>
              </a:solidFill>
              <a:latin typeface="Impact" panose="020B0806030902050204" pitchFamily="34" charset="0"/>
            </a:endParaRPr>
          </a:p>
        </p:txBody>
      </p:sp>
      <p:sp>
        <p:nvSpPr>
          <p:cNvPr id="3379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2"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泪滴形 18"/>
          <p:cNvSpPr>
            <a:spLocks noChangeArrowheads="1"/>
          </p:cNvSpPr>
          <p:nvPr/>
        </p:nvSpPr>
        <p:spPr bwMode="auto">
          <a:xfrm rot="8100000">
            <a:off x="935819" y="569822"/>
            <a:ext cx="2488307" cy="2536575"/>
          </a:xfrm>
          <a:custGeom>
            <a:avLst/>
            <a:gdLst>
              <a:gd name="T0" fmla="*/ 0 w 1835150"/>
              <a:gd name="T1" fmla="*/ 918369 h 1836737"/>
              <a:gd name="T2" fmla="*/ 917575 w 1835150"/>
              <a:gd name="T3" fmla="*/ 0 h 1836737"/>
              <a:gd name="T4" fmla="*/ 1835150 w 1835150"/>
              <a:gd name="T5" fmla="*/ 0 h 1836737"/>
              <a:gd name="T6" fmla="*/ 1835150 w 1835150"/>
              <a:gd name="T7" fmla="*/ 918369 h 1836737"/>
              <a:gd name="T8" fmla="*/ 917575 w 1835150"/>
              <a:gd name="T9" fmla="*/ 1836738 h 1836737"/>
              <a:gd name="T10" fmla="*/ 0 w 1835150"/>
              <a:gd name="T11" fmla="*/ 918369 h 18367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35150" h="1836737">
                <a:moveTo>
                  <a:pt x="0" y="918369"/>
                </a:moveTo>
                <a:cubicBezTo>
                  <a:pt x="0" y="411168"/>
                  <a:pt x="410812" y="0"/>
                  <a:pt x="917575" y="0"/>
                </a:cubicBezTo>
                <a:lnTo>
                  <a:pt x="1835150" y="0"/>
                </a:lnTo>
                <a:lnTo>
                  <a:pt x="1835150" y="918369"/>
                </a:lnTo>
                <a:cubicBezTo>
                  <a:pt x="1835150" y="1425570"/>
                  <a:pt x="1424338" y="1836738"/>
                  <a:pt x="917575" y="1836738"/>
                </a:cubicBezTo>
                <a:cubicBezTo>
                  <a:pt x="410812" y="1836738"/>
                  <a:pt x="0" y="1425570"/>
                  <a:pt x="0" y="918369"/>
                </a:cubicBez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dirty="0"/>
          </a:p>
        </p:txBody>
      </p:sp>
      <p:sp>
        <p:nvSpPr>
          <p:cNvPr id="34819" name="泪滴形 19"/>
          <p:cNvSpPr>
            <a:spLocks noChangeArrowheads="1"/>
          </p:cNvSpPr>
          <p:nvPr/>
        </p:nvSpPr>
        <p:spPr bwMode="auto">
          <a:xfrm rot="8100000">
            <a:off x="4919540" y="616831"/>
            <a:ext cx="2686664" cy="2694437"/>
          </a:xfrm>
          <a:custGeom>
            <a:avLst/>
            <a:gdLst>
              <a:gd name="T0" fmla="*/ 0 w 2641600"/>
              <a:gd name="T1" fmla="*/ 1320800 h 2641600"/>
              <a:gd name="T2" fmla="*/ 1320800 w 2641600"/>
              <a:gd name="T3" fmla="*/ 0 h 2641600"/>
              <a:gd name="T4" fmla="*/ 2641600 w 2641600"/>
              <a:gd name="T5" fmla="*/ 0 h 2641600"/>
              <a:gd name="T6" fmla="*/ 2641600 w 2641600"/>
              <a:gd name="T7" fmla="*/ 1320800 h 2641600"/>
              <a:gd name="T8" fmla="*/ 1320800 w 2641600"/>
              <a:gd name="T9" fmla="*/ 2641600 h 2641600"/>
              <a:gd name="T10" fmla="*/ 0 w 2641600"/>
              <a:gd name="T11" fmla="*/ 1320800 h 264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1600" h="2641600">
                <a:moveTo>
                  <a:pt x="0" y="1320800"/>
                </a:moveTo>
                <a:cubicBezTo>
                  <a:pt x="0" y="591342"/>
                  <a:pt x="591342" y="0"/>
                  <a:pt x="1320800" y="0"/>
                </a:cubicBezTo>
                <a:lnTo>
                  <a:pt x="2641600" y="0"/>
                </a:lnTo>
                <a:lnTo>
                  <a:pt x="2641600" y="1320800"/>
                </a:lnTo>
                <a:cubicBezTo>
                  <a:pt x="2641600" y="2050258"/>
                  <a:pt x="2050258" y="2641600"/>
                  <a:pt x="1320800" y="2641600"/>
                </a:cubicBezTo>
                <a:cubicBezTo>
                  <a:pt x="591342" y="2641600"/>
                  <a:pt x="0" y="2050258"/>
                  <a:pt x="0" y="1320800"/>
                </a:cubicBezTo>
                <a:close/>
              </a:path>
            </a:pathLst>
          </a:custGeom>
          <a:gradFill rotWithShape="1">
            <a:gsLst>
              <a:gs pos="0">
                <a:srgbClr val="FFFFFF"/>
              </a:gs>
              <a:gs pos="100000">
                <a:srgbClr val="BFBFBF"/>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dirty="0"/>
          </a:p>
        </p:txBody>
      </p:sp>
      <p:sp>
        <p:nvSpPr>
          <p:cNvPr id="34820" name="泪滴形 20"/>
          <p:cNvSpPr>
            <a:spLocks noChangeArrowheads="1"/>
          </p:cNvSpPr>
          <p:nvPr/>
        </p:nvSpPr>
        <p:spPr bwMode="auto">
          <a:xfrm rot="8100000">
            <a:off x="8779618" y="571695"/>
            <a:ext cx="2618399" cy="2567666"/>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1" name="同心圆 21"/>
          <p:cNvSpPr>
            <a:spLocks noChangeArrowheads="1"/>
          </p:cNvSpPr>
          <p:nvPr/>
        </p:nvSpPr>
        <p:spPr bwMode="auto">
          <a:xfrm>
            <a:off x="2057225" y="3664012"/>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41062" y="3916974"/>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917844" y="3723052"/>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0" y="3652838"/>
            <a:ext cx="12192000" cy="3205162"/>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5" name="文本框 25"/>
          <p:cNvSpPr txBox="1">
            <a:spLocks noChangeArrowheads="1"/>
          </p:cNvSpPr>
          <p:nvPr/>
        </p:nvSpPr>
        <p:spPr bwMode="auto">
          <a:xfrm>
            <a:off x="1436688" y="5091113"/>
            <a:ext cx="94615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en-US" sz="1300">
                <a:solidFill>
                  <a:srgbClr val="404040"/>
                </a:solidFill>
                <a:latin typeface="微软雅黑" panose="020B0503020204020204" pitchFamily="34" charset="-122"/>
                <a:ea typeface="微软雅黑" panose="020B0503020204020204" pitchFamily="34" charset="-122"/>
              </a:rPr>
              <a:t>在这里输入对上面三个图片的分析，尽可能详细的阐述清楚。可以根据从左到右的顺序进行阐述，也可以先中间后两边，根据具体情况具体解决。另外，由于段落间的间距已固定好，请不要更改，字间距也已设定好，可根据你的文案内容做适当的调整。在这里输入对上面三个图片的分析，尽可能详细的阐述清楚。</a:t>
            </a:r>
            <a:endParaRPr lang="en-US" altLang="zh-CN" sz="1300">
              <a:solidFill>
                <a:srgbClr val="404040"/>
              </a:solidFill>
              <a:latin typeface="微软雅黑" panose="020B0503020204020204" pitchFamily="34" charset="-122"/>
              <a:ea typeface="微软雅黑" panose="020B0503020204020204" pitchFamily="34" charset="-122"/>
            </a:endParaRPr>
          </a:p>
          <a:p>
            <a:pPr algn="ctr" eaLnBrk="1" hangingPunct="1">
              <a:lnSpc>
                <a:spcPts val="2000"/>
              </a:lnSpc>
            </a:pPr>
            <a:r>
              <a:rPr lang="zh-CN" altLang="en-US" sz="1300">
                <a:solidFill>
                  <a:srgbClr val="404040"/>
                </a:solidFill>
                <a:latin typeface="微软雅黑" panose="020B0503020204020204" pitchFamily="34" charset="-122"/>
                <a:ea typeface="微软雅黑" panose="020B0503020204020204" pitchFamily="34" charset="-122"/>
              </a:rPr>
              <a:t>可以根据从左到右的顺序进行阐述，也可以先中间后两边，根据具体情况具体解决。另外，由于段落间的间距已固定好，请不要更改，字间距也已设定好，可根据你的文案内容做适当的调整。</a:t>
            </a:r>
          </a:p>
        </p:txBody>
      </p:sp>
      <p:sp>
        <p:nvSpPr>
          <p:cNvPr id="34829" name="矩形 29"/>
          <p:cNvSpPr>
            <a:spLocks noChangeArrowheads="1"/>
          </p:cNvSpPr>
          <p:nvPr/>
        </p:nvSpPr>
        <p:spPr bwMode="auto">
          <a:xfrm>
            <a:off x="3328988" y="4475163"/>
            <a:ext cx="591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dirty="0">
                <a:solidFill>
                  <a:srgbClr val="003567"/>
                </a:solidFill>
                <a:latin typeface="微软雅黑" panose="020B0503020204020204" pitchFamily="34" charset="-122"/>
                <a:ea typeface="微软雅黑" panose="020B0503020204020204" pitchFamily="34" charset="-122"/>
              </a:rPr>
              <a:t>系统总体设计</a:t>
            </a:r>
          </a:p>
        </p:txBody>
      </p:sp>
      <p:sp>
        <p:nvSpPr>
          <p:cNvPr id="34830" name="泪滴形 30"/>
          <p:cNvSpPr>
            <a:spLocks noChangeArrowheads="1"/>
          </p:cNvSpPr>
          <p:nvPr/>
        </p:nvSpPr>
        <p:spPr bwMode="auto">
          <a:xfrm rot="8100000">
            <a:off x="896215" y="513044"/>
            <a:ext cx="2561611" cy="2601530"/>
          </a:xfrm>
          <a:custGeom>
            <a:avLst/>
            <a:gdLst>
              <a:gd name="T0" fmla="*/ 0 w 1965325"/>
              <a:gd name="T1" fmla="*/ 983456 h 1966912"/>
              <a:gd name="T2" fmla="*/ 982663 w 1965325"/>
              <a:gd name="T3" fmla="*/ 0 h 1966912"/>
              <a:gd name="T4" fmla="*/ 1965325 w 1965325"/>
              <a:gd name="T5" fmla="*/ 0 h 1966912"/>
              <a:gd name="T6" fmla="*/ 1965325 w 1965325"/>
              <a:gd name="T7" fmla="*/ 983456 h 1966912"/>
              <a:gd name="T8" fmla="*/ 982662 w 1965325"/>
              <a:gd name="T9" fmla="*/ 1966912 h 1966912"/>
              <a:gd name="T10" fmla="*/ -1 w 1965325"/>
              <a:gd name="T11" fmla="*/ 983456 h 1966912"/>
              <a:gd name="T12" fmla="*/ 0 w 1965325"/>
              <a:gd name="T13" fmla="*/ 983456 h 1966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5325" h="1966912">
                <a:moveTo>
                  <a:pt x="0" y="983456"/>
                </a:moveTo>
                <a:cubicBezTo>
                  <a:pt x="0" y="440308"/>
                  <a:pt x="439953" y="0"/>
                  <a:pt x="982663" y="0"/>
                </a:cubicBezTo>
                <a:lnTo>
                  <a:pt x="1965325" y="0"/>
                </a:lnTo>
                <a:lnTo>
                  <a:pt x="1965325" y="983456"/>
                </a:lnTo>
                <a:cubicBezTo>
                  <a:pt x="1965325" y="1526604"/>
                  <a:pt x="1525372" y="1966912"/>
                  <a:pt x="982662" y="1966912"/>
                </a:cubicBezTo>
                <a:cubicBezTo>
                  <a:pt x="439952" y="1966912"/>
                  <a:pt x="-1" y="1526604"/>
                  <a:pt x="-1" y="983456"/>
                </a:cubicBezTo>
                <a:lnTo>
                  <a:pt x="0" y="983456"/>
                </a:lnTo>
                <a:close/>
              </a:path>
            </a:pathLst>
          </a:custGeom>
          <a:noFill/>
          <a:ln w="12700">
            <a:solidFill>
              <a:srgbClr val="A6A6A6"/>
            </a:solidFill>
            <a:round/>
          </a:ln>
          <a:effectLst>
            <a:outerShdw dist="38100" dir="5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1" name="泪滴形 31"/>
          <p:cNvSpPr>
            <a:spLocks noChangeArrowheads="1"/>
          </p:cNvSpPr>
          <p:nvPr/>
        </p:nvSpPr>
        <p:spPr bwMode="auto">
          <a:xfrm rot="8100000">
            <a:off x="8746203" y="527011"/>
            <a:ext cx="2636947" cy="2617399"/>
          </a:xfrm>
          <a:custGeom>
            <a:avLst/>
            <a:gdLst>
              <a:gd name="T0" fmla="*/ 0 w 1966913"/>
              <a:gd name="T1" fmla="*/ 983456 h 1966912"/>
              <a:gd name="T2" fmla="*/ 983457 w 1966913"/>
              <a:gd name="T3" fmla="*/ 0 h 1966912"/>
              <a:gd name="T4" fmla="*/ 1966913 w 1966913"/>
              <a:gd name="T5" fmla="*/ 0 h 1966912"/>
              <a:gd name="T6" fmla="*/ 1966913 w 1966913"/>
              <a:gd name="T7" fmla="*/ 983456 h 1966912"/>
              <a:gd name="T8" fmla="*/ 983456 w 1966913"/>
              <a:gd name="T9" fmla="*/ 1966912 h 1966912"/>
              <a:gd name="T10" fmla="*/ -1 w 1966913"/>
              <a:gd name="T11" fmla="*/ 983456 h 1966912"/>
              <a:gd name="T12" fmla="*/ 0 w 1966913"/>
              <a:gd name="T13" fmla="*/ 983456 h 1966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6913" h="1966912">
                <a:moveTo>
                  <a:pt x="0" y="983456"/>
                </a:moveTo>
                <a:cubicBezTo>
                  <a:pt x="0" y="440308"/>
                  <a:pt x="440309" y="0"/>
                  <a:pt x="983457" y="0"/>
                </a:cubicBezTo>
                <a:lnTo>
                  <a:pt x="1966913" y="0"/>
                </a:lnTo>
                <a:lnTo>
                  <a:pt x="1966913" y="983456"/>
                </a:lnTo>
                <a:cubicBezTo>
                  <a:pt x="1966913" y="1526604"/>
                  <a:pt x="1526604" y="1966912"/>
                  <a:pt x="983456" y="1966912"/>
                </a:cubicBezTo>
                <a:cubicBezTo>
                  <a:pt x="440308" y="1966912"/>
                  <a:pt x="-1" y="1526604"/>
                  <a:pt x="-1" y="983456"/>
                </a:cubicBezTo>
                <a:lnTo>
                  <a:pt x="0" y="983456"/>
                </a:lnTo>
                <a:close/>
              </a:path>
            </a:pathLst>
          </a:custGeom>
          <a:noFill/>
          <a:ln w="12700">
            <a:solidFill>
              <a:srgbClr val="A6A6A6"/>
            </a:solidFill>
            <a:round/>
          </a:ln>
          <a:effectLst>
            <a:outerShdw dist="38100" dir="5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2" name="泪滴形 32"/>
          <p:cNvSpPr>
            <a:spLocks noChangeArrowheads="1"/>
          </p:cNvSpPr>
          <p:nvPr/>
        </p:nvSpPr>
        <p:spPr bwMode="auto">
          <a:xfrm rot="8100000">
            <a:off x="4889257" y="558800"/>
            <a:ext cx="2754313" cy="2754313"/>
          </a:xfrm>
          <a:custGeom>
            <a:avLst/>
            <a:gdLst>
              <a:gd name="T0" fmla="*/ 0 w 2754313"/>
              <a:gd name="T1" fmla="*/ 1377157 h 2754313"/>
              <a:gd name="T2" fmla="*/ 1377157 w 2754313"/>
              <a:gd name="T3" fmla="*/ 0 h 2754313"/>
              <a:gd name="T4" fmla="*/ 2754313 w 2754313"/>
              <a:gd name="T5" fmla="*/ 0 h 2754313"/>
              <a:gd name="T6" fmla="*/ 2754313 w 2754313"/>
              <a:gd name="T7" fmla="*/ 1377157 h 2754313"/>
              <a:gd name="T8" fmla="*/ 1377156 w 2754313"/>
              <a:gd name="T9" fmla="*/ 2754314 h 2754313"/>
              <a:gd name="T10" fmla="*/ -1 w 2754313"/>
              <a:gd name="T11" fmla="*/ 1377157 h 2754313"/>
              <a:gd name="T12" fmla="*/ 0 w 2754313"/>
              <a:gd name="T13" fmla="*/ 1377157 h 27543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54313" h="2754313">
                <a:moveTo>
                  <a:pt x="0" y="1377157"/>
                </a:moveTo>
                <a:cubicBezTo>
                  <a:pt x="0" y="616574"/>
                  <a:pt x="616574" y="0"/>
                  <a:pt x="1377157" y="0"/>
                </a:cubicBezTo>
                <a:lnTo>
                  <a:pt x="2754313" y="0"/>
                </a:lnTo>
                <a:lnTo>
                  <a:pt x="2754313" y="1377157"/>
                </a:lnTo>
                <a:cubicBezTo>
                  <a:pt x="2754313" y="2137740"/>
                  <a:pt x="2137739" y="2754314"/>
                  <a:pt x="1377156" y="2754314"/>
                </a:cubicBezTo>
                <a:cubicBezTo>
                  <a:pt x="616573" y="2754314"/>
                  <a:pt x="-1" y="2137740"/>
                  <a:pt x="-1" y="1377157"/>
                </a:cubicBezTo>
                <a:lnTo>
                  <a:pt x="0" y="1377157"/>
                </a:lnTo>
                <a:close/>
              </a:path>
            </a:pathLst>
          </a:custGeom>
          <a:noFill/>
          <a:ln w="12700">
            <a:solidFill>
              <a:srgbClr val="A6A6A6"/>
            </a:solidFill>
            <a:round/>
          </a:ln>
          <a:effectLst>
            <a:outerShdw dist="38100" dir="5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文本框 2"/>
          <p:cNvSpPr txBox="1"/>
          <p:nvPr/>
        </p:nvSpPr>
        <p:spPr>
          <a:xfrm>
            <a:off x="852854" y="1617785"/>
            <a:ext cx="2628899" cy="523220"/>
          </a:xfrm>
          <a:prstGeom prst="rect">
            <a:avLst/>
          </a:prstGeom>
        </p:spPr>
        <p:txBody>
          <a:bodyPr wrap="square" rtlCol="0">
            <a:spAutoFit/>
          </a:bodyPr>
          <a:lstStyle/>
          <a:p>
            <a:pPr algn="ctr" eaLnBrk="1" hangingPunct="1">
              <a:buFont typeface="Arial" panose="020B0604020202020204" pitchFamily="34" charset="0"/>
            </a:pPr>
            <a:r>
              <a:rPr lang="zh-CN" altLang="en-US" sz="2800" dirty="0">
                <a:solidFill>
                  <a:srgbClr val="003567"/>
                </a:solidFill>
                <a:latin typeface="微软雅黑" panose="020B0503020204020204" pitchFamily="34" charset="-122"/>
                <a:ea typeface="微软雅黑" panose="020B0503020204020204" pitchFamily="34" charset="-122"/>
              </a:rPr>
              <a:t>驱动控制系统</a:t>
            </a:r>
          </a:p>
        </p:txBody>
      </p:sp>
      <p:sp>
        <p:nvSpPr>
          <p:cNvPr id="4" name="文本框 3"/>
          <p:cNvSpPr txBox="1"/>
          <p:nvPr/>
        </p:nvSpPr>
        <p:spPr>
          <a:xfrm>
            <a:off x="5229692" y="1576499"/>
            <a:ext cx="2094535" cy="523220"/>
          </a:xfrm>
          <a:prstGeom prst="rect">
            <a:avLst/>
          </a:prstGeom>
          <a:noFill/>
        </p:spPr>
        <p:txBody>
          <a:bodyPr wrap="square" rtlCol="0">
            <a:spAutoFit/>
          </a:bodyPr>
          <a:lstStyle/>
          <a:p>
            <a:pPr algn="ctr" eaLnBrk="1" hangingPunct="1">
              <a:buFont typeface="Arial" panose="020B0604020202020204" pitchFamily="34" charset="0"/>
            </a:pPr>
            <a:r>
              <a:rPr lang="zh-CN" altLang="en-US" sz="2800" dirty="0">
                <a:solidFill>
                  <a:srgbClr val="003567"/>
                </a:solidFill>
                <a:latin typeface="微软雅黑" panose="020B0503020204020204" pitchFamily="34" charset="-122"/>
                <a:ea typeface="微软雅黑" panose="020B0503020204020204" pitchFamily="34" charset="-122"/>
              </a:rPr>
              <a:t>控制器系统</a:t>
            </a:r>
          </a:p>
        </p:txBody>
      </p:sp>
      <p:sp>
        <p:nvSpPr>
          <p:cNvPr id="5" name="文本框 4"/>
          <p:cNvSpPr txBox="1"/>
          <p:nvPr/>
        </p:nvSpPr>
        <p:spPr>
          <a:xfrm>
            <a:off x="8724155" y="1617785"/>
            <a:ext cx="2695476" cy="523220"/>
          </a:xfrm>
          <a:prstGeom prst="rect">
            <a:avLst/>
          </a:prstGeom>
          <a:noFill/>
        </p:spPr>
        <p:txBody>
          <a:bodyPr wrap="square" rtlCol="0">
            <a:spAutoFit/>
          </a:bodyPr>
          <a:lstStyle/>
          <a:p>
            <a:pPr algn="ctr" eaLnBrk="1" hangingPunct="1">
              <a:buFont typeface="Arial" panose="020B0604020202020204" pitchFamily="34" charset="0"/>
            </a:pPr>
            <a:r>
              <a:rPr lang="zh-CN" altLang="en-US" sz="2800" dirty="0">
                <a:solidFill>
                  <a:srgbClr val="003567"/>
                </a:solidFill>
                <a:latin typeface="微软雅黑" panose="020B0503020204020204" pitchFamily="34" charset="-122"/>
                <a:ea typeface="微软雅黑" panose="020B0503020204020204" pitchFamily="34" charset="-122"/>
              </a:rPr>
              <a:t>嵌入式触控系统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任意多边形 9"/>
          <p:cNvSpPr>
            <a:spLocks noChangeArrowheads="1"/>
          </p:cNvSpPr>
          <p:nvPr/>
        </p:nvSpPr>
        <p:spPr bwMode="auto">
          <a:xfrm>
            <a:off x="3363913" y="4462463"/>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1" name="任意多边形 45"/>
          <p:cNvSpPr>
            <a:spLocks noChangeArrowheads="1"/>
          </p:cNvSpPr>
          <p:nvPr/>
        </p:nvSpPr>
        <p:spPr bwMode="auto">
          <a:xfrm>
            <a:off x="5837238" y="4432300"/>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3" name="任意多边形 47"/>
          <p:cNvSpPr>
            <a:spLocks noChangeArrowheads="1"/>
          </p:cNvSpPr>
          <p:nvPr/>
        </p:nvSpPr>
        <p:spPr bwMode="auto">
          <a:xfrm>
            <a:off x="10741025" y="4421188"/>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4" name="矩形 7"/>
          <p:cNvSpPr>
            <a:spLocks noChangeArrowheads="1"/>
          </p:cNvSpPr>
          <p:nvPr/>
        </p:nvSpPr>
        <p:spPr bwMode="auto">
          <a:xfrm>
            <a:off x="1485900" y="3141663"/>
            <a:ext cx="1909763" cy="1625600"/>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endParaRPr>
          </a:p>
        </p:txBody>
      </p:sp>
      <p:sp>
        <p:nvSpPr>
          <p:cNvPr id="32775" name="矩形 33"/>
          <p:cNvSpPr>
            <a:spLocks noChangeArrowheads="1"/>
          </p:cNvSpPr>
          <p:nvPr/>
        </p:nvSpPr>
        <p:spPr bwMode="auto">
          <a:xfrm>
            <a:off x="3967163" y="3141663"/>
            <a:ext cx="1879600" cy="1597025"/>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2777" name="矩形 35"/>
          <p:cNvSpPr>
            <a:spLocks noChangeArrowheads="1"/>
          </p:cNvSpPr>
          <p:nvPr/>
        </p:nvSpPr>
        <p:spPr bwMode="auto">
          <a:xfrm>
            <a:off x="8877300" y="3130550"/>
            <a:ext cx="1876425" cy="1595438"/>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endParaRPr>
          </a:p>
        </p:txBody>
      </p:sp>
      <p:sp>
        <p:nvSpPr>
          <p:cNvPr id="32780" name="文本框 8"/>
          <p:cNvSpPr txBox="1">
            <a:spLocks noChangeArrowheads="1"/>
          </p:cNvSpPr>
          <p:nvPr/>
        </p:nvSpPr>
        <p:spPr bwMode="auto">
          <a:xfrm>
            <a:off x="1474788" y="4398963"/>
            <a:ext cx="1920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rgbClr val="003263"/>
                </a:solidFill>
                <a:latin typeface="微软雅黑" panose="020B0503020204020204" pitchFamily="34" charset="-122"/>
                <a:ea typeface="微软雅黑" panose="020B0503020204020204" pitchFamily="34" charset="-122"/>
              </a:rPr>
              <a:t>嵌入式开发</a:t>
            </a:r>
          </a:p>
        </p:txBody>
      </p:sp>
      <p:sp>
        <p:nvSpPr>
          <p:cNvPr id="32781" name="文本框 41"/>
          <p:cNvSpPr txBox="1">
            <a:spLocks noChangeArrowheads="1"/>
          </p:cNvSpPr>
          <p:nvPr/>
        </p:nvSpPr>
        <p:spPr bwMode="auto">
          <a:xfrm>
            <a:off x="3976688" y="4398963"/>
            <a:ext cx="1870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dirty="0">
                <a:solidFill>
                  <a:srgbClr val="003263"/>
                </a:solidFill>
                <a:latin typeface="微软雅黑" panose="020B0503020204020204" pitchFamily="34" charset="-122"/>
                <a:ea typeface="微软雅黑" panose="020B0503020204020204" pitchFamily="34" charset="-122"/>
              </a:rPr>
              <a:t>Android</a:t>
            </a:r>
            <a:r>
              <a:rPr lang="zh-CN" altLang="en-US" sz="1600" dirty="0">
                <a:solidFill>
                  <a:srgbClr val="003263"/>
                </a:solidFill>
                <a:latin typeface="微软雅黑" panose="020B0503020204020204" pitchFamily="34" charset="-122"/>
                <a:ea typeface="微软雅黑" panose="020B0503020204020204" pitchFamily="34" charset="-122"/>
              </a:rPr>
              <a:t>编程</a:t>
            </a:r>
          </a:p>
        </p:txBody>
      </p:sp>
      <p:sp>
        <p:nvSpPr>
          <p:cNvPr id="32783" name="文本框 43"/>
          <p:cNvSpPr txBox="1">
            <a:spLocks noChangeArrowheads="1"/>
          </p:cNvSpPr>
          <p:nvPr/>
        </p:nvSpPr>
        <p:spPr bwMode="auto">
          <a:xfrm>
            <a:off x="8877300" y="4387850"/>
            <a:ext cx="1863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dirty="0">
                <a:solidFill>
                  <a:srgbClr val="003263"/>
                </a:solidFill>
                <a:latin typeface="微软雅黑" panose="020B0503020204020204" pitchFamily="34" charset="-122"/>
                <a:ea typeface="微软雅黑" panose="020B0503020204020204" pitchFamily="34" charset="-122"/>
              </a:rPr>
              <a:t>PWM</a:t>
            </a:r>
            <a:endParaRPr lang="zh-CN" altLang="en-US" sz="1600" dirty="0">
              <a:solidFill>
                <a:srgbClr val="003263"/>
              </a:solidFill>
              <a:latin typeface="微软雅黑" panose="020B0503020204020204" pitchFamily="34" charset="-122"/>
              <a:ea typeface="微软雅黑" panose="020B0503020204020204" pitchFamily="34" charset="-122"/>
            </a:endParaRPr>
          </a:p>
        </p:txBody>
      </p:sp>
      <p:sp>
        <p:nvSpPr>
          <p:cNvPr id="32785" name="矩形 19"/>
          <p:cNvSpPr>
            <a:spLocks noChangeArrowheads="1"/>
          </p:cNvSpPr>
          <p:nvPr/>
        </p:nvSpPr>
        <p:spPr bwMode="auto">
          <a:xfrm>
            <a:off x="1382713" y="1255713"/>
            <a:ext cx="74945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chemeClr val="bg1"/>
                </a:solidFill>
                <a:latin typeface="微软雅黑" panose="020B0503020204020204" pitchFamily="34" charset="-122"/>
                <a:ea typeface="微软雅黑" panose="020B0503020204020204" pitchFamily="34" charset="-122"/>
              </a:rPr>
              <a:t>相关技术</a:t>
            </a:r>
          </a:p>
        </p:txBody>
      </p:sp>
      <p:cxnSp>
        <p:nvCxnSpPr>
          <p:cNvPr id="32788" name="直接连接符 22"/>
          <p:cNvCxnSpPr>
            <a:cxnSpLocks noChangeShapeType="1"/>
          </p:cNvCxnSpPr>
          <p:nvPr/>
        </p:nvCxnSpPr>
        <p:spPr bwMode="auto">
          <a:xfrm>
            <a:off x="1470025" y="2435225"/>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89" name="矩形 48"/>
          <p:cNvSpPr>
            <a:spLocks noChangeArrowheads="1"/>
          </p:cNvSpPr>
          <p:nvPr/>
        </p:nvSpPr>
        <p:spPr bwMode="auto">
          <a:xfrm>
            <a:off x="1382713" y="1851025"/>
            <a:ext cx="6662737"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1700"/>
              </a:lnSpc>
            </a:pPr>
            <a:r>
              <a:rPr lang="zh-CN" altLang="en-US" sz="1200" dirty="0">
                <a:solidFill>
                  <a:schemeClr val="bg1"/>
                </a:solidFill>
                <a:latin typeface="微软雅黑" panose="020B0503020204020204" pitchFamily="34" charset="-122"/>
                <a:ea typeface="微软雅黑" panose="020B0503020204020204" pitchFamily="34" charset="-122"/>
              </a:rPr>
              <a:t>智能车控制系统开发过程中的主要相关技术：</a:t>
            </a:r>
            <a:endParaRPr lang="en-US" altLang="zh-CN" sz="1200" dirty="0">
              <a:solidFill>
                <a:schemeClr val="bg1"/>
              </a:solidFill>
              <a:latin typeface="微软雅黑" panose="020B0503020204020204" pitchFamily="34" charset="-122"/>
              <a:ea typeface="微软雅黑" panose="020B0503020204020204" pitchFamily="34" charset="-122"/>
            </a:endParaRPr>
          </a:p>
          <a:p>
            <a:pPr eaLnBrk="1" hangingPunct="1">
              <a:lnSpc>
                <a:spcPts val="1700"/>
              </a:lnSpc>
            </a:pPr>
            <a:r>
              <a:rPr lang="zh-CN" altLang="en-US" sz="1200" dirty="0">
                <a:solidFill>
                  <a:schemeClr val="bg1"/>
                </a:solidFill>
                <a:latin typeface="微软雅黑" panose="020B0503020204020204" pitchFamily="34" charset="-122"/>
                <a:ea typeface="微软雅黑" panose="020B0503020204020204" pitchFamily="34" charset="-122"/>
              </a:rPr>
              <a:t>蓝牙通信、</a:t>
            </a:r>
            <a:r>
              <a:rPr lang="en-US" altLang="zh-CN" sz="1200" dirty="0">
                <a:solidFill>
                  <a:schemeClr val="bg1"/>
                </a:solidFill>
                <a:latin typeface="微软雅黑" panose="020B0503020204020204" pitchFamily="34" charset="-122"/>
                <a:ea typeface="微软雅黑" panose="020B0503020204020204" pitchFamily="34" charset="-122"/>
              </a:rPr>
              <a:t>Android</a:t>
            </a:r>
            <a:r>
              <a:rPr lang="zh-CN" altLang="en-US" sz="1200" dirty="0">
                <a:solidFill>
                  <a:schemeClr val="bg1"/>
                </a:solidFill>
                <a:latin typeface="微软雅黑" panose="020B0503020204020204" pitchFamily="34" charset="-122"/>
                <a:ea typeface="微软雅黑" panose="020B0503020204020204" pitchFamily="34" charset="-122"/>
              </a:rPr>
              <a:t>编程、嵌入式开发、</a:t>
            </a:r>
            <a:r>
              <a:rPr lang="en-US" altLang="zh-CN" sz="1200" dirty="0">
                <a:solidFill>
                  <a:schemeClr val="bg1"/>
                </a:solidFill>
                <a:latin typeface="微软雅黑" panose="020B0503020204020204" pitchFamily="34" charset="-122"/>
                <a:ea typeface="微软雅黑" panose="020B0503020204020204" pitchFamily="34" charset="-122"/>
              </a:rPr>
              <a:t>PWM</a:t>
            </a:r>
            <a:r>
              <a:rPr lang="zh-CN" altLang="en-US" sz="1200" dirty="0">
                <a:solidFill>
                  <a:schemeClr val="bg1"/>
                </a:solidFill>
                <a:latin typeface="微软雅黑" panose="020B0503020204020204" pitchFamily="34" charset="-122"/>
                <a:ea typeface="微软雅黑" panose="020B0503020204020204" pitchFamily="34" charset="-122"/>
              </a:rPr>
              <a:t>。</a:t>
            </a:r>
          </a:p>
        </p:txBody>
      </p:sp>
      <p:sp>
        <p:nvSpPr>
          <p:cNvPr id="32790" name="矩形 24"/>
          <p:cNvSpPr>
            <a:spLocks noChangeArrowheads="1"/>
          </p:cNvSpPr>
          <p:nvPr/>
        </p:nvSpPr>
        <p:spPr bwMode="auto">
          <a:xfrm>
            <a:off x="0" y="1354138"/>
            <a:ext cx="949325" cy="1081087"/>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5" name="Freeform 22"/>
          <p:cNvSpPr>
            <a:spLocks noEditPoints="1" noChangeArrowheads="1"/>
          </p:cNvSpPr>
          <p:nvPr/>
        </p:nvSpPr>
        <p:spPr bwMode="auto">
          <a:xfrm>
            <a:off x="4682210" y="3276600"/>
            <a:ext cx="434913" cy="652463"/>
          </a:xfrm>
          <a:custGeom>
            <a:avLst/>
            <a:gdLst>
              <a:gd name="T0" fmla="*/ 2147483646 w 64"/>
              <a:gd name="T1" fmla="*/ 0 h 96"/>
              <a:gd name="T2" fmla="*/ 2147483646 w 64"/>
              <a:gd name="T3" fmla="*/ 2147483646 h 96"/>
              <a:gd name="T4" fmla="*/ 362902500 w 64"/>
              <a:gd name="T5" fmla="*/ 2147483646 h 96"/>
              <a:gd name="T6" fmla="*/ 0 w 64"/>
              <a:gd name="T7" fmla="*/ 288263560 h 96"/>
              <a:gd name="T8" fmla="*/ 282257500 w 64"/>
              <a:gd name="T9" fmla="*/ 468429786 h 96"/>
              <a:gd name="T10" fmla="*/ 2147483646 w 64"/>
              <a:gd name="T11" fmla="*/ 1693546916 h 96"/>
              <a:gd name="T12" fmla="*/ 282257500 w 64"/>
              <a:gd name="T13" fmla="*/ 468429786 h 96"/>
              <a:gd name="T14" fmla="*/ 806450000 w 64"/>
              <a:gd name="T15" fmla="*/ 288263560 h 96"/>
              <a:gd name="T16" fmla="*/ 1733867500 w 64"/>
              <a:gd name="T17" fmla="*/ 144131780 h 96"/>
              <a:gd name="T18" fmla="*/ 1088707500 w 64"/>
              <a:gd name="T19" fmla="*/ 1837678696 h 96"/>
              <a:gd name="T20" fmla="*/ 967740000 w 64"/>
              <a:gd name="T21" fmla="*/ 2125942256 h 96"/>
              <a:gd name="T22" fmla="*/ 1451610000 w 64"/>
              <a:gd name="T23" fmla="*/ 2147483646 h 96"/>
              <a:gd name="T24" fmla="*/ 1572577500 w 64"/>
              <a:gd name="T25" fmla="*/ 1945776030 h 96"/>
              <a:gd name="T26" fmla="*/ 1088707500 w 64"/>
              <a:gd name="T27" fmla="*/ 1837678696 h 96"/>
              <a:gd name="T28" fmla="*/ 322580000 w 64"/>
              <a:gd name="T29" fmla="*/ 1981810476 h 96"/>
              <a:gd name="T30" fmla="*/ 887095000 w 64"/>
              <a:gd name="T31" fmla="*/ 2089907811 h 96"/>
              <a:gd name="T32" fmla="*/ 2147483646 w 64"/>
              <a:gd name="T33" fmla="*/ 1981810476 h 96"/>
              <a:gd name="T34" fmla="*/ 1653222500 w 64"/>
              <a:gd name="T35" fmla="*/ 2089907811 h 96"/>
              <a:gd name="T36" fmla="*/ 2147483646 w 64"/>
              <a:gd name="T37" fmla="*/ 1981810476 h 96"/>
              <a:gd name="T38" fmla="*/ 322580000 w 64"/>
              <a:gd name="T39" fmla="*/ 2147483646 h 96"/>
              <a:gd name="T40" fmla="*/ 887095000 w 64"/>
              <a:gd name="T41" fmla="*/ 2147483646 h 96"/>
              <a:gd name="T42" fmla="*/ 1532255000 w 64"/>
              <a:gd name="T43" fmla="*/ 2147483646 h 96"/>
              <a:gd name="T44" fmla="*/ 1008062500 w 64"/>
              <a:gd name="T45" fmla="*/ 2147483646 h 96"/>
              <a:gd name="T46" fmla="*/ 1532255000 w 64"/>
              <a:gd name="T47" fmla="*/ 2147483646 h 96"/>
              <a:gd name="T48" fmla="*/ 1653222500 w 64"/>
              <a:gd name="T49" fmla="*/ 2147483646 h 96"/>
              <a:gd name="T50" fmla="*/ 2147483646 w 64"/>
              <a:gd name="T51" fmla="*/ 2147483646 h 96"/>
              <a:gd name="T52" fmla="*/ 887095000 w 64"/>
              <a:gd name="T53" fmla="*/ 2147483646 h 96"/>
              <a:gd name="T54" fmla="*/ 322580000 w 64"/>
              <a:gd name="T55" fmla="*/ 2147483646 h 96"/>
              <a:gd name="T56" fmla="*/ 887095000 w 64"/>
              <a:gd name="T57" fmla="*/ 2147483646 h 96"/>
              <a:gd name="T58" fmla="*/ 1008062500 w 64"/>
              <a:gd name="T59" fmla="*/ 2147483646 h 96"/>
              <a:gd name="T60" fmla="*/ 1532255000 w 64"/>
              <a:gd name="T61" fmla="*/ 2147483646 h 96"/>
              <a:gd name="T62" fmla="*/ 2147483646 w 64"/>
              <a:gd name="T63" fmla="*/ 2147483646 h 96"/>
              <a:gd name="T64" fmla="*/ 1653222500 w 64"/>
              <a:gd name="T65" fmla="*/ 2147483646 h 96"/>
              <a:gd name="T66" fmla="*/ 2147483646 w 64"/>
              <a:gd name="T67" fmla="*/ 2147483646 h 96"/>
              <a:gd name="T68" fmla="*/ 322580000 w 64"/>
              <a:gd name="T69" fmla="*/ 2147483646 h 96"/>
              <a:gd name="T70" fmla="*/ 887095000 w 64"/>
              <a:gd name="T71" fmla="*/ 2147483646 h 96"/>
              <a:gd name="T72" fmla="*/ 1532255000 w 64"/>
              <a:gd name="T73" fmla="*/ 2147483646 h 96"/>
              <a:gd name="T74" fmla="*/ 1008062500 w 64"/>
              <a:gd name="T75" fmla="*/ 2147483646 h 96"/>
              <a:gd name="T76" fmla="*/ 1532255000 w 64"/>
              <a:gd name="T77" fmla="*/ 2147483646 h 96"/>
              <a:gd name="T78" fmla="*/ 1653222500 w 64"/>
              <a:gd name="T79" fmla="*/ 2147483646 h 96"/>
              <a:gd name="T80" fmla="*/ 2147483646 w 64"/>
              <a:gd name="T81" fmla="*/ 2147483646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 h="96">
                <a:moveTo>
                  <a:pt x="9" y="0"/>
                </a:moveTo>
                <a:cubicBezTo>
                  <a:pt x="56" y="0"/>
                  <a:pt x="56" y="0"/>
                  <a:pt x="56" y="0"/>
                </a:cubicBezTo>
                <a:cubicBezTo>
                  <a:pt x="60" y="0"/>
                  <a:pt x="64" y="3"/>
                  <a:pt x="64" y="8"/>
                </a:cubicBezTo>
                <a:cubicBezTo>
                  <a:pt x="64" y="88"/>
                  <a:pt x="64" y="88"/>
                  <a:pt x="64" y="88"/>
                </a:cubicBezTo>
                <a:cubicBezTo>
                  <a:pt x="64" y="93"/>
                  <a:pt x="60" y="96"/>
                  <a:pt x="56" y="96"/>
                </a:cubicBezTo>
                <a:cubicBezTo>
                  <a:pt x="9" y="96"/>
                  <a:pt x="9" y="96"/>
                  <a:pt x="9" y="96"/>
                </a:cubicBezTo>
                <a:cubicBezTo>
                  <a:pt x="4" y="96"/>
                  <a:pt x="0" y="93"/>
                  <a:pt x="0" y="88"/>
                </a:cubicBezTo>
                <a:cubicBezTo>
                  <a:pt x="0" y="8"/>
                  <a:pt x="0" y="8"/>
                  <a:pt x="0" y="8"/>
                </a:cubicBezTo>
                <a:cubicBezTo>
                  <a:pt x="0" y="3"/>
                  <a:pt x="4" y="0"/>
                  <a:pt x="9" y="0"/>
                </a:cubicBezTo>
                <a:close/>
                <a:moveTo>
                  <a:pt x="7" y="13"/>
                </a:moveTo>
                <a:cubicBezTo>
                  <a:pt x="7" y="47"/>
                  <a:pt x="7" y="47"/>
                  <a:pt x="7" y="47"/>
                </a:cubicBezTo>
                <a:cubicBezTo>
                  <a:pt x="57" y="47"/>
                  <a:pt x="57" y="47"/>
                  <a:pt x="57" y="47"/>
                </a:cubicBezTo>
                <a:cubicBezTo>
                  <a:pt x="57" y="13"/>
                  <a:pt x="57" y="13"/>
                  <a:pt x="57" y="13"/>
                </a:cubicBezTo>
                <a:cubicBezTo>
                  <a:pt x="7" y="13"/>
                  <a:pt x="7" y="13"/>
                  <a:pt x="7" y="13"/>
                </a:cubicBezTo>
                <a:close/>
                <a:moveTo>
                  <a:pt x="20" y="4"/>
                </a:moveTo>
                <a:cubicBezTo>
                  <a:pt x="20" y="8"/>
                  <a:pt x="20" y="8"/>
                  <a:pt x="20" y="8"/>
                </a:cubicBezTo>
                <a:cubicBezTo>
                  <a:pt x="43" y="8"/>
                  <a:pt x="43" y="8"/>
                  <a:pt x="43" y="8"/>
                </a:cubicBezTo>
                <a:cubicBezTo>
                  <a:pt x="43" y="4"/>
                  <a:pt x="43" y="4"/>
                  <a:pt x="43" y="4"/>
                </a:cubicBezTo>
                <a:cubicBezTo>
                  <a:pt x="20" y="4"/>
                  <a:pt x="20" y="4"/>
                  <a:pt x="20" y="4"/>
                </a:cubicBezTo>
                <a:close/>
                <a:moveTo>
                  <a:pt x="27" y="51"/>
                </a:moveTo>
                <a:cubicBezTo>
                  <a:pt x="25" y="51"/>
                  <a:pt x="24" y="53"/>
                  <a:pt x="24" y="54"/>
                </a:cubicBezTo>
                <a:cubicBezTo>
                  <a:pt x="24" y="59"/>
                  <a:pt x="24" y="59"/>
                  <a:pt x="24" y="59"/>
                </a:cubicBezTo>
                <a:cubicBezTo>
                  <a:pt x="24" y="61"/>
                  <a:pt x="25" y="62"/>
                  <a:pt x="27" y="62"/>
                </a:cubicBezTo>
                <a:cubicBezTo>
                  <a:pt x="36" y="62"/>
                  <a:pt x="36" y="62"/>
                  <a:pt x="36" y="62"/>
                </a:cubicBezTo>
                <a:cubicBezTo>
                  <a:pt x="38" y="62"/>
                  <a:pt x="39" y="61"/>
                  <a:pt x="39" y="59"/>
                </a:cubicBezTo>
                <a:cubicBezTo>
                  <a:pt x="39" y="54"/>
                  <a:pt x="39" y="54"/>
                  <a:pt x="39" y="54"/>
                </a:cubicBezTo>
                <a:cubicBezTo>
                  <a:pt x="39" y="53"/>
                  <a:pt x="38" y="51"/>
                  <a:pt x="36" y="51"/>
                </a:cubicBezTo>
                <a:cubicBezTo>
                  <a:pt x="27" y="51"/>
                  <a:pt x="27" y="51"/>
                  <a:pt x="27" y="51"/>
                </a:cubicBezTo>
                <a:close/>
                <a:moveTo>
                  <a:pt x="22" y="55"/>
                </a:moveTo>
                <a:cubicBezTo>
                  <a:pt x="8" y="55"/>
                  <a:pt x="8" y="55"/>
                  <a:pt x="8" y="55"/>
                </a:cubicBezTo>
                <a:cubicBezTo>
                  <a:pt x="8" y="58"/>
                  <a:pt x="8" y="58"/>
                  <a:pt x="8" y="58"/>
                </a:cubicBezTo>
                <a:cubicBezTo>
                  <a:pt x="22" y="58"/>
                  <a:pt x="22" y="58"/>
                  <a:pt x="22" y="58"/>
                </a:cubicBezTo>
                <a:cubicBezTo>
                  <a:pt x="22" y="55"/>
                  <a:pt x="22" y="55"/>
                  <a:pt x="22" y="55"/>
                </a:cubicBezTo>
                <a:close/>
                <a:moveTo>
                  <a:pt x="55" y="55"/>
                </a:moveTo>
                <a:cubicBezTo>
                  <a:pt x="41" y="55"/>
                  <a:pt x="41" y="55"/>
                  <a:pt x="41" y="55"/>
                </a:cubicBezTo>
                <a:cubicBezTo>
                  <a:pt x="41" y="58"/>
                  <a:pt x="41" y="58"/>
                  <a:pt x="41" y="58"/>
                </a:cubicBezTo>
                <a:cubicBezTo>
                  <a:pt x="55" y="58"/>
                  <a:pt x="55" y="58"/>
                  <a:pt x="55" y="58"/>
                </a:cubicBezTo>
                <a:cubicBezTo>
                  <a:pt x="55" y="55"/>
                  <a:pt x="55" y="55"/>
                  <a:pt x="55" y="55"/>
                </a:cubicBezTo>
                <a:close/>
                <a:moveTo>
                  <a:pt x="22" y="65"/>
                </a:moveTo>
                <a:cubicBezTo>
                  <a:pt x="8" y="65"/>
                  <a:pt x="8" y="65"/>
                  <a:pt x="8" y="65"/>
                </a:cubicBezTo>
                <a:cubicBezTo>
                  <a:pt x="8" y="71"/>
                  <a:pt x="8" y="71"/>
                  <a:pt x="8" y="71"/>
                </a:cubicBezTo>
                <a:cubicBezTo>
                  <a:pt x="22" y="71"/>
                  <a:pt x="22" y="71"/>
                  <a:pt x="22" y="71"/>
                </a:cubicBezTo>
                <a:cubicBezTo>
                  <a:pt x="22" y="65"/>
                  <a:pt x="22" y="65"/>
                  <a:pt x="22" y="65"/>
                </a:cubicBezTo>
                <a:close/>
                <a:moveTo>
                  <a:pt x="38" y="65"/>
                </a:moveTo>
                <a:cubicBezTo>
                  <a:pt x="25" y="65"/>
                  <a:pt x="25" y="65"/>
                  <a:pt x="25" y="65"/>
                </a:cubicBezTo>
                <a:cubicBezTo>
                  <a:pt x="25" y="71"/>
                  <a:pt x="25" y="71"/>
                  <a:pt x="25" y="71"/>
                </a:cubicBezTo>
                <a:cubicBezTo>
                  <a:pt x="38" y="71"/>
                  <a:pt x="38" y="71"/>
                  <a:pt x="38" y="71"/>
                </a:cubicBezTo>
                <a:cubicBezTo>
                  <a:pt x="38" y="65"/>
                  <a:pt x="38" y="65"/>
                  <a:pt x="38" y="65"/>
                </a:cubicBezTo>
                <a:close/>
                <a:moveTo>
                  <a:pt x="55" y="65"/>
                </a:moveTo>
                <a:cubicBezTo>
                  <a:pt x="41" y="65"/>
                  <a:pt x="41" y="65"/>
                  <a:pt x="41" y="65"/>
                </a:cubicBezTo>
                <a:cubicBezTo>
                  <a:pt x="41" y="71"/>
                  <a:pt x="41" y="71"/>
                  <a:pt x="41" y="71"/>
                </a:cubicBezTo>
                <a:cubicBezTo>
                  <a:pt x="55" y="71"/>
                  <a:pt x="55" y="71"/>
                  <a:pt x="55" y="71"/>
                </a:cubicBezTo>
                <a:cubicBezTo>
                  <a:pt x="55" y="65"/>
                  <a:pt x="55" y="65"/>
                  <a:pt x="55" y="65"/>
                </a:cubicBezTo>
                <a:close/>
                <a:moveTo>
                  <a:pt x="22" y="73"/>
                </a:moveTo>
                <a:cubicBezTo>
                  <a:pt x="8" y="73"/>
                  <a:pt x="8" y="73"/>
                  <a:pt x="8" y="73"/>
                </a:cubicBezTo>
                <a:cubicBezTo>
                  <a:pt x="8" y="80"/>
                  <a:pt x="8" y="80"/>
                  <a:pt x="8" y="80"/>
                </a:cubicBezTo>
                <a:cubicBezTo>
                  <a:pt x="22" y="80"/>
                  <a:pt x="22" y="80"/>
                  <a:pt x="22" y="80"/>
                </a:cubicBezTo>
                <a:cubicBezTo>
                  <a:pt x="22" y="73"/>
                  <a:pt x="22" y="73"/>
                  <a:pt x="22" y="73"/>
                </a:cubicBezTo>
                <a:close/>
                <a:moveTo>
                  <a:pt x="38" y="73"/>
                </a:moveTo>
                <a:cubicBezTo>
                  <a:pt x="25" y="73"/>
                  <a:pt x="25" y="73"/>
                  <a:pt x="25" y="73"/>
                </a:cubicBezTo>
                <a:cubicBezTo>
                  <a:pt x="25" y="80"/>
                  <a:pt x="25" y="80"/>
                  <a:pt x="25" y="80"/>
                </a:cubicBezTo>
                <a:cubicBezTo>
                  <a:pt x="38" y="80"/>
                  <a:pt x="38" y="80"/>
                  <a:pt x="38" y="80"/>
                </a:cubicBezTo>
                <a:cubicBezTo>
                  <a:pt x="38" y="73"/>
                  <a:pt x="38" y="73"/>
                  <a:pt x="38" y="73"/>
                </a:cubicBezTo>
                <a:close/>
                <a:moveTo>
                  <a:pt x="55" y="73"/>
                </a:moveTo>
                <a:cubicBezTo>
                  <a:pt x="41" y="73"/>
                  <a:pt x="41" y="73"/>
                  <a:pt x="41" y="73"/>
                </a:cubicBezTo>
                <a:cubicBezTo>
                  <a:pt x="41" y="80"/>
                  <a:pt x="41" y="80"/>
                  <a:pt x="41" y="80"/>
                </a:cubicBezTo>
                <a:cubicBezTo>
                  <a:pt x="55" y="80"/>
                  <a:pt x="55" y="80"/>
                  <a:pt x="55" y="80"/>
                </a:cubicBezTo>
                <a:cubicBezTo>
                  <a:pt x="55" y="73"/>
                  <a:pt x="55" y="73"/>
                  <a:pt x="55" y="73"/>
                </a:cubicBezTo>
                <a:close/>
                <a:moveTo>
                  <a:pt x="22" y="82"/>
                </a:moveTo>
                <a:cubicBezTo>
                  <a:pt x="8" y="82"/>
                  <a:pt x="8" y="82"/>
                  <a:pt x="8" y="82"/>
                </a:cubicBezTo>
                <a:cubicBezTo>
                  <a:pt x="8" y="89"/>
                  <a:pt x="8" y="89"/>
                  <a:pt x="8" y="89"/>
                </a:cubicBezTo>
                <a:cubicBezTo>
                  <a:pt x="22" y="89"/>
                  <a:pt x="22" y="89"/>
                  <a:pt x="22" y="89"/>
                </a:cubicBezTo>
                <a:cubicBezTo>
                  <a:pt x="22" y="82"/>
                  <a:pt x="22" y="82"/>
                  <a:pt x="22" y="82"/>
                </a:cubicBezTo>
                <a:close/>
                <a:moveTo>
                  <a:pt x="38" y="82"/>
                </a:moveTo>
                <a:cubicBezTo>
                  <a:pt x="25" y="82"/>
                  <a:pt x="25" y="82"/>
                  <a:pt x="25" y="82"/>
                </a:cubicBezTo>
                <a:cubicBezTo>
                  <a:pt x="25" y="89"/>
                  <a:pt x="25" y="89"/>
                  <a:pt x="25" y="89"/>
                </a:cubicBezTo>
                <a:cubicBezTo>
                  <a:pt x="38" y="89"/>
                  <a:pt x="38" y="89"/>
                  <a:pt x="38" y="89"/>
                </a:cubicBezTo>
                <a:cubicBezTo>
                  <a:pt x="38" y="82"/>
                  <a:pt x="38" y="82"/>
                  <a:pt x="38" y="82"/>
                </a:cubicBezTo>
                <a:close/>
                <a:moveTo>
                  <a:pt x="55" y="82"/>
                </a:moveTo>
                <a:cubicBezTo>
                  <a:pt x="41" y="82"/>
                  <a:pt x="41" y="82"/>
                  <a:pt x="41" y="82"/>
                </a:cubicBezTo>
                <a:cubicBezTo>
                  <a:pt x="41" y="89"/>
                  <a:pt x="41" y="89"/>
                  <a:pt x="41" y="89"/>
                </a:cubicBezTo>
                <a:cubicBezTo>
                  <a:pt x="55" y="89"/>
                  <a:pt x="55" y="89"/>
                  <a:pt x="55" y="89"/>
                </a:cubicBezTo>
                <a:lnTo>
                  <a:pt x="55" y="82"/>
                </a:lnTo>
                <a:close/>
              </a:path>
            </a:pathLst>
          </a:custGeom>
          <a:solidFill>
            <a:srgbClr val="2E669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任意多边形 46"/>
          <p:cNvSpPr>
            <a:spLocks noChangeArrowheads="1"/>
          </p:cNvSpPr>
          <p:nvPr/>
        </p:nvSpPr>
        <p:spPr bwMode="auto">
          <a:xfrm>
            <a:off x="8277225" y="4432300"/>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矩形 34"/>
          <p:cNvSpPr>
            <a:spLocks noChangeArrowheads="1"/>
          </p:cNvSpPr>
          <p:nvPr/>
        </p:nvSpPr>
        <p:spPr bwMode="auto">
          <a:xfrm>
            <a:off x="6418263" y="3141663"/>
            <a:ext cx="1878012" cy="1597025"/>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4" name="文本框 42"/>
          <p:cNvSpPr txBox="1">
            <a:spLocks noChangeArrowheads="1"/>
          </p:cNvSpPr>
          <p:nvPr/>
        </p:nvSpPr>
        <p:spPr bwMode="auto">
          <a:xfrm>
            <a:off x="6437313" y="4398963"/>
            <a:ext cx="18589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rgbClr val="003263"/>
                </a:solidFill>
                <a:latin typeface="微软雅黑" panose="020B0503020204020204" pitchFamily="34" charset="-122"/>
                <a:ea typeface="微软雅黑" panose="020B0503020204020204" pitchFamily="34" charset="-122"/>
              </a:rPr>
              <a:t>蓝牙通信</a:t>
            </a:r>
          </a:p>
        </p:txBody>
      </p:sp>
      <p:pic>
        <p:nvPicPr>
          <p:cNvPr id="35" name="图片 34" descr="图片包含 事情&#10;&#10;已生成高可信度的说明"/>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2935" y="3251701"/>
            <a:ext cx="524579" cy="598842"/>
          </a:xfrm>
          <a:prstGeom prst="rect">
            <a:avLst/>
          </a:prstGeom>
        </p:spPr>
      </p:pic>
      <p:pic>
        <p:nvPicPr>
          <p:cNvPr id="10" name="图片 9"/>
          <p:cNvPicPr>
            <a:picLocks noChangeAspect="1"/>
          </p:cNvPicPr>
          <p:nvPr/>
        </p:nvPicPr>
        <p:blipFill>
          <a:blip r:embed="rId3"/>
          <a:stretch>
            <a:fillRect/>
          </a:stretch>
        </p:blipFill>
        <p:spPr>
          <a:xfrm>
            <a:off x="6979664" y="3268485"/>
            <a:ext cx="774259" cy="652329"/>
          </a:xfrm>
          <a:prstGeom prst="rect">
            <a:avLst/>
          </a:prstGeom>
        </p:spPr>
      </p:pic>
      <p:sp>
        <p:nvSpPr>
          <p:cNvPr id="38" name="Freeform 103"/>
          <p:cNvSpPr>
            <a:spLocks noEditPoints="1" noChangeArrowheads="1"/>
          </p:cNvSpPr>
          <p:nvPr/>
        </p:nvSpPr>
        <p:spPr bwMode="auto">
          <a:xfrm>
            <a:off x="9475787" y="3335771"/>
            <a:ext cx="666750" cy="514771"/>
          </a:xfrm>
          <a:custGeom>
            <a:avLst/>
            <a:gdLst>
              <a:gd name="T0" fmla="*/ 1559177691 w 97"/>
              <a:gd name="T1" fmla="*/ 2147483646 h 75"/>
              <a:gd name="T2" fmla="*/ 2078905879 w 97"/>
              <a:gd name="T3" fmla="*/ 2147483646 h 75"/>
              <a:gd name="T4" fmla="*/ 2147483646 w 97"/>
              <a:gd name="T5" fmla="*/ 2147483646 h 75"/>
              <a:gd name="T6" fmla="*/ 2147483646 w 97"/>
              <a:gd name="T7" fmla="*/ 2109720190 h 75"/>
              <a:gd name="T8" fmla="*/ 1842670168 w 97"/>
              <a:gd name="T9" fmla="*/ 1937496125 h 75"/>
              <a:gd name="T10" fmla="*/ 1417434889 w 97"/>
              <a:gd name="T11" fmla="*/ 2147483646 h 75"/>
              <a:gd name="T12" fmla="*/ 1417434889 w 97"/>
              <a:gd name="T13" fmla="*/ 2147483646 h 75"/>
              <a:gd name="T14" fmla="*/ 1559177691 w 97"/>
              <a:gd name="T15" fmla="*/ 2147483646 h 75"/>
              <a:gd name="T16" fmla="*/ 0 w 97"/>
              <a:gd name="T17" fmla="*/ 2109720190 h 75"/>
              <a:gd name="T18" fmla="*/ 1748170384 w 97"/>
              <a:gd name="T19" fmla="*/ 1205555332 h 75"/>
              <a:gd name="T20" fmla="*/ 1842670168 w 97"/>
              <a:gd name="T21" fmla="*/ 1119440018 h 75"/>
              <a:gd name="T22" fmla="*/ 1937163077 w 97"/>
              <a:gd name="T23" fmla="*/ 1205555332 h 75"/>
              <a:gd name="T24" fmla="*/ 2147483646 w 97"/>
              <a:gd name="T25" fmla="*/ 1463888148 h 75"/>
              <a:gd name="T26" fmla="*/ 2147483646 w 97"/>
              <a:gd name="T27" fmla="*/ 387499225 h 75"/>
              <a:gd name="T28" fmla="*/ 2147483646 w 97"/>
              <a:gd name="T29" fmla="*/ 172224065 h 75"/>
              <a:gd name="T30" fmla="*/ 2147483646 w 97"/>
              <a:gd name="T31" fmla="*/ 86108752 h 75"/>
              <a:gd name="T32" fmla="*/ 2147483646 w 97"/>
              <a:gd name="T33" fmla="*/ 0 h 75"/>
              <a:gd name="T34" fmla="*/ 2147483646 w 97"/>
              <a:gd name="T35" fmla="*/ 430556882 h 75"/>
              <a:gd name="T36" fmla="*/ 2147483646 w 97"/>
              <a:gd name="T37" fmla="*/ 818056107 h 75"/>
              <a:gd name="T38" fmla="*/ 2147483646 w 97"/>
              <a:gd name="T39" fmla="*/ 645832042 h 75"/>
              <a:gd name="T40" fmla="*/ 2147483646 w 97"/>
              <a:gd name="T41" fmla="*/ 1808329717 h 75"/>
              <a:gd name="T42" fmla="*/ 2147483646 w 97"/>
              <a:gd name="T43" fmla="*/ 1894438468 h 75"/>
              <a:gd name="T44" fmla="*/ 2147483646 w 97"/>
              <a:gd name="T45" fmla="*/ 1851387373 h 75"/>
              <a:gd name="T46" fmla="*/ 1842670168 w 97"/>
              <a:gd name="T47" fmla="*/ 1549996900 h 75"/>
              <a:gd name="T48" fmla="*/ 236242585 w 97"/>
              <a:gd name="T49" fmla="*/ 2147483646 h 75"/>
              <a:gd name="T50" fmla="*/ 0 w 97"/>
              <a:gd name="T51" fmla="*/ 2109720190 h 75"/>
              <a:gd name="T52" fmla="*/ 472478296 w 97"/>
              <a:gd name="T53" fmla="*/ 2147483646 h 75"/>
              <a:gd name="T54" fmla="*/ 992206485 w 97"/>
              <a:gd name="T55" fmla="*/ 2147483646 h 75"/>
              <a:gd name="T56" fmla="*/ 1086699394 w 97"/>
              <a:gd name="T57" fmla="*/ 2147483646 h 75"/>
              <a:gd name="T58" fmla="*/ 1086699394 w 97"/>
              <a:gd name="T59" fmla="*/ 2147483646 h 75"/>
              <a:gd name="T60" fmla="*/ 330735495 w 97"/>
              <a:gd name="T61" fmla="*/ 2147483646 h 75"/>
              <a:gd name="T62" fmla="*/ 330735495 w 97"/>
              <a:gd name="T63" fmla="*/ 2147483646 h 75"/>
              <a:gd name="T64" fmla="*/ 472478296 w 97"/>
              <a:gd name="T65" fmla="*/ 2147483646 h 75"/>
              <a:gd name="T66" fmla="*/ 2147483646 w 97"/>
              <a:gd name="T67" fmla="*/ 2147483646 h 75"/>
              <a:gd name="T68" fmla="*/ 2147483646 w 97"/>
              <a:gd name="T69" fmla="*/ 2147483646 h 75"/>
              <a:gd name="T70" fmla="*/ 2147483646 w 97"/>
              <a:gd name="T71" fmla="*/ 2147483646 h 75"/>
              <a:gd name="T72" fmla="*/ 2147483646 w 97"/>
              <a:gd name="T73" fmla="*/ 1679163308 h 75"/>
              <a:gd name="T74" fmla="*/ 2147483646 w 97"/>
              <a:gd name="T75" fmla="*/ 1679163308 h 75"/>
              <a:gd name="T76" fmla="*/ 2147483646 w 97"/>
              <a:gd name="T77" fmla="*/ 2147483646 h 75"/>
              <a:gd name="T78" fmla="*/ 2147483646 w 97"/>
              <a:gd name="T79" fmla="*/ 2147483646 h 75"/>
              <a:gd name="T80" fmla="*/ 2147483646 w 97"/>
              <a:gd name="T81" fmla="*/ 2147483646 h 75"/>
              <a:gd name="T82" fmla="*/ 2147483646 w 97"/>
              <a:gd name="T83" fmla="*/ 2147483646 h 75"/>
              <a:gd name="T84" fmla="*/ 2147483646 w 97"/>
              <a:gd name="T85" fmla="*/ 2147483646 h 75"/>
              <a:gd name="T86" fmla="*/ 2147483646 w 97"/>
              <a:gd name="T87" fmla="*/ 2147483646 h 75"/>
              <a:gd name="T88" fmla="*/ 2147483646 w 97"/>
              <a:gd name="T89" fmla="*/ 2147483646 h 75"/>
              <a:gd name="T90" fmla="*/ 2147483646 w 97"/>
              <a:gd name="T91" fmla="*/ 1377772835 h 75"/>
              <a:gd name="T92" fmla="*/ 2147483646 w 97"/>
              <a:gd name="T93" fmla="*/ 1033331267 h 75"/>
              <a:gd name="T94" fmla="*/ 2147483646 w 97"/>
              <a:gd name="T95" fmla="*/ 1420830492 h 75"/>
              <a:gd name="T96" fmla="*/ 2147483646 w 97"/>
              <a:gd name="T97" fmla="*/ 2147483646 h 75"/>
              <a:gd name="T98" fmla="*/ 2147483646 w 97"/>
              <a:gd name="T99" fmla="*/ 2147483646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2E669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4554318" y="4083050"/>
            <a:ext cx="34421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系统硬件设计</a:t>
            </a:r>
          </a:p>
        </p:txBody>
      </p:sp>
      <p:grpSp>
        <p:nvGrpSpPr>
          <p:cNvPr id="38915" name="椭圆 4"/>
          <p:cNvGrpSpPr/>
          <p:nvPr/>
        </p:nvGrpSpPr>
        <p:grpSpPr bwMode="auto">
          <a:xfrm>
            <a:off x="5505450" y="1809750"/>
            <a:ext cx="1535113" cy="1536700"/>
            <a:chOff x="0" y="0"/>
            <a:chExt cx="967" cy="968"/>
          </a:xfrm>
        </p:grpSpPr>
        <p:pic>
          <p:nvPicPr>
            <p:cNvPr id="3892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3</a:t>
            </a:r>
            <a:endParaRPr lang="zh-CN" altLang="en-US" sz="5400">
              <a:solidFill>
                <a:srgbClr val="003F78"/>
              </a:solidFill>
              <a:latin typeface="Impact" panose="020B0806030902050204" pitchFamily="34" charset="0"/>
            </a:endParaRPr>
          </a:p>
        </p:txBody>
      </p:sp>
      <p:sp>
        <p:nvSpPr>
          <p:cNvPr id="3891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椭圆 17"/>
          <p:cNvSpPr>
            <a:spLocks noChangeArrowheads="1"/>
          </p:cNvSpPr>
          <p:nvPr/>
        </p:nvSpPr>
        <p:spPr bwMode="auto">
          <a:xfrm>
            <a:off x="2320925" y="3908425"/>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endParaRPr>
          </a:p>
        </p:txBody>
      </p:sp>
      <p:sp>
        <p:nvSpPr>
          <p:cNvPr id="35843" name="燕尾形箭头 1"/>
          <p:cNvSpPr>
            <a:spLocks noChangeArrowheads="1"/>
          </p:cNvSpPr>
          <p:nvPr/>
        </p:nvSpPr>
        <p:spPr bwMode="auto">
          <a:xfrm>
            <a:off x="1441450" y="1355725"/>
            <a:ext cx="2740025" cy="2238375"/>
          </a:xfrm>
          <a:prstGeom prst="notchedRightArrow">
            <a:avLst>
              <a:gd name="adj1" fmla="val 50000"/>
              <a:gd name="adj2" fmla="val 49996"/>
            </a:avLst>
          </a:prstGeom>
          <a:gradFill rotWithShape="1">
            <a:gsLst>
              <a:gs pos="0">
                <a:srgbClr val="FFFFFF"/>
              </a:gs>
              <a:gs pos="100000">
                <a:srgbClr val="BFBF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44" name="燕尾形箭头 2"/>
          <p:cNvSpPr>
            <a:spLocks noChangeArrowheads="1"/>
          </p:cNvSpPr>
          <p:nvPr/>
        </p:nvSpPr>
        <p:spPr bwMode="auto">
          <a:xfrm>
            <a:off x="4899025" y="1355725"/>
            <a:ext cx="2741613" cy="2238375"/>
          </a:xfrm>
          <a:prstGeom prst="notchedRightArrow">
            <a:avLst>
              <a:gd name="adj1" fmla="val 50000"/>
              <a:gd name="adj2" fmla="val 49997"/>
            </a:avLst>
          </a:prstGeom>
          <a:noFill/>
          <a:ln w="28575">
            <a:solidFill>
              <a:srgbClr val="F2F2F2"/>
            </a:solidFill>
            <a:miter lim="800000"/>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45" name="燕尾形箭头 3"/>
          <p:cNvSpPr>
            <a:spLocks noChangeArrowheads="1"/>
          </p:cNvSpPr>
          <p:nvPr/>
        </p:nvSpPr>
        <p:spPr bwMode="auto">
          <a:xfrm>
            <a:off x="8104188" y="1355725"/>
            <a:ext cx="2741612" cy="2238375"/>
          </a:xfrm>
          <a:prstGeom prst="notchedRightArrow">
            <a:avLst>
              <a:gd name="adj1" fmla="val 50000"/>
              <a:gd name="adj2" fmla="val 49997"/>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46" name="文本框 4"/>
          <p:cNvSpPr txBox="1">
            <a:spLocks noChangeArrowheads="1"/>
          </p:cNvSpPr>
          <p:nvPr/>
        </p:nvSpPr>
        <p:spPr bwMode="auto">
          <a:xfrm>
            <a:off x="2176463" y="2279234"/>
            <a:ext cx="16605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rgbClr val="404040"/>
                </a:solidFill>
                <a:latin typeface="微软雅黑" panose="020B0503020204020204" pitchFamily="34" charset="-122"/>
                <a:ea typeface="微软雅黑" panose="020B0503020204020204" pitchFamily="34" charset="-122"/>
              </a:rPr>
              <a:t>嵌入式触控电路</a:t>
            </a:r>
          </a:p>
        </p:txBody>
      </p:sp>
      <p:sp>
        <p:nvSpPr>
          <p:cNvPr id="35847" name="任意多边形 7"/>
          <p:cNvSpPr>
            <a:spLocks noChangeArrowheads="1"/>
          </p:cNvSpPr>
          <p:nvPr/>
        </p:nvSpPr>
        <p:spPr bwMode="auto">
          <a:xfrm>
            <a:off x="4384675" y="1973263"/>
            <a:ext cx="492125" cy="1077912"/>
          </a:xfrm>
          <a:custGeom>
            <a:avLst/>
            <a:gdLst>
              <a:gd name="T0" fmla="*/ 10231 w 493159"/>
              <a:gd name="T1" fmla="*/ 0 h 1078786"/>
              <a:gd name="T2" fmla="*/ 491093 w 493159"/>
              <a:gd name="T3" fmla="*/ 502618 h 1078786"/>
              <a:gd name="T4" fmla="*/ 0 w 493159"/>
              <a:gd name="T5" fmla="*/ 1077039 h 1078786"/>
              <a:gd name="T6" fmla="*/ 0 60000 65536"/>
              <a:gd name="T7" fmla="*/ 0 60000 65536"/>
              <a:gd name="T8" fmla="*/ 0 60000 65536"/>
            </a:gdLst>
            <a:ahLst/>
            <a:cxnLst>
              <a:cxn ang="T6">
                <a:pos x="T0" y="T1"/>
              </a:cxn>
              <a:cxn ang="T7">
                <a:pos x="T2" y="T3"/>
              </a:cxn>
              <a:cxn ang="T8">
                <a:pos x="T4" y="T5"/>
              </a:cxn>
            </a:cxnLst>
            <a:rect l="0" t="0" r="r" b="b"/>
            <a:pathLst>
              <a:path w="493159" h="1078786">
                <a:moveTo>
                  <a:pt x="10274" y="0"/>
                </a:moveTo>
                <a:lnTo>
                  <a:pt x="493159" y="503434"/>
                </a:lnTo>
                <a:lnTo>
                  <a:pt x="0" y="1078786"/>
                </a:lnTo>
              </a:path>
            </a:pathLst>
          </a:custGeom>
          <a:noFill/>
          <a:ln w="12700">
            <a:solidFill>
              <a:srgbClr val="F2F2F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8" name="任意多边形 8"/>
          <p:cNvSpPr>
            <a:spLocks noChangeArrowheads="1"/>
          </p:cNvSpPr>
          <p:nvPr/>
        </p:nvSpPr>
        <p:spPr bwMode="auto">
          <a:xfrm>
            <a:off x="7659688" y="1973263"/>
            <a:ext cx="493712" cy="1077912"/>
          </a:xfrm>
          <a:custGeom>
            <a:avLst/>
            <a:gdLst>
              <a:gd name="T0" fmla="*/ 10298 w 493159"/>
              <a:gd name="T1" fmla="*/ 0 h 1078786"/>
              <a:gd name="T2" fmla="*/ 494266 w 493159"/>
              <a:gd name="T3" fmla="*/ 502618 h 1078786"/>
              <a:gd name="T4" fmla="*/ 0 w 493159"/>
              <a:gd name="T5" fmla="*/ 1077039 h 1078786"/>
              <a:gd name="T6" fmla="*/ 0 60000 65536"/>
              <a:gd name="T7" fmla="*/ 0 60000 65536"/>
              <a:gd name="T8" fmla="*/ 0 60000 65536"/>
            </a:gdLst>
            <a:ahLst/>
            <a:cxnLst>
              <a:cxn ang="T6">
                <a:pos x="T0" y="T1"/>
              </a:cxn>
              <a:cxn ang="T7">
                <a:pos x="T2" y="T3"/>
              </a:cxn>
              <a:cxn ang="T8">
                <a:pos x="T4" y="T5"/>
              </a:cxn>
            </a:cxnLst>
            <a:rect l="0" t="0" r="r" b="b"/>
            <a:pathLst>
              <a:path w="493159" h="1078786">
                <a:moveTo>
                  <a:pt x="10274" y="0"/>
                </a:moveTo>
                <a:lnTo>
                  <a:pt x="493159" y="503434"/>
                </a:lnTo>
                <a:lnTo>
                  <a:pt x="0" y="1078786"/>
                </a:lnTo>
              </a:path>
            </a:pathLst>
          </a:custGeom>
          <a:noFill/>
          <a:ln w="12700">
            <a:solidFill>
              <a:srgbClr val="F2F2F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9" name="椭圆 9"/>
          <p:cNvSpPr>
            <a:spLocks noChangeArrowheads="1"/>
          </p:cNvSpPr>
          <p:nvPr/>
        </p:nvSpPr>
        <p:spPr bwMode="auto">
          <a:xfrm>
            <a:off x="10961688" y="2336800"/>
            <a:ext cx="279400" cy="280988"/>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50" name="矩形 10"/>
          <p:cNvSpPr>
            <a:spLocks noChangeArrowheads="1"/>
          </p:cNvSpPr>
          <p:nvPr/>
        </p:nvSpPr>
        <p:spPr bwMode="auto">
          <a:xfrm>
            <a:off x="1776413" y="4959350"/>
            <a:ext cx="2014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dirty="0">
                <a:solidFill>
                  <a:schemeClr val="bg1"/>
                </a:solidFill>
                <a:latin typeface="微软雅黑" panose="020B0503020204020204" pitchFamily="34" charset="-122"/>
                <a:ea typeface="微软雅黑" panose="020B0503020204020204" pitchFamily="34" charset="-122"/>
              </a:rPr>
              <a:t>Android</a:t>
            </a:r>
            <a:r>
              <a:rPr lang="zh-CN" altLang="en-US" sz="1200" dirty="0">
                <a:solidFill>
                  <a:schemeClr val="bg1"/>
                </a:solidFill>
                <a:latin typeface="微软雅黑" panose="020B0503020204020204" pitchFamily="34" charset="-122"/>
                <a:ea typeface="微软雅黑" panose="020B0503020204020204" pitchFamily="34" charset="-122"/>
              </a:rPr>
              <a:t>智能手机</a:t>
            </a:r>
            <a:endParaRPr lang="zh-CN" altLang="en-US" sz="1200" dirty="0">
              <a:solidFill>
                <a:schemeClr val="bg1"/>
              </a:solidFill>
            </a:endParaRPr>
          </a:p>
        </p:txBody>
      </p:sp>
      <p:sp>
        <p:nvSpPr>
          <p:cNvPr id="35851" name="矩形 11"/>
          <p:cNvSpPr>
            <a:spLocks noChangeArrowheads="1"/>
          </p:cNvSpPr>
          <p:nvPr/>
        </p:nvSpPr>
        <p:spPr bwMode="auto">
          <a:xfrm>
            <a:off x="5421313" y="4959350"/>
            <a:ext cx="20145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dirty="0">
                <a:solidFill>
                  <a:schemeClr val="bg1"/>
                </a:solidFill>
                <a:latin typeface="微软雅黑" panose="020B0503020204020204" pitchFamily="34" charset="-122"/>
                <a:ea typeface="微软雅黑" panose="020B0503020204020204" pitchFamily="34" charset="-122"/>
              </a:rPr>
              <a:t>STC89C51</a:t>
            </a:r>
            <a:r>
              <a:rPr lang="zh-CN" altLang="en-US" sz="1200" dirty="0">
                <a:solidFill>
                  <a:schemeClr val="bg1"/>
                </a:solidFill>
                <a:latin typeface="微软雅黑" panose="020B0503020204020204" pitchFamily="34" charset="-122"/>
                <a:ea typeface="微软雅黑" panose="020B0503020204020204" pitchFamily="34" charset="-122"/>
              </a:rPr>
              <a:t>系统</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eaLnBrk="1" hangingPunct="1"/>
            <a:r>
              <a:rPr lang="en-US" altLang="zh-CN" sz="1200" dirty="0">
                <a:solidFill>
                  <a:schemeClr val="bg1"/>
                </a:solidFill>
                <a:latin typeface="微软雅黑" panose="020B0503020204020204" pitchFamily="34" charset="-122"/>
                <a:ea typeface="微软雅黑" panose="020B0503020204020204" pitchFamily="34" charset="-122"/>
              </a:rPr>
              <a:t>HC-05</a:t>
            </a:r>
            <a:r>
              <a:rPr lang="zh-CN" altLang="en-US" sz="1200" dirty="0">
                <a:solidFill>
                  <a:schemeClr val="bg1"/>
                </a:solidFill>
                <a:latin typeface="微软雅黑" panose="020B0503020204020204" pitchFamily="34" charset="-122"/>
                <a:ea typeface="微软雅黑" panose="020B0503020204020204" pitchFamily="34" charset="-122"/>
              </a:rPr>
              <a:t>蓝牙模块</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eaLnBrk="1" hangingPunct="1"/>
            <a:r>
              <a:rPr lang="en-US" altLang="zh-CN" sz="1200" dirty="0">
                <a:solidFill>
                  <a:schemeClr val="bg1"/>
                </a:solidFill>
                <a:latin typeface="微软雅黑" panose="020B0503020204020204" pitchFamily="34" charset="-122"/>
                <a:ea typeface="微软雅黑" panose="020B0503020204020204" pitchFamily="34" charset="-122"/>
              </a:rPr>
              <a:t>L298N</a:t>
            </a:r>
            <a:r>
              <a:rPr lang="zh-CN" altLang="en-US" sz="1200" dirty="0">
                <a:solidFill>
                  <a:schemeClr val="bg1"/>
                </a:solidFill>
                <a:latin typeface="微软雅黑" panose="020B0503020204020204" pitchFamily="34" charset="-122"/>
                <a:ea typeface="微软雅黑" panose="020B0503020204020204" pitchFamily="34" charset="-122"/>
              </a:rPr>
              <a:t>电机驱动</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eaLnBrk="1" hangingPunct="1"/>
            <a:r>
              <a:rPr lang="en-US" altLang="zh-CN" sz="1200" dirty="0">
                <a:solidFill>
                  <a:schemeClr val="bg1"/>
                </a:solidFill>
                <a:latin typeface="微软雅黑" panose="020B0503020204020204" pitchFamily="34" charset="-122"/>
                <a:ea typeface="微软雅黑" panose="020B0503020204020204" pitchFamily="34" charset="-122"/>
              </a:rPr>
              <a:t>OLED</a:t>
            </a:r>
            <a:r>
              <a:rPr lang="zh-CN" altLang="en-US" sz="1200" dirty="0">
                <a:solidFill>
                  <a:schemeClr val="bg1"/>
                </a:solidFill>
                <a:latin typeface="微软雅黑" panose="020B0503020204020204" pitchFamily="34" charset="-122"/>
                <a:ea typeface="微软雅黑" panose="020B0503020204020204" pitchFamily="34" charset="-122"/>
              </a:rPr>
              <a:t>液晶显示器</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eaLnBrk="1" hangingPunct="1"/>
            <a:r>
              <a:rPr lang="en-US" altLang="zh-CN" sz="1200" dirty="0">
                <a:solidFill>
                  <a:schemeClr val="bg1"/>
                </a:solidFill>
                <a:latin typeface="微软雅黑" panose="020B0503020204020204" pitchFamily="34" charset="-122"/>
                <a:ea typeface="微软雅黑" panose="020B0503020204020204" pitchFamily="34" charset="-122"/>
              </a:rPr>
              <a:t>UART</a:t>
            </a:r>
            <a:r>
              <a:rPr lang="zh-CN" altLang="en-US" sz="1200" dirty="0">
                <a:solidFill>
                  <a:schemeClr val="bg1"/>
                </a:solidFill>
                <a:latin typeface="微软雅黑" panose="020B0503020204020204" pitchFamily="34" charset="-122"/>
                <a:ea typeface="微软雅黑" panose="020B0503020204020204" pitchFamily="34" charset="-122"/>
              </a:rPr>
              <a:t>通信电路</a:t>
            </a:r>
          </a:p>
        </p:txBody>
      </p:sp>
      <p:sp>
        <p:nvSpPr>
          <p:cNvPr id="35852" name="矩形 12"/>
          <p:cNvSpPr>
            <a:spLocks noChangeArrowheads="1"/>
          </p:cNvSpPr>
          <p:nvPr/>
        </p:nvSpPr>
        <p:spPr bwMode="auto">
          <a:xfrm>
            <a:off x="8589963" y="4959350"/>
            <a:ext cx="20145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dirty="0">
                <a:solidFill>
                  <a:schemeClr val="bg1"/>
                </a:solidFill>
                <a:latin typeface="微软雅黑" panose="020B0503020204020204" pitchFamily="34" charset="-122"/>
                <a:ea typeface="微软雅黑" panose="020B0503020204020204" pitchFamily="34" charset="-122"/>
              </a:rPr>
              <a:t>亚格力板车模</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eaLnBrk="1" hangingPunct="1"/>
            <a:r>
              <a:rPr lang="en-US" altLang="zh-CN" sz="1200" dirty="0">
                <a:solidFill>
                  <a:schemeClr val="bg1"/>
                </a:solidFill>
                <a:latin typeface="微软雅黑" panose="020B0503020204020204" pitchFamily="34" charset="-122"/>
                <a:ea typeface="微软雅黑" panose="020B0503020204020204" pitchFamily="34" charset="-122"/>
              </a:rPr>
              <a:t>S3010</a:t>
            </a:r>
            <a:r>
              <a:rPr lang="zh-CN" altLang="en-US" sz="1200" dirty="0">
                <a:solidFill>
                  <a:schemeClr val="bg1"/>
                </a:solidFill>
                <a:latin typeface="微软雅黑" panose="020B0503020204020204" pitchFamily="34" charset="-122"/>
                <a:ea typeface="微软雅黑" panose="020B0503020204020204" pitchFamily="34" charset="-122"/>
              </a:rPr>
              <a:t>转向舵机</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200" dirty="0">
                <a:solidFill>
                  <a:schemeClr val="bg1"/>
                </a:solidFill>
                <a:latin typeface="微软雅黑" panose="020B0503020204020204" pitchFamily="34" charset="-122"/>
                <a:ea typeface="微软雅黑" panose="020B0503020204020204" pitchFamily="34" charset="-122"/>
              </a:rPr>
              <a:t>直流电机</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200" dirty="0">
                <a:solidFill>
                  <a:schemeClr val="bg1"/>
                </a:solidFill>
                <a:latin typeface="微软雅黑" panose="020B0503020204020204" pitchFamily="34" charset="-122"/>
                <a:ea typeface="微软雅黑" panose="020B0503020204020204" pitchFamily="34" charset="-122"/>
              </a:rPr>
              <a:t>电源电路</a:t>
            </a:r>
          </a:p>
        </p:txBody>
      </p:sp>
      <p:sp>
        <p:nvSpPr>
          <p:cNvPr id="35853" name="文本框 13"/>
          <p:cNvSpPr txBox="1">
            <a:spLocks noChangeArrowheads="1"/>
          </p:cNvSpPr>
          <p:nvPr/>
        </p:nvSpPr>
        <p:spPr bwMode="auto">
          <a:xfrm>
            <a:off x="5758474" y="2279234"/>
            <a:ext cx="1422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bg1"/>
                </a:solidFill>
                <a:latin typeface="微软雅黑" panose="020B0503020204020204" pitchFamily="34" charset="-122"/>
                <a:ea typeface="微软雅黑" panose="020B0503020204020204" pitchFamily="34" charset="-122"/>
              </a:rPr>
              <a:t>控制器电路</a:t>
            </a:r>
          </a:p>
        </p:txBody>
      </p:sp>
      <p:sp>
        <p:nvSpPr>
          <p:cNvPr id="35854" name="文本框 14"/>
          <p:cNvSpPr txBox="1">
            <a:spLocks noChangeArrowheads="1"/>
          </p:cNvSpPr>
          <p:nvPr/>
        </p:nvSpPr>
        <p:spPr bwMode="auto">
          <a:xfrm>
            <a:off x="8986227" y="2279234"/>
            <a:ext cx="14239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rgbClr val="404040"/>
                </a:solidFill>
                <a:latin typeface="微软雅黑" panose="020B0503020204020204" pitchFamily="34" charset="-122"/>
                <a:ea typeface="微软雅黑" panose="020B0503020204020204" pitchFamily="34" charset="-122"/>
              </a:rPr>
              <a:t>驱动控制电路</a:t>
            </a:r>
          </a:p>
        </p:txBody>
      </p:sp>
      <p:sp>
        <p:nvSpPr>
          <p:cNvPr id="35855" name="椭圆 15"/>
          <p:cNvSpPr>
            <a:spLocks noChangeArrowheads="1"/>
          </p:cNvSpPr>
          <p:nvPr/>
        </p:nvSpPr>
        <p:spPr bwMode="auto">
          <a:xfrm>
            <a:off x="1238250" y="2336800"/>
            <a:ext cx="280988" cy="280988"/>
          </a:xfrm>
          <a:prstGeom prst="ellipse">
            <a:avLst/>
          </a:prstGeom>
          <a:noFill/>
          <a:ln w="12700">
            <a:solidFill>
              <a:srgbClr val="F2F2F2"/>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57" name="椭圆 18"/>
          <p:cNvSpPr>
            <a:spLocks noChangeArrowheads="1"/>
          </p:cNvSpPr>
          <p:nvPr/>
        </p:nvSpPr>
        <p:spPr bwMode="auto">
          <a:xfrm>
            <a:off x="5854700" y="3908425"/>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58" name="椭圆 20"/>
          <p:cNvSpPr>
            <a:spLocks noChangeArrowheads="1"/>
          </p:cNvSpPr>
          <p:nvPr/>
        </p:nvSpPr>
        <p:spPr bwMode="auto">
          <a:xfrm>
            <a:off x="9121775" y="3908425"/>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1" name="Freeform 22"/>
          <p:cNvSpPr>
            <a:spLocks noEditPoints="1" noChangeArrowheads="1"/>
          </p:cNvSpPr>
          <p:nvPr/>
        </p:nvSpPr>
        <p:spPr bwMode="auto">
          <a:xfrm>
            <a:off x="2567354" y="4056674"/>
            <a:ext cx="415405" cy="592138"/>
          </a:xfrm>
          <a:custGeom>
            <a:avLst/>
            <a:gdLst>
              <a:gd name="T0" fmla="*/ 2147483646 w 64"/>
              <a:gd name="T1" fmla="*/ 0 h 96"/>
              <a:gd name="T2" fmla="*/ 2147483646 w 64"/>
              <a:gd name="T3" fmla="*/ 2147483646 h 96"/>
              <a:gd name="T4" fmla="*/ 362902500 w 64"/>
              <a:gd name="T5" fmla="*/ 2147483646 h 96"/>
              <a:gd name="T6" fmla="*/ 0 w 64"/>
              <a:gd name="T7" fmla="*/ 288263560 h 96"/>
              <a:gd name="T8" fmla="*/ 282257500 w 64"/>
              <a:gd name="T9" fmla="*/ 468429786 h 96"/>
              <a:gd name="T10" fmla="*/ 2147483646 w 64"/>
              <a:gd name="T11" fmla="*/ 1693546916 h 96"/>
              <a:gd name="T12" fmla="*/ 282257500 w 64"/>
              <a:gd name="T13" fmla="*/ 468429786 h 96"/>
              <a:gd name="T14" fmla="*/ 806450000 w 64"/>
              <a:gd name="T15" fmla="*/ 288263560 h 96"/>
              <a:gd name="T16" fmla="*/ 1733867500 w 64"/>
              <a:gd name="T17" fmla="*/ 144131780 h 96"/>
              <a:gd name="T18" fmla="*/ 1088707500 w 64"/>
              <a:gd name="T19" fmla="*/ 1837678696 h 96"/>
              <a:gd name="T20" fmla="*/ 967740000 w 64"/>
              <a:gd name="T21" fmla="*/ 2125942256 h 96"/>
              <a:gd name="T22" fmla="*/ 1451610000 w 64"/>
              <a:gd name="T23" fmla="*/ 2147483646 h 96"/>
              <a:gd name="T24" fmla="*/ 1572577500 w 64"/>
              <a:gd name="T25" fmla="*/ 1945776030 h 96"/>
              <a:gd name="T26" fmla="*/ 1088707500 w 64"/>
              <a:gd name="T27" fmla="*/ 1837678696 h 96"/>
              <a:gd name="T28" fmla="*/ 322580000 w 64"/>
              <a:gd name="T29" fmla="*/ 1981810476 h 96"/>
              <a:gd name="T30" fmla="*/ 887095000 w 64"/>
              <a:gd name="T31" fmla="*/ 2089907811 h 96"/>
              <a:gd name="T32" fmla="*/ 2147483646 w 64"/>
              <a:gd name="T33" fmla="*/ 1981810476 h 96"/>
              <a:gd name="T34" fmla="*/ 1653222500 w 64"/>
              <a:gd name="T35" fmla="*/ 2089907811 h 96"/>
              <a:gd name="T36" fmla="*/ 2147483646 w 64"/>
              <a:gd name="T37" fmla="*/ 1981810476 h 96"/>
              <a:gd name="T38" fmla="*/ 322580000 w 64"/>
              <a:gd name="T39" fmla="*/ 2147483646 h 96"/>
              <a:gd name="T40" fmla="*/ 887095000 w 64"/>
              <a:gd name="T41" fmla="*/ 2147483646 h 96"/>
              <a:gd name="T42" fmla="*/ 1532255000 w 64"/>
              <a:gd name="T43" fmla="*/ 2147483646 h 96"/>
              <a:gd name="T44" fmla="*/ 1008062500 w 64"/>
              <a:gd name="T45" fmla="*/ 2147483646 h 96"/>
              <a:gd name="T46" fmla="*/ 1532255000 w 64"/>
              <a:gd name="T47" fmla="*/ 2147483646 h 96"/>
              <a:gd name="T48" fmla="*/ 1653222500 w 64"/>
              <a:gd name="T49" fmla="*/ 2147483646 h 96"/>
              <a:gd name="T50" fmla="*/ 2147483646 w 64"/>
              <a:gd name="T51" fmla="*/ 2147483646 h 96"/>
              <a:gd name="T52" fmla="*/ 887095000 w 64"/>
              <a:gd name="T53" fmla="*/ 2147483646 h 96"/>
              <a:gd name="T54" fmla="*/ 322580000 w 64"/>
              <a:gd name="T55" fmla="*/ 2147483646 h 96"/>
              <a:gd name="T56" fmla="*/ 887095000 w 64"/>
              <a:gd name="T57" fmla="*/ 2147483646 h 96"/>
              <a:gd name="T58" fmla="*/ 1008062500 w 64"/>
              <a:gd name="T59" fmla="*/ 2147483646 h 96"/>
              <a:gd name="T60" fmla="*/ 1532255000 w 64"/>
              <a:gd name="T61" fmla="*/ 2147483646 h 96"/>
              <a:gd name="T62" fmla="*/ 2147483646 w 64"/>
              <a:gd name="T63" fmla="*/ 2147483646 h 96"/>
              <a:gd name="T64" fmla="*/ 1653222500 w 64"/>
              <a:gd name="T65" fmla="*/ 2147483646 h 96"/>
              <a:gd name="T66" fmla="*/ 2147483646 w 64"/>
              <a:gd name="T67" fmla="*/ 2147483646 h 96"/>
              <a:gd name="T68" fmla="*/ 322580000 w 64"/>
              <a:gd name="T69" fmla="*/ 2147483646 h 96"/>
              <a:gd name="T70" fmla="*/ 887095000 w 64"/>
              <a:gd name="T71" fmla="*/ 2147483646 h 96"/>
              <a:gd name="T72" fmla="*/ 1532255000 w 64"/>
              <a:gd name="T73" fmla="*/ 2147483646 h 96"/>
              <a:gd name="T74" fmla="*/ 1008062500 w 64"/>
              <a:gd name="T75" fmla="*/ 2147483646 h 96"/>
              <a:gd name="T76" fmla="*/ 1532255000 w 64"/>
              <a:gd name="T77" fmla="*/ 2147483646 h 96"/>
              <a:gd name="T78" fmla="*/ 1653222500 w 64"/>
              <a:gd name="T79" fmla="*/ 2147483646 h 96"/>
              <a:gd name="T80" fmla="*/ 2147483646 w 64"/>
              <a:gd name="T81" fmla="*/ 2147483646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 h="96">
                <a:moveTo>
                  <a:pt x="9" y="0"/>
                </a:moveTo>
                <a:cubicBezTo>
                  <a:pt x="56" y="0"/>
                  <a:pt x="56" y="0"/>
                  <a:pt x="56" y="0"/>
                </a:cubicBezTo>
                <a:cubicBezTo>
                  <a:pt x="60" y="0"/>
                  <a:pt x="64" y="3"/>
                  <a:pt x="64" y="8"/>
                </a:cubicBezTo>
                <a:cubicBezTo>
                  <a:pt x="64" y="88"/>
                  <a:pt x="64" y="88"/>
                  <a:pt x="64" y="88"/>
                </a:cubicBezTo>
                <a:cubicBezTo>
                  <a:pt x="64" y="93"/>
                  <a:pt x="60" y="96"/>
                  <a:pt x="56" y="96"/>
                </a:cubicBezTo>
                <a:cubicBezTo>
                  <a:pt x="9" y="96"/>
                  <a:pt x="9" y="96"/>
                  <a:pt x="9" y="96"/>
                </a:cubicBezTo>
                <a:cubicBezTo>
                  <a:pt x="4" y="96"/>
                  <a:pt x="0" y="93"/>
                  <a:pt x="0" y="88"/>
                </a:cubicBezTo>
                <a:cubicBezTo>
                  <a:pt x="0" y="8"/>
                  <a:pt x="0" y="8"/>
                  <a:pt x="0" y="8"/>
                </a:cubicBezTo>
                <a:cubicBezTo>
                  <a:pt x="0" y="3"/>
                  <a:pt x="4" y="0"/>
                  <a:pt x="9" y="0"/>
                </a:cubicBezTo>
                <a:close/>
                <a:moveTo>
                  <a:pt x="7" y="13"/>
                </a:moveTo>
                <a:cubicBezTo>
                  <a:pt x="7" y="47"/>
                  <a:pt x="7" y="47"/>
                  <a:pt x="7" y="47"/>
                </a:cubicBezTo>
                <a:cubicBezTo>
                  <a:pt x="57" y="47"/>
                  <a:pt x="57" y="47"/>
                  <a:pt x="57" y="47"/>
                </a:cubicBezTo>
                <a:cubicBezTo>
                  <a:pt x="57" y="13"/>
                  <a:pt x="57" y="13"/>
                  <a:pt x="57" y="13"/>
                </a:cubicBezTo>
                <a:cubicBezTo>
                  <a:pt x="7" y="13"/>
                  <a:pt x="7" y="13"/>
                  <a:pt x="7" y="13"/>
                </a:cubicBezTo>
                <a:close/>
                <a:moveTo>
                  <a:pt x="20" y="4"/>
                </a:moveTo>
                <a:cubicBezTo>
                  <a:pt x="20" y="8"/>
                  <a:pt x="20" y="8"/>
                  <a:pt x="20" y="8"/>
                </a:cubicBezTo>
                <a:cubicBezTo>
                  <a:pt x="43" y="8"/>
                  <a:pt x="43" y="8"/>
                  <a:pt x="43" y="8"/>
                </a:cubicBezTo>
                <a:cubicBezTo>
                  <a:pt x="43" y="4"/>
                  <a:pt x="43" y="4"/>
                  <a:pt x="43" y="4"/>
                </a:cubicBezTo>
                <a:cubicBezTo>
                  <a:pt x="20" y="4"/>
                  <a:pt x="20" y="4"/>
                  <a:pt x="20" y="4"/>
                </a:cubicBezTo>
                <a:close/>
                <a:moveTo>
                  <a:pt x="27" y="51"/>
                </a:moveTo>
                <a:cubicBezTo>
                  <a:pt x="25" y="51"/>
                  <a:pt x="24" y="53"/>
                  <a:pt x="24" y="54"/>
                </a:cubicBezTo>
                <a:cubicBezTo>
                  <a:pt x="24" y="59"/>
                  <a:pt x="24" y="59"/>
                  <a:pt x="24" y="59"/>
                </a:cubicBezTo>
                <a:cubicBezTo>
                  <a:pt x="24" y="61"/>
                  <a:pt x="25" y="62"/>
                  <a:pt x="27" y="62"/>
                </a:cubicBezTo>
                <a:cubicBezTo>
                  <a:pt x="36" y="62"/>
                  <a:pt x="36" y="62"/>
                  <a:pt x="36" y="62"/>
                </a:cubicBezTo>
                <a:cubicBezTo>
                  <a:pt x="38" y="62"/>
                  <a:pt x="39" y="61"/>
                  <a:pt x="39" y="59"/>
                </a:cubicBezTo>
                <a:cubicBezTo>
                  <a:pt x="39" y="54"/>
                  <a:pt x="39" y="54"/>
                  <a:pt x="39" y="54"/>
                </a:cubicBezTo>
                <a:cubicBezTo>
                  <a:pt x="39" y="53"/>
                  <a:pt x="38" y="51"/>
                  <a:pt x="36" y="51"/>
                </a:cubicBezTo>
                <a:cubicBezTo>
                  <a:pt x="27" y="51"/>
                  <a:pt x="27" y="51"/>
                  <a:pt x="27" y="51"/>
                </a:cubicBezTo>
                <a:close/>
                <a:moveTo>
                  <a:pt x="22" y="55"/>
                </a:moveTo>
                <a:cubicBezTo>
                  <a:pt x="8" y="55"/>
                  <a:pt x="8" y="55"/>
                  <a:pt x="8" y="55"/>
                </a:cubicBezTo>
                <a:cubicBezTo>
                  <a:pt x="8" y="58"/>
                  <a:pt x="8" y="58"/>
                  <a:pt x="8" y="58"/>
                </a:cubicBezTo>
                <a:cubicBezTo>
                  <a:pt x="22" y="58"/>
                  <a:pt x="22" y="58"/>
                  <a:pt x="22" y="58"/>
                </a:cubicBezTo>
                <a:cubicBezTo>
                  <a:pt x="22" y="55"/>
                  <a:pt x="22" y="55"/>
                  <a:pt x="22" y="55"/>
                </a:cubicBezTo>
                <a:close/>
                <a:moveTo>
                  <a:pt x="55" y="55"/>
                </a:moveTo>
                <a:cubicBezTo>
                  <a:pt x="41" y="55"/>
                  <a:pt x="41" y="55"/>
                  <a:pt x="41" y="55"/>
                </a:cubicBezTo>
                <a:cubicBezTo>
                  <a:pt x="41" y="58"/>
                  <a:pt x="41" y="58"/>
                  <a:pt x="41" y="58"/>
                </a:cubicBezTo>
                <a:cubicBezTo>
                  <a:pt x="55" y="58"/>
                  <a:pt x="55" y="58"/>
                  <a:pt x="55" y="58"/>
                </a:cubicBezTo>
                <a:cubicBezTo>
                  <a:pt x="55" y="55"/>
                  <a:pt x="55" y="55"/>
                  <a:pt x="55" y="55"/>
                </a:cubicBezTo>
                <a:close/>
                <a:moveTo>
                  <a:pt x="22" y="65"/>
                </a:moveTo>
                <a:cubicBezTo>
                  <a:pt x="8" y="65"/>
                  <a:pt x="8" y="65"/>
                  <a:pt x="8" y="65"/>
                </a:cubicBezTo>
                <a:cubicBezTo>
                  <a:pt x="8" y="71"/>
                  <a:pt x="8" y="71"/>
                  <a:pt x="8" y="71"/>
                </a:cubicBezTo>
                <a:cubicBezTo>
                  <a:pt x="22" y="71"/>
                  <a:pt x="22" y="71"/>
                  <a:pt x="22" y="71"/>
                </a:cubicBezTo>
                <a:cubicBezTo>
                  <a:pt x="22" y="65"/>
                  <a:pt x="22" y="65"/>
                  <a:pt x="22" y="65"/>
                </a:cubicBezTo>
                <a:close/>
                <a:moveTo>
                  <a:pt x="38" y="65"/>
                </a:moveTo>
                <a:cubicBezTo>
                  <a:pt x="25" y="65"/>
                  <a:pt x="25" y="65"/>
                  <a:pt x="25" y="65"/>
                </a:cubicBezTo>
                <a:cubicBezTo>
                  <a:pt x="25" y="71"/>
                  <a:pt x="25" y="71"/>
                  <a:pt x="25" y="71"/>
                </a:cubicBezTo>
                <a:cubicBezTo>
                  <a:pt x="38" y="71"/>
                  <a:pt x="38" y="71"/>
                  <a:pt x="38" y="71"/>
                </a:cubicBezTo>
                <a:cubicBezTo>
                  <a:pt x="38" y="65"/>
                  <a:pt x="38" y="65"/>
                  <a:pt x="38" y="65"/>
                </a:cubicBezTo>
                <a:close/>
                <a:moveTo>
                  <a:pt x="55" y="65"/>
                </a:moveTo>
                <a:cubicBezTo>
                  <a:pt x="41" y="65"/>
                  <a:pt x="41" y="65"/>
                  <a:pt x="41" y="65"/>
                </a:cubicBezTo>
                <a:cubicBezTo>
                  <a:pt x="41" y="71"/>
                  <a:pt x="41" y="71"/>
                  <a:pt x="41" y="71"/>
                </a:cubicBezTo>
                <a:cubicBezTo>
                  <a:pt x="55" y="71"/>
                  <a:pt x="55" y="71"/>
                  <a:pt x="55" y="71"/>
                </a:cubicBezTo>
                <a:cubicBezTo>
                  <a:pt x="55" y="65"/>
                  <a:pt x="55" y="65"/>
                  <a:pt x="55" y="65"/>
                </a:cubicBezTo>
                <a:close/>
                <a:moveTo>
                  <a:pt x="22" y="73"/>
                </a:moveTo>
                <a:cubicBezTo>
                  <a:pt x="8" y="73"/>
                  <a:pt x="8" y="73"/>
                  <a:pt x="8" y="73"/>
                </a:cubicBezTo>
                <a:cubicBezTo>
                  <a:pt x="8" y="80"/>
                  <a:pt x="8" y="80"/>
                  <a:pt x="8" y="80"/>
                </a:cubicBezTo>
                <a:cubicBezTo>
                  <a:pt x="22" y="80"/>
                  <a:pt x="22" y="80"/>
                  <a:pt x="22" y="80"/>
                </a:cubicBezTo>
                <a:cubicBezTo>
                  <a:pt x="22" y="73"/>
                  <a:pt x="22" y="73"/>
                  <a:pt x="22" y="73"/>
                </a:cubicBezTo>
                <a:close/>
                <a:moveTo>
                  <a:pt x="38" y="73"/>
                </a:moveTo>
                <a:cubicBezTo>
                  <a:pt x="25" y="73"/>
                  <a:pt x="25" y="73"/>
                  <a:pt x="25" y="73"/>
                </a:cubicBezTo>
                <a:cubicBezTo>
                  <a:pt x="25" y="80"/>
                  <a:pt x="25" y="80"/>
                  <a:pt x="25" y="80"/>
                </a:cubicBezTo>
                <a:cubicBezTo>
                  <a:pt x="38" y="80"/>
                  <a:pt x="38" y="80"/>
                  <a:pt x="38" y="80"/>
                </a:cubicBezTo>
                <a:cubicBezTo>
                  <a:pt x="38" y="73"/>
                  <a:pt x="38" y="73"/>
                  <a:pt x="38" y="73"/>
                </a:cubicBezTo>
                <a:close/>
                <a:moveTo>
                  <a:pt x="55" y="73"/>
                </a:moveTo>
                <a:cubicBezTo>
                  <a:pt x="41" y="73"/>
                  <a:pt x="41" y="73"/>
                  <a:pt x="41" y="73"/>
                </a:cubicBezTo>
                <a:cubicBezTo>
                  <a:pt x="41" y="80"/>
                  <a:pt x="41" y="80"/>
                  <a:pt x="41" y="80"/>
                </a:cubicBezTo>
                <a:cubicBezTo>
                  <a:pt x="55" y="80"/>
                  <a:pt x="55" y="80"/>
                  <a:pt x="55" y="80"/>
                </a:cubicBezTo>
                <a:cubicBezTo>
                  <a:pt x="55" y="73"/>
                  <a:pt x="55" y="73"/>
                  <a:pt x="55" y="73"/>
                </a:cubicBezTo>
                <a:close/>
                <a:moveTo>
                  <a:pt x="22" y="82"/>
                </a:moveTo>
                <a:cubicBezTo>
                  <a:pt x="8" y="82"/>
                  <a:pt x="8" y="82"/>
                  <a:pt x="8" y="82"/>
                </a:cubicBezTo>
                <a:cubicBezTo>
                  <a:pt x="8" y="89"/>
                  <a:pt x="8" y="89"/>
                  <a:pt x="8" y="89"/>
                </a:cubicBezTo>
                <a:cubicBezTo>
                  <a:pt x="22" y="89"/>
                  <a:pt x="22" y="89"/>
                  <a:pt x="22" y="89"/>
                </a:cubicBezTo>
                <a:cubicBezTo>
                  <a:pt x="22" y="82"/>
                  <a:pt x="22" y="82"/>
                  <a:pt x="22" y="82"/>
                </a:cubicBezTo>
                <a:close/>
                <a:moveTo>
                  <a:pt x="38" y="82"/>
                </a:moveTo>
                <a:cubicBezTo>
                  <a:pt x="25" y="82"/>
                  <a:pt x="25" y="82"/>
                  <a:pt x="25" y="82"/>
                </a:cubicBezTo>
                <a:cubicBezTo>
                  <a:pt x="25" y="89"/>
                  <a:pt x="25" y="89"/>
                  <a:pt x="25" y="89"/>
                </a:cubicBezTo>
                <a:cubicBezTo>
                  <a:pt x="38" y="89"/>
                  <a:pt x="38" y="89"/>
                  <a:pt x="38" y="89"/>
                </a:cubicBezTo>
                <a:cubicBezTo>
                  <a:pt x="38" y="82"/>
                  <a:pt x="38" y="82"/>
                  <a:pt x="38" y="82"/>
                </a:cubicBezTo>
                <a:close/>
                <a:moveTo>
                  <a:pt x="55" y="82"/>
                </a:moveTo>
                <a:cubicBezTo>
                  <a:pt x="41" y="82"/>
                  <a:pt x="41" y="82"/>
                  <a:pt x="41" y="82"/>
                </a:cubicBezTo>
                <a:cubicBezTo>
                  <a:pt x="41" y="89"/>
                  <a:pt x="41" y="89"/>
                  <a:pt x="41" y="89"/>
                </a:cubicBezTo>
                <a:cubicBezTo>
                  <a:pt x="55" y="89"/>
                  <a:pt x="55" y="89"/>
                  <a:pt x="55" y="89"/>
                </a:cubicBezTo>
                <a:lnTo>
                  <a:pt x="55" y="82"/>
                </a:lnTo>
                <a:close/>
              </a:path>
            </a:pathLst>
          </a:custGeom>
          <a:solidFill>
            <a:srgbClr val="2E669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 name="图片 1"/>
          <p:cNvPicPr>
            <a:picLocks noChangeAspect="1"/>
          </p:cNvPicPr>
          <p:nvPr/>
        </p:nvPicPr>
        <p:blipFill>
          <a:blip r:embed="rId2"/>
          <a:stretch>
            <a:fillRect/>
          </a:stretch>
        </p:blipFill>
        <p:spPr>
          <a:xfrm>
            <a:off x="5982860" y="4066209"/>
            <a:ext cx="669192" cy="608356"/>
          </a:xfrm>
          <a:prstGeom prst="rect">
            <a:avLst/>
          </a:prstGeom>
        </p:spPr>
      </p:pic>
      <p:pic>
        <p:nvPicPr>
          <p:cNvPr id="4" name="图片 3" descr="图片包含 剪贴画&#10;&#10;已生成极高可信度的说明"/>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216008" y="4149969"/>
            <a:ext cx="746716" cy="409160"/>
          </a:xfrm>
          <a:prstGeom prst="rect">
            <a:avLst/>
          </a:prstGeom>
        </p:spPr>
      </p:pic>
    </p:spTree>
  </p:cSld>
  <p:clrMapOvr>
    <a:masterClrMapping/>
  </p:clrMapOvr>
</p:sld>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814</Words>
  <Application>Microsoft Office PowerPoint</Application>
  <PresentationFormat>宽屏</PresentationFormat>
  <Paragraphs>83</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冬青黑体简体中文 W3</vt: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董亮亮</cp:lastModifiedBy>
  <cp:revision>201</cp:revision>
  <dcterms:created xsi:type="dcterms:W3CDTF">2015-04-21T03:02:00Z</dcterms:created>
  <dcterms:modified xsi:type="dcterms:W3CDTF">2017-05-04T19:31:55Z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