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318" r:id="rId23"/>
    <p:sldId id="319" r:id="rId24"/>
    <p:sldId id="320" r:id="rId25"/>
    <p:sldId id="321" r:id="rId26"/>
    <p:sldId id="322" r:id="rId27"/>
    <p:sldId id="323" r:id="rId28"/>
    <p:sldId id="324" r:id="rId29"/>
    <p:sldId id="325" r:id="rId30"/>
    <p:sldId id="326" r:id="rId31"/>
    <p:sldId id="267" r:id="rId32"/>
    <p:sldId id="327" r:id="rId33"/>
    <p:sldId id="328" r:id="rId34"/>
    <p:sldId id="329" r:id="rId35"/>
    <p:sldId id="330" r:id="rId36"/>
    <p:sldId id="331" r:id="rId37"/>
    <p:sldId id="332" r:id="rId38"/>
    <p:sldId id="333" r:id="rId39"/>
    <p:sldId id="334" r:id="rId40"/>
    <p:sldId id="317" r:id="rId41"/>
  </p:sldIdLst>
  <p:sldSz cx="11998325" cy="7559675"/>
  <p:notesSz cx="7559675" cy="10691813"/>
  <p:embeddedFontLst>
    <p:embeddedFont>
      <p:font typeface="Noto Sans Symbols" pitchFamily="2" charset="0"/>
      <p:regular r:id="rId43"/>
      <p:bold r:id="rId44"/>
    </p:embeddedFont>
    <p:embeddedFont>
      <p:font typeface="Trebuchet MS" panose="020B0603020202020204" pitchFamily="34" charset="0"/>
      <p:regular r:id="rId45"/>
      <p:bold r:id="rId46"/>
      <p:italic r:id="rId47"/>
      <p:boldItalic r:id="rId48"/>
    </p:embeddedFont>
    <p:embeddedFont>
      <p:font typeface="Wingdings 3" panose="05040102010807070707" pitchFamily="18" charset="2"/>
      <p:regular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099" autoAdjust="0"/>
  </p:normalViewPr>
  <p:slideViewPr>
    <p:cSldViewPr snapToGrid="0">
      <p:cViewPr varScale="1">
        <p:scale>
          <a:sx n="46" d="100"/>
          <a:sy n="46" d="100"/>
        </p:scale>
        <p:origin x="14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17200" y="1009440"/>
            <a:ext cx="5943600" cy="373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1:notes"/>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22e6f1898_0_18: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9" name="Google Shape;209;g722e6f1898_0_18: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2a9993e17_0_57: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6" name="Google Shape;216;g82a9993e17_0_57: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2a9993e17_0_8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4" name="Google Shape;234;g82a9993e17_0_8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82a9993e17_0_9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1" name="Google Shape;241;g82a9993e17_0_9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82a9993e17_0_10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0" name="Google Shape;250;g82a9993e17_0_101: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82a9993e17_0_109: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7" name="Google Shape;257;g82a9993e17_0_109: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Perhatikan tag input tersebut! Disini atribut yang dipakai adalah "image". Elemen ini diberi nama "gambar" dan gambar diambil dari file "logo.jpg".</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Kalau kita perhatikan pada baris location terdapat tambahan string baru seperti ini:</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file:///home/balqis/form6.html?gambar.x=30&amp;gambar.y=86</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gambar.x adalah posisi titik pada gambar yang di-klik diukur dari ujung kiri gambar dan gambar.y diukur dari atas gambar. Jadi arti dari informasi di atas adalah gambar di-klik pada 30 piksel mendatar dan 86 piksel vertikal dari titik kiri-atas.</a:t>
            </a:r>
            <a:endParaRPr sz="1200">
              <a:latin typeface="Times New Roman"/>
              <a:ea typeface="Times New Roman"/>
              <a:cs typeface="Times New Roman"/>
              <a:sym typeface="Times New Roman"/>
            </a:endParaRPr>
          </a:p>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82a9993e17_0_119: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5" name="Google Shape;265;g82a9993e17_0_119: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82a9993e17_0_127: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2" name="Google Shape;272;g82a9993e17_0_127: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Kalau kita klik pada tombol akan ditampilkan pilihan-pilihan yang diberikan. Nilai default pilihan yang ditampilkan adalah "option" yang pertama dalam tag &lt;select&gt;. Dan hanya satu pilihan saja yang diperlihatkan. Sifat ini dapat kita ubah dengan menambahkan atribut "size" dan "selected".</a:t>
            </a:r>
            <a:endParaRPr sz="1200">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82a9993e17_0_136: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1" name="Google Shape;281;g82a9993e17_0_136: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82a9993e17_0_14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8" name="Google Shape;288;g82a9993e17_0_14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 name="Google Shape;146;p2:notes"/>
          <p:cNvSpPr txBox="1">
            <a:spLocks noGrp="1"/>
          </p:cNvSpPr>
          <p:nvPr>
            <p:ph type="body" idx="1"/>
          </p:nvPr>
        </p:nvSpPr>
        <p:spPr>
          <a:xfrm>
            <a:off x="817200" y="5096520"/>
            <a:ext cx="6035040" cy="4487040"/>
          </a:xfrm>
          <a:prstGeom prst="rect">
            <a:avLst/>
          </a:prstGeom>
          <a:noFill/>
          <a:ln>
            <a:noFill/>
          </a:ln>
        </p:spPr>
        <p:txBody>
          <a:bodyPr spcFirstLastPara="1" wrap="square" lIns="0" tIns="0" rIns="0" bIns="0" anchor="t" anchorCtr="0">
            <a:noAutofit/>
          </a:bodyPr>
          <a:lstStyle/>
          <a:p>
            <a:pPr marL="216000" lvl="0" indent="-216000" algn="l" rtl="0">
              <a:spcBef>
                <a:spcPts val="567"/>
              </a:spcBef>
              <a:spcAft>
                <a:spcPts val="0"/>
              </a:spcAft>
              <a:buClr>
                <a:srgbClr val="000000"/>
              </a:buClr>
              <a:buSzPts val="540"/>
              <a:buFont typeface="Noto Sans Symbols"/>
              <a:buChar char="●"/>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82a9993e17_0_15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7" name="Google Shape;297;g82a9993e17_0_15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82a9993e17_0_16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4" name="Google Shape;304;g82a9993e17_0_16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259198b3a_0_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 name="Google Shape;153;g8259198b3a_0_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259198b3a_0_1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0" name="Google Shape;160;g8259198b3a_0_1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tanda * dapat diisi dengan angka dalam satuan persen (%) atau piksel. Beberapa atribut lainnya dari tag "&lt;FRAMESET&gt;" adalah</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1. border, diisi dengan angka</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2. bordercolor, diisi dengan warna</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3. frameborder. Diisi dengan yes atau no</a:t>
            </a:r>
            <a:endParaRPr sz="1200">
              <a:latin typeface="Times New Roman"/>
              <a:ea typeface="Times New Roman"/>
              <a:cs typeface="Times New Roman"/>
              <a:sym typeface="Times New Roman"/>
            </a:endParaRPr>
          </a:p>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22e6f1898_0_18: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7" name="Google Shape;167;g722e6f1898_0_18: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Selain atribut "src" terdapat atribut-atribut frame yang lain, diantaranya :</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1. width, marginwidth: menentukan lebar frame diisi dengan angka.</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2. height, marginheight: menentukan tinggi frame diisi dengan angka.</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3. Scrolling: menentukan scrolling diisi dengan yes atau no.</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4. noresize : memastikan bahwa frame tidak dapat diubah ukurannya.</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5. Name: memberikan nama pada suatu frame.</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Contoh Sintak:</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Courier New"/>
                <a:ea typeface="Courier New"/>
                <a:cs typeface="Courier New"/>
                <a:sym typeface="Courier New"/>
              </a:rPr>
              <a:t>&lt;FRAME SRC="link" NAME MARGINHEIGHT=1 NORESIZE&gt;</a:t>
            </a:r>
            <a:endParaRPr sz="1200">
              <a:latin typeface="Courier New"/>
              <a:ea typeface="Courier New"/>
              <a:cs typeface="Courier New"/>
              <a:sym typeface="Courier New"/>
            </a:endParaRPr>
          </a:p>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82acb5a869_0_9: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4" name="Google Shape;174;g82acb5a869_0_9: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Yang perlu anda ingat bahwa tag IFRAME ini mirip dengan sebuah objek atau gambar, sehingga penempatannya dapat anda atur sendiri. Dan yang penting lagi bahwa tag ini tidak menggantikan tag &lt;body&gt;, sehingga anda harus tetap menuliskan tag &lt;body&gt; dalam dokumen html.</a:t>
            </a:r>
            <a:endParaRPr sz="1200">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2052a6f1e_0_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1" name="Google Shape;181;g72052a6f1e_0_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2acb5a869_0_2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8" name="Google Shape;188;g82acb5a869_0_2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2acb5a869_0_30: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5" name="Google Shape;195;g82acb5a869_0_30: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2acb5a969_0_19: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2" name="Google Shape;202;g82acb5a969_0_19: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259198b3a_0_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 name="Google Shape;153;g8259198b3a_0_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Form adalah satu-satunya cara sebuah dokumen meminta input dari para pengunjung homepage kita. Kemudian hasil input dari form ini dapat kita manipulasi dengan program- program CGI yang ada di web server kita, atau paling tidak dikirim ke alamat email kita.</a:t>
            </a:r>
            <a:endParaRPr sz="1200">
              <a:latin typeface="Times New Roman"/>
              <a:ea typeface="Times New Roman"/>
              <a:cs typeface="Times New Roman"/>
              <a:sym typeface="Times New Roman"/>
            </a:endParaRPr>
          </a:p>
          <a:p>
            <a:pPr marL="0" lvl="0" indent="0" algn="just" rtl="0">
              <a:spcBef>
                <a:spcPts val="567"/>
              </a:spcBef>
              <a:spcAft>
                <a:spcPts val="0"/>
              </a:spcAft>
              <a:buNone/>
            </a:pPr>
            <a:r>
              <a:rPr lang="en-US" sz="1200">
                <a:latin typeface="Times New Roman"/>
                <a:ea typeface="Times New Roman"/>
                <a:cs typeface="Times New Roman"/>
                <a:sym typeface="Times New Roman"/>
              </a:rPr>
              <a:t>Komponen-komponen umum dalam sebuah formulir adalah textbox, push button, radio button, checkbox, dan listbox. Masing-masing komponen ini mempunyai fungsi yang khusus, radio button misalnya, dipakai jika kita ingin pengunjung hanya boleh memilih satu di antara beberapa pilihan yang mungkin.</a:t>
            </a:r>
            <a:endParaRPr sz="1200">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82acb5a969_0_26: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9" name="Google Shape;209;g82acb5a969_0_26: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2acb5a969_0_3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6" name="Google Shape;216;g82acb5a969_0_3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82acb5a969_0_4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4" name="Google Shape;224;g82acb5a969_0_41: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2acb5a969_0_1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1" name="Google Shape;231;g82acb5a969_0_1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2acb5a969_0_58: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9" name="Google Shape;239;g82acb5a969_0_58: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2acb5a869_0_37: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6" name="Google Shape;246;g82acb5a869_0_37: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2acb5a969_0_68: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4" name="Google Shape;254;g82acb5a969_0_68: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82acb5a969_0_76: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1" name="Google Shape;261;g82acb5a969_0_76: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82acb5a969_0_8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8" name="Google Shape;268;g82acb5a969_0_8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82acb5a969_0_9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6" name="Google Shape;276;g82acb5a969_0_91: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259198b3a_0_1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0" name="Google Shape;160;g8259198b3a_0_1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r>
              <a:rPr lang="en-US" sz="1200" b="0" strike="noStrike" spc="-1" dirty="0" err="1">
                <a:latin typeface="Times New Roman" panose="02020603050405020304" pitchFamily="18" charset="0"/>
                <a:cs typeface="Times New Roman" panose="02020603050405020304" pitchFamily="18" charset="0"/>
              </a:rPr>
              <a:t>Referensi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diakses</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terakhir</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melalui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websitenya</a:t>
            </a:r>
            <a:r>
              <a:rPr lang="en-US" sz="1200" b="0" strike="noStrike" spc="-1" dirty="0">
                <a:latin typeface="Times New Roman" panose="02020603050405020304" pitchFamily="18" charset="0"/>
                <a:cs typeface="Times New Roman" panose="02020603050405020304" pitchFamily="18" charset="0"/>
              </a:rPr>
              <a:t> pada </a:t>
            </a:r>
            <a:r>
              <a:rPr lang="en-US" sz="1200" b="0" strike="noStrike" spc="-1" dirty="0" err="1">
                <a:latin typeface="Times New Roman" panose="02020603050405020304" pitchFamily="18" charset="0"/>
                <a:cs typeface="Times New Roman" panose="02020603050405020304" pitchFamily="18" charset="0"/>
              </a:rPr>
              <a:t>bulan</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Maret</a:t>
            </a:r>
            <a:r>
              <a:rPr lang="en-US" sz="1200" b="0" strike="noStrike" spc="-1" dirty="0">
                <a:latin typeface="Times New Roman" panose="02020603050405020304" pitchFamily="18" charset="0"/>
                <a:cs typeface="Times New Roman" panose="02020603050405020304" pitchFamily="18" charset="0"/>
              </a:rPr>
              <a:t> 2020.</a:t>
            </a:r>
            <a:endParaRPr lang="id-ID" sz="1200" b="0" strike="noStrike" spc="-1"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82a9993e17_0_7: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7" name="Google Shape;167;g82a9993e17_0_7: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2a9993e17_0_20: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7" name="Google Shape;177;g82a9993e17_0_20: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2a9993e17_0_3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6" name="Google Shape;186;g82a9993e17_0_31: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2a9993e17_0_39: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g82a9993e17_0_39: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Pesan dalam tabel secara default diberikan " Submit Query ". Nilai ini dapat diubah dengan memberikan atribut value dengan isi adalah pesan yang kita inginkan, misalnya value="Kirim" .</a:t>
            </a:r>
            <a:endParaRPr sz="1200">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2a9993e17_0_76: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2" name="Google Shape;202;g82a9993e17_0_76: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257193-2205-4B30-B559-E07C094366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
        <p:nvSpPr>
          <p:cNvPr id="7" name="Rectangle 6">
            <a:extLst>
              <a:ext uri="{FF2B5EF4-FFF2-40B4-BE49-F238E27FC236}">
                <a16:creationId xmlns:a16="http://schemas.microsoft.com/office/drawing/2014/main" id="{26867F2F-6375-469F-9B2F-C4F560497541}"/>
              </a:ext>
            </a:extLst>
          </p:cNvPr>
          <p:cNvSpPr/>
          <p:nvPr userDrawn="1"/>
        </p:nvSpPr>
        <p:spPr>
          <a:xfrm>
            <a:off x="0" y="-1"/>
            <a:ext cx="11998325" cy="163629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05157522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6540" y="671971"/>
            <a:ext cx="7965555"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44438" y="4003828"/>
            <a:ext cx="7109759" cy="419982"/>
          </a:xfrm>
        </p:spPr>
        <p:txBody>
          <a:bodyPr anchor="ctr">
            <a:noAutofit/>
          </a:bodyPr>
          <a:lstStyle>
            <a:lvl1pPr marL="0" indent="0">
              <a:buFontTx/>
              <a:buNone/>
              <a:defRPr sz="1575">
                <a:solidFill>
                  <a:schemeClr val="tx1">
                    <a:lumMod val="50000"/>
                    <a:lumOff val="50000"/>
                  </a:schemeClr>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27788"/>
            <a:ext cx="8460106" cy="1731695"/>
          </a:xfrm>
        </p:spPr>
        <p:txBody>
          <a:bodyPr anchor="ctr">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533262" y="871246"/>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751742" y="3181894"/>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latin typeface="Arial"/>
              </a:rPr>
              <a:t>”</a:t>
            </a:r>
            <a:endParaRPr lang="en-US" sz="1378" dirty="0">
              <a:solidFill>
                <a:schemeClr val="accent1">
                  <a:lumMod val="60000"/>
                  <a:lumOff val="40000"/>
                </a:schemeClr>
              </a:solidFill>
              <a:latin typeface="Arial"/>
            </a:endParaRPr>
          </a:p>
        </p:txBody>
      </p:sp>
    </p:spTree>
    <p:extLst>
      <p:ext uri="{BB962C8B-B14F-4D97-AF65-F5344CB8AC3E}">
        <p14:creationId xmlns:p14="http://schemas.microsoft.com/office/powerpoint/2010/main" val="151858050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66575" y="2129659"/>
            <a:ext cx="8460106" cy="2861014"/>
          </a:xfrm>
        </p:spPr>
        <p:txBody>
          <a:bodyPr anchor="b">
            <a:normAutofit/>
          </a:bodyPr>
          <a:lstStyle>
            <a:lvl1pPr algn="l">
              <a:defRPr sz="4330" b="0" cap="none"/>
            </a:lvl1pPr>
          </a:lstStyle>
          <a:p>
            <a:r>
              <a:rPr lang="en-US"/>
              <a:t>Click to edit Master title style</a:t>
            </a:r>
            <a:endParaRPr lang="en-US" dirty="0"/>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5408988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16540" y="671971"/>
            <a:ext cx="7965555"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6573" y="4423810"/>
            <a:ext cx="8460107" cy="566863"/>
          </a:xfrm>
        </p:spPr>
        <p:txBody>
          <a:bodyPr anchor="b">
            <a:noAutofit/>
          </a:bodyPr>
          <a:lstStyle>
            <a:lvl1pPr marL="0" indent="0">
              <a:buFontTx/>
              <a:buNone/>
              <a:defRPr sz="2362">
                <a:solidFill>
                  <a:schemeClr val="tx1">
                    <a:lumMod val="75000"/>
                    <a:lumOff val="25000"/>
                  </a:schemeClr>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50000"/>
                    <a:lumOff val="50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33262" y="871246"/>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751742" y="3181894"/>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369865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4905" y="671971"/>
            <a:ext cx="8451776"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6573" y="4423810"/>
            <a:ext cx="8460107" cy="566863"/>
          </a:xfrm>
        </p:spPr>
        <p:txBody>
          <a:bodyPr anchor="b">
            <a:noAutofit/>
          </a:bodyPr>
          <a:lstStyle>
            <a:lvl1pPr marL="0" indent="0">
              <a:buFontTx/>
              <a:buNone/>
              <a:defRPr sz="2362">
                <a:solidFill>
                  <a:schemeClr val="accent1"/>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50000"/>
                    <a:lumOff val="50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7706157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2386795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41103" y="671971"/>
            <a:ext cx="1284017"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66575" y="671971"/>
            <a:ext cx="6947997" cy="57887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8450087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x">
  <p:cSld name="1_Title Slide">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68989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43"/>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0032440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5234-B47E-463D-BC3C-C500248D0434}"/>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C970B030-9895-41A5-AB41-34D7EE8D579C}"/>
              </a:ext>
            </a:extLst>
          </p:cNvPr>
          <p:cNvSpPr>
            <a:spLocks noGrp="1"/>
          </p:cNvSpPr>
          <p:nvPr>
            <p:ph type="dt" sz="half" idx="10"/>
          </p:nvPr>
        </p:nvSpPr>
        <p:spPr/>
        <p:txBody>
          <a:bodyPr/>
          <a:lstStyle/>
          <a:p>
            <a:endParaRPr lang="en-ID"/>
          </a:p>
        </p:txBody>
      </p:sp>
      <p:sp>
        <p:nvSpPr>
          <p:cNvPr id="4" name="Footer Placeholder 3">
            <a:extLst>
              <a:ext uri="{FF2B5EF4-FFF2-40B4-BE49-F238E27FC236}">
                <a16:creationId xmlns:a16="http://schemas.microsoft.com/office/drawing/2014/main" id="{F61C273F-D276-4762-88AC-872DC714832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2BC1592-F8D2-45DA-B708-2180B25CB55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pic>
        <p:nvPicPr>
          <p:cNvPr id="6" name="Picture 5">
            <a:extLst>
              <a:ext uri="{FF2B5EF4-FFF2-40B4-BE49-F238E27FC236}">
                <a16:creationId xmlns:a16="http://schemas.microsoft.com/office/drawing/2014/main" id="{A7257193-2205-4B30-B559-E07C094366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
        <p:nvSpPr>
          <p:cNvPr id="7" name="Rectangle 6">
            <a:extLst>
              <a:ext uri="{FF2B5EF4-FFF2-40B4-BE49-F238E27FC236}">
                <a16:creationId xmlns:a16="http://schemas.microsoft.com/office/drawing/2014/main" id="{26867F2F-6375-469F-9B2F-C4F560497541}"/>
              </a:ext>
            </a:extLst>
          </p:cNvPr>
          <p:cNvSpPr/>
          <p:nvPr userDrawn="1"/>
        </p:nvSpPr>
        <p:spPr>
          <a:xfrm>
            <a:off x="0" y="-1"/>
            <a:ext cx="11998325" cy="163629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6204245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65011" y="2382084"/>
            <a:ext cx="4119133" cy="635222"/>
          </a:xfrm>
        </p:spPr>
        <p:txBody>
          <a:bodyPr anchor="b">
            <a:noAutofit/>
          </a:bodyPr>
          <a:lstStyle>
            <a:lvl1pPr marL="0" indent="0">
              <a:buNone/>
              <a:defRPr sz="2362" b="0"/>
            </a:lvl1pPr>
            <a:lvl2pPr marL="449931" indent="0">
              <a:buNone/>
              <a:defRPr sz="1968" b="1"/>
            </a:lvl2pPr>
            <a:lvl3pPr marL="899861" indent="0">
              <a:buNone/>
              <a:defRPr sz="1771" b="1"/>
            </a:lvl3pPr>
            <a:lvl4pPr marL="1349792" indent="0">
              <a:buNone/>
              <a:defRPr sz="1575" b="1"/>
            </a:lvl4pPr>
            <a:lvl5pPr marL="1799722" indent="0">
              <a:buNone/>
              <a:defRPr sz="1575" b="1"/>
            </a:lvl5pPr>
            <a:lvl6pPr marL="2249653" indent="0">
              <a:buNone/>
              <a:defRPr sz="1575" b="1"/>
            </a:lvl6pPr>
            <a:lvl7pPr marL="2699583" indent="0">
              <a:buNone/>
              <a:defRPr sz="1575" b="1"/>
            </a:lvl7pPr>
            <a:lvl8pPr marL="3149514" indent="0">
              <a:buNone/>
              <a:defRPr sz="1575" b="1"/>
            </a:lvl8pPr>
            <a:lvl9pPr marL="3599444" indent="0">
              <a:buNone/>
              <a:defRPr sz="1575" b="1"/>
            </a:lvl9pPr>
          </a:lstStyle>
          <a:p>
            <a:pPr lvl="0"/>
            <a:r>
              <a:rPr lang="en-US"/>
              <a:t>Click to edit Master text styles</a:t>
            </a:r>
          </a:p>
        </p:txBody>
      </p:sp>
      <p:sp>
        <p:nvSpPr>
          <p:cNvPr id="4" name="Content Placeholder 3"/>
          <p:cNvSpPr>
            <a:spLocks noGrp="1"/>
          </p:cNvSpPr>
          <p:nvPr>
            <p:ph sz="half" idx="2"/>
          </p:nvPr>
        </p:nvSpPr>
        <p:spPr>
          <a:xfrm>
            <a:off x="665011" y="3017306"/>
            <a:ext cx="4119133"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07552" y="2382084"/>
            <a:ext cx="4119128" cy="635222"/>
          </a:xfrm>
        </p:spPr>
        <p:txBody>
          <a:bodyPr anchor="b">
            <a:noAutofit/>
          </a:bodyPr>
          <a:lstStyle>
            <a:lvl1pPr marL="0" indent="0">
              <a:buNone/>
              <a:defRPr sz="2362" b="0"/>
            </a:lvl1pPr>
            <a:lvl2pPr marL="449931" indent="0">
              <a:buNone/>
              <a:defRPr sz="1968" b="1"/>
            </a:lvl2pPr>
            <a:lvl3pPr marL="899861" indent="0">
              <a:buNone/>
              <a:defRPr sz="1771" b="1"/>
            </a:lvl3pPr>
            <a:lvl4pPr marL="1349792" indent="0">
              <a:buNone/>
              <a:defRPr sz="1575" b="1"/>
            </a:lvl4pPr>
            <a:lvl5pPr marL="1799722" indent="0">
              <a:buNone/>
              <a:defRPr sz="1575" b="1"/>
            </a:lvl5pPr>
            <a:lvl6pPr marL="2249653" indent="0">
              <a:buNone/>
              <a:defRPr sz="1575" b="1"/>
            </a:lvl6pPr>
            <a:lvl7pPr marL="2699583" indent="0">
              <a:buNone/>
              <a:defRPr sz="1575" b="1"/>
            </a:lvl7pPr>
            <a:lvl8pPr marL="3149514" indent="0">
              <a:buNone/>
              <a:defRPr sz="1575" b="1"/>
            </a:lvl8pPr>
            <a:lvl9pPr marL="3599444" indent="0">
              <a:buNone/>
              <a:defRPr sz="1575" b="1"/>
            </a:lvl9pPr>
          </a:lstStyle>
          <a:p>
            <a:pPr lvl="0"/>
            <a:r>
              <a:rPr lang="en-US"/>
              <a:t>Click to edit Master text styles</a:t>
            </a:r>
          </a:p>
        </p:txBody>
      </p:sp>
      <p:sp>
        <p:nvSpPr>
          <p:cNvPr id="6" name="Content Placeholder 5"/>
          <p:cNvSpPr>
            <a:spLocks noGrp="1"/>
          </p:cNvSpPr>
          <p:nvPr>
            <p:ph sz="quarter" idx="4"/>
          </p:nvPr>
        </p:nvSpPr>
        <p:spPr>
          <a:xfrm>
            <a:off x="5007553" y="3017306"/>
            <a:ext cx="4119127"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D"/>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585096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66574" y="671971"/>
            <a:ext cx="8460106" cy="145593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90408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D"/>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2048619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4" y="1651933"/>
            <a:ext cx="3793297" cy="1409272"/>
          </a:xfrm>
        </p:spPr>
        <p:txBody>
          <a:bodyPr anchor="b">
            <a:normAutofit/>
          </a:bodyPr>
          <a:lstStyle>
            <a:lvl1pPr>
              <a:defRPr sz="1968"/>
            </a:lvl1pPr>
          </a:lstStyle>
          <a:p>
            <a:r>
              <a:rPr lang="en-US"/>
              <a:t>Click to edit Master title style</a:t>
            </a:r>
            <a:endParaRPr lang="en-US" dirty="0"/>
          </a:p>
        </p:txBody>
      </p:sp>
      <p:sp>
        <p:nvSpPr>
          <p:cNvPr id="3" name="Content Placeholder 2"/>
          <p:cNvSpPr>
            <a:spLocks noGrp="1"/>
          </p:cNvSpPr>
          <p:nvPr>
            <p:ph idx="1"/>
          </p:nvPr>
        </p:nvSpPr>
        <p:spPr>
          <a:xfrm>
            <a:off x="4684839" y="567609"/>
            <a:ext cx="4441842" cy="609187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6574" y="3061205"/>
            <a:ext cx="3793297" cy="2848876"/>
          </a:xfrm>
        </p:spPr>
        <p:txBody>
          <a:bodyPr>
            <a:normAutofit/>
          </a:bodyPr>
          <a:lstStyle>
            <a:lvl1pPr marL="0" indent="0">
              <a:buNone/>
              <a:defRPr sz="1378"/>
            </a:lvl1pPr>
            <a:lvl2pPr marL="449796" indent="0">
              <a:buNone/>
              <a:defRPr sz="1378"/>
            </a:lvl2pPr>
            <a:lvl3pPr marL="899591" indent="0">
              <a:buNone/>
              <a:defRPr sz="1181"/>
            </a:lvl3pPr>
            <a:lvl4pPr marL="1349387" indent="0">
              <a:buNone/>
              <a:defRPr sz="984"/>
            </a:lvl4pPr>
            <a:lvl5pPr marL="1799182" indent="0">
              <a:buNone/>
              <a:defRPr sz="984"/>
            </a:lvl5pPr>
            <a:lvl6pPr marL="2248978" indent="0">
              <a:buNone/>
              <a:defRPr sz="984"/>
            </a:lvl6pPr>
            <a:lvl7pPr marL="2698773" indent="0">
              <a:buNone/>
              <a:defRPr sz="984"/>
            </a:lvl7pPr>
            <a:lvl8pPr marL="3148569" indent="0">
              <a:buNone/>
              <a:defRPr sz="984"/>
            </a:lvl8pPr>
            <a:lvl9pPr marL="3598365" indent="0">
              <a:buNone/>
              <a:defRPr sz="984"/>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D"/>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5277589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5" y="5291772"/>
            <a:ext cx="8460105" cy="624724"/>
          </a:xfrm>
        </p:spPr>
        <p:txBody>
          <a:bodyPr anchor="b">
            <a:normAutofit/>
          </a:bodyPr>
          <a:lstStyle>
            <a:lvl1pPr algn="l">
              <a:defRPr sz="2362"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66574" y="671971"/>
            <a:ext cx="8460106" cy="4239192"/>
          </a:xfrm>
        </p:spPr>
        <p:txBody>
          <a:bodyPr anchor="t">
            <a:normAutofit/>
          </a:bodyPr>
          <a:lstStyle>
            <a:lvl1pPr marL="0" indent="0" algn="ctr">
              <a:buNone/>
              <a:defRPr sz="1575"/>
            </a:lvl1pPr>
            <a:lvl2pPr marL="449931" indent="0">
              <a:buNone/>
              <a:defRPr sz="1575"/>
            </a:lvl2pPr>
            <a:lvl3pPr marL="899861" indent="0">
              <a:buNone/>
              <a:defRPr sz="1575"/>
            </a:lvl3pPr>
            <a:lvl4pPr marL="1349792" indent="0">
              <a:buNone/>
              <a:defRPr sz="1575"/>
            </a:lvl4pPr>
            <a:lvl5pPr marL="1799722" indent="0">
              <a:buNone/>
              <a:defRPr sz="1575"/>
            </a:lvl5pPr>
            <a:lvl6pPr marL="2249653" indent="0">
              <a:buNone/>
              <a:defRPr sz="1575"/>
            </a:lvl6pPr>
            <a:lvl7pPr marL="2699583" indent="0">
              <a:buNone/>
              <a:defRPr sz="1575"/>
            </a:lvl7pPr>
            <a:lvl8pPr marL="3149514" indent="0">
              <a:buNone/>
              <a:defRPr sz="1575"/>
            </a:lvl8pPr>
            <a:lvl9pPr marL="3599444" indent="0">
              <a:buNone/>
              <a:defRPr sz="1575"/>
            </a:lvl9pPr>
          </a:lstStyle>
          <a:p>
            <a:r>
              <a:rPr lang="en-US"/>
              <a:t>Click icon to add picture</a:t>
            </a:r>
            <a:endParaRPr lang="en-US" dirty="0"/>
          </a:p>
        </p:txBody>
      </p:sp>
      <p:sp>
        <p:nvSpPr>
          <p:cNvPr id="4" name="Text Placeholder 3"/>
          <p:cNvSpPr>
            <a:spLocks noGrp="1"/>
          </p:cNvSpPr>
          <p:nvPr>
            <p:ph type="body" sz="half" idx="2"/>
          </p:nvPr>
        </p:nvSpPr>
        <p:spPr>
          <a:xfrm>
            <a:off x="666575" y="5916496"/>
            <a:ext cx="8460105" cy="742987"/>
          </a:xfrm>
        </p:spPr>
        <p:txBody>
          <a:bodyPr>
            <a:normAutofit/>
          </a:bodyPr>
          <a:lstStyle>
            <a:lvl1pPr marL="0" indent="0">
              <a:buNone/>
              <a:defRPr sz="1181"/>
            </a:lvl1pPr>
            <a:lvl2pPr marL="449931" indent="0">
              <a:buNone/>
              <a:defRPr sz="1181"/>
            </a:lvl2pPr>
            <a:lvl3pPr marL="899861" indent="0">
              <a:buNone/>
              <a:defRPr sz="984"/>
            </a:lvl3pPr>
            <a:lvl4pPr marL="1349792" indent="0">
              <a:buNone/>
              <a:defRPr sz="886"/>
            </a:lvl4pPr>
            <a:lvl5pPr marL="1799722" indent="0">
              <a:buNone/>
              <a:defRPr sz="886"/>
            </a:lvl5pPr>
            <a:lvl6pPr marL="2249653" indent="0">
              <a:buNone/>
              <a:defRPr sz="886"/>
            </a:lvl6pPr>
            <a:lvl7pPr marL="2699583" indent="0">
              <a:buNone/>
              <a:defRPr sz="886"/>
            </a:lvl7pPr>
            <a:lvl8pPr marL="3149514" indent="0">
              <a:buNone/>
              <a:defRPr sz="886"/>
            </a:lvl8pPr>
            <a:lvl9pPr marL="3599444" indent="0">
              <a:buNone/>
              <a:defRPr sz="886"/>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D"/>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6218855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5" y="671971"/>
            <a:ext cx="8460106" cy="3751839"/>
          </a:xfrm>
        </p:spPr>
        <p:txBody>
          <a:bodyPr anchor="ctr">
            <a:normAutofit/>
          </a:bodyPr>
          <a:lstStyle>
            <a:lvl1pPr algn="l">
              <a:defRPr sz="4330" b="0" cap="none"/>
            </a:lvl1pPr>
          </a:lstStyle>
          <a:p>
            <a:r>
              <a:rPr lang="en-US"/>
              <a:t>Click to edit Master title style</a:t>
            </a:r>
            <a:endParaRPr lang="en-US" dirty="0"/>
          </a:p>
        </p:txBody>
      </p:sp>
      <p:sp>
        <p:nvSpPr>
          <p:cNvPr id="3" name="Text Placeholder 2"/>
          <p:cNvSpPr>
            <a:spLocks noGrp="1"/>
          </p:cNvSpPr>
          <p:nvPr>
            <p:ph type="body" idx="1"/>
          </p:nvPr>
        </p:nvSpPr>
        <p:spPr>
          <a:xfrm>
            <a:off x="666575" y="4927788"/>
            <a:ext cx="8460106" cy="1731695"/>
          </a:xfrm>
        </p:spPr>
        <p:txBody>
          <a:bodyPr anchor="ctr">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1539451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9333"/>
            <a:ext cx="11998325" cy="7569008"/>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66574" y="671971"/>
            <a:ext cx="8460106" cy="145593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66574" y="2381650"/>
            <a:ext cx="8460106" cy="42778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090677" y="6659483"/>
            <a:ext cx="897452" cy="402483"/>
          </a:xfrm>
          <a:prstGeom prst="rect">
            <a:avLst/>
          </a:prstGeom>
        </p:spPr>
        <p:txBody>
          <a:bodyPr vert="horz" lIns="91440" tIns="45720" rIns="91440" bIns="45720" rtlCol="0" anchor="ctr"/>
          <a:lstStyle>
            <a:lvl1pPr algn="r">
              <a:defRPr sz="886">
                <a:solidFill>
                  <a:schemeClr val="tx1">
                    <a:tint val="75000"/>
                  </a:schemeClr>
                </a:solidFill>
              </a:defRPr>
            </a:lvl1pPr>
          </a:lstStyle>
          <a:p>
            <a:endParaRPr lang="en-ID"/>
          </a:p>
        </p:txBody>
      </p:sp>
      <p:sp>
        <p:nvSpPr>
          <p:cNvPr id="5" name="Footer Placeholder 4"/>
          <p:cNvSpPr>
            <a:spLocks noGrp="1"/>
          </p:cNvSpPr>
          <p:nvPr>
            <p:ph type="ftr" sz="quarter" idx="3"/>
          </p:nvPr>
        </p:nvSpPr>
        <p:spPr>
          <a:xfrm>
            <a:off x="666574" y="6659483"/>
            <a:ext cx="6197572" cy="402483"/>
          </a:xfrm>
          <a:prstGeom prst="rect">
            <a:avLst/>
          </a:prstGeom>
        </p:spPr>
        <p:txBody>
          <a:bodyPr vert="horz" lIns="91440" tIns="45720" rIns="91440" bIns="45720" rtlCol="0" anchor="ctr"/>
          <a:lstStyle>
            <a:lvl1pPr algn="l">
              <a:defRPr sz="886">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454197" y="6659483"/>
            <a:ext cx="672484" cy="402483"/>
          </a:xfrm>
          <a:prstGeom prst="rect">
            <a:avLst/>
          </a:prstGeom>
        </p:spPr>
        <p:txBody>
          <a:bodyPr vert="horz" lIns="91440" tIns="45720" rIns="91440" bIns="45720" rtlCol="0" anchor="ctr"/>
          <a:lstStyle>
            <a:lvl1pPr algn="r">
              <a:defRPr sz="886">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pic>
        <p:nvPicPr>
          <p:cNvPr id="18" name="Picture 17">
            <a:extLst>
              <a:ext uri="{FF2B5EF4-FFF2-40B4-BE49-F238E27FC236}">
                <a16:creationId xmlns:a16="http://schemas.microsoft.com/office/drawing/2014/main" id="{8ACE5DFA-254D-43C5-ABCE-3F98D046962F}"/>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Tree>
    <p:extLst>
      <p:ext uri="{BB962C8B-B14F-4D97-AF65-F5344CB8AC3E}">
        <p14:creationId xmlns:p14="http://schemas.microsoft.com/office/powerpoint/2010/main" val="3829626353"/>
      </p:ext>
    </p:extLst>
  </p:cSld>
  <p:clrMap bg1="lt1" tx1="dk1" bg2="lt2" tx2="dk2" accent1="accent1" accent2="accent2" accent3="accent3" accent4="accent4" accent5="accent5" accent6="accent6" hlink="hlink" folHlink="folHlink"/>
  <p:sldLayoutIdLst>
    <p:sldLayoutId id="2147483692" r:id="rId1"/>
    <p:sldLayoutId id="2147483676" r:id="rId2"/>
    <p:sldLayoutId id="2147483693"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p:hf hdr="0" ftr="0" dt="0"/>
  <p:txStyles>
    <p:titleStyle>
      <a:lvl1pPr algn="l" defTabSz="449931" rtl="0" eaLnBrk="1" latinLnBrk="0" hangingPunct="1">
        <a:spcBef>
          <a:spcPct val="0"/>
        </a:spcBef>
        <a:buNone/>
        <a:defRPr sz="3543"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37448" indent="-337448" algn="l" defTabSz="449931" rtl="0" eaLnBrk="1" latinLnBrk="0" hangingPunct="1">
        <a:spcBef>
          <a:spcPts val="984"/>
        </a:spcBef>
        <a:spcAft>
          <a:spcPts val="0"/>
        </a:spcAft>
        <a:buClr>
          <a:schemeClr val="accent1"/>
        </a:buClr>
        <a:buSzPct val="80000"/>
        <a:buFont typeface="Wingdings 3" charset="2"/>
        <a:buChar char=""/>
        <a:defRPr sz="1771" kern="1200">
          <a:solidFill>
            <a:schemeClr val="tx1">
              <a:lumMod val="75000"/>
              <a:lumOff val="25000"/>
            </a:schemeClr>
          </a:solidFill>
          <a:latin typeface="+mn-lt"/>
          <a:ea typeface="+mn-ea"/>
          <a:cs typeface="+mn-cs"/>
        </a:defRPr>
      </a:lvl1pPr>
      <a:lvl2pPr marL="731137" indent="-281207" algn="l" defTabSz="449931" rtl="0" eaLnBrk="1" latinLnBrk="0" hangingPunct="1">
        <a:spcBef>
          <a:spcPts val="984"/>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2pPr>
      <a:lvl3pPr marL="1124826" indent="-224965" algn="l" defTabSz="449931" rtl="0" eaLnBrk="1" latinLnBrk="0" hangingPunct="1">
        <a:spcBef>
          <a:spcPts val="984"/>
        </a:spcBef>
        <a:spcAft>
          <a:spcPts val="0"/>
        </a:spcAft>
        <a:buClr>
          <a:schemeClr val="accent1"/>
        </a:buClr>
        <a:buSzPct val="80000"/>
        <a:buFont typeface="Wingdings 3" charset="2"/>
        <a:buChar char=""/>
        <a:defRPr sz="1378" kern="1200">
          <a:solidFill>
            <a:schemeClr val="tx1">
              <a:lumMod val="75000"/>
              <a:lumOff val="25000"/>
            </a:schemeClr>
          </a:solidFill>
          <a:latin typeface="+mn-lt"/>
          <a:ea typeface="+mn-ea"/>
          <a:cs typeface="+mn-cs"/>
        </a:defRPr>
      </a:lvl3pPr>
      <a:lvl4pPr marL="1574757"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4pPr>
      <a:lvl5pPr marL="2024687"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5pPr>
      <a:lvl6pPr marL="2474618"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6pPr>
      <a:lvl7pPr marL="2924548"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7pPr>
      <a:lvl8pPr marL="3374479"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8pPr>
      <a:lvl9pPr marL="3824409"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9pPr>
    </p:bodyStyle>
    <p:otherStyle>
      <a:defPPr>
        <a:defRPr lang="en-US"/>
      </a:defPPr>
      <a:lvl1pPr marL="0" algn="l" defTabSz="449931" rtl="0" eaLnBrk="1" latinLnBrk="0" hangingPunct="1">
        <a:defRPr sz="1771" kern="1200">
          <a:solidFill>
            <a:schemeClr val="tx1"/>
          </a:solidFill>
          <a:latin typeface="+mn-lt"/>
          <a:ea typeface="+mn-ea"/>
          <a:cs typeface="+mn-cs"/>
        </a:defRPr>
      </a:lvl1pPr>
      <a:lvl2pPr marL="449931" algn="l" defTabSz="449931" rtl="0" eaLnBrk="1" latinLnBrk="0" hangingPunct="1">
        <a:defRPr sz="1771" kern="1200">
          <a:solidFill>
            <a:schemeClr val="tx1"/>
          </a:solidFill>
          <a:latin typeface="+mn-lt"/>
          <a:ea typeface="+mn-ea"/>
          <a:cs typeface="+mn-cs"/>
        </a:defRPr>
      </a:lvl2pPr>
      <a:lvl3pPr marL="899861" algn="l" defTabSz="449931" rtl="0" eaLnBrk="1" latinLnBrk="0" hangingPunct="1">
        <a:defRPr sz="1771" kern="1200">
          <a:solidFill>
            <a:schemeClr val="tx1"/>
          </a:solidFill>
          <a:latin typeface="+mn-lt"/>
          <a:ea typeface="+mn-ea"/>
          <a:cs typeface="+mn-cs"/>
        </a:defRPr>
      </a:lvl3pPr>
      <a:lvl4pPr marL="1349792" algn="l" defTabSz="449931" rtl="0" eaLnBrk="1" latinLnBrk="0" hangingPunct="1">
        <a:defRPr sz="1771" kern="1200">
          <a:solidFill>
            <a:schemeClr val="tx1"/>
          </a:solidFill>
          <a:latin typeface="+mn-lt"/>
          <a:ea typeface="+mn-ea"/>
          <a:cs typeface="+mn-cs"/>
        </a:defRPr>
      </a:lvl4pPr>
      <a:lvl5pPr marL="1799722" algn="l" defTabSz="449931" rtl="0" eaLnBrk="1" latinLnBrk="0" hangingPunct="1">
        <a:defRPr sz="1771" kern="1200">
          <a:solidFill>
            <a:schemeClr val="tx1"/>
          </a:solidFill>
          <a:latin typeface="+mn-lt"/>
          <a:ea typeface="+mn-ea"/>
          <a:cs typeface="+mn-cs"/>
        </a:defRPr>
      </a:lvl5pPr>
      <a:lvl6pPr marL="2249653" algn="l" defTabSz="449931" rtl="0" eaLnBrk="1" latinLnBrk="0" hangingPunct="1">
        <a:defRPr sz="1771" kern="1200">
          <a:solidFill>
            <a:schemeClr val="tx1"/>
          </a:solidFill>
          <a:latin typeface="+mn-lt"/>
          <a:ea typeface="+mn-ea"/>
          <a:cs typeface="+mn-cs"/>
        </a:defRPr>
      </a:lvl6pPr>
      <a:lvl7pPr marL="2699583" algn="l" defTabSz="449931" rtl="0" eaLnBrk="1" latinLnBrk="0" hangingPunct="1">
        <a:defRPr sz="1771" kern="1200">
          <a:solidFill>
            <a:schemeClr val="tx1"/>
          </a:solidFill>
          <a:latin typeface="+mn-lt"/>
          <a:ea typeface="+mn-ea"/>
          <a:cs typeface="+mn-cs"/>
        </a:defRPr>
      </a:lvl7pPr>
      <a:lvl8pPr marL="3149514" algn="l" defTabSz="449931" rtl="0" eaLnBrk="1" latinLnBrk="0" hangingPunct="1">
        <a:defRPr sz="1771" kern="1200">
          <a:solidFill>
            <a:schemeClr val="tx1"/>
          </a:solidFill>
          <a:latin typeface="+mn-lt"/>
          <a:ea typeface="+mn-ea"/>
          <a:cs typeface="+mn-cs"/>
        </a:defRPr>
      </a:lvl8pPr>
      <a:lvl9pPr marL="3599444" algn="l" defTabSz="449931" rtl="0" eaLnBrk="1" latinLnBrk="0" hangingPunct="1">
        <a:defRPr sz="177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p:nvPr/>
        </p:nvSpPr>
        <p:spPr>
          <a:xfrm>
            <a:off x="1463051" y="-211292"/>
            <a:ext cx="10948800" cy="44535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5600" b="1" dirty="0">
                <a:solidFill>
                  <a:srgbClr val="1B75BC"/>
                </a:solidFill>
              </a:rPr>
              <a:t>Form and Frame</a:t>
            </a:r>
            <a:endParaRPr sz="5600" b="1" dirty="0">
              <a:solidFill>
                <a:srgbClr val="1B75BC"/>
              </a:solidFill>
            </a:endParaRPr>
          </a:p>
        </p:txBody>
      </p:sp>
      <p:sp>
        <p:nvSpPr>
          <p:cNvPr id="143" name="Google Shape;143;p2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6"/>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sz="4400" b="1">
                <a:solidFill>
                  <a:schemeClr val="lt1"/>
                </a:solidFill>
              </a:rPr>
              <a:t>Elemen-elemen form (4)</a:t>
            </a:r>
            <a:endParaRPr sz="4400" b="1">
              <a:solidFill>
                <a:srgbClr val="FFFFFF"/>
              </a:solidFill>
            </a:endParaRPr>
          </a:p>
        </p:txBody>
      </p:sp>
      <p:sp>
        <p:nvSpPr>
          <p:cNvPr id="212" name="Google Shape;212;p36"/>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b="1">
                <a:latin typeface="Times New Roman"/>
                <a:ea typeface="Times New Roman"/>
                <a:cs typeface="Times New Roman"/>
                <a:sym typeface="Times New Roman"/>
              </a:rPr>
              <a:t>Proses Request Form, </a:t>
            </a:r>
            <a:r>
              <a:rPr lang="en-US" sz="3200">
                <a:latin typeface="Times New Roman"/>
                <a:ea typeface="Times New Roman"/>
                <a:cs typeface="Times New Roman"/>
                <a:sym typeface="Times New Roman"/>
              </a:rPr>
              <a:t>Tentu timbul pertanyaan bagi kita, bagaimana cara server memproses data-data dari form yang diterimanya? Dalam suatu formulir harus disebutkan scrip/file yang akan mengolah data- datanya di server.</a:t>
            </a:r>
            <a:endParaRPr sz="3200">
              <a:latin typeface="Times New Roman"/>
              <a:ea typeface="Times New Roman"/>
              <a:cs typeface="Times New Roman"/>
              <a:sym typeface="Times New Roman"/>
            </a:endParaRPr>
          </a:p>
        </p:txBody>
      </p:sp>
      <p:sp>
        <p:nvSpPr>
          <p:cNvPr id="213" name="Google Shape;213;p36"/>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7"/>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Proses Request Form</a:t>
            </a:r>
            <a:endParaRPr sz="4400" b="1" strike="noStrike">
              <a:solidFill>
                <a:srgbClr val="FFFFFF"/>
              </a:solidFill>
              <a:latin typeface="Arial"/>
              <a:ea typeface="Arial"/>
              <a:cs typeface="Arial"/>
              <a:sym typeface="Arial"/>
            </a:endParaRPr>
          </a:p>
        </p:txBody>
      </p:sp>
      <p:sp>
        <p:nvSpPr>
          <p:cNvPr id="219" name="Google Shape;219;p37"/>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endParaRPr sz="3200">
              <a:latin typeface="Times New Roman"/>
              <a:ea typeface="Times New Roman"/>
              <a:cs typeface="Times New Roman"/>
              <a:sym typeface="Times New Roman"/>
            </a:endParaRPr>
          </a:p>
        </p:txBody>
      </p:sp>
      <p:sp>
        <p:nvSpPr>
          <p:cNvPr id="220" name="Google Shape;220;p37"/>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11</a:t>
            </a:fld>
            <a:endParaRPr/>
          </a:p>
        </p:txBody>
      </p:sp>
      <p:pic>
        <p:nvPicPr>
          <p:cNvPr id="221" name="Google Shape;221;p37"/>
          <p:cNvPicPr preferRelativeResize="0"/>
          <p:nvPr/>
        </p:nvPicPr>
        <p:blipFill>
          <a:blip r:embed="rId3">
            <a:alphaModFix/>
          </a:blip>
          <a:stretch>
            <a:fillRect/>
          </a:stretch>
        </p:blipFill>
        <p:spPr>
          <a:xfrm>
            <a:off x="1362228" y="1920250"/>
            <a:ext cx="9273872" cy="4063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sz="4400" b="1">
                <a:solidFill>
                  <a:schemeClr val="lt1"/>
                </a:solidFill>
              </a:rPr>
              <a:t>Elemen-elemen form (5)</a:t>
            </a:r>
            <a:endParaRPr sz="4400" b="1">
              <a:solidFill>
                <a:srgbClr val="FFFFFF"/>
              </a:solidFill>
            </a:endParaRPr>
          </a:p>
        </p:txBody>
      </p:sp>
      <p:sp>
        <p:nvSpPr>
          <p:cNvPr id="237" name="Google Shape;237;p3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b="1">
                <a:latin typeface="Times New Roman"/>
                <a:ea typeface="Times New Roman"/>
                <a:cs typeface="Times New Roman"/>
                <a:sym typeface="Times New Roman"/>
              </a:rPr>
              <a:t>Checkbox dan Radio button, </a:t>
            </a:r>
            <a:r>
              <a:rPr lang="en-US" sz="3200">
                <a:latin typeface="Times New Roman"/>
                <a:ea typeface="Times New Roman"/>
                <a:cs typeface="Times New Roman"/>
                <a:sym typeface="Times New Roman"/>
              </a:rPr>
              <a:t>Elemen pilihan dalam sebuah formulir ada beberapa pilihan yang boleh dipilih satu atau lebih. Atau tidak dipilih sama sekali. Jenis pilihan seperti ini disebut dengan checkbox. </a:t>
            </a:r>
            <a:endParaRPr sz="3200">
              <a:latin typeface="Times New Roman"/>
              <a:ea typeface="Times New Roman"/>
              <a:cs typeface="Times New Roman"/>
              <a:sym typeface="Times New Roman"/>
            </a:endParaRPr>
          </a:p>
          <a:p>
            <a:pPr marL="0" lvl="0" indent="0" algn="l" rtl="0">
              <a:lnSpc>
                <a:spcPct val="100000"/>
              </a:lnSpc>
              <a:spcBef>
                <a:spcPts val="1406"/>
              </a:spcBef>
              <a:spcAft>
                <a:spcPts val="0"/>
              </a:spcAft>
              <a:buNone/>
            </a:pPr>
            <a:r>
              <a:rPr lang="en-US" sz="3200">
                <a:latin typeface="Times New Roman"/>
                <a:ea typeface="Times New Roman"/>
                <a:cs typeface="Times New Roman"/>
                <a:sym typeface="Times New Roman"/>
              </a:rPr>
              <a:t>Contohnya hobi atau makanan kesukaan. Sedangkan pilihan radio button memberikan hanya boleh dipilih satu saja diantara beberapa pilihan yang ada, misalnya jenis kelamin.</a:t>
            </a:r>
            <a:endParaRPr sz="3200">
              <a:latin typeface="Times New Roman"/>
              <a:ea typeface="Times New Roman"/>
              <a:cs typeface="Times New Roman"/>
              <a:sym typeface="Times New Roman"/>
            </a:endParaRPr>
          </a:p>
          <a:p>
            <a:pPr marL="0" lvl="0" indent="0" algn="l" rtl="0">
              <a:lnSpc>
                <a:spcPct val="100000"/>
              </a:lnSpc>
              <a:spcBef>
                <a:spcPts val="1406"/>
              </a:spcBef>
              <a:spcAft>
                <a:spcPts val="0"/>
              </a:spcAft>
              <a:buNone/>
            </a:pPr>
            <a:endParaRPr sz="3200" b="1">
              <a:latin typeface="Times New Roman"/>
              <a:ea typeface="Times New Roman"/>
              <a:cs typeface="Times New Roman"/>
              <a:sym typeface="Times New Roman"/>
            </a:endParaRPr>
          </a:p>
        </p:txBody>
      </p:sp>
      <p:sp>
        <p:nvSpPr>
          <p:cNvPr id="238" name="Google Shape;238;p39"/>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sz="4400" b="1">
                <a:solidFill>
                  <a:schemeClr val="lt1"/>
                </a:solidFill>
              </a:rPr>
              <a:t>Contoh</a:t>
            </a:r>
            <a:endParaRPr sz="4400" b="1">
              <a:solidFill>
                <a:srgbClr val="FFFFFF"/>
              </a:solidFill>
            </a:endParaRPr>
          </a:p>
        </p:txBody>
      </p:sp>
      <p:sp>
        <p:nvSpPr>
          <p:cNvPr id="244" name="Google Shape;244;p4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endParaRPr sz="3200" b="1">
              <a:latin typeface="Times New Roman"/>
              <a:ea typeface="Times New Roman"/>
              <a:cs typeface="Times New Roman"/>
              <a:sym typeface="Times New Roman"/>
            </a:endParaRPr>
          </a:p>
        </p:txBody>
      </p:sp>
      <p:sp>
        <p:nvSpPr>
          <p:cNvPr id="245" name="Google Shape;245;p40"/>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13</a:t>
            </a:fld>
            <a:endParaRPr/>
          </a:p>
        </p:txBody>
      </p:sp>
      <p:pic>
        <p:nvPicPr>
          <p:cNvPr id="246" name="Google Shape;246;p40"/>
          <p:cNvPicPr preferRelativeResize="0"/>
          <p:nvPr/>
        </p:nvPicPr>
        <p:blipFill>
          <a:blip r:embed="rId3">
            <a:alphaModFix/>
          </a:blip>
          <a:stretch>
            <a:fillRect/>
          </a:stretch>
        </p:blipFill>
        <p:spPr>
          <a:xfrm>
            <a:off x="446650" y="2126625"/>
            <a:ext cx="7881075" cy="3838575"/>
          </a:xfrm>
          <a:prstGeom prst="rect">
            <a:avLst/>
          </a:prstGeom>
          <a:noFill/>
          <a:ln>
            <a:noFill/>
          </a:ln>
        </p:spPr>
      </p:pic>
      <p:pic>
        <p:nvPicPr>
          <p:cNvPr id="247" name="Google Shape;247;p40"/>
          <p:cNvPicPr preferRelativeResize="0"/>
          <p:nvPr/>
        </p:nvPicPr>
        <p:blipFill>
          <a:blip r:embed="rId4">
            <a:alphaModFix/>
          </a:blip>
          <a:stretch>
            <a:fillRect/>
          </a:stretch>
        </p:blipFill>
        <p:spPr>
          <a:xfrm>
            <a:off x="8806200" y="2126625"/>
            <a:ext cx="2591350" cy="244535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sz="4400" b="1">
                <a:solidFill>
                  <a:schemeClr val="lt1"/>
                </a:solidFill>
              </a:rPr>
              <a:t>Elemen-elemen form (6)</a:t>
            </a:r>
            <a:endParaRPr sz="4400" b="1">
              <a:solidFill>
                <a:srgbClr val="FFFFFF"/>
              </a:solidFill>
            </a:endParaRPr>
          </a:p>
        </p:txBody>
      </p:sp>
      <p:sp>
        <p:nvSpPr>
          <p:cNvPr id="253" name="Google Shape;253;p41"/>
          <p:cNvSpPr txBox="1"/>
          <p:nvPr/>
        </p:nvSpPr>
        <p:spPr>
          <a:xfrm>
            <a:off x="424760" y="1774303"/>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b="1">
                <a:latin typeface="Times New Roman"/>
                <a:ea typeface="Times New Roman"/>
                <a:cs typeface="Times New Roman"/>
                <a:sym typeface="Times New Roman"/>
              </a:rPr>
              <a:t>Gambar sebagai element input</a:t>
            </a:r>
            <a:r>
              <a:rPr lang="en-US" sz="3200">
                <a:latin typeface="Times New Roman"/>
                <a:ea typeface="Times New Roman"/>
                <a:cs typeface="Times New Roman"/>
                <a:sym typeface="Times New Roman"/>
              </a:rPr>
              <a:t>, Seringkali diperlukan cara untuk memberikan informasi yang visual antara halaman html dengan para pengunjungnya. Misalnya saja kita dapat menampilkan ramalan cuaca dari kota tertentu saat pengunjung meng-klik posisi kota tersebut di peta.</a:t>
            </a:r>
            <a:endParaRPr sz="3200">
              <a:latin typeface="Times New Roman"/>
              <a:ea typeface="Times New Roman"/>
              <a:cs typeface="Times New Roman"/>
              <a:sym typeface="Times New Roman"/>
            </a:endParaRPr>
          </a:p>
          <a:p>
            <a:pPr marL="0" lvl="0" indent="0" algn="l" rtl="0">
              <a:lnSpc>
                <a:spcPct val="100000"/>
              </a:lnSpc>
              <a:spcBef>
                <a:spcPts val="1406"/>
              </a:spcBef>
              <a:spcAft>
                <a:spcPts val="0"/>
              </a:spcAft>
              <a:buNone/>
            </a:pPr>
            <a:r>
              <a:rPr lang="en-US" sz="3200">
                <a:latin typeface="Times New Roman"/>
                <a:ea typeface="Times New Roman"/>
                <a:cs typeface="Times New Roman"/>
                <a:sym typeface="Times New Roman"/>
              </a:rPr>
              <a:t>Elemen input tipe gambar ini akan memberikan posisi yang di-klik pada gambar dalam ukuran piksel. Posisi ini diukur relatif terhadap pojok kiri-atas gambar.</a:t>
            </a:r>
            <a:endParaRPr sz="3200">
              <a:latin typeface="Times New Roman"/>
              <a:ea typeface="Times New Roman"/>
              <a:cs typeface="Times New Roman"/>
              <a:sym typeface="Times New Roman"/>
            </a:endParaRPr>
          </a:p>
        </p:txBody>
      </p:sp>
      <p:sp>
        <p:nvSpPr>
          <p:cNvPr id="254" name="Google Shape;254;p41"/>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2"/>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sz="4400" b="1">
                <a:solidFill>
                  <a:schemeClr val="lt1"/>
                </a:solidFill>
              </a:rPr>
              <a:t>Contoh</a:t>
            </a:r>
            <a:endParaRPr sz="4400" b="1">
              <a:solidFill>
                <a:srgbClr val="FFFFFF"/>
              </a:solidFill>
            </a:endParaRPr>
          </a:p>
        </p:txBody>
      </p:sp>
      <p:sp>
        <p:nvSpPr>
          <p:cNvPr id="260" name="Google Shape;260;p42"/>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15</a:t>
            </a:fld>
            <a:endParaRPr/>
          </a:p>
        </p:txBody>
      </p:sp>
      <p:pic>
        <p:nvPicPr>
          <p:cNvPr id="261" name="Google Shape;261;p42"/>
          <p:cNvPicPr preferRelativeResize="0"/>
          <p:nvPr/>
        </p:nvPicPr>
        <p:blipFill>
          <a:blip r:embed="rId3">
            <a:alphaModFix/>
          </a:blip>
          <a:stretch>
            <a:fillRect/>
          </a:stretch>
        </p:blipFill>
        <p:spPr>
          <a:xfrm>
            <a:off x="2327273" y="2656258"/>
            <a:ext cx="7828109" cy="302410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3"/>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sz="4400" b="1">
                <a:solidFill>
                  <a:schemeClr val="lt1"/>
                </a:solidFill>
              </a:rPr>
              <a:t>Elemen-elemen form (7)</a:t>
            </a:r>
            <a:endParaRPr sz="4400" b="1">
              <a:solidFill>
                <a:srgbClr val="FFFFFF"/>
              </a:solidFill>
            </a:endParaRPr>
          </a:p>
        </p:txBody>
      </p:sp>
      <p:sp>
        <p:nvSpPr>
          <p:cNvPr id="268" name="Google Shape;268;p43"/>
          <p:cNvSpPr txBox="1"/>
          <p:nvPr/>
        </p:nvSpPr>
        <p:spPr>
          <a:xfrm>
            <a:off x="424760" y="1774303"/>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b="1">
                <a:latin typeface="Times New Roman"/>
                <a:ea typeface="Times New Roman"/>
                <a:cs typeface="Times New Roman"/>
                <a:sym typeface="Times New Roman"/>
              </a:rPr>
              <a:t>Selection, </a:t>
            </a:r>
            <a:r>
              <a:rPr lang="en-US" sz="3200">
                <a:latin typeface="Times New Roman"/>
                <a:ea typeface="Times New Roman"/>
                <a:cs typeface="Times New Roman"/>
                <a:sym typeface="Times New Roman"/>
              </a:rPr>
              <a:t>dalam sebuah dokumen html kita juga bisa membuat daftar pilihan "drop-down". Biasanya model seperti ini dipakai untuk pilihan yang banyak, karena tidak efektif lagi jika dipakai checkbox.</a:t>
            </a:r>
            <a:endParaRPr sz="3200">
              <a:latin typeface="Times New Roman"/>
              <a:ea typeface="Times New Roman"/>
              <a:cs typeface="Times New Roman"/>
              <a:sym typeface="Times New Roman"/>
            </a:endParaRPr>
          </a:p>
          <a:p>
            <a:pPr marL="0" lvl="0" indent="0" algn="l" rtl="0">
              <a:lnSpc>
                <a:spcPct val="100000"/>
              </a:lnSpc>
              <a:spcBef>
                <a:spcPts val="1406"/>
              </a:spcBef>
              <a:spcAft>
                <a:spcPts val="0"/>
              </a:spcAft>
              <a:buNone/>
            </a:pPr>
            <a:endParaRPr sz="3200" b="1">
              <a:latin typeface="Times New Roman"/>
              <a:ea typeface="Times New Roman"/>
              <a:cs typeface="Times New Roman"/>
              <a:sym typeface="Times New Roman"/>
            </a:endParaRPr>
          </a:p>
        </p:txBody>
      </p:sp>
      <p:sp>
        <p:nvSpPr>
          <p:cNvPr id="269" name="Google Shape;269;p43"/>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4"/>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sz="4400" b="1">
                <a:solidFill>
                  <a:schemeClr val="lt1"/>
                </a:solidFill>
              </a:rPr>
              <a:t>Contoh</a:t>
            </a:r>
            <a:endParaRPr sz="4400" b="1">
              <a:solidFill>
                <a:srgbClr val="FFFFFF"/>
              </a:solidFill>
            </a:endParaRPr>
          </a:p>
        </p:txBody>
      </p:sp>
      <p:sp>
        <p:nvSpPr>
          <p:cNvPr id="275" name="Google Shape;275;p44"/>
          <p:cNvSpPr txBox="1"/>
          <p:nvPr/>
        </p:nvSpPr>
        <p:spPr>
          <a:xfrm>
            <a:off x="424760" y="1774303"/>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endParaRPr sz="3200" b="1">
              <a:latin typeface="Times New Roman"/>
              <a:ea typeface="Times New Roman"/>
              <a:cs typeface="Times New Roman"/>
              <a:sym typeface="Times New Roman"/>
            </a:endParaRPr>
          </a:p>
        </p:txBody>
      </p:sp>
      <p:sp>
        <p:nvSpPr>
          <p:cNvPr id="276" name="Google Shape;276;p44"/>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17</a:t>
            </a:fld>
            <a:endParaRPr/>
          </a:p>
        </p:txBody>
      </p:sp>
      <p:pic>
        <p:nvPicPr>
          <p:cNvPr id="277" name="Google Shape;277;p44"/>
          <p:cNvPicPr preferRelativeResize="0"/>
          <p:nvPr/>
        </p:nvPicPr>
        <p:blipFill>
          <a:blip r:embed="rId3">
            <a:alphaModFix/>
          </a:blip>
          <a:stretch>
            <a:fillRect/>
          </a:stretch>
        </p:blipFill>
        <p:spPr>
          <a:xfrm>
            <a:off x="717450" y="2036101"/>
            <a:ext cx="6043700" cy="4401700"/>
          </a:xfrm>
          <a:prstGeom prst="rect">
            <a:avLst/>
          </a:prstGeom>
          <a:noFill/>
          <a:ln>
            <a:noFill/>
          </a:ln>
        </p:spPr>
      </p:pic>
      <p:pic>
        <p:nvPicPr>
          <p:cNvPr id="278" name="Google Shape;278;p44"/>
          <p:cNvPicPr preferRelativeResize="0"/>
          <p:nvPr/>
        </p:nvPicPr>
        <p:blipFill>
          <a:blip r:embed="rId4">
            <a:alphaModFix/>
          </a:blip>
          <a:stretch>
            <a:fillRect/>
          </a:stretch>
        </p:blipFill>
        <p:spPr>
          <a:xfrm>
            <a:off x="7785250" y="2036100"/>
            <a:ext cx="1912275" cy="256452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5"/>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sz="4400" b="1">
                <a:solidFill>
                  <a:schemeClr val="lt1"/>
                </a:solidFill>
              </a:rPr>
              <a:t>Elemen-elemen form (8)</a:t>
            </a:r>
            <a:endParaRPr sz="4400" b="1">
              <a:solidFill>
                <a:srgbClr val="FFFFFF"/>
              </a:solidFill>
            </a:endParaRPr>
          </a:p>
        </p:txBody>
      </p:sp>
      <p:sp>
        <p:nvSpPr>
          <p:cNvPr id="284" name="Google Shape;284;p45"/>
          <p:cNvSpPr txBox="1"/>
          <p:nvPr/>
        </p:nvSpPr>
        <p:spPr>
          <a:xfrm>
            <a:off x="424760" y="1774303"/>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b="1">
                <a:latin typeface="Times New Roman"/>
                <a:ea typeface="Times New Roman"/>
                <a:cs typeface="Times New Roman"/>
                <a:sym typeface="Times New Roman"/>
              </a:rPr>
              <a:t>Textarea</a:t>
            </a:r>
            <a:r>
              <a:rPr lang="en-US" sz="3200">
                <a:latin typeface="Times New Roman"/>
                <a:ea typeface="Times New Roman"/>
                <a:cs typeface="Times New Roman"/>
                <a:sym typeface="Times New Roman"/>
              </a:rPr>
              <a:t>, Input yang berupa text yang panjang, misalnya artikel atau laporan dapat kita pakai elemen textarea. Textarea ini menyediakan kotak isian yang dapat kita tentukan ukurannya.</a:t>
            </a:r>
            <a:endParaRPr sz="3200">
              <a:latin typeface="Times New Roman"/>
              <a:ea typeface="Times New Roman"/>
              <a:cs typeface="Times New Roman"/>
              <a:sym typeface="Times New Roman"/>
            </a:endParaRPr>
          </a:p>
          <a:p>
            <a:pPr marL="0" lvl="0" indent="0" algn="l" rtl="0">
              <a:lnSpc>
                <a:spcPct val="100000"/>
              </a:lnSpc>
              <a:spcBef>
                <a:spcPts val="1406"/>
              </a:spcBef>
              <a:spcAft>
                <a:spcPts val="0"/>
              </a:spcAft>
              <a:buNone/>
            </a:pPr>
            <a:endParaRPr sz="3200">
              <a:latin typeface="Times New Roman"/>
              <a:ea typeface="Times New Roman"/>
              <a:cs typeface="Times New Roman"/>
              <a:sym typeface="Times New Roman"/>
            </a:endParaRPr>
          </a:p>
        </p:txBody>
      </p:sp>
      <p:sp>
        <p:nvSpPr>
          <p:cNvPr id="285" name="Google Shape;285;p45"/>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6"/>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sz="4400" b="1">
                <a:solidFill>
                  <a:schemeClr val="lt1"/>
                </a:solidFill>
              </a:rPr>
              <a:t>Contoh</a:t>
            </a:r>
            <a:endParaRPr sz="4400" b="1">
              <a:solidFill>
                <a:srgbClr val="FFFFFF"/>
              </a:solidFill>
            </a:endParaRPr>
          </a:p>
        </p:txBody>
      </p:sp>
      <p:sp>
        <p:nvSpPr>
          <p:cNvPr id="291" name="Google Shape;291;p46"/>
          <p:cNvSpPr txBox="1"/>
          <p:nvPr/>
        </p:nvSpPr>
        <p:spPr>
          <a:xfrm>
            <a:off x="424760" y="1774303"/>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endParaRPr sz="3200" b="1">
              <a:latin typeface="Times New Roman"/>
              <a:ea typeface="Times New Roman"/>
              <a:cs typeface="Times New Roman"/>
              <a:sym typeface="Times New Roman"/>
            </a:endParaRPr>
          </a:p>
        </p:txBody>
      </p:sp>
      <p:sp>
        <p:nvSpPr>
          <p:cNvPr id="292" name="Google Shape;292;p46"/>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19</a:t>
            </a:fld>
            <a:endParaRPr/>
          </a:p>
        </p:txBody>
      </p:sp>
      <p:pic>
        <p:nvPicPr>
          <p:cNvPr id="293" name="Google Shape;293;p46"/>
          <p:cNvPicPr preferRelativeResize="0"/>
          <p:nvPr/>
        </p:nvPicPr>
        <p:blipFill>
          <a:blip r:embed="rId3">
            <a:alphaModFix/>
          </a:blip>
          <a:stretch>
            <a:fillRect/>
          </a:stretch>
        </p:blipFill>
        <p:spPr>
          <a:xfrm>
            <a:off x="2815565" y="2054578"/>
            <a:ext cx="6191175" cy="2707150"/>
          </a:xfrm>
          <a:prstGeom prst="rect">
            <a:avLst/>
          </a:prstGeom>
          <a:noFill/>
          <a:ln>
            <a:noFill/>
          </a:ln>
        </p:spPr>
      </p:pic>
      <p:pic>
        <p:nvPicPr>
          <p:cNvPr id="294" name="Google Shape;294;p46"/>
          <p:cNvPicPr preferRelativeResize="0"/>
          <p:nvPr/>
        </p:nvPicPr>
        <p:blipFill>
          <a:blip r:embed="rId4">
            <a:alphaModFix/>
          </a:blip>
          <a:stretch>
            <a:fillRect/>
          </a:stretch>
        </p:blipFill>
        <p:spPr>
          <a:xfrm>
            <a:off x="3613948" y="5175700"/>
            <a:ext cx="4088275" cy="12621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
        <p:cNvGrpSpPr/>
        <p:nvPr/>
      </p:nvGrpSpPr>
      <p:grpSpPr>
        <a:xfrm>
          <a:off x="0" y="0"/>
          <a:ext cx="0" cy="0"/>
          <a:chOff x="0" y="0"/>
          <a:chExt cx="0" cy="0"/>
        </a:xfrm>
      </p:grpSpPr>
      <p:sp>
        <p:nvSpPr>
          <p:cNvPr id="148" name="Google Shape;148;p28"/>
          <p:cNvSpPr txBox="1"/>
          <p:nvPr/>
        </p:nvSpPr>
        <p:spPr>
          <a:xfrm>
            <a:off x="599040" y="121320"/>
            <a:ext cx="10798560" cy="1262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strike="noStrike">
                <a:solidFill>
                  <a:srgbClr val="FFFFFF"/>
                </a:solidFill>
                <a:latin typeface="Arial"/>
                <a:ea typeface="Arial"/>
                <a:cs typeface="Arial"/>
                <a:sym typeface="Arial"/>
              </a:rPr>
              <a:t>Tujuan</a:t>
            </a:r>
            <a:endParaRPr sz="4400" b="1" strike="noStrike">
              <a:solidFill>
                <a:srgbClr val="FFFFFF"/>
              </a:solidFill>
              <a:latin typeface="Arial"/>
              <a:ea typeface="Arial"/>
              <a:cs typeface="Arial"/>
              <a:sym typeface="Arial"/>
            </a:endParaRPr>
          </a:p>
        </p:txBody>
      </p:sp>
      <p:sp>
        <p:nvSpPr>
          <p:cNvPr id="149" name="Google Shape;149;p28"/>
          <p:cNvSpPr txBox="1"/>
          <p:nvPr/>
        </p:nvSpPr>
        <p:spPr>
          <a:xfrm>
            <a:off x="365760" y="1920240"/>
            <a:ext cx="10972800" cy="4663440"/>
          </a:xfrm>
          <a:prstGeom prst="rect">
            <a:avLst/>
          </a:prstGeom>
          <a:noFill/>
          <a:ln>
            <a:noFill/>
          </a:ln>
        </p:spPr>
        <p:txBody>
          <a:bodyPr spcFirstLastPara="1" wrap="square" lIns="0" tIns="0" rIns="0" bIns="0" anchor="t" anchorCtr="0">
            <a:noAutofit/>
          </a:bodyPr>
          <a:lstStyle/>
          <a:p>
            <a:pPr marL="431999" marR="0" lvl="0" indent="-323999" algn="l" rtl="0">
              <a:lnSpc>
                <a:spcPct val="100000"/>
              </a:lnSpc>
              <a:spcBef>
                <a:spcPts val="0"/>
              </a:spcBef>
              <a:spcAft>
                <a:spcPts val="0"/>
              </a:spcAft>
              <a:buClr>
                <a:srgbClr val="04617B"/>
              </a:buClr>
              <a:buSzPts val="1440"/>
              <a:buFont typeface="Noto Sans Symbols"/>
              <a:buChar char="●"/>
            </a:pPr>
            <a:r>
              <a:rPr lang="en-US" sz="3200" dirty="0" err="1">
                <a:latin typeface="Times New Roman"/>
                <a:ea typeface="Times New Roman"/>
                <a:cs typeface="Times New Roman"/>
                <a:sym typeface="Times New Roman"/>
              </a:rPr>
              <a:t>Mengenal</a:t>
            </a:r>
            <a:r>
              <a:rPr lang="en-US" sz="3200" dirty="0">
                <a:latin typeface="Times New Roman"/>
                <a:ea typeface="Times New Roman"/>
                <a:cs typeface="Times New Roman"/>
                <a:sym typeface="Times New Roman"/>
              </a:rPr>
              <a:t> tag Form dan </a:t>
            </a:r>
            <a:r>
              <a:rPr lang="en-US" sz="3200" dirty="0" err="1">
                <a:latin typeface="Times New Roman"/>
                <a:ea typeface="Times New Roman"/>
                <a:cs typeface="Times New Roman"/>
                <a:sym typeface="Times New Roman"/>
              </a:rPr>
              <a:t>komponen-komponen</a:t>
            </a:r>
            <a:r>
              <a:rPr lang="en-US" sz="3200" dirty="0">
                <a:latin typeface="Times New Roman"/>
                <a:ea typeface="Times New Roman"/>
                <a:cs typeface="Times New Roman"/>
                <a:sym typeface="Times New Roman"/>
              </a:rPr>
              <a:t> form.</a:t>
            </a:r>
          </a:p>
          <a:p>
            <a:pPr marL="431999" marR="0" lvl="0" indent="-323999" algn="l" rtl="0">
              <a:lnSpc>
                <a:spcPct val="100000"/>
              </a:lnSpc>
              <a:spcBef>
                <a:spcPts val="0"/>
              </a:spcBef>
              <a:spcAft>
                <a:spcPts val="0"/>
              </a:spcAft>
              <a:buClr>
                <a:srgbClr val="04617B"/>
              </a:buClr>
              <a:buSzPts val="1440"/>
              <a:buFont typeface="Noto Sans Symbols"/>
              <a:buChar char="●"/>
            </a:pPr>
            <a:r>
              <a:rPr lang="en-US" sz="3200" dirty="0">
                <a:latin typeface="Times New Roman"/>
                <a:ea typeface="Times New Roman"/>
                <a:cs typeface="Times New Roman"/>
                <a:sym typeface="Times New Roman"/>
              </a:rPr>
              <a:t>Mampu </a:t>
            </a:r>
            <a:r>
              <a:rPr lang="en-US" sz="3200" dirty="0" err="1">
                <a:latin typeface="Times New Roman"/>
                <a:ea typeface="Times New Roman"/>
                <a:cs typeface="Times New Roman"/>
                <a:sym typeface="Times New Roman"/>
              </a:rPr>
              <a:t>membuat</a:t>
            </a:r>
            <a:r>
              <a:rPr lang="en-US" sz="3200" dirty="0">
                <a:latin typeface="Times New Roman"/>
                <a:ea typeface="Times New Roman"/>
                <a:cs typeface="Times New Roman"/>
                <a:sym typeface="Times New Roman"/>
              </a:rPr>
              <a:t> form HTML.</a:t>
            </a:r>
          </a:p>
          <a:p>
            <a:pPr marL="431999" marR="0" lvl="0" indent="-323999" algn="l" rtl="0">
              <a:lnSpc>
                <a:spcPct val="100000"/>
              </a:lnSpc>
              <a:spcBef>
                <a:spcPts val="0"/>
              </a:spcBef>
              <a:spcAft>
                <a:spcPts val="0"/>
              </a:spcAft>
              <a:buClr>
                <a:srgbClr val="04617B"/>
              </a:buClr>
              <a:buSzPts val="1440"/>
              <a:buFont typeface="Noto Sans Symbols"/>
              <a:buChar char="●"/>
            </a:pPr>
            <a:r>
              <a:rPr lang="sv-SE" sz="3200" dirty="0">
                <a:latin typeface="Times New Roman"/>
                <a:ea typeface="Times New Roman"/>
                <a:cs typeface="Times New Roman"/>
                <a:sym typeface="Times New Roman"/>
              </a:rPr>
              <a:t>Mengenal tag Frame.</a:t>
            </a:r>
          </a:p>
          <a:p>
            <a:pPr marL="431999" marR="0" lvl="0" indent="-323999" algn="l" rtl="0">
              <a:lnSpc>
                <a:spcPct val="100000"/>
              </a:lnSpc>
              <a:spcBef>
                <a:spcPts val="0"/>
              </a:spcBef>
              <a:spcAft>
                <a:spcPts val="0"/>
              </a:spcAft>
              <a:buClr>
                <a:srgbClr val="04617B"/>
              </a:buClr>
              <a:buSzPts val="1440"/>
              <a:buFont typeface="Noto Sans Symbols"/>
              <a:buChar char="●"/>
            </a:pPr>
            <a:r>
              <a:rPr lang="sv-SE" sz="3200" dirty="0">
                <a:latin typeface="Times New Roman"/>
                <a:ea typeface="Times New Roman"/>
                <a:cs typeface="Times New Roman"/>
                <a:sym typeface="Times New Roman"/>
              </a:rPr>
              <a:t>Mampu menggunakan tag-tag yang berhubungan dengan frame.</a:t>
            </a:r>
            <a:endParaRPr lang="sv-SE" sz="3200" b="0" strike="noStrike" dirty="0">
              <a:latin typeface="Times New Roman"/>
              <a:ea typeface="Times New Roman"/>
              <a:cs typeface="Times New Roman"/>
              <a:sym typeface="Times New Roman"/>
            </a:endParaRPr>
          </a:p>
        </p:txBody>
      </p:sp>
      <p:sp>
        <p:nvSpPr>
          <p:cNvPr id="150" name="Google Shape;150;p28"/>
          <p:cNvSpPr txBox="1">
            <a:spLocks noGrp="1"/>
          </p:cNvSpPr>
          <p:nvPr>
            <p:ph type="sldNum" sz="quarter" idx="4294967295"/>
          </p:nvPr>
        </p:nvSpPr>
        <p:spPr>
          <a:xfrm>
            <a:off x="8454197" y="6659483"/>
            <a:ext cx="672484" cy="402483"/>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7"/>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sz="4400" b="1">
                <a:solidFill>
                  <a:schemeClr val="lt1"/>
                </a:solidFill>
              </a:rPr>
              <a:t>Atribut Action Form dan Tombol Submit</a:t>
            </a:r>
            <a:endParaRPr sz="4400" b="1">
              <a:solidFill>
                <a:srgbClr val="FFFFFF"/>
              </a:solidFill>
            </a:endParaRPr>
          </a:p>
        </p:txBody>
      </p:sp>
      <p:sp>
        <p:nvSpPr>
          <p:cNvPr id="300" name="Google Shape;300;p47"/>
          <p:cNvSpPr txBox="1"/>
          <p:nvPr/>
        </p:nvSpPr>
        <p:spPr>
          <a:xfrm>
            <a:off x="424760" y="1774303"/>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a:latin typeface="Times New Roman"/>
                <a:ea typeface="Times New Roman"/>
                <a:cs typeface="Times New Roman"/>
                <a:sym typeface="Times New Roman"/>
              </a:rPr>
              <a:t>Ketika user menekan tombol “submit”, maka isi dari form akan dikirim ke server. Pada Form terdapat atribut action yang berisi nama file yang akan memproses request yang dikirim ke server.</a:t>
            </a:r>
            <a:endParaRPr sz="3200">
              <a:latin typeface="Times New Roman"/>
              <a:ea typeface="Times New Roman"/>
              <a:cs typeface="Times New Roman"/>
              <a:sym typeface="Times New Roman"/>
            </a:endParaRPr>
          </a:p>
        </p:txBody>
      </p:sp>
      <p:sp>
        <p:nvSpPr>
          <p:cNvPr id="301" name="Google Shape;301;p47"/>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8"/>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sz="4400" b="1">
                <a:solidFill>
                  <a:schemeClr val="lt1"/>
                </a:solidFill>
              </a:rPr>
              <a:t>Contoh</a:t>
            </a:r>
            <a:endParaRPr sz="4400" b="1">
              <a:solidFill>
                <a:srgbClr val="FFFFFF"/>
              </a:solidFill>
            </a:endParaRPr>
          </a:p>
        </p:txBody>
      </p:sp>
      <p:sp>
        <p:nvSpPr>
          <p:cNvPr id="307" name="Google Shape;307;p48"/>
          <p:cNvSpPr txBox="1"/>
          <p:nvPr/>
        </p:nvSpPr>
        <p:spPr>
          <a:xfrm>
            <a:off x="424760" y="1774303"/>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endParaRPr sz="3200" b="1">
              <a:latin typeface="Times New Roman"/>
              <a:ea typeface="Times New Roman"/>
              <a:cs typeface="Times New Roman"/>
              <a:sym typeface="Times New Roman"/>
            </a:endParaRPr>
          </a:p>
        </p:txBody>
      </p:sp>
      <p:sp>
        <p:nvSpPr>
          <p:cNvPr id="308" name="Google Shape;308;p48"/>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21</a:t>
            </a:fld>
            <a:endParaRPr/>
          </a:p>
        </p:txBody>
      </p:sp>
      <p:pic>
        <p:nvPicPr>
          <p:cNvPr id="309" name="Google Shape;309;p48"/>
          <p:cNvPicPr preferRelativeResize="0"/>
          <p:nvPr/>
        </p:nvPicPr>
        <p:blipFill>
          <a:blip r:embed="rId3">
            <a:alphaModFix/>
          </a:blip>
          <a:stretch>
            <a:fillRect/>
          </a:stretch>
        </p:blipFill>
        <p:spPr>
          <a:xfrm>
            <a:off x="2582300" y="1774300"/>
            <a:ext cx="7382350" cy="3881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Kegunaan Frame</a:t>
            </a:r>
            <a:endParaRPr sz="4400" b="1" strike="noStrike">
              <a:solidFill>
                <a:srgbClr val="FFFFFF"/>
              </a:solidFill>
              <a:latin typeface="Arial"/>
              <a:ea typeface="Arial"/>
              <a:cs typeface="Arial"/>
              <a:sym typeface="Arial"/>
            </a:endParaRPr>
          </a:p>
        </p:txBody>
      </p:sp>
      <p:sp>
        <p:nvSpPr>
          <p:cNvPr id="156" name="Google Shape;156;p2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spcBef>
                <a:spcPts val="1406"/>
              </a:spcBef>
              <a:spcAft>
                <a:spcPts val="0"/>
              </a:spcAft>
              <a:buClr>
                <a:schemeClr val="dk1"/>
              </a:buClr>
              <a:buSzPts val="1100"/>
              <a:buFont typeface="Arial"/>
              <a:buNone/>
            </a:pPr>
            <a:r>
              <a:rPr lang="en-US" sz="3200">
                <a:latin typeface="Times New Roman"/>
                <a:ea typeface="Times New Roman"/>
                <a:cs typeface="Times New Roman"/>
                <a:sym typeface="Times New Roman"/>
              </a:rPr>
              <a:t>Frame adalah suatu fasilitas dalam HTML yang berfungsi untuk membagi layar menjadi beberapa jendela/halaman web. Halaman web yang tampil pada web client(browser) pada umumnya hanya terdiri satu halaman web yang berada dalam sebuah frame. Berikut tag-tag untuk membuat Frame :</a:t>
            </a:r>
            <a:endParaRPr sz="3200">
              <a:latin typeface="Times New Roman"/>
              <a:ea typeface="Times New Roman"/>
              <a:cs typeface="Times New Roman"/>
              <a:sym typeface="Times New Roman"/>
            </a:endParaRPr>
          </a:p>
          <a:p>
            <a:pPr marL="0" marR="0" lvl="0" indent="0" algn="l" rtl="0">
              <a:spcBef>
                <a:spcPts val="1406"/>
              </a:spcBef>
              <a:spcAft>
                <a:spcPts val="0"/>
              </a:spcAft>
              <a:buClr>
                <a:schemeClr val="dk1"/>
              </a:buClr>
              <a:buSzPts val="1100"/>
              <a:buFont typeface="Arial"/>
              <a:buNone/>
            </a:pPr>
            <a:r>
              <a:rPr lang="en-US" sz="3200">
                <a:latin typeface="Times New Roman"/>
                <a:ea typeface="Times New Roman"/>
                <a:cs typeface="Times New Roman"/>
                <a:sym typeface="Times New Roman"/>
              </a:rPr>
              <a:t>1. </a:t>
            </a:r>
            <a:r>
              <a:rPr lang="en-US" sz="3200">
                <a:latin typeface="Courier New"/>
                <a:ea typeface="Courier New"/>
                <a:cs typeface="Courier New"/>
                <a:sym typeface="Courier New"/>
              </a:rPr>
              <a:t>&lt;FRAMESET&gt;</a:t>
            </a:r>
            <a:endParaRPr sz="3200">
              <a:latin typeface="Courier New"/>
              <a:ea typeface="Courier New"/>
              <a:cs typeface="Courier New"/>
              <a:sym typeface="Courier New"/>
            </a:endParaRPr>
          </a:p>
          <a:p>
            <a:pPr marL="0" marR="0" lvl="0" indent="0" algn="l" rtl="0">
              <a:spcBef>
                <a:spcPts val="1406"/>
              </a:spcBef>
              <a:spcAft>
                <a:spcPts val="0"/>
              </a:spcAft>
              <a:buClr>
                <a:schemeClr val="dk1"/>
              </a:buClr>
              <a:buSzPts val="1100"/>
              <a:buFont typeface="Arial"/>
              <a:buNone/>
            </a:pPr>
            <a:r>
              <a:rPr lang="en-US" sz="3200">
                <a:latin typeface="Times New Roman"/>
                <a:ea typeface="Times New Roman"/>
                <a:cs typeface="Times New Roman"/>
                <a:sym typeface="Times New Roman"/>
              </a:rPr>
              <a:t>2. </a:t>
            </a:r>
            <a:r>
              <a:rPr lang="en-US" sz="3200">
                <a:latin typeface="Courier New"/>
                <a:ea typeface="Courier New"/>
                <a:cs typeface="Courier New"/>
                <a:sym typeface="Courier New"/>
              </a:rPr>
              <a:t>&lt;FRAME SRC&gt;</a:t>
            </a:r>
            <a:endParaRPr sz="3200">
              <a:latin typeface="Courier New"/>
              <a:ea typeface="Courier New"/>
              <a:cs typeface="Courier New"/>
              <a:sym typeface="Courier New"/>
            </a:endParaRPr>
          </a:p>
          <a:p>
            <a:pPr marL="0" marR="0" lvl="0" indent="0" algn="l" rtl="0">
              <a:spcBef>
                <a:spcPts val="1406"/>
              </a:spcBef>
              <a:spcAft>
                <a:spcPts val="0"/>
              </a:spcAft>
              <a:buNone/>
            </a:pPr>
            <a:r>
              <a:rPr lang="en-US" sz="3200">
                <a:latin typeface="Times New Roman"/>
                <a:ea typeface="Times New Roman"/>
                <a:cs typeface="Times New Roman"/>
                <a:sym typeface="Times New Roman"/>
              </a:rPr>
              <a:t>3. </a:t>
            </a:r>
            <a:r>
              <a:rPr lang="en-US" sz="3200">
                <a:latin typeface="Courier New"/>
                <a:ea typeface="Courier New"/>
                <a:cs typeface="Courier New"/>
                <a:sym typeface="Courier New"/>
              </a:rPr>
              <a:t>&lt;IFRAME SRC&gt;</a:t>
            </a:r>
            <a:endParaRPr sz="3200">
              <a:latin typeface="Courier New"/>
              <a:ea typeface="Courier New"/>
              <a:cs typeface="Courier New"/>
              <a:sym typeface="Courier New"/>
            </a:endParaRPr>
          </a:p>
        </p:txBody>
      </p:sp>
      <p:sp>
        <p:nvSpPr>
          <p:cNvPr id="157" name="Google Shape;157;p29"/>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FRAMSET</a:t>
            </a:r>
            <a:endParaRPr sz="4400" b="1" strike="noStrike">
              <a:solidFill>
                <a:srgbClr val="FFFFFF"/>
              </a:solidFill>
              <a:latin typeface="Arial"/>
              <a:ea typeface="Arial"/>
              <a:cs typeface="Arial"/>
              <a:sym typeface="Arial"/>
            </a:endParaRPr>
          </a:p>
        </p:txBody>
      </p:sp>
      <p:sp>
        <p:nvSpPr>
          <p:cNvPr id="163" name="Google Shape;163;p3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&lt;FRAMESET&gt; adalah tag untuk membuat frame atau bingkai, dan umumnya berpasangan dengan tag &lt;FRAME SRC&gt;.Atribut-atribut yang perlu ditambahkan dalam tag ini adalah seperti dalam sintak berikut :</a:t>
            </a:r>
            <a:endParaRPr sz="3200">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&lt;FRAMESET COLS : "lebar jendela bagian kiri, lebar jendela</a:t>
            </a:r>
            <a:endParaRPr sz="3200">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kanan" &gt;</a:t>
            </a:r>
            <a:endParaRPr sz="3200">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&lt;FRAMESET COLS : "*,*"&gt;</a:t>
            </a:r>
            <a:endParaRPr sz="3200">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&lt;FRAMESET ROWS : "lebar jendela bagian atas, lebar jendela</a:t>
            </a:r>
            <a:endParaRPr sz="3200">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bawah"&gt;</a:t>
            </a:r>
            <a:endParaRPr sz="3200">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&lt;FRAMESET ROWS : "*,*"&gt;</a:t>
            </a:r>
            <a:endParaRPr sz="3200">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
        <p:nvSpPr>
          <p:cNvPr id="164" name="Google Shape;164;p30"/>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FRAME</a:t>
            </a:r>
            <a:endParaRPr sz="4400" b="1" strike="noStrike">
              <a:solidFill>
                <a:srgbClr val="FFFFFF"/>
              </a:solidFill>
              <a:latin typeface="Arial"/>
              <a:ea typeface="Arial"/>
              <a:cs typeface="Arial"/>
              <a:sym typeface="Arial"/>
            </a:endParaRPr>
          </a:p>
        </p:txBody>
      </p:sp>
      <p:sp>
        <p:nvSpPr>
          <p:cNvPr id="170" name="Google Shape;170;p3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Clr>
                <a:schemeClr val="dk1"/>
              </a:buClr>
              <a:buSzPts val="1100"/>
              <a:buFont typeface="Arial"/>
              <a:buNone/>
            </a:pPr>
            <a:r>
              <a:rPr lang="en-US" sz="3200">
                <a:latin typeface="Times New Roman"/>
                <a:ea typeface="Times New Roman"/>
                <a:cs typeface="Times New Roman"/>
                <a:sym typeface="Times New Roman"/>
              </a:rPr>
              <a:t>&lt;FRAME SRC&gt; adalah tag untuk memasukkan suatu halaman atau gambar kedalam jendela. Sama halnya dengan tag "&lt;FRAMESET&gt;" maka tag "&lt;FRAME&gt;" juga memiliki beberapa atribut. Atribut utama yang ditambahkan dalam tag ini adalah SRC untuk menampilkan link dari suatu file.</a:t>
            </a:r>
            <a:endParaRPr sz="3200">
              <a:latin typeface="Times New Roman"/>
              <a:ea typeface="Times New Roman"/>
              <a:cs typeface="Times New Roman"/>
              <a:sym typeface="Times New Roman"/>
            </a:endParaRPr>
          </a:p>
          <a:p>
            <a:pPr marL="0" lvl="0" indent="0" algn="l" rtl="0">
              <a:lnSpc>
                <a:spcPct val="100000"/>
              </a:lnSpc>
              <a:spcBef>
                <a:spcPts val="1406"/>
              </a:spcBef>
              <a:spcAft>
                <a:spcPts val="0"/>
              </a:spcAft>
              <a:buNone/>
            </a:pPr>
            <a:r>
              <a:rPr lang="en-US" sz="3200">
                <a:latin typeface="Times New Roman"/>
                <a:ea typeface="Times New Roman"/>
                <a:cs typeface="Times New Roman"/>
                <a:sym typeface="Times New Roman"/>
              </a:rPr>
              <a:t>Sintak : </a:t>
            </a:r>
            <a:r>
              <a:rPr lang="en-US" sz="3200">
                <a:latin typeface="Courier New"/>
                <a:ea typeface="Courier New"/>
                <a:cs typeface="Courier New"/>
                <a:sym typeface="Courier New"/>
              </a:rPr>
              <a:t>&lt;FRAME SRC="link"&gt;</a:t>
            </a:r>
            <a:endParaRPr sz="3200">
              <a:latin typeface="Courier New"/>
              <a:ea typeface="Courier New"/>
              <a:cs typeface="Courier New"/>
              <a:sym typeface="Courier New"/>
            </a:endParaRPr>
          </a:p>
        </p:txBody>
      </p:sp>
      <p:sp>
        <p:nvSpPr>
          <p:cNvPr id="171" name="Google Shape;171;p31"/>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2"/>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IFRAME</a:t>
            </a:r>
            <a:endParaRPr sz="4400" b="1" strike="noStrike">
              <a:solidFill>
                <a:srgbClr val="FFFFFF"/>
              </a:solidFill>
              <a:latin typeface="Arial"/>
              <a:ea typeface="Arial"/>
              <a:cs typeface="Arial"/>
              <a:sym typeface="Arial"/>
            </a:endParaRPr>
          </a:p>
        </p:txBody>
      </p:sp>
      <p:sp>
        <p:nvSpPr>
          <p:cNvPr id="177" name="Google Shape;177;p3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Clr>
                <a:schemeClr val="dk1"/>
              </a:buClr>
              <a:buSzPts val="1100"/>
              <a:buFont typeface="Arial"/>
              <a:buNone/>
            </a:pPr>
            <a:r>
              <a:rPr lang="en-US" sz="3200">
                <a:latin typeface="Times New Roman"/>
                <a:ea typeface="Times New Roman"/>
                <a:cs typeface="Times New Roman"/>
                <a:sym typeface="Times New Roman"/>
              </a:rPr>
              <a:t>&lt;IFRAME SRC&gt; adalah tag untuk membuat jendela dengan lebar dan tinggi sesuai dengan keinginan programmer, dan dapat diletakkan dibagian kiri layar, tengah atau bagian tengah. Atribut-atribut yang ditambahkan dalam tag IFRAME pada dasarnya sama dengan FRAME .</a:t>
            </a:r>
            <a:endParaRPr sz="3200">
              <a:latin typeface="Times New Roman"/>
              <a:ea typeface="Times New Roman"/>
              <a:cs typeface="Times New Roman"/>
              <a:sym typeface="Times New Roman"/>
            </a:endParaRPr>
          </a:p>
          <a:p>
            <a:pPr marL="0" lvl="0" indent="0" algn="l" rtl="0">
              <a:lnSpc>
                <a:spcPct val="100000"/>
              </a:lnSpc>
              <a:spcBef>
                <a:spcPts val="1406"/>
              </a:spcBef>
              <a:spcAft>
                <a:spcPts val="0"/>
              </a:spcAft>
              <a:buClr>
                <a:schemeClr val="dk1"/>
              </a:buClr>
              <a:buSzPts val="1100"/>
              <a:buFont typeface="Arial"/>
              <a:buNone/>
            </a:pPr>
            <a:r>
              <a:rPr lang="en-US" sz="3200">
                <a:latin typeface="Times New Roman"/>
                <a:ea typeface="Times New Roman"/>
                <a:cs typeface="Times New Roman"/>
                <a:sym typeface="Times New Roman"/>
              </a:rPr>
              <a:t>Perhatikan sintak berikut ini:</a:t>
            </a:r>
            <a:endParaRPr sz="3200">
              <a:latin typeface="Times New Roman"/>
              <a:ea typeface="Times New Roman"/>
              <a:cs typeface="Times New Roman"/>
              <a:sym typeface="Times New Roman"/>
            </a:endParaRPr>
          </a:p>
          <a:p>
            <a:pPr marL="0" lvl="0" indent="0" algn="l" rtl="0">
              <a:lnSpc>
                <a:spcPct val="100000"/>
              </a:lnSpc>
              <a:spcBef>
                <a:spcPts val="1406"/>
              </a:spcBef>
              <a:spcAft>
                <a:spcPts val="0"/>
              </a:spcAft>
              <a:buNone/>
            </a:pPr>
            <a:r>
              <a:rPr lang="en-US" sz="3200">
                <a:latin typeface="Courier New"/>
                <a:ea typeface="Courier New"/>
                <a:cs typeface="Courier New"/>
                <a:sym typeface="Courier New"/>
              </a:rPr>
              <a:t>&lt;IFRAME SRC="link" WIDTH=400 HEIGHT=105 &gt; &lt;/IFRAME&gt;</a:t>
            </a:r>
            <a:endParaRPr sz="3200">
              <a:latin typeface="Courier New"/>
              <a:ea typeface="Courier New"/>
              <a:cs typeface="Courier New"/>
              <a:sym typeface="Courier New"/>
            </a:endParaRPr>
          </a:p>
        </p:txBody>
      </p:sp>
      <p:sp>
        <p:nvSpPr>
          <p:cNvPr id="178" name="Google Shape;178;p32"/>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Aplikasi pembuatan FRAME</a:t>
            </a:r>
            <a:endParaRPr sz="4400" b="1" strike="noStrike">
              <a:solidFill>
                <a:srgbClr val="FFFFFF"/>
              </a:solidFill>
              <a:latin typeface="Arial"/>
              <a:ea typeface="Arial"/>
              <a:cs typeface="Arial"/>
              <a:sym typeface="Arial"/>
            </a:endParaRPr>
          </a:p>
        </p:txBody>
      </p:sp>
      <p:sp>
        <p:nvSpPr>
          <p:cNvPr id="184" name="Google Shape;184;p33"/>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3200">
                <a:solidFill>
                  <a:schemeClr val="dk1"/>
                </a:solidFill>
                <a:latin typeface="Times New Roman"/>
                <a:ea typeface="Times New Roman"/>
                <a:cs typeface="Times New Roman"/>
                <a:sym typeface="Times New Roman"/>
              </a:rPr>
              <a:t>Sebelum kita membuat frame maka kita harus membuat beberapa file, di mana file-file tersebut akan ditampilkan dalam frame. Untuk itu mari kita coba membuat beberapa halaman web (dokumen html) lalu kita akan membuat sebuah halaman web utama yang terdiri dari beberapa frame.</a:t>
            </a:r>
            <a:endParaRPr sz="3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200">
              <a:solidFill>
                <a:schemeClr val="dk1"/>
              </a:solidFill>
              <a:latin typeface="Times New Roman"/>
              <a:ea typeface="Times New Roman"/>
              <a:cs typeface="Times New Roman"/>
              <a:sym typeface="Times New Roman"/>
            </a:endParaRPr>
          </a:p>
        </p:txBody>
      </p:sp>
      <p:sp>
        <p:nvSpPr>
          <p:cNvPr id="185" name="Google Shape;185;p33"/>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4"/>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Buat file source FRAME</a:t>
            </a:r>
            <a:endParaRPr sz="4400" b="1" strike="noStrike">
              <a:solidFill>
                <a:srgbClr val="FFFFFF"/>
              </a:solidFill>
              <a:latin typeface="Arial"/>
              <a:ea typeface="Arial"/>
              <a:cs typeface="Arial"/>
              <a:sym typeface="Arial"/>
            </a:endParaRPr>
          </a:p>
        </p:txBody>
      </p:sp>
      <p:sp>
        <p:nvSpPr>
          <p:cNvPr id="191" name="Google Shape;191;p34"/>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Tentukan 3 file yang akan diletakan dalam frame, atau jika belum buat file-file berikut ini:</a:t>
            </a:r>
            <a:endParaRPr sz="3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200">
              <a:solidFill>
                <a:schemeClr val="dk1"/>
              </a:solidFill>
              <a:latin typeface="Times New Roman"/>
              <a:ea typeface="Times New Roman"/>
              <a:cs typeface="Times New Roman"/>
              <a:sym typeface="Times New Roman"/>
            </a:endParaRPr>
          </a:p>
          <a:p>
            <a:pPr marL="457200" lvl="0" indent="-431800" algn="l" rtl="0">
              <a:spcBef>
                <a:spcPts val="0"/>
              </a:spcBef>
              <a:spcAft>
                <a:spcPts val="0"/>
              </a:spcAft>
              <a:buClr>
                <a:schemeClr val="dk1"/>
              </a:buClr>
              <a:buSzPts val="3200"/>
              <a:buFont typeface="Times New Roman"/>
              <a:buAutoNum type="arabicPeriod"/>
            </a:pPr>
            <a:r>
              <a:rPr lang="en-US" sz="3200">
                <a:solidFill>
                  <a:schemeClr val="dk1"/>
                </a:solidFill>
                <a:latin typeface="Times New Roman"/>
                <a:ea typeface="Times New Roman"/>
                <a:cs typeface="Times New Roman"/>
                <a:sym typeface="Times New Roman"/>
              </a:rPr>
              <a:t>web1.html</a:t>
            </a:r>
            <a:endParaRPr sz="3200">
              <a:solidFill>
                <a:schemeClr val="dk1"/>
              </a:solidFill>
              <a:latin typeface="Times New Roman"/>
              <a:ea typeface="Times New Roman"/>
              <a:cs typeface="Times New Roman"/>
              <a:sym typeface="Times New Roman"/>
            </a:endParaRPr>
          </a:p>
          <a:p>
            <a:pPr marL="457200" lvl="0" indent="-431800" algn="l" rtl="0">
              <a:spcBef>
                <a:spcPts val="0"/>
              </a:spcBef>
              <a:spcAft>
                <a:spcPts val="0"/>
              </a:spcAft>
              <a:buClr>
                <a:schemeClr val="dk1"/>
              </a:buClr>
              <a:buSzPts val="3200"/>
              <a:buFont typeface="Times New Roman"/>
              <a:buAutoNum type="arabicPeriod"/>
            </a:pPr>
            <a:r>
              <a:rPr lang="en-US" sz="3200">
                <a:solidFill>
                  <a:schemeClr val="dk1"/>
                </a:solidFill>
                <a:latin typeface="Times New Roman"/>
                <a:ea typeface="Times New Roman"/>
                <a:cs typeface="Times New Roman"/>
                <a:sym typeface="Times New Roman"/>
              </a:rPr>
              <a:t>web2.html</a:t>
            </a:r>
            <a:endParaRPr sz="3200">
              <a:solidFill>
                <a:schemeClr val="dk1"/>
              </a:solidFill>
              <a:latin typeface="Times New Roman"/>
              <a:ea typeface="Times New Roman"/>
              <a:cs typeface="Times New Roman"/>
              <a:sym typeface="Times New Roman"/>
            </a:endParaRPr>
          </a:p>
          <a:p>
            <a:pPr marL="457200" lvl="0" indent="-431800" algn="l" rtl="0">
              <a:spcBef>
                <a:spcPts val="0"/>
              </a:spcBef>
              <a:spcAft>
                <a:spcPts val="0"/>
              </a:spcAft>
              <a:buClr>
                <a:schemeClr val="dk1"/>
              </a:buClr>
              <a:buSzPts val="3200"/>
              <a:buFont typeface="Times New Roman"/>
              <a:buAutoNum type="arabicPeriod"/>
            </a:pPr>
            <a:r>
              <a:rPr lang="en-US" sz="3200">
                <a:solidFill>
                  <a:schemeClr val="dk1"/>
                </a:solidFill>
                <a:latin typeface="Times New Roman"/>
                <a:ea typeface="Times New Roman"/>
                <a:cs typeface="Times New Roman"/>
                <a:sym typeface="Times New Roman"/>
              </a:rPr>
              <a:t>web3.html</a:t>
            </a:r>
            <a:endParaRPr sz="3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200">
              <a:solidFill>
                <a:schemeClr val="dk1"/>
              </a:solidFill>
              <a:latin typeface="Times New Roman"/>
              <a:ea typeface="Times New Roman"/>
              <a:cs typeface="Times New Roman"/>
              <a:sym typeface="Times New Roman"/>
            </a:endParaRPr>
          </a:p>
        </p:txBody>
      </p:sp>
      <p:sp>
        <p:nvSpPr>
          <p:cNvPr id="192" name="Google Shape;192;p34"/>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5"/>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sintaks : web1.html</a:t>
            </a:r>
            <a:endParaRPr sz="4400" b="1" strike="noStrike">
              <a:solidFill>
                <a:srgbClr val="FFFFFF"/>
              </a:solidFill>
              <a:latin typeface="Arial"/>
              <a:ea typeface="Arial"/>
              <a:cs typeface="Arial"/>
              <a:sym typeface="Arial"/>
            </a:endParaRPr>
          </a:p>
        </p:txBody>
      </p:sp>
      <p:sp>
        <p:nvSpPr>
          <p:cNvPr id="198" name="Google Shape;198;p35"/>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3200">
                <a:solidFill>
                  <a:schemeClr val="dk1"/>
                </a:solidFill>
                <a:latin typeface="Courier New"/>
                <a:ea typeface="Courier New"/>
                <a:cs typeface="Courier New"/>
                <a:sym typeface="Courier New"/>
              </a:rPr>
              <a:t>&lt;html&gt;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3200">
                <a:solidFill>
                  <a:schemeClr val="dk1"/>
                </a:solidFill>
                <a:latin typeface="Courier New"/>
                <a:ea typeface="Courier New"/>
                <a:cs typeface="Courier New"/>
                <a:sym typeface="Courier New"/>
              </a:rPr>
              <a:t>&lt;head&gt;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US" sz="3200">
                <a:solidFill>
                  <a:schemeClr val="dk1"/>
                </a:solidFill>
                <a:latin typeface="Courier New"/>
                <a:ea typeface="Courier New"/>
                <a:cs typeface="Courier New"/>
                <a:sym typeface="Courier New"/>
              </a:rPr>
              <a:t>&lt;TITLE&gt;WEB 1&lt;/TITLE&gt;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3200">
                <a:solidFill>
                  <a:schemeClr val="dk1"/>
                </a:solidFill>
                <a:latin typeface="Courier New"/>
                <a:ea typeface="Courier New"/>
                <a:cs typeface="Courier New"/>
                <a:sym typeface="Courier New"/>
              </a:rPr>
              <a:t>&lt;/head&gt;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3200">
                <a:solidFill>
                  <a:schemeClr val="dk1"/>
                </a:solidFill>
                <a:latin typeface="Courier New"/>
                <a:ea typeface="Courier New"/>
                <a:cs typeface="Courier New"/>
                <a:sym typeface="Courier New"/>
              </a:rPr>
              <a:t>&lt;body&gt;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US" sz="3200">
                <a:solidFill>
                  <a:schemeClr val="dk1"/>
                </a:solidFill>
                <a:latin typeface="Courier New"/>
                <a:ea typeface="Courier New"/>
                <a:cs typeface="Courier New"/>
                <a:sym typeface="Courier New"/>
              </a:rPr>
              <a:t>&lt;h2&gt;INI WEB1&lt;/h2&gt;</a:t>
            </a:r>
            <a:endParaRPr sz="320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US" sz="3200">
                <a:solidFill>
                  <a:schemeClr val="dk1"/>
                </a:solidFill>
                <a:latin typeface="Courier New"/>
                <a:ea typeface="Courier New"/>
                <a:cs typeface="Courier New"/>
                <a:sym typeface="Courier New"/>
              </a:rPr>
              <a:t>&lt;img src="balqis.jpg" width=”140” height=”175”&gt;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3200">
                <a:solidFill>
                  <a:schemeClr val="dk1"/>
                </a:solidFill>
                <a:latin typeface="Courier New"/>
                <a:ea typeface="Courier New"/>
                <a:cs typeface="Courier New"/>
                <a:sym typeface="Courier New"/>
              </a:rPr>
              <a:t>&lt;/body&gt;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&lt;/html&gt;</a:t>
            </a:r>
            <a:endParaRPr sz="3200">
              <a:solidFill>
                <a:schemeClr val="dk1"/>
              </a:solidFill>
              <a:latin typeface="Courier New"/>
              <a:ea typeface="Courier New"/>
              <a:cs typeface="Courier New"/>
              <a:sym typeface="Courier New"/>
            </a:endParaRPr>
          </a:p>
        </p:txBody>
      </p:sp>
      <p:sp>
        <p:nvSpPr>
          <p:cNvPr id="199" name="Google Shape;199;p35"/>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6"/>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sintaks : web2.html</a:t>
            </a:r>
            <a:endParaRPr sz="4400" b="1" strike="noStrike">
              <a:solidFill>
                <a:srgbClr val="FFFFFF"/>
              </a:solidFill>
              <a:latin typeface="Arial"/>
              <a:ea typeface="Arial"/>
              <a:cs typeface="Arial"/>
              <a:sym typeface="Arial"/>
            </a:endParaRPr>
          </a:p>
        </p:txBody>
      </p:sp>
      <p:sp>
        <p:nvSpPr>
          <p:cNvPr id="205" name="Google Shape;205;p36"/>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&lt;html&gt;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&lt;head&gt;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&lt;TITLE&gt;WEB 2&lt;/TITLE&gt;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&lt;/head&gt;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&lt;body&gt;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&lt;h2&gt;INI WEB2&lt;/h2&gt;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&lt;img src="fachri.jpg" width=128 height=175&gt;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&lt;/body&gt;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&lt;/html&gt;</a:t>
            </a:r>
            <a:endParaRPr sz="3200">
              <a:solidFill>
                <a:schemeClr val="dk1"/>
              </a:solidFill>
              <a:latin typeface="Courier New"/>
              <a:ea typeface="Courier New"/>
              <a:cs typeface="Courier New"/>
              <a:sym typeface="Courier New"/>
            </a:endParaRPr>
          </a:p>
        </p:txBody>
      </p:sp>
      <p:sp>
        <p:nvSpPr>
          <p:cNvPr id="206" name="Google Shape;206;p36"/>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Kegunaan Form</a:t>
            </a:r>
            <a:endParaRPr sz="4400" b="1" strike="noStrike">
              <a:solidFill>
                <a:srgbClr val="FFFFFF"/>
              </a:solidFill>
              <a:latin typeface="Arial"/>
              <a:ea typeface="Arial"/>
              <a:cs typeface="Arial"/>
              <a:sym typeface="Arial"/>
            </a:endParaRPr>
          </a:p>
        </p:txBody>
      </p:sp>
      <p:sp>
        <p:nvSpPr>
          <p:cNvPr id="156" name="Google Shape;156;p2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spcBef>
                <a:spcPts val="1406"/>
              </a:spcBef>
              <a:spcAft>
                <a:spcPts val="0"/>
              </a:spcAft>
              <a:buNone/>
            </a:pPr>
            <a:r>
              <a:rPr lang="en-US" sz="3200">
                <a:latin typeface="Times New Roman"/>
                <a:ea typeface="Times New Roman"/>
                <a:cs typeface="Times New Roman"/>
                <a:sym typeface="Times New Roman"/>
              </a:rPr>
              <a:t>Form adalah satu-satunya cara sebuah dokumen meminta input dari para pengunjung homepage kita.</a:t>
            </a:r>
            <a:endParaRPr sz="3200">
              <a:latin typeface="Times New Roman"/>
              <a:ea typeface="Times New Roman"/>
              <a:cs typeface="Times New Roman"/>
              <a:sym typeface="Times New Roman"/>
            </a:endParaRPr>
          </a:p>
          <a:p>
            <a:pPr marL="0" marR="0" lvl="0" indent="0" algn="l" rtl="0">
              <a:spcBef>
                <a:spcPts val="1406"/>
              </a:spcBef>
              <a:spcAft>
                <a:spcPts val="0"/>
              </a:spcAft>
              <a:buNone/>
            </a:pPr>
            <a:r>
              <a:rPr lang="en-US" sz="3200">
                <a:latin typeface="Times New Roman"/>
                <a:ea typeface="Times New Roman"/>
                <a:cs typeface="Times New Roman"/>
                <a:sym typeface="Times New Roman"/>
              </a:rPr>
              <a:t>Sebuah form didefinisikan dengan &lt;form&gt;.</a:t>
            </a:r>
            <a:endParaRPr sz="3200">
              <a:latin typeface="Times New Roman"/>
              <a:ea typeface="Times New Roman"/>
              <a:cs typeface="Times New Roman"/>
              <a:sym typeface="Times New Roman"/>
            </a:endParaRPr>
          </a:p>
          <a:p>
            <a:pPr marL="0" marR="0" lvl="0" indent="0" algn="l" rtl="0">
              <a:spcBef>
                <a:spcPts val="1406"/>
              </a:spcBef>
              <a:spcAft>
                <a:spcPts val="0"/>
              </a:spcAft>
              <a:buNone/>
            </a:pPr>
            <a:r>
              <a:rPr lang="en-US" sz="3200">
                <a:latin typeface="Courier New"/>
                <a:ea typeface="Courier New"/>
                <a:cs typeface="Courier New"/>
                <a:sym typeface="Courier New"/>
              </a:rPr>
              <a:t>&lt;form&gt;</a:t>
            </a:r>
            <a:endParaRPr sz="3200">
              <a:latin typeface="Courier New"/>
              <a:ea typeface="Courier New"/>
              <a:cs typeface="Courier New"/>
              <a:sym typeface="Courier New"/>
            </a:endParaRPr>
          </a:p>
          <a:p>
            <a:pPr marL="0" marR="0" lvl="0" indent="0" algn="l" rtl="0">
              <a:spcBef>
                <a:spcPts val="1406"/>
              </a:spcBef>
              <a:spcAft>
                <a:spcPts val="0"/>
              </a:spcAft>
              <a:buNone/>
            </a:pPr>
            <a:r>
              <a:rPr lang="en-US" sz="3200">
                <a:latin typeface="Courier New"/>
                <a:ea typeface="Courier New"/>
                <a:cs typeface="Courier New"/>
                <a:sym typeface="Courier New"/>
              </a:rPr>
              <a:t>&lt;!-- element form --&gt;</a:t>
            </a:r>
            <a:endParaRPr sz="3200">
              <a:latin typeface="Courier New"/>
              <a:ea typeface="Courier New"/>
              <a:cs typeface="Courier New"/>
              <a:sym typeface="Courier New"/>
            </a:endParaRPr>
          </a:p>
          <a:p>
            <a:pPr marL="0" marR="0" lvl="0" indent="0" algn="l" rtl="0">
              <a:spcBef>
                <a:spcPts val="1406"/>
              </a:spcBef>
              <a:spcAft>
                <a:spcPts val="0"/>
              </a:spcAft>
              <a:buNone/>
            </a:pPr>
            <a:r>
              <a:rPr lang="en-US" sz="3200">
                <a:latin typeface="Courier New"/>
                <a:ea typeface="Courier New"/>
                <a:cs typeface="Courier New"/>
                <a:sym typeface="Courier New"/>
              </a:rPr>
              <a:t>&lt;/form&gt;</a:t>
            </a:r>
            <a:endParaRPr sz="3200">
              <a:latin typeface="Courier New"/>
              <a:ea typeface="Courier New"/>
              <a:cs typeface="Courier New"/>
              <a:sym typeface="Courier New"/>
            </a:endParaRPr>
          </a:p>
          <a:p>
            <a:pPr marL="0" marR="0" lvl="0" indent="0" algn="l" rtl="0">
              <a:spcBef>
                <a:spcPts val="1406"/>
              </a:spcBef>
              <a:spcAft>
                <a:spcPts val="0"/>
              </a:spcAft>
              <a:buNone/>
            </a:pPr>
            <a:endParaRPr sz="3200">
              <a:latin typeface="Times New Roman"/>
              <a:ea typeface="Times New Roman"/>
              <a:cs typeface="Times New Roman"/>
              <a:sym typeface="Times New Roman"/>
            </a:endParaRPr>
          </a:p>
        </p:txBody>
      </p:sp>
      <p:sp>
        <p:nvSpPr>
          <p:cNvPr id="157" name="Google Shape;157;p29"/>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7"/>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sintaks : web3.html</a:t>
            </a:r>
            <a:endParaRPr sz="4400" b="1" strike="noStrike">
              <a:solidFill>
                <a:srgbClr val="FFFFFF"/>
              </a:solidFill>
              <a:latin typeface="Arial"/>
              <a:ea typeface="Arial"/>
              <a:cs typeface="Arial"/>
              <a:sym typeface="Arial"/>
            </a:endParaRPr>
          </a:p>
        </p:txBody>
      </p:sp>
      <p:sp>
        <p:nvSpPr>
          <p:cNvPr id="212" name="Google Shape;212;p37"/>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&lt;html&gt;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&lt;head&gt;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&lt;TITLE&gt;WEB 3 &lt;/TITLE&gt;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&lt;/head&gt;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&lt;body&gt;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&lt;h2&gt;INI WEB3&lt;/h2&gt;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&lt;img src="adi.jpg" width=140 height=175&gt;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&lt;/body&gt;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&lt;/html&gt;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3200">
              <a:solidFill>
                <a:schemeClr val="dk1"/>
              </a:solidFill>
              <a:latin typeface="Courier New"/>
              <a:ea typeface="Courier New"/>
              <a:cs typeface="Courier New"/>
              <a:sym typeface="Courier New"/>
            </a:endParaRPr>
          </a:p>
        </p:txBody>
      </p:sp>
      <p:sp>
        <p:nvSpPr>
          <p:cNvPr id="213" name="Google Shape;213;p37"/>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8"/>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Menampilkan 2 file dalam 2 frame</a:t>
            </a:r>
            <a:endParaRPr sz="4400" b="1" strike="noStrike">
              <a:solidFill>
                <a:srgbClr val="FFFFFF"/>
              </a:solidFill>
              <a:latin typeface="Arial"/>
              <a:ea typeface="Arial"/>
              <a:cs typeface="Arial"/>
              <a:sym typeface="Arial"/>
            </a:endParaRPr>
          </a:p>
        </p:txBody>
      </p:sp>
      <p:sp>
        <p:nvSpPr>
          <p:cNvPr id="219" name="Google Shape;219;p38"/>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Selanjutnya mari kita buat file utama yang akan memuat file-file diatas. Pertama kita akan tampilkan 2 file ini kita beri nama "frame1.html" terdiri dari dua buah frame yang tesusun secara vertikal.</a:t>
            </a:r>
            <a:endParaRPr sz="3200">
              <a:solidFill>
                <a:schemeClr val="dk1"/>
              </a:solidFill>
              <a:latin typeface="Times New Roman"/>
              <a:ea typeface="Times New Roman"/>
              <a:cs typeface="Times New Roman"/>
              <a:sym typeface="Times New Roman"/>
            </a:endParaRPr>
          </a:p>
        </p:txBody>
      </p:sp>
      <p:sp>
        <p:nvSpPr>
          <p:cNvPr id="220" name="Google Shape;220;p38"/>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sintaks : frame1.html</a:t>
            </a:r>
            <a:endParaRPr sz="4400" b="1" strike="noStrike">
              <a:solidFill>
                <a:srgbClr val="FFFFFF"/>
              </a:solidFill>
              <a:latin typeface="Arial"/>
              <a:ea typeface="Arial"/>
              <a:cs typeface="Arial"/>
              <a:sym typeface="Arial"/>
            </a:endParaRPr>
          </a:p>
        </p:txBody>
      </p:sp>
      <p:sp>
        <p:nvSpPr>
          <p:cNvPr id="227" name="Google Shape;227;p3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&lt;html&gt;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&lt;head&gt;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&lt;title&gt; belajar membuat frame &lt;/title&gt;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&lt;/head&gt;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&lt;FRAMESET COLS="50%,50%"&gt;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&lt;FRAME SRC="web1.html"&gt;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&lt;FRAME SRC="web2.html"&gt;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&lt;/FRAMESET&gt;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&lt;/html&gt;</a:t>
            </a:r>
            <a:endParaRPr sz="3200">
              <a:solidFill>
                <a:schemeClr val="dk1"/>
              </a:solidFill>
              <a:latin typeface="Courier New"/>
              <a:ea typeface="Courier New"/>
              <a:cs typeface="Courier New"/>
              <a:sym typeface="Courier New"/>
            </a:endParaRPr>
          </a:p>
        </p:txBody>
      </p:sp>
      <p:sp>
        <p:nvSpPr>
          <p:cNvPr id="228" name="Google Shape;228;p39"/>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Menampilkan 3 file dalam 3 frame</a:t>
            </a:r>
            <a:endParaRPr sz="4400" b="1" strike="noStrike">
              <a:solidFill>
                <a:srgbClr val="FFFFFF"/>
              </a:solidFill>
              <a:latin typeface="Arial"/>
              <a:ea typeface="Arial"/>
              <a:cs typeface="Arial"/>
              <a:sym typeface="Arial"/>
            </a:endParaRPr>
          </a:p>
        </p:txBody>
      </p:sp>
      <p:sp>
        <p:nvSpPr>
          <p:cNvPr id="234" name="Google Shape;234;p4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Jika kita ingin membuat lebih dari dua frame maka pada tag "&lt;FRAMESET&gt;" disertakan atribut "rows" atau "cols" dengan value lebih dari dua. Pada contoh berikut akan dibuat 3 frame dengan kombinasi atribut rows dan cols.</a:t>
            </a:r>
            <a:endParaRPr sz="3200">
              <a:solidFill>
                <a:schemeClr val="dk1"/>
              </a:solidFill>
              <a:latin typeface="Times New Roman"/>
              <a:ea typeface="Times New Roman"/>
              <a:cs typeface="Times New Roman"/>
              <a:sym typeface="Times New Roman"/>
            </a:endParaRPr>
          </a:p>
        </p:txBody>
      </p:sp>
      <p:sp>
        <p:nvSpPr>
          <p:cNvPr id="235" name="Google Shape;235;p40"/>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sintaks : frame2.html</a:t>
            </a:r>
            <a:endParaRPr sz="4400" b="1" strike="noStrike">
              <a:solidFill>
                <a:srgbClr val="FFFFFF"/>
              </a:solidFill>
              <a:latin typeface="Arial"/>
              <a:ea typeface="Arial"/>
              <a:cs typeface="Arial"/>
              <a:sym typeface="Arial"/>
            </a:endParaRPr>
          </a:p>
        </p:txBody>
      </p:sp>
      <p:sp>
        <p:nvSpPr>
          <p:cNvPr id="242" name="Google Shape;242;p4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&lt;html&gt;</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&lt;head&gt;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&lt;title&gt; belajar membuat frame &lt;/title&gt;</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&lt;/head&gt;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&lt;FRAMESET ROWS="150,*" BORDER=5 BORDERCOLOR="red"&gt;</a:t>
            </a:r>
            <a:endParaRPr sz="2400">
              <a:solidFill>
                <a:schemeClr val="dk1"/>
              </a:solidFill>
              <a:latin typeface="Courier New"/>
              <a:ea typeface="Courier New"/>
              <a:cs typeface="Courier New"/>
              <a:sym typeface="Courier New"/>
            </a:endParaRPr>
          </a:p>
          <a:p>
            <a:pPr marL="457200" lvl="0" indent="457200" algn="l" rtl="0">
              <a:spcBef>
                <a:spcPts val="0"/>
              </a:spcBef>
              <a:spcAft>
                <a:spcPts val="0"/>
              </a:spcAft>
              <a:buNone/>
            </a:pPr>
            <a:r>
              <a:rPr lang="en-US" sz="2400">
                <a:solidFill>
                  <a:schemeClr val="dk1"/>
                </a:solidFill>
                <a:latin typeface="Courier New"/>
                <a:ea typeface="Courier New"/>
                <a:cs typeface="Courier New"/>
                <a:sym typeface="Courier New"/>
              </a:rPr>
              <a:t>&lt;FRAME SRC="web1.html"&gt;</a:t>
            </a:r>
            <a:endParaRPr sz="2400">
              <a:solidFill>
                <a:schemeClr val="dk1"/>
              </a:solidFill>
              <a:latin typeface="Courier New"/>
              <a:ea typeface="Courier New"/>
              <a:cs typeface="Courier New"/>
              <a:sym typeface="Courier New"/>
            </a:endParaRPr>
          </a:p>
          <a:p>
            <a:pPr marL="914400" lvl="0" indent="0" algn="l" rtl="0">
              <a:spcBef>
                <a:spcPts val="0"/>
              </a:spcBef>
              <a:spcAft>
                <a:spcPts val="0"/>
              </a:spcAft>
              <a:buNone/>
            </a:pPr>
            <a:r>
              <a:rPr lang="en-US" sz="2400">
                <a:solidFill>
                  <a:schemeClr val="dk1"/>
                </a:solidFill>
                <a:latin typeface="Courier New"/>
                <a:ea typeface="Courier New"/>
                <a:cs typeface="Courier New"/>
                <a:sym typeface="Courier New"/>
              </a:rPr>
              <a:t>&lt;FRAMESET COLS="170,*" FRAMEBORDER=NO&gt;</a:t>
            </a:r>
            <a:endParaRPr sz="2400">
              <a:solidFill>
                <a:schemeClr val="dk1"/>
              </a:solidFill>
              <a:latin typeface="Courier New"/>
              <a:ea typeface="Courier New"/>
              <a:cs typeface="Courier New"/>
              <a:sym typeface="Courier New"/>
            </a:endParaRPr>
          </a:p>
          <a:p>
            <a:pPr marL="914400" lvl="0" indent="457200" algn="l" rtl="0">
              <a:spcBef>
                <a:spcPts val="0"/>
              </a:spcBef>
              <a:spcAft>
                <a:spcPts val="0"/>
              </a:spcAft>
              <a:buNone/>
            </a:pPr>
            <a:r>
              <a:rPr lang="en-US" sz="2400">
                <a:solidFill>
                  <a:schemeClr val="dk1"/>
                </a:solidFill>
                <a:latin typeface="Courier New"/>
                <a:ea typeface="Courier New"/>
                <a:cs typeface="Courier New"/>
                <a:sym typeface="Courier New"/>
              </a:rPr>
              <a:t>&lt;FRAME SRC="web2.html"&gt;</a:t>
            </a:r>
            <a:endParaRPr sz="2400">
              <a:solidFill>
                <a:schemeClr val="dk1"/>
              </a:solidFill>
              <a:latin typeface="Courier New"/>
              <a:ea typeface="Courier New"/>
              <a:cs typeface="Courier New"/>
              <a:sym typeface="Courier New"/>
            </a:endParaRPr>
          </a:p>
          <a:p>
            <a:pPr marL="914400" lvl="0" indent="457200" algn="l" rtl="0">
              <a:spcBef>
                <a:spcPts val="0"/>
              </a:spcBef>
              <a:spcAft>
                <a:spcPts val="0"/>
              </a:spcAft>
              <a:buNone/>
            </a:pPr>
            <a:r>
              <a:rPr lang="en-US" sz="2400">
                <a:solidFill>
                  <a:schemeClr val="dk1"/>
                </a:solidFill>
                <a:latin typeface="Courier New"/>
                <a:ea typeface="Courier New"/>
                <a:cs typeface="Courier New"/>
                <a:sym typeface="Courier New"/>
              </a:rPr>
              <a:t>&lt;FRAME SRC="web3.html"&gt;</a:t>
            </a:r>
            <a:endParaRPr sz="2400">
              <a:solidFill>
                <a:schemeClr val="dk1"/>
              </a:solidFill>
              <a:latin typeface="Courier New"/>
              <a:ea typeface="Courier New"/>
              <a:cs typeface="Courier New"/>
              <a:sym typeface="Courier New"/>
            </a:endParaRPr>
          </a:p>
          <a:p>
            <a:pPr marL="457200" lvl="0" indent="457200" algn="l" rtl="0">
              <a:spcBef>
                <a:spcPts val="0"/>
              </a:spcBef>
              <a:spcAft>
                <a:spcPts val="0"/>
              </a:spcAft>
              <a:buNone/>
            </a:pPr>
            <a:r>
              <a:rPr lang="en-US" sz="2400">
                <a:solidFill>
                  <a:schemeClr val="dk1"/>
                </a:solidFill>
                <a:latin typeface="Courier New"/>
                <a:ea typeface="Courier New"/>
                <a:cs typeface="Courier New"/>
                <a:sym typeface="Courier New"/>
              </a:rPr>
              <a:t>&lt;/FRAMESET&gt;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&lt;/FRAMESET&gt;</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&lt;/html&gt;</a:t>
            </a:r>
            <a:endParaRPr sz="2400">
              <a:solidFill>
                <a:schemeClr val="dk1"/>
              </a:solidFill>
              <a:latin typeface="Courier New"/>
              <a:ea typeface="Courier New"/>
              <a:cs typeface="Courier New"/>
              <a:sym typeface="Courier New"/>
            </a:endParaRPr>
          </a:p>
        </p:txBody>
      </p:sp>
      <p:sp>
        <p:nvSpPr>
          <p:cNvPr id="243" name="Google Shape;243;p41"/>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2"/>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Membuat link dalam frame</a:t>
            </a:r>
            <a:endParaRPr sz="4400" b="1" strike="noStrike">
              <a:solidFill>
                <a:srgbClr val="FFFFFF"/>
              </a:solidFill>
              <a:latin typeface="Arial"/>
              <a:ea typeface="Arial"/>
              <a:cs typeface="Arial"/>
              <a:sym typeface="Arial"/>
            </a:endParaRPr>
          </a:p>
        </p:txBody>
      </p:sp>
      <p:sp>
        <p:nvSpPr>
          <p:cNvPr id="249" name="Google Shape;249;p4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Adakalanya kita ingin menampilkan sebuah file menu yang berisi materi keseluruhan dari halaman web. Dari menu tersebut kita ingin memilih halaman mana yang ingin di tampilkan, dan muncul pada suatu frame tertentu. Sehingga setiap akan membuka halaman web tidak perlu kembali ke halaman depan atau menuliskan alamat web tersebut.</a:t>
            </a:r>
            <a:endParaRPr sz="3200">
              <a:solidFill>
                <a:schemeClr val="dk1"/>
              </a:solidFill>
              <a:latin typeface="Times New Roman"/>
              <a:ea typeface="Times New Roman"/>
              <a:cs typeface="Times New Roman"/>
              <a:sym typeface="Times New Roman"/>
            </a:endParaRPr>
          </a:p>
        </p:txBody>
      </p:sp>
      <p:sp>
        <p:nvSpPr>
          <p:cNvPr id="250" name="Google Shape;250;p42"/>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3"/>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Sintaks : frame3.html</a:t>
            </a:r>
            <a:endParaRPr sz="4400" b="1" strike="noStrike">
              <a:solidFill>
                <a:srgbClr val="FFFFFF"/>
              </a:solidFill>
              <a:latin typeface="Arial"/>
              <a:ea typeface="Arial"/>
              <a:cs typeface="Arial"/>
              <a:sym typeface="Arial"/>
            </a:endParaRPr>
          </a:p>
        </p:txBody>
      </p:sp>
      <p:sp>
        <p:nvSpPr>
          <p:cNvPr id="257" name="Google Shape;257;p43"/>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&lt;html&gt;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&lt;head&gt;&lt;TITLE&gt;belajar membuat frame&lt;/TITLE&gt;&lt;/head&gt;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&lt;FRAMESET cols="25%,*"&gt;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&lt;FRAME SRC="menu.html" NAME="kiri" NORESIZE&gt;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&lt;FRAME SRC="web3.html" NAME="kanan"&gt;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&lt;/FRAMESET&gt;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&lt;html&gt;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3200">
              <a:solidFill>
                <a:schemeClr val="dk1"/>
              </a:solidFill>
              <a:latin typeface="Courier New"/>
              <a:ea typeface="Courier New"/>
              <a:cs typeface="Courier New"/>
              <a:sym typeface="Courier New"/>
            </a:endParaRPr>
          </a:p>
        </p:txBody>
      </p:sp>
      <p:sp>
        <p:nvSpPr>
          <p:cNvPr id="258" name="Google Shape;258;p43"/>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4"/>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Sintaks : menu.html</a:t>
            </a:r>
            <a:endParaRPr sz="4400" b="1" strike="noStrike">
              <a:solidFill>
                <a:srgbClr val="FFFFFF"/>
              </a:solidFill>
              <a:latin typeface="Arial"/>
              <a:ea typeface="Arial"/>
              <a:cs typeface="Arial"/>
              <a:sym typeface="Arial"/>
            </a:endParaRPr>
          </a:p>
        </p:txBody>
      </p:sp>
      <p:sp>
        <p:nvSpPr>
          <p:cNvPr id="264" name="Google Shape;264;p44"/>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Persiapkan file baru dengan nama menu.html :</a:t>
            </a:r>
            <a:endParaRPr sz="3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&lt;html&gt;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&lt;head&gt; &lt;TITLE&gt;MENU&lt;/TITLE&gt; &lt;/head&gt;</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&lt;body&gt;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&lt;h2&gt;MENU&lt;/h2&gt;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&lt;ul&gt;</a:t>
            </a:r>
            <a:endParaRPr sz="2400">
              <a:solidFill>
                <a:schemeClr val="dk1"/>
              </a:solidFill>
              <a:latin typeface="Courier New"/>
              <a:ea typeface="Courier New"/>
              <a:cs typeface="Courier New"/>
              <a:sym typeface="Courier New"/>
            </a:endParaRPr>
          </a:p>
          <a:p>
            <a:pPr marL="457200" lvl="0" indent="457200" algn="l" rtl="0">
              <a:spcBef>
                <a:spcPts val="0"/>
              </a:spcBef>
              <a:spcAft>
                <a:spcPts val="0"/>
              </a:spcAft>
              <a:buNone/>
            </a:pPr>
            <a:r>
              <a:rPr lang="en-US" sz="2400">
                <a:solidFill>
                  <a:schemeClr val="dk1"/>
                </a:solidFill>
                <a:latin typeface="Courier New"/>
                <a:ea typeface="Courier New"/>
                <a:cs typeface="Courier New"/>
                <a:sym typeface="Courier New"/>
              </a:rPr>
              <a:t>&lt;li&gt;&lt;A HREF="web1.html" target="kanan"&gt;isi Web1&lt;/A&gt;</a:t>
            </a:r>
            <a:endParaRPr sz="2400">
              <a:solidFill>
                <a:schemeClr val="dk1"/>
              </a:solidFill>
              <a:latin typeface="Courier New"/>
              <a:ea typeface="Courier New"/>
              <a:cs typeface="Courier New"/>
              <a:sym typeface="Courier New"/>
            </a:endParaRPr>
          </a:p>
          <a:p>
            <a:pPr marL="457200" lvl="0" indent="457200" algn="l" rtl="0">
              <a:spcBef>
                <a:spcPts val="0"/>
              </a:spcBef>
              <a:spcAft>
                <a:spcPts val="0"/>
              </a:spcAft>
              <a:buNone/>
            </a:pPr>
            <a:r>
              <a:rPr lang="en-US" sz="2400">
                <a:solidFill>
                  <a:schemeClr val="dk1"/>
                </a:solidFill>
                <a:latin typeface="Courier New"/>
                <a:ea typeface="Courier New"/>
                <a:cs typeface="Courier New"/>
                <a:sym typeface="Courier New"/>
              </a:rPr>
              <a:t>&lt;li&gt;&lt;A HREF="web2.html" target="kanan"&gt;isi Web2&lt;/A&gt;</a:t>
            </a:r>
            <a:endParaRPr sz="2400">
              <a:solidFill>
                <a:schemeClr val="dk1"/>
              </a:solidFill>
              <a:latin typeface="Courier New"/>
              <a:ea typeface="Courier New"/>
              <a:cs typeface="Courier New"/>
              <a:sym typeface="Courier New"/>
            </a:endParaRPr>
          </a:p>
          <a:p>
            <a:pPr marL="457200" lvl="0" indent="457200" algn="l" rtl="0">
              <a:spcBef>
                <a:spcPts val="0"/>
              </a:spcBef>
              <a:spcAft>
                <a:spcPts val="0"/>
              </a:spcAft>
              <a:buNone/>
            </a:pPr>
            <a:r>
              <a:rPr lang="en-US" sz="2400">
                <a:solidFill>
                  <a:schemeClr val="dk1"/>
                </a:solidFill>
                <a:latin typeface="Courier New"/>
                <a:ea typeface="Courier New"/>
                <a:cs typeface="Courier New"/>
                <a:sym typeface="Courier New"/>
              </a:rPr>
              <a:t>&lt;li&gt;&lt;A HREF="web3.html" target="kanan"&gt;isi Web3&lt;/A&gt;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&lt;/ul&gt;</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&lt;/body&gt;</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&lt;/html&gt;</a:t>
            </a:r>
            <a:endParaRPr sz="2400">
              <a:solidFill>
                <a:schemeClr val="dk1"/>
              </a:solidFill>
              <a:latin typeface="Courier New"/>
              <a:ea typeface="Courier New"/>
              <a:cs typeface="Courier New"/>
              <a:sym typeface="Courier New"/>
            </a:endParaRPr>
          </a:p>
        </p:txBody>
      </p:sp>
      <p:sp>
        <p:nvSpPr>
          <p:cNvPr id="265" name="Google Shape;265;p44"/>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5"/>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Membuat dokumen dengan IFRAME</a:t>
            </a:r>
            <a:endParaRPr sz="4400" b="1" strike="noStrike">
              <a:solidFill>
                <a:srgbClr val="FFFFFF"/>
              </a:solidFill>
              <a:latin typeface="Arial"/>
              <a:ea typeface="Arial"/>
              <a:cs typeface="Arial"/>
              <a:sym typeface="Arial"/>
            </a:endParaRPr>
          </a:p>
        </p:txBody>
      </p:sp>
      <p:sp>
        <p:nvSpPr>
          <p:cNvPr id="271" name="Google Shape;271;p45"/>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Seperti telah diterangkan sebelumnya bahwa IFRAME mirip sebuah objek/gambar, maka penulisan programnya tidaklah sulit. Persiapkan file dengan nama frame4.html.</a:t>
            </a:r>
            <a:endParaRPr sz="3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200">
              <a:solidFill>
                <a:schemeClr val="dk1"/>
              </a:solidFill>
              <a:latin typeface="Times New Roman"/>
              <a:ea typeface="Times New Roman"/>
              <a:cs typeface="Times New Roman"/>
              <a:sym typeface="Times New Roman"/>
            </a:endParaRPr>
          </a:p>
        </p:txBody>
      </p:sp>
      <p:sp>
        <p:nvSpPr>
          <p:cNvPr id="272" name="Google Shape;272;p45"/>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6"/>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Sintaks : frame4.html</a:t>
            </a:r>
            <a:endParaRPr sz="4400" b="1" strike="noStrike">
              <a:solidFill>
                <a:srgbClr val="FFFFFF"/>
              </a:solidFill>
              <a:latin typeface="Arial"/>
              <a:ea typeface="Arial"/>
              <a:cs typeface="Arial"/>
              <a:sym typeface="Arial"/>
            </a:endParaRPr>
          </a:p>
        </p:txBody>
      </p:sp>
      <p:sp>
        <p:nvSpPr>
          <p:cNvPr id="279" name="Google Shape;279;p46"/>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&lt;html&gt;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&lt;head&gt; &lt;TITLE&gt;membuat IFRAME&lt;/TITLE&gt;</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&lt;/head&gt;</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&lt;body&gt;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&lt;p align=center&gt;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&lt;IFRAME SRC="menu.html" WIDTH=400 HEIGHT=90&gt;&lt;/IFRAME&gt;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SRC="menu.html"</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&lt;/p&gt;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&lt;p align=center&gt;</a:t>
            </a:r>
            <a:endParaRPr sz="2400">
              <a:solidFill>
                <a:schemeClr val="dk1"/>
              </a:solidFill>
              <a:latin typeface="Courier New"/>
              <a:ea typeface="Courier New"/>
              <a:cs typeface="Courier New"/>
              <a:sym typeface="Courier New"/>
            </a:endParaRPr>
          </a:p>
          <a:p>
            <a:pPr marL="457200" lvl="0" indent="0" algn="l" rtl="0">
              <a:spcBef>
                <a:spcPts val="0"/>
              </a:spcBef>
              <a:spcAft>
                <a:spcPts val="0"/>
              </a:spcAft>
              <a:buNone/>
            </a:pPr>
            <a:r>
              <a:rPr lang="en-US" sz="2400">
                <a:solidFill>
                  <a:schemeClr val="dk1"/>
                </a:solidFill>
                <a:latin typeface="Courier New"/>
                <a:ea typeface="Courier New"/>
                <a:cs typeface="Courier New"/>
                <a:sym typeface="Courier New"/>
              </a:rPr>
              <a:t>&lt;IMG SRC="adi.jpg" WIDTH=140 HEIGHT=175&gt;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&lt;/p&gt;</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&lt;/body&gt;</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&lt;/html&gt;</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2400">
              <a:solidFill>
                <a:schemeClr val="dk1"/>
              </a:solidFill>
              <a:latin typeface="Courier New"/>
              <a:ea typeface="Courier New"/>
              <a:cs typeface="Courier New"/>
              <a:sym typeface="Courier New"/>
            </a:endParaRPr>
          </a:p>
        </p:txBody>
      </p:sp>
      <p:sp>
        <p:nvSpPr>
          <p:cNvPr id="280" name="Google Shape;280;p46"/>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Elemen-elemen form</a:t>
            </a:r>
            <a:endParaRPr sz="4400" b="1" strike="noStrike">
              <a:solidFill>
                <a:srgbClr val="FFFFFF"/>
              </a:solidFill>
              <a:latin typeface="Arial"/>
              <a:ea typeface="Arial"/>
              <a:cs typeface="Arial"/>
              <a:sym typeface="Arial"/>
            </a:endParaRPr>
          </a:p>
        </p:txBody>
      </p:sp>
      <p:sp>
        <p:nvSpPr>
          <p:cNvPr id="163" name="Google Shape;163;p3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Times New Roman"/>
                <a:ea typeface="Times New Roman"/>
                <a:cs typeface="Times New Roman"/>
                <a:sym typeface="Times New Roman"/>
              </a:rPr>
              <a:t>Textbox, Password, dan Hidden text</a:t>
            </a:r>
            <a:r>
              <a:rPr lang="en-US" sz="3200">
                <a:latin typeface="Times New Roman"/>
                <a:ea typeface="Times New Roman"/>
                <a:cs typeface="Times New Roman"/>
                <a:sym typeface="Times New Roman"/>
              </a:rPr>
              <a:t>, Ketiga jenis komponen input ini mempunyai fungsi yang mirip dan tag yang dipakai pun juga sama. Textbox berfungsi untuk menerima input berupa data karakter, password dipakai untuk meminta password (data yang diketik ditampilkan sebagai bintang) dan hidden text dipakai untuk melewatkan data tanpa menampilkannya di formulirnya sendiri</a:t>
            </a:r>
            <a:endParaRPr sz="3200">
              <a:latin typeface="Times New Roman"/>
              <a:ea typeface="Times New Roman"/>
              <a:cs typeface="Times New Roman"/>
              <a:sym typeface="Times New Roman"/>
            </a:endParaRPr>
          </a:p>
        </p:txBody>
      </p:sp>
      <p:sp>
        <p:nvSpPr>
          <p:cNvPr id="164" name="Google Shape;164;p30"/>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Referensi</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970B220D-F209-4662-8757-3257C7A757F5}"/>
              </a:ext>
            </a:extLst>
          </p:cNvPr>
          <p:cNvSpPr/>
          <p:nvPr/>
        </p:nvSpPr>
        <p:spPr>
          <a:xfrm>
            <a:off x="599040" y="2040899"/>
            <a:ext cx="10739160" cy="2600712"/>
          </a:xfrm>
          <a:prstGeom prst="rect">
            <a:avLst/>
          </a:prstGeom>
        </p:spPr>
        <p:txBody>
          <a:bodyPr wrap="square">
            <a:spAutoFit/>
          </a:bodyPr>
          <a:lstStyle/>
          <a:p>
            <a:pPr marL="432000" indent="-323640">
              <a:spcAft>
                <a:spcPts val="1406"/>
              </a:spcAft>
              <a:buClr>
                <a:srgbClr val="04617B"/>
              </a:buClr>
              <a:buSzPct val="45000"/>
              <a:buFont typeface="Wingdings" charset="2"/>
              <a:buChar char=""/>
            </a:pPr>
            <a:r>
              <a:rPr lang="en-US" sz="3200" spc="-1" dirty="0">
                <a:solidFill>
                  <a:srgbClr val="000000"/>
                </a:solidFill>
                <a:latin typeface="Times New Roman" panose="02020603050405020304" pitchFamily="18" charset="0"/>
                <a:cs typeface="Times New Roman" panose="02020603050405020304" pitchFamily="18" charset="0"/>
              </a:rPr>
              <a:t>https://</a:t>
            </a:r>
            <a:r>
              <a:rPr lang="en-US" sz="3200" dirty="0">
                <a:solidFill>
                  <a:prstClr val="black"/>
                </a:solidFill>
                <a:latin typeface="Times New Roman" panose="02020603050405020304" pitchFamily="18" charset="0"/>
                <a:cs typeface="Times New Roman" panose="02020603050405020304" pitchFamily="18" charset="0"/>
              </a:rPr>
              <a:t>tutorialspoint.com/</a:t>
            </a:r>
          </a:p>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1" normalizeH="0" baseline="0" noProof="0" dirty="0">
                <a:ln>
                  <a:noFill/>
                </a:ln>
                <a:solidFill>
                  <a:srgbClr val="000000"/>
                </a:solidFill>
                <a:effectLst/>
                <a:uLnTx/>
                <a:uFillTx/>
                <a:latin typeface="Times New Roman" panose="02020603050405020304" pitchFamily="18" charset="0"/>
                <a:ea typeface="DejaVu Sans"/>
                <a:cs typeface="Times New Roman" panose="02020603050405020304" pitchFamily="18" charset="0"/>
              </a:rPr>
              <a:t>https://</a:t>
            </a:r>
            <a:r>
              <a:rPr lang="en-US" sz="3200" spc="-1" dirty="0">
                <a:solidFill>
                  <a:srgbClr val="000000"/>
                </a:solidFill>
                <a:latin typeface="Times New Roman" panose="02020603050405020304" pitchFamily="18" charset="0"/>
                <a:ea typeface="DejaVu Sans"/>
                <a:cs typeface="Times New Roman" panose="02020603050405020304" pitchFamily="18" charset="0"/>
              </a:rPr>
              <a:t>w3schools</a:t>
            </a:r>
            <a:r>
              <a:rPr kumimoji="0" lang="en-US" sz="3200" b="0" i="0" u="none" strike="noStrike" kern="1200" cap="none" spc="-1" normalizeH="0" baseline="0" noProof="0" dirty="0">
                <a:ln>
                  <a:noFill/>
                </a:ln>
                <a:solidFill>
                  <a:srgbClr val="000000"/>
                </a:solidFill>
                <a:effectLst/>
                <a:uLnTx/>
                <a:uFillTx/>
                <a:latin typeface="Times New Roman" panose="02020603050405020304" pitchFamily="18" charset="0"/>
                <a:ea typeface="DejaVu Sans"/>
                <a:cs typeface="Times New Roman" panose="02020603050405020304" pitchFamily="18" charset="0"/>
              </a:rPr>
              <a:t>.com/</a:t>
            </a:r>
          </a:p>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https://tizag.com/</a:t>
            </a:r>
          </a:p>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Modul Web Standard LP3T Nurul </a:t>
            </a:r>
            <a:r>
              <a:rPr kumimoji="0" lang="en-US" sz="3200" b="0" i="0" u="none" strike="noStrike" kern="1200" cap="none" spc="0" normalizeH="0" baseline="0" noProof="0" dirty="0" err="1">
                <a:ln>
                  <a:noFill/>
                </a:ln>
                <a:solidFill>
                  <a:prstClr val="black"/>
                </a:solidFill>
                <a:effectLst/>
                <a:uLnTx/>
                <a:uFillTx/>
                <a:latin typeface="Times New Roman" panose="02020603050405020304" pitchFamily="18" charset="0"/>
                <a:ea typeface="DejaVu Sans"/>
                <a:cs typeface="Times New Roman" panose="02020603050405020304" pitchFamily="18" charset="0"/>
              </a:rPr>
              <a:t>Fikri</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 </a:t>
            </a:r>
            <a:r>
              <a:rPr kumimoji="0" lang="en-US" sz="3200" b="0" i="0" u="none" strike="noStrike" kern="1200" cap="none" spc="0" normalizeH="0" baseline="0" noProof="0" dirty="0" err="1">
                <a:ln>
                  <a:noFill/>
                </a:ln>
                <a:solidFill>
                  <a:prstClr val="black"/>
                </a:solidFill>
                <a:effectLst/>
                <a:uLnTx/>
                <a:uFillTx/>
                <a:latin typeface="Times New Roman" panose="02020603050405020304" pitchFamily="18" charset="0"/>
                <a:ea typeface="DejaVu Sans"/>
                <a:cs typeface="Times New Roman" panose="02020603050405020304" pitchFamily="18" charset="0"/>
              </a:rPr>
              <a:t>tahun</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 2009</a:t>
            </a:r>
            <a:endParaRPr kumimoji="0" lang="id-ID" sz="3200" b="0" i="0" u="none" strike="noStrike" kern="1200" cap="none" spc="-1"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Contoh</a:t>
            </a:r>
            <a:endParaRPr sz="4400" b="1" strike="noStrike">
              <a:solidFill>
                <a:srgbClr val="FFFFFF"/>
              </a:solidFill>
              <a:latin typeface="Arial"/>
              <a:ea typeface="Arial"/>
              <a:cs typeface="Arial"/>
              <a:sym typeface="Arial"/>
            </a:endParaRPr>
          </a:p>
        </p:txBody>
      </p:sp>
      <p:sp>
        <p:nvSpPr>
          <p:cNvPr id="170" name="Google Shape;170;p3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171" name="Google Shape;171;p31"/>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5</a:t>
            </a:fld>
            <a:endParaRPr/>
          </a:p>
        </p:txBody>
      </p:sp>
      <p:pic>
        <p:nvPicPr>
          <p:cNvPr id="172" name="Google Shape;172;p31"/>
          <p:cNvPicPr preferRelativeResize="0"/>
          <p:nvPr/>
        </p:nvPicPr>
        <p:blipFill>
          <a:blip r:embed="rId3">
            <a:alphaModFix/>
          </a:blip>
          <a:stretch>
            <a:fillRect/>
          </a:stretch>
        </p:blipFill>
        <p:spPr>
          <a:xfrm>
            <a:off x="1516874" y="1874825"/>
            <a:ext cx="9115250" cy="3810175"/>
          </a:xfrm>
          <a:prstGeom prst="rect">
            <a:avLst/>
          </a:prstGeom>
          <a:noFill/>
          <a:ln>
            <a:noFill/>
          </a:ln>
        </p:spPr>
      </p:pic>
      <p:sp>
        <p:nvSpPr>
          <p:cNvPr id="173" name="Google Shape;173;p31"/>
          <p:cNvSpPr txBox="1"/>
          <p:nvPr/>
        </p:nvSpPr>
        <p:spPr>
          <a:xfrm>
            <a:off x="0" y="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74" name="Google Shape;174;p31"/>
          <p:cNvPicPr preferRelativeResize="0"/>
          <p:nvPr/>
        </p:nvPicPr>
        <p:blipFill>
          <a:blip r:embed="rId4">
            <a:alphaModFix/>
          </a:blip>
          <a:stretch>
            <a:fillRect/>
          </a:stretch>
        </p:blipFill>
        <p:spPr>
          <a:xfrm>
            <a:off x="3078725" y="6181540"/>
            <a:ext cx="5314950" cy="48577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Contoh : hidden text</a:t>
            </a:r>
            <a:endParaRPr sz="4400" b="1" strike="noStrike">
              <a:solidFill>
                <a:srgbClr val="FFFFFF"/>
              </a:solidFill>
              <a:latin typeface="Arial"/>
              <a:ea typeface="Arial"/>
              <a:cs typeface="Arial"/>
              <a:sym typeface="Arial"/>
            </a:endParaRPr>
          </a:p>
        </p:txBody>
      </p:sp>
      <p:sp>
        <p:nvSpPr>
          <p:cNvPr id="180" name="Google Shape;180;p3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181" name="Google Shape;181;p32"/>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6</a:t>
            </a:fld>
            <a:endParaRPr/>
          </a:p>
        </p:txBody>
      </p:sp>
      <p:pic>
        <p:nvPicPr>
          <p:cNvPr id="182" name="Google Shape;182;p32"/>
          <p:cNvPicPr preferRelativeResize="0"/>
          <p:nvPr/>
        </p:nvPicPr>
        <p:blipFill>
          <a:blip r:embed="rId3">
            <a:alphaModFix/>
          </a:blip>
          <a:stretch>
            <a:fillRect/>
          </a:stretch>
        </p:blipFill>
        <p:spPr>
          <a:xfrm>
            <a:off x="1983700" y="1920250"/>
            <a:ext cx="8029200" cy="3500950"/>
          </a:xfrm>
          <a:prstGeom prst="rect">
            <a:avLst/>
          </a:prstGeom>
          <a:noFill/>
          <a:ln>
            <a:noFill/>
          </a:ln>
        </p:spPr>
      </p:pic>
      <p:pic>
        <p:nvPicPr>
          <p:cNvPr id="183" name="Google Shape;183;p32"/>
          <p:cNvPicPr preferRelativeResize="0"/>
          <p:nvPr/>
        </p:nvPicPr>
        <p:blipFill>
          <a:blip r:embed="rId4">
            <a:alphaModFix/>
          </a:blip>
          <a:stretch>
            <a:fillRect/>
          </a:stretch>
        </p:blipFill>
        <p:spPr>
          <a:xfrm>
            <a:off x="2764613" y="5758875"/>
            <a:ext cx="6175075" cy="91682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Elemen-elemen form (2)</a:t>
            </a:r>
            <a:endParaRPr sz="4400" b="1" strike="noStrike">
              <a:solidFill>
                <a:srgbClr val="FFFFFF"/>
              </a:solidFill>
              <a:latin typeface="Arial"/>
              <a:ea typeface="Arial"/>
              <a:cs typeface="Arial"/>
              <a:sym typeface="Arial"/>
            </a:endParaRPr>
          </a:p>
        </p:txBody>
      </p:sp>
      <p:sp>
        <p:nvSpPr>
          <p:cNvPr id="189" name="Google Shape;189;p33"/>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Times New Roman"/>
                <a:ea typeface="Times New Roman"/>
                <a:cs typeface="Times New Roman"/>
                <a:sym typeface="Times New Roman"/>
              </a:rPr>
              <a:t>Tombol Submit dan Reset</a:t>
            </a:r>
            <a:r>
              <a:rPr lang="en-US" sz="3200">
                <a:latin typeface="Times New Roman"/>
                <a:ea typeface="Times New Roman"/>
                <a:cs typeface="Times New Roman"/>
                <a:sym typeface="Times New Roman"/>
              </a:rPr>
              <a:t>, Form akan diproses oleh server jika kita menyediakan mekanisme untuk mengirim form tersebut. Dalam hal ini digunakan tombol submit. Jika tombol ini di-klik maka form akan dikirim ke server.</a:t>
            </a:r>
            <a:endParaRPr sz="3200">
              <a:latin typeface="Times New Roman"/>
              <a:ea typeface="Times New Roman"/>
              <a:cs typeface="Times New Roman"/>
              <a:sym typeface="Times New Roman"/>
            </a:endParaRPr>
          </a:p>
        </p:txBody>
      </p:sp>
      <p:sp>
        <p:nvSpPr>
          <p:cNvPr id="190" name="Google Shape;190;p33"/>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Contoh</a:t>
            </a:r>
            <a:endParaRPr sz="4400" b="1" strike="noStrike">
              <a:solidFill>
                <a:srgbClr val="FFFFFF"/>
              </a:solidFill>
              <a:latin typeface="Arial"/>
              <a:ea typeface="Arial"/>
              <a:cs typeface="Arial"/>
              <a:sym typeface="Arial"/>
            </a:endParaRPr>
          </a:p>
        </p:txBody>
      </p:sp>
      <p:sp>
        <p:nvSpPr>
          <p:cNvPr id="196" name="Google Shape;196;p34"/>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
        <p:nvSpPr>
          <p:cNvPr id="197" name="Google Shape;197;p34"/>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8</a:t>
            </a:fld>
            <a:endParaRPr/>
          </a:p>
        </p:txBody>
      </p:sp>
      <p:pic>
        <p:nvPicPr>
          <p:cNvPr id="198" name="Google Shape;198;p34"/>
          <p:cNvPicPr preferRelativeResize="0"/>
          <p:nvPr/>
        </p:nvPicPr>
        <p:blipFill>
          <a:blip r:embed="rId3">
            <a:alphaModFix/>
          </a:blip>
          <a:stretch>
            <a:fillRect/>
          </a:stretch>
        </p:blipFill>
        <p:spPr>
          <a:xfrm>
            <a:off x="1941450" y="1920250"/>
            <a:ext cx="8113700" cy="3871500"/>
          </a:xfrm>
          <a:prstGeom prst="rect">
            <a:avLst/>
          </a:prstGeom>
          <a:noFill/>
          <a:ln>
            <a:noFill/>
          </a:ln>
        </p:spPr>
      </p:pic>
      <p:pic>
        <p:nvPicPr>
          <p:cNvPr id="199" name="Google Shape;199;p34"/>
          <p:cNvPicPr preferRelativeResize="0"/>
          <p:nvPr/>
        </p:nvPicPr>
        <p:blipFill>
          <a:blip r:embed="rId4">
            <a:alphaModFix/>
          </a:blip>
          <a:stretch>
            <a:fillRect/>
          </a:stretch>
        </p:blipFill>
        <p:spPr>
          <a:xfrm>
            <a:off x="3438923" y="5599475"/>
            <a:ext cx="5452625" cy="10954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Elemen-elemen form (3)</a:t>
            </a:r>
            <a:endParaRPr sz="4400" b="1" strike="noStrike">
              <a:solidFill>
                <a:srgbClr val="FFFFFF"/>
              </a:solidFill>
              <a:latin typeface="Arial"/>
              <a:ea typeface="Arial"/>
              <a:cs typeface="Arial"/>
              <a:sym typeface="Arial"/>
            </a:endParaRPr>
          </a:p>
        </p:txBody>
      </p:sp>
      <p:sp>
        <p:nvSpPr>
          <p:cNvPr id="205" name="Google Shape;205;p35"/>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Times New Roman"/>
                <a:ea typeface="Times New Roman"/>
                <a:cs typeface="Times New Roman"/>
                <a:sym typeface="Times New Roman"/>
              </a:rPr>
              <a:t>Hidden field, </a:t>
            </a:r>
            <a:r>
              <a:rPr lang="en-US" sz="3200">
                <a:latin typeface="Times New Roman"/>
                <a:ea typeface="Times New Roman"/>
                <a:cs typeface="Times New Roman"/>
                <a:sym typeface="Times New Roman"/>
              </a:rPr>
              <a:t>komponen form hidden digunakan untuk mengirim data ke server dimana nilainya sudah ditentukan oleh penulis program. Pada contoh sebelumnya dikirim variabel request bernama status dengan nilainya adalah member.</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sz="2400">
                <a:latin typeface="Courier New"/>
                <a:ea typeface="Courier New"/>
                <a:cs typeface="Courier New"/>
                <a:sym typeface="Courier New"/>
              </a:rPr>
              <a:t>&lt;input type=”hidden” name=”status” value=”member”/&gt;</a:t>
            </a:r>
            <a:endParaRPr sz="2400">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
        <p:nvSpPr>
          <p:cNvPr id="206" name="Google Shape;206;p35"/>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Face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439</TotalTime>
  <Words>2125</Words>
  <Application>Microsoft Office PowerPoint</Application>
  <PresentationFormat>Custom</PresentationFormat>
  <Paragraphs>234</Paragraphs>
  <Slides>40</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Wingdings</vt:lpstr>
      <vt:lpstr>Trebuchet MS</vt:lpstr>
      <vt:lpstr>Arial</vt:lpstr>
      <vt:lpstr>Wingdings 3</vt:lpstr>
      <vt:lpstr>Courier New</vt:lpstr>
      <vt:lpstr>Times New Roman</vt:lpstr>
      <vt:lpstr>Noto Sans Symbols</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Asisten Arip</cp:lastModifiedBy>
  <cp:revision>59</cp:revision>
  <dcterms:modified xsi:type="dcterms:W3CDTF">2023-02-14T13:25:58Z</dcterms:modified>
</cp:coreProperties>
</file>