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90" r:id="rId2"/>
    <p:sldId id="301" r:id="rId3"/>
    <p:sldId id="308" r:id="rId4"/>
    <p:sldId id="309" r:id="rId5"/>
    <p:sldId id="307" r:id="rId6"/>
    <p:sldId id="310" r:id="rId7"/>
    <p:sldId id="312" r:id="rId8"/>
    <p:sldId id="314" r:id="rId9"/>
    <p:sldId id="311" r:id="rId10"/>
    <p:sldId id="303" r:id="rId11"/>
    <p:sldId id="302" r:id="rId12"/>
    <p:sldId id="320" r:id="rId13"/>
    <p:sldId id="305" r:id="rId14"/>
    <p:sldId id="316" r:id="rId15"/>
    <p:sldId id="321" r:id="rId16"/>
    <p:sldId id="313" r:id="rId17"/>
    <p:sldId id="315" r:id="rId18"/>
    <p:sldId id="322" r:id="rId1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6">
          <p15:clr>
            <a:srgbClr val="A4A3A4"/>
          </p15:clr>
        </p15:guide>
        <p15:guide id="2" orient="horz" pos="3208">
          <p15:clr>
            <a:srgbClr val="A4A3A4"/>
          </p15:clr>
        </p15:guide>
        <p15:guide id="3" pos="2880">
          <p15:clr>
            <a:srgbClr val="A4A3A4"/>
          </p15:clr>
        </p15:guide>
        <p15:guide id="4" pos="5624">
          <p15:clr>
            <a:srgbClr val="A4A3A4"/>
          </p15:clr>
        </p15:guide>
        <p15:guide id="5" orient="horz" pos="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7236A3"/>
    <a:srgbClr val="EEF2F5"/>
    <a:srgbClr val="304371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4" autoAdjust="0"/>
    <p:restoredTop sz="62956" autoAdjust="0"/>
  </p:normalViewPr>
  <p:slideViewPr>
    <p:cSldViewPr snapToGrid="0" showGuides="1">
      <p:cViewPr varScale="1">
        <p:scale>
          <a:sx n="91" d="100"/>
          <a:sy n="91" d="100"/>
        </p:scale>
        <p:origin x="624" y="67"/>
      </p:cViewPr>
      <p:guideLst>
        <p:guide pos="136"/>
        <p:guide orient="horz" pos="3208"/>
        <p:guide pos="2880"/>
        <p:guide pos="5624"/>
        <p:guide orient="horz" pos="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21:28:40.48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60,'0'8,"1"-1,1 0,0 1,0-1,0 0,7 13,7 29,-13-26,0 37,-2-40,0 0,6 37,-1-22,-2 0,-2 1,-1-1,-4 37,1 11,2-68,0 11,0 0,-2-1,-8 42,-4-7,2 1,3 1,-2 108,10-128,-1-30,2 0,-1 0,1 0,1 0,0 0,1 0,0 0,5 12,-4-20,0 0,0-1,1 1,0-1,-1 0,1 0,0 0,1-1,-1 1,0-1,1 0,-1 0,7 1,10 6,-10-4,0-1,0-1,1 0,17 2,4 2,32 10,-42-10,0-1,1-1,0-1,37 2,51 3,0 0,1276-9,-1369-1,-1-1,25-6,9-1,2 1,-21 3,52-1,-59 5,41-7,-40 4,41-2,-41 8,-16-1,0-1,0 1,0-2,12-1,-21 2,0-1,0 1,0-1,0 1,0-1,-1 0,1 1,0-1,0 0,-1 0,1-1,0 1,-1 0,1 0,-1-1,0 1,1-1,-1 1,0-1,0 0,0 0,0 1,0-1,0 0,0 0,-1 0,1-3,2-20,-1-1,-2 0,-3-36,0-9,3-687,-1 744,0-1,-7-24,-1-25,7 43,-7-36,-1 2,10 48,-1 0,-1-1,1 1,-1 0,-1 0,1 0,-1 1,0-1,0 1,-1-1,0 1,-6-7,6 9,0 0,0 1,0 0,-1-1,1 1,-1 1,0-1,1 1,-1 0,-1 0,1 0,0 1,0-1,0 1,-1 1,-10-1,-296 1,129 2,-1769-2,1936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21:37:56.9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255 594,'-1'10,"0"0,-1-1,-1 1,1-1,-7 15,-3 9,-8 33,-44 97,60-151,0 1,0 0,1-1,-2 17,3-15,-1 1,0 0,-6 14,2-10,1 0,-3 21,6-22,-2 0,-12 33,10-33,0 0,2 1,0 0,1 0,0 0,2 1,0-1,2 26,-1-29,0 1,-7 28,-2 26,9-54,3 156,-1-166,0 0,1-1,0 1,1-1,0 0,0 1,0-1,0 0,1-1,5 7,1 1,1-1,0 0,15 12,85 72,-102-90,0-1,1 1,-1-2,14 6,-13-7,0 2,0 0,18 11,-13-7,0-1,0-1,1 0,0-2,0 1,0-2,18 3,-4 0,-10-3,36 2,-42-5,0 0,0 1,0 0,0 1,21 8,-19-6,-1-1,1 0,-1-1,1-1,0 0,0-1,31-2,30 2,-18 9,-44-7,1 0,22 1,-23-3,10-1,-1 2,47 8,68 11,-85-14,0-3,98-5,-51-1,-58 2,0 1,62 11,-54-6,1-1,0-3,53-5,-6 1,-24 3,83-3,-92-8,-44 6,38-2,-40 4,-1-1,0 0,31-10,-30 7,0 1,0 1,23-2,-39 6,-1 0,1-1,-1 1,0-1,1 1,-1-1,0 0,1 0,-1 0,0-1,0 1,0-1,3-2,-4 2,-1 0,1 0,0 0,-1 0,1-1,-1 1,0-1,0 1,0-1,0 1,0-1,-1 0,1 1,-1-1,1 0,-1-5,-1-21,0 0,-2 0,-1 0,-10-35,6 32,2-1,-4-64,9 71,-2 1,-1-1,-9-31,6 29,2-1,-3-33,5 31,-2 1,-1 0,-12-35,8 32,2 0,-5-42,10-38,3 77,-1-1,-9-52,5 51,1 1,2-1,1 0,6-44,5 17,-6 43,3-39,-4 22,15-72,-11 75,-1 1,2-62,-7 65,0 21,0 1,-1 0,-1-1,1 1,-2 0,-3-18,4 26,0 0,0 0,0 1,0-1,-1 1,1-1,0 1,-1-1,1 1,-1 0,1-1,-1 1,0 0,1 0,-1 0,0 1,0-1,0 0,-3 0,-44-6,18 4,-1-2,-62-2,59 5,-48-7,-52-12,108 16,-44-2,-13-2,82 9,-52-11,-2 3,-86-3,119 10,1-1,-30-6,28 4,-45-3,-715 8,771 0,-1 1,1 0,0 1,0 0,-19 8,18-6,-1-1,1 0,-1 0,-18 1,-5-2,-65 17,16-3,60-11,0 1,-41 17,-6 1,67-23,0 0,0 0,0 1,0-1,1 2,0-1,-9 6,13-7,0 1,-1-1,1 1,0-1,1 1,-1 0,0 0,1 0,-1 0,1 0,0 0,0 0,0 0,1 0,-1 1,1-1,-1 0,1 4,0 52,0-38,0 1,-1-1,-8 36,2 4,6-47,0-1,-1 0,-4 16,2-15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21:38:04.0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230 302,'1'7,"0"0,0-1,0 1,5 10,3 21,-5 242,-6-154,3-101,9 46,-6-46,3 44,-7 904,-1-442,1-529,0 1,0 0,0-1,0 1,0-1,1 1,-1 0,1-1,-1 1,1-1,0 0,0 1,1-1,-1 0,0 1,1-1,-1 0,1 0,0 0,-1 0,4 2,-1-2,0 0,1 0,-1-1,0 1,1-1,0 0,-1-1,1 1,-1-1,1 1,6-2,24 1,-1-1,1-2,43-10,-58 10,-1 0,27 0,-32 3,1-1,-1 0,0-2,0 1,0-1,15-6,2-2,1 1,64-11,-39 9,91-21,-101 25,-25 3,1 2,32-2,-23 4,40-8,-41 4,46-1,-56 6,21 1,0-2,66-11,-57 6,1 1,0 3,53 5,-5-1,-55-2,-7 2,0-3,0-1,-1-2,41-9,-76 13,0-1,0 0,1 1,-1-1,0 0,-1 0,1 0,0-1,0 1,0 0,-1-1,1 1,-1-1,1 0,-1 1,0-1,1 0,-1 0,0 0,0 0,0 0,-1 0,1 0,0 0,-1 0,1 0,-1-1,0 1,0-4,0-6,-1 0,0 0,-1 0,-5-16,2 4,-3-9,-15-37,15 48,1-1,1 1,1-1,-4-40,8-7,2 44,-2-1,-1 1,-8-45,5 35,0-1,3 1,1-1,4-41,-1-7,-2 61,1 0,1 1,8-42,1 16,-6 20,16-45,-17 62,-1 0,-1 0,0 0,-1-1,0-17,0 15,0 1,0-1,5-19,4 1,-2-1,-2 0,-1 0,1-50,-4 49,8-53,-1 20,1 8,-6 39,-1 0,1-25,-4-9,-1 11,2 1,11-70,-11 105,2-3,-1 1,-1-1,0 0,-1-18,0 27,0-1,0 1,0 0,-1 0,1 0,-1 0,0 0,1 0,-1 0,0 0,0 1,0-1,0 0,-1 0,1 1,0-1,-1 1,1-1,-1 1,0 0,1-1,-1 1,0 0,0 0,0 0,0 0,0 1,0-1,0 0,-3 0,-16-1,-1 1,1 0,-32 4,-1 0,33-2,1 2,0 0,-36 11,36-8,0-1,0-1,-36 3,42-6,-1 1,0 1,1 0,-25 9,24-7,-1 0,1-1,-32 3,30-5,-1 0,1 1,0 1,0 0,1 1,-1 1,-17 10,18-10,0-1,-1 0,-23 3,23-5,1 0,-1 2,-24 9,28-9,0-1,-1 0,-26 4,24-6,1 2,-26 7,12 0,1-2,-1-1,-35 5,21-4,-21 2,-6 0,51-7,0-1,-20 1,-2-4,17 0,-1 0,1 2,-41 8,12 5,-2-3,1-2,-1-3,-58 1,106-8,-21 0,0-1,0-2,-37-7,-40-12,86 19,0 1,0 0,-21 1,22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22:43:46.97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238 531,'-3'4,"0"1,1-1,-1 1,1 0,0 0,0 0,0 0,1 0,0 0,-1 10,-8 25,-28 70,27-72,-20 44,-75 171,102-243,1-1,0 1,1-1,0 1,0 0,-1 19,6 66,-1-36,-2-15,-1-15,1 0,2 1,1-1,6 30,13 88,-17-122,-2 0,-1 51,-2-52,1 1,1 0,6 30,-2-19,-2 1,-2 0,-1 0,-4 40,1 8,1-3,3 89,-2-165,1-1,0 0,1 0,-1 0,1 0,0 0,0-1,0 1,1 0,0-1,0 0,0 1,0-1,1-1,5 6,4 2,2 0,0-1,18 10,23 15,-37-23,-1-1,2-1,-1 0,23 7,-12-5,-8-4,42 10,8 2,-42-11,1-2,-1 0,1-2,0-2,1 0,45-3,-64 0,0 1,0 1,18 5,27 3,26 1,-57-6,51 2,13-9,73 4,-94 8,-43-6,45 3,-39-5,46 9,-22-3,-1 1,-35-4,0-2,28 1,72-6,98 4,-148 8,-45-6,46 3,712-8,-758 2,46 9,-43-6,34 2,605-4,-326-4,-170 4,185-5,-245-7,37-1,-113 9,38-6,-38 3,39-1,-7 6,-8 1,0-2,59-11,-19 2,9-1,-54 4,0 3,98 5,-53 1,1424-2,-1498-1,46-9,-44 6,34-2,7 5,-38 2,1-1,-1-2,50-9,66-11,-109 16,0 2,0 1,72 6,-24-1,422-2,-492-1,0-1,28-6,-27 5,0-1,21 1,536 1,-280 4,235-2,-526 0,0 0,1 0,-1 0,0-1,0 1,0-1,0 0,0 0,0 0,0 0,0-1,0 1,-1-1,1 1,-1-1,1 0,-1 0,4-4,-3 1,0 1,0 0,-1-1,1 0,-1 1,0-1,-1 0,1 0,-1 0,0 0,0-6,3-48,-4-96,-3 53,4 89,-2 0,1 0,-2 0,1 0,-2 0,0 0,0 0,-1 1,-7-14,-32-100,38 111,1 1,0-1,1 0,1 0,-1-24,-3-24,-13-31,8 47,3-2,1 0,0-51,8-472,-2 557,-1 0,-1 0,0 0,-1 1,-1-1,0 1,-1 0,-7-13,1 2,-17-20,3 6,14 20,0-1,-2 2,-22-24,17 20,-24-34,32 42,-1 0,0 1,-1 0,0 1,-18-11,13 8,-100-64,78 52,-67-32,75 42,-83-33,-4-3,89 39,-1 1,-39-10,-2-1,52 17,0 2,-25-4,25 5,1 0,-33-11,35 9,-1 1,0 1,-26-3,-35-8,72 13,-21-8,-1 2,-1 1,1 1,-58-3,70 8,0-1,-26-5,-29-3,39 7,0-1,-40-11,41 8,0 1,-50-2,-750 7,382 3,407-2,-43-1,-112 15,92 2,13-1,-163 5,198-17,0 2,0 3,-64 18,57-12,42-11,-45 2,49-4,1 0,0 0,0 2,-27 7,-1 3,-1-2,-68 6,13-2,-2 9,76-15,-1-2,1-1,-1-2,-40 2,51-5,-1 1,0 1,1 1,-26 8,-25 5,69-17,-44 9,0-3,-58 2,59-5,0 1,-67 17,59-11,34-6,-21 3,1 0,-71 1,79-6,0 0,0 2,-33 9,33-6,-2-2,-55 4,70-9,-9 0,-1 0,1 2,-40 8,-3 2,0-3,0-3,-103-4,152-2,-1 1,0 1,-28 6,27-3,-39 2,-3-7,35-1,1 1,-1 2,-46 9,49-7,0-1,1-1,-40-1,39-1,0 0,0 2,-37 7,26-4,-1 0,1-3,0-1,-43-4,-7 1,-994 2,1053-1,-45-9,44 6,-36-2,-115-5,-43 1,-603 10,787 4,24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22:43:59.01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239 427,'0'636,"1"-620,1 0,6 28,-4-27,-1 0,1 21,8 68,-3-43,-3-28,1 0,16 43,-5-14,17 63,-22-87,-6-19,0 0,1 0,15 25,2-3,-4-5,1-2,3 0,30 35,-32-46,0 2,1-2,1-1,2 0,38 26,101 66,-145-104,0 0,0-2,37 13,-3-1,-35-15,1-1,1-1,-1 0,28 1,-7 0,12 5,-37-6,1-2,0 0,19 1,1-4,72 12,-57-6,1-1,100-6,-55-1,-10 0,97 5,-129 7,-41-7,0 0,22 1,211-3,-116-2,-117 0,0-1,27-6,-25 5,-1-1,20 1,5 2,-5 0,-1-1,40-7,-40 2,2-1,1 2,60-3,-81 8,0-1,29-7,-3 1,82-14,-77 13,-33 5,1 0,29-1,-27 4,0-2,1 0,30-10,-30 7,1 1,-1 0,22 0,-18 2,-1-1,0-1,0-1,-1 0,30-15,-48 20,0-2,0 1,0 0,0-1,-1 0,1 0,-1 0,0 0,0 0,0-1,0 1,-1-1,4-7,2-4,-1-1,6-22,3-5,-8 19,-1 0,-1 0,-2 0,0-1,1-41,-2 35,16-76,-10 63,-5 22,0-1,1-35,-6-790,2 830,1 0,8-32,-2 9,0-2,-3 21,-1-1,1-36,-5 26,-4-136,1 145,0 0,-2 0,0 0,-18-44,20 61,0-2,-1 1,0-1,-10-15,11 21,0-1,0 1,0 0,-1 0,1 0,-1 1,0-1,0 1,0 0,0 0,-4-1,-20-8,0 1,0 2,0 1,-1 1,0 1,0 2,-37 0,14 4,1 0,1-1,-93-14,114 10,-56-1,58 5,1-1,-48-10,37 5,1 2,-1 2,0 1,-40 4,-9-1,19-1,-77-3,87-8,41 6,1 1,-28-2,2 5,2 0,0-2,-43-8,28 4,0 1,-103 6,56 1,-641-2,726 1,0 1,-28 6,27-5,0 1,-20-1,-5 1,1 1,-64 16,81-16,1-1,-41 2,48-6,0 1,1 1,-1 0,1 1,-30 10,21-4,1-1,-1-1,0-1,-1-1,-25 2,31-4,0 1,-34 12,-6 1,48-14,0 1,1 0,0 1,0 0,0 0,0 1,1 0,-11 10,-64 63,84-78,-22 26,-7 7,-15 12,35-35,0-1,-1 0,-20 16,-90 45,108-64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22:44:07.95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49 321,'0'340,"-1"-324,0 0,-8 28,6-27,0 0,-1 20,4 302,1-314,9 46,-6-45,3 43,-8 8,2 57,2-110,2 0,7 23,-6-23,0-1,2 25,-6-26,2 0,0-1,1 0,2 0,0 0,17 33,-19-46,0-1,1 0,0-1,1 1,-1-1,11 7,-7-5,-1 0,15 17,-12-13,-1-1,1-1,1 0,0 0,0-2,1 1,27 11,24 15,-51-27,0-1,31 10,1 1,102 45,-111-48,55 15,-79-27,4 1,1 0,26 1,25 4,79 33,-124-37,0-2,0 0,0-1,1-2,34-3,8 1,1733 2,-1779-1,0-1,24-6,-22 4,35-2,37-5,-64 6,42-1,-5 5,70-10,173-33,-63 24,-200 14,50-9,27-6,-102 17,0 1,0 1,32 2,-32 1,-1-1,1-2,32-5,28-14,-55 12,2 1,-1 2,1 1,45-2,-49 5,0 0,1-2,31-9,-32 6,0 2,1 1,31-1,-50 5,-1 0,0-1,0 0,1 0,-1-1,0 0,0 0,0-1,-1 1,1-1,0-1,-1 1,0-1,0-1,0 1,-1-1,1 0,-1 0,0 0,0-1,-1 0,0 0,0 0,0 0,-1-1,0 1,0-1,0 0,-1 0,0 0,-1 0,0 0,0-1,0-10,0 7,0 0,-1 1,0-1,-1 0,0 1,-1-1,0 0,0 1,-1 0,-1-1,0 1,-6-10,7 13,-1-1,2 0,-1 0,1-1,0 1,0 0,0-14,1 13,0-1,-1 1,0 0,0 0,-1 0,-4-9,-1-1,0-1,-5-20,8 22,-1 0,-1 1,-10-20,8 18,-13-35,4 7,-25-80,29 91,-13-52,5 13,7 18,11 40,0 1,-13-33,11 34,1-1,0 1,-4-29,5 25,0 0,-8-21,-11-27,17 44,-1 1,-2 0,0 1,-22-37,14 37,-1 2,0 0,-2 0,-38-27,17 14,20 16,-2 2,-34-18,-6-4,-72-38,110 61,0 2,-1 1,-35-9,-33-14,81 28,-1 2,1-1,0 2,-1 0,1 0,-28 1,20 1,-39-6,-157-26,101 16,31 8,-161 7,115 3,-821-2,908 2,-49 9,26-3,-6 2,35-4,-60 1,83-7,-27-1,0 2,-69 11,-3 10,85-18,1 0,-1-2,1-1,-40-4,28 1,-47 4,30 8,41-7,0 0,-22 1,11-3,-10 0,-69 10,-63 10,141-17,1-2,-29-1,31-1,1 1,-49 8,-97 21,127-26,-87-4,-14 1,79 9,42-6,-37 2,51-5,0 0,-1 0,1 1,-9 2,4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22:44:15.21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405 235,'-5'0,"1"-1,-1 1,0 1,0-1,0 1,1-1,-1 1,0 1,1-1,-1 1,1-1,0 1,-1 1,1-1,0 1,0-1,0 1,1 0,-1 1,1-1,0 0,-1 1,2 0,-1 0,0 0,1 0,0 0,-1 1,0 5,-14 36,-19 89,30-106,0-7,2 1,1 0,-1 26,5-24,-2-1,-1 1,-8 38,5-27,0 1,3 0,1-1,4 42,-1 7,-1-69,1 0,6 28,-4-27,-1 0,1 21,6 35,-6-55,3 39,-6 572,-3-305,0-229,5 105,-1-188,1 0,0 0,1-1,0 0,1 1,0-2,1 1,0-1,0 1,2-2,-1 1,1-1,0 0,1-1,0 0,10 7,-5-7,1-1,0-1,0 0,1-1,-1-1,1-1,0 0,25 1,-20-1,52 3,121-6,-81-2,545 2,-643-1,1 0,-1-2,15-3,-14 2,1 1,22-2,-14 5,-9 0,1 0,-1-1,0-1,0 0,0-1,30-11,-31 9,0 1,0 0,0 1,31-2,-30 4,0-1,0 0,-1-2,28-8,-3-3,-24 9,0 0,0-1,15-9,-25 12,-1 0,1 0,-1 0,0-1,-1 0,1 0,-1 0,0 0,0-1,-1 1,5-10,3-12,-1-1,-1 0,-1 0,-2-1,-1 1,-1-1,-2 0,-1-50,-2-578,2 641,1 0,6-28,-4 27,-1 0,1-21,-4 7,0 6,1 1,2 0,5-29,-2 17,-2-1,-1 1,-2-1,-5-40,2-9,2-379,0 456,0 1,-1-1,0 0,-1 1,0 0,-6-16,7 21,0 0,-1 0,1 0,-1 0,0 0,0 0,0 1,0-1,0 1,-1-1,1 1,-1 0,0 0,1 0,-1 0,0 0,0 1,0-1,0 1,-4-1,-41-12,1-1,-89-43,-39-13,63 29,-32-6,93 35,33 10,1-2,1 1,-1-2,-27-13,16 4,0 2,-50-16,16 14,38 9,-1 0,-25-12,29 11,-1 0,0 1,-1 2,-29-4,23 5,-56-15,66 13,0 1,0 2,0 0,-1 0,-23 3,-29-3,13-8,43 6,0 2,-21-2,-283 3,153 2,163-1,-1 0,1 0,-1 0,1 1,0 0,-1-1,1 2,0-1,0 0,0 1,-1 0,2 0,-1 0,0 0,0 1,1 0,-1-1,1 1,0 1,0-1,0 0,0 1,1-1,-1 1,1 0,0 0,-2 5,0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Good morning, everyone! Thank you for having me here today. I am excited to present our report on the deep learning models for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Emotion Recognition from EEG Signals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19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used 5-Fold Cross-Validation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experiieny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where the dataset is split into five parts, each used as a test set once, while the others are used for training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03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comes the models’ part, so excited. The paper showed a hybrid CNN-LSTM model, using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CNNs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extract spatial features from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electrode images and LSTMs to capture temporal patterns in the EEG sequences, as shown in the model architecture and hyperparameter details.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40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2800" dirty="0"/>
              <a:t>Here is the visualization of our model. As shown, there are </a:t>
            </a:r>
            <a:r>
              <a:rPr lang="en-US" sz="2800" b="1" dirty="0"/>
              <a:t>6 inputs</a:t>
            </a:r>
            <a:r>
              <a:rPr lang="en-US" sz="2800" dirty="0"/>
              <a:t>, each representing a </a:t>
            </a:r>
            <a:r>
              <a:rPr lang="en-US" sz="2800" b="1" dirty="0"/>
              <a:t>0.5-second segment</a:t>
            </a:r>
            <a:r>
              <a:rPr lang="en-US" sz="2800" dirty="0"/>
              <a:t>, which together make up a total period of </a:t>
            </a:r>
            <a:r>
              <a:rPr lang="en-US" sz="2800" b="1" dirty="0"/>
              <a:t>3 seconds</a:t>
            </a:r>
            <a:r>
              <a:rPr lang="en-US" sz="2800" dirty="0"/>
              <a:t>. Each </a:t>
            </a:r>
            <a:r>
              <a:rPr lang="en-US" sz="2800" b="1" dirty="0"/>
              <a:t>0.5-second segment</a:t>
            </a:r>
            <a:r>
              <a:rPr lang="en-US" sz="2800" dirty="0"/>
              <a:t> passes through the sequence of functions, covering all the convolutional layers depicted above.</a:t>
            </a:r>
          </a:p>
          <a:p>
            <a:pPr rtl="0"/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Results showing on the right , we found that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Loss decreases initially, then increases after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2.5k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iterations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(it shows a strong overfitting).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Accuracy rises to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72%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but levels off after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2.5k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iterations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model needs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regularization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prevent overfitting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96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order To Prevent Overfitting: we add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Dropout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Randomly deactivates neurons during training.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Early Stopping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Stops training when validation performance stops improving.</a:t>
            </a:r>
            <a:endParaRPr lang="en-US" b="0" dirty="0">
              <a:effectLst/>
            </a:endParaRPr>
          </a:p>
          <a:p>
            <a:pPr rtl="0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Regularization: we add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Attention Layer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Focuses on key features,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enhancing the model's ability to learn effectively.</a:t>
            </a:r>
          </a:p>
          <a:p>
            <a:pPr rtl="0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Better Learning and Stability: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Batch Normalization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Normalizes layer output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stabilize and speed up training.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Bidirectional LSTM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Captures dependencies in both forward and backward directions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more context.</a:t>
            </a:r>
            <a:endParaRPr lang="en-US" b="0" dirty="0">
              <a:effectLst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Attention model (blue line) shows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lower evaluation loss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higher accuracy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compared to the Multi-CNN model (grey line), indicating improved convergence and better generalization.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04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rtl="0"/>
            <a:r>
              <a:rPr lang="en-US" sz="2800" dirty="0"/>
              <a:t>Continuing from what we’ve learned so far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we drew inspiration from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ResNet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(residual neural network)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Vision Transformers (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model introduces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 residual connections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within its base convolutional layers. These are followed by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 transformer encoder blocks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consisting of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multi-head attention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a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Feed-Forward Network (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FFN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Finally, instead of using an LSTM, the model incorporates a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GRU(Gated recurrent unit)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which is more efficient while still capturing essential sequence information.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 residual connections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help maintain the flow of information and gradients, enabling deeper networks to train effectively without losing important details.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 transformer encoder blocks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improve the model's ability to learn complex relationships by capturing diverse dependencies from multiple perspectives.</a:t>
            </a:r>
            <a:endParaRPr lang="en-US" b="0" dirty="0">
              <a:effectLst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Additionally, 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offers a faster and more efficient way to learn temporal relationships compared to LSTM, making the model both powerful and computationally efficient.</a:t>
            </a:r>
            <a:endParaRPr lang="en-US" dirty="0"/>
          </a:p>
          <a:p>
            <a:r>
              <a:rPr lang="en-US" dirty="0"/>
              <a:t>===================================below are for QA===================================</a:t>
            </a:r>
          </a:p>
          <a:p>
            <a:r>
              <a:rPr lang="en-US" b="1" dirty="0"/>
              <a:t>Feed-Forward Network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a </a:t>
            </a:r>
            <a:r>
              <a:rPr lang="en-US" b="1" dirty="0"/>
              <a:t>transformer encoder</a:t>
            </a:r>
            <a:r>
              <a:rPr lang="en-US" dirty="0"/>
              <a:t>, after the </a:t>
            </a:r>
            <a:r>
              <a:rPr lang="en-US" b="1" dirty="0"/>
              <a:t>Multi-Head Attention</a:t>
            </a:r>
            <a:r>
              <a:rPr lang="en-US" dirty="0"/>
              <a:t> layer, the output goes through a </a:t>
            </a:r>
            <a:r>
              <a:rPr lang="en-US" b="1" dirty="0"/>
              <a:t>Feed-Forward Network (FFN)</a:t>
            </a:r>
            <a:r>
              <a:rPr lang="en-US" dirty="0"/>
              <a:t>. This FFN is made up of two dense (fully connected) layers: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First Dense Layer</a:t>
            </a:r>
            <a:r>
              <a:rPr lang="en-US" dirty="0"/>
              <a:t>: Expands the dimensionality of the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Second Dense Layer</a:t>
            </a:r>
            <a:r>
              <a:rPr lang="en-US" dirty="0"/>
              <a:t>: Reduces the dimensionality back to the original size.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Multi-Head Attention</a:t>
            </a:r>
            <a:r>
              <a:rPr lang="en-US" dirty="0"/>
              <a:t> is a key component of the transformer architecture, and it helps the model focus on different aspects of the input simultaneously. Here’s a simplified explanation of what it does:</a:t>
            </a:r>
          </a:p>
          <a:p>
            <a:r>
              <a:rPr lang="en-US" b="1" dirty="0"/>
              <a:t>1. Capturing Multiple Relationships Simultaneously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Multi-Head Attention</a:t>
            </a:r>
            <a:r>
              <a:rPr lang="en-US" dirty="0"/>
              <a:t> takes the input and splits it into multiple smaller parts called </a:t>
            </a:r>
            <a:r>
              <a:rPr lang="en-US" b="1" dirty="0"/>
              <a:t>heads</a:t>
            </a:r>
            <a:r>
              <a:rPr lang="en-US" dirty="0"/>
              <a:t>. Each head independently applies the </a:t>
            </a:r>
            <a:r>
              <a:rPr lang="en-US" b="1" dirty="0"/>
              <a:t>attention mechanism</a:t>
            </a:r>
            <a:r>
              <a:rPr lang="en-US" dirty="0"/>
              <a:t>, which means each head focuses on different parts of the input sequence or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having multiple attention heads, the model can capture </a:t>
            </a:r>
            <a:r>
              <a:rPr lang="en-US" b="1" dirty="0"/>
              <a:t>different types of relationships</a:t>
            </a:r>
            <a:r>
              <a:rPr lang="en-US" dirty="0"/>
              <a:t> in the input data. For example, one head might learn to focus on nearby features, while another head captures long-range dependencies.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71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ResCNN-TransGRU</a:t>
            </a:r>
            <a:r>
              <a:rPr lang="en-US" dirty="0"/>
              <a:t> model, with its residual connections, transformer encoder blocks, and GRU, shows the best performance in both accuracy and loss reduction, making it the most effective model among the three.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ReduceLROnPlateau</a:t>
            </a:r>
            <a:r>
              <a:rPr lang="en-US" dirty="0"/>
              <a:t> callback in deep learning is used to adjust the </a:t>
            </a:r>
            <a:r>
              <a:rPr lang="en-US" b="1" dirty="0"/>
              <a:t>learning rate</a:t>
            </a:r>
            <a:r>
              <a:rPr lang="en-US" dirty="0"/>
              <a:t> during training. Its main purpose is to reduce the learning rate when the model stops improving, which can help the model converge more effectively.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17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Although our model's accuracy improved, it still has limitations: it may not fully capture key EEG features,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training on only the SEED-IV dataset limits its real-world applicability.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57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E3B07-4C7A-3053-F9EF-6CF324088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4162D7A-E1BA-EDBF-3948-2432E4105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49289C2-A7D7-2A4A-2B02-289D37715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future work, we plan to explore additional EEG features, validate the model in real-world settings,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incorporate other physiological data, like eye movement, to enhance the results.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85B729-49C6-B2FB-0D1A-EBD599A65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66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code links and the tools we used for graph and data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analaysis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69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you know, Our task is to classify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four distinct emotions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from EEG signals. To achieve this, we selected 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SEED-IV raw data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as the dataset for training and evaluation.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solutions we propose are 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Multi-CNN-LSTM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Attention-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BiLSTM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-CNN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ResCNN-TransGRU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. Don’t worry if it sounds complex now—you will understand them as we move through this presentation.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kumimoji="1" lang="en-CA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986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Let’s move to data preprocessing first. That’s parts of raw EEG data plotted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99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Times"/>
              </a:rPr>
              <a:t>Then We divide raw data into n segments without overlapping, and m presents 62 electrodes</a:t>
            </a:r>
            <a:br>
              <a:rPr lang="en-US" altLang="zh-CN" dirty="0">
                <a:effectLst/>
                <a:latin typeface="Times"/>
              </a:rPr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540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Times"/>
              </a:rPr>
              <a:t>For each segments, We decompose </a:t>
            </a:r>
            <a:r>
              <a:rPr lang="en-CA" altLang="zh-CN" dirty="0">
                <a:effectLst/>
                <a:latin typeface="Times"/>
              </a:rPr>
              <a:t>it </a:t>
            </a:r>
            <a:r>
              <a:rPr lang="en-US" altLang="zh-CN" dirty="0">
                <a:effectLst/>
                <a:latin typeface="Times"/>
              </a:rPr>
              <a:t>with a Bandpass filter into five frequency bands.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And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delta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is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not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so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useful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for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emotion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recognition,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so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we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removed</a:t>
            </a:r>
            <a:r>
              <a:rPr lang="zh-CN" altLang="en-US" dirty="0">
                <a:effectLst/>
                <a:latin typeface="Times"/>
              </a:rPr>
              <a:t> </a:t>
            </a:r>
            <a:r>
              <a:rPr lang="en-US" altLang="zh-CN" dirty="0">
                <a:effectLst/>
                <a:latin typeface="Times"/>
              </a:rPr>
              <a:t>it.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31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>
                <a:effectLst/>
                <a:latin typeface="Times"/>
              </a:rPr>
              <a:t>we extract differential</a:t>
            </a:r>
            <a:r>
              <a:rPr lang="zh-CN" altLang="en-US" sz="1600" dirty="0">
                <a:effectLst/>
                <a:latin typeface="Times"/>
              </a:rPr>
              <a:t> </a:t>
            </a:r>
            <a:r>
              <a:rPr lang="en-US" altLang="zh-CN" sz="1600" dirty="0">
                <a:effectLst/>
                <a:latin typeface="Times"/>
              </a:rPr>
              <a:t>entropy (aka DE) features from each frequency band with 0.5 s</a:t>
            </a:r>
            <a:r>
              <a:rPr lang="zh-CN" altLang="en-US" sz="1600" dirty="0">
                <a:effectLst/>
                <a:latin typeface="Times"/>
              </a:rPr>
              <a:t> </a:t>
            </a:r>
            <a:r>
              <a:rPr lang="en-US" altLang="zh-CN" sz="1600" dirty="0">
                <a:effectLst/>
                <a:latin typeface="Times"/>
              </a:rPr>
              <a:t>window on each segments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6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800" b="0" i="0" u="none" strike="noStrike" dirty="0">
                <a:solidFill>
                  <a:srgbClr val="ECECEC"/>
                </a:solidFill>
                <a:effectLst/>
                <a:latin typeface="ui-sans-serif"/>
              </a:rPr>
              <a:t>Then DE data follows a Z score within 3 standard deviation removing outliers. Blue is signal with outliers, red one is without outliers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825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Now we have clean data, We then transformed the EEG signals into 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map reflecting the electrode layout(you can see here), which enables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CNNs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effectively extract spatial features for emotion recognition.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54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stacked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frequency maps into a 3D array to integrate information from all frequency bands for model training and evaluation.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7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090" y="1229219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61854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0618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9860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348624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87388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6" name="矩形 15"/>
          <p:cNvSpPr/>
          <p:nvPr userDrawn="1"/>
        </p:nvSpPr>
        <p:spPr>
          <a:xfrm>
            <a:off x="309860" y="2805681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348624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6387388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9" name="组合 8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7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1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ycourselink.lakeheadu.ca/d2l/home/14779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3.xml"/><Relationship Id="rId5" Type="http://schemas.openxmlformats.org/officeDocument/2006/relationships/customXml" Target="../ink/ink1.xml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customXml" Target="../ink/ink5.xm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customXml" Target="../ink/ink6.xml"/><Relationship Id="rId14" Type="http://schemas.openxmlformats.org/officeDocument/2006/relationships/hyperlink" Target="https://en.wikipedia.org/wiki/Gated_recurrent_uni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8507553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 bwMode="auto">
          <a:xfrm>
            <a:off x="5752618" y="4667204"/>
            <a:ext cx="3150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1600" b="0" i="0" u="sng" dirty="0">
                <a:effectLst/>
                <a:latin typeface="Lato" panose="020F0502020204030204" pitchFamily="34" charset="0"/>
                <a:hlinkClick r:id="rId3" tooltip="(2024F) ESOF-0151/5052-FA - Large Scale Data Analy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5052</a:t>
            </a:r>
            <a:r>
              <a:rPr lang="en-CA" sz="1600" b="0" i="0" u="sng" dirty="0">
                <a:effectLst/>
                <a:latin typeface="Lato" panose="020F0502020204030204" pitchFamily="34" charset="0"/>
              </a:rPr>
              <a:t> Big Data Machine Learning</a:t>
            </a:r>
            <a:endParaRPr lang="zh-CN" altLang="en-US" sz="1200" u="sng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278388" y="4667204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2024-11-26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BC63D2-99F5-42F3-9B9F-1C31358D719B}"/>
              </a:ext>
            </a:extLst>
          </p:cNvPr>
          <p:cNvSpPr/>
          <p:nvPr/>
        </p:nvSpPr>
        <p:spPr bwMode="auto">
          <a:xfrm>
            <a:off x="1030759" y="1614368"/>
            <a:ext cx="677166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800" dirty="0">
                <a:solidFill>
                  <a:schemeClr val="accent1"/>
                </a:solidFill>
                <a:effectLst/>
                <a:latin typeface="Helvetica" pitchFamily="2" charset="0"/>
              </a:rPr>
              <a:t>EMOTION RECOGNITION </a:t>
            </a:r>
          </a:p>
          <a:p>
            <a:pPr algn="ctr"/>
            <a:r>
              <a:rPr lang="en-CA" sz="2800" dirty="0">
                <a:solidFill>
                  <a:schemeClr val="accent1"/>
                </a:solidFill>
                <a:effectLst/>
                <a:latin typeface="Helvetica" pitchFamily="2" charset="0"/>
              </a:rPr>
              <a:t>FROM EEG SIGNALS</a:t>
            </a:r>
          </a:p>
          <a:p>
            <a:pPr algn="ctr"/>
            <a:r>
              <a:rPr lang="en-CA" sz="2800" dirty="0">
                <a:solidFill>
                  <a:schemeClr val="accent1"/>
                </a:solidFill>
                <a:effectLst/>
                <a:latin typeface="Helvetica" pitchFamily="2" charset="0"/>
              </a:rPr>
              <a:t>USING DEEP LEARNING TECHNIQUES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029" y="120359"/>
            <a:ext cx="21836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altLang="zh-CN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K-fold Experiment</a:t>
            </a:r>
            <a:endParaRPr lang="zh-CN" altLang="en-US" sz="1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07105" y="497856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207105" y="574582"/>
            <a:ext cx="39263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Splitting with 5-Fold Cross-Validation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07105" y="2229816"/>
            <a:ext cx="4214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Within each of the four training folds, we split the data into training (70%) and validation (30%) or training (50%) and validation (50%)</a:t>
            </a:r>
            <a:endParaRPr lang="en-US" sz="1200" dirty="0"/>
          </a:p>
        </p:txBody>
      </p:sp>
      <p:sp>
        <p:nvSpPr>
          <p:cNvPr id="67" name="矩形 66"/>
          <p:cNvSpPr/>
          <p:nvPr/>
        </p:nvSpPr>
        <p:spPr>
          <a:xfrm>
            <a:off x="207105" y="1898022"/>
            <a:ext cx="25068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Train/Validation/Test Split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07105" y="3629981"/>
            <a:ext cx="42142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</a:t>
            </a:r>
            <a:r>
              <a:rPr lang="en-US" sz="1600" b="1" dirty="0"/>
              <a:t>accuracy</a:t>
            </a:r>
            <a:r>
              <a:rPr lang="en-US" sz="1600" dirty="0"/>
              <a:t> scores for each fold are collected and averaged to assess the model‘s generalizability. Also, We collect </a:t>
            </a:r>
            <a:r>
              <a:rPr lang="en-US" sz="1600" b="1" dirty="0"/>
              <a:t>val_accuracy  </a:t>
            </a:r>
            <a:r>
              <a:rPr lang="en-US" sz="1600" dirty="0"/>
              <a:t>scores from epoch after a full running</a:t>
            </a:r>
          </a:p>
        </p:txBody>
      </p:sp>
      <p:sp>
        <p:nvSpPr>
          <p:cNvPr id="71" name="矩形 70"/>
          <p:cNvSpPr/>
          <p:nvPr/>
        </p:nvSpPr>
        <p:spPr>
          <a:xfrm>
            <a:off x="130458" y="3283193"/>
            <a:ext cx="3113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Training and Evaluation</a:t>
            </a:r>
          </a:p>
        </p:txBody>
      </p:sp>
      <p:sp>
        <p:nvSpPr>
          <p:cNvPr id="16" name="矩形 68">
            <a:extLst>
              <a:ext uri="{FF2B5EF4-FFF2-40B4-BE49-F238E27FC236}">
                <a16:creationId xmlns:a16="http://schemas.microsoft.com/office/drawing/2014/main" id="{94E2D00C-3C1D-AC98-AF67-95511E14942B}"/>
              </a:ext>
            </a:extLst>
          </p:cNvPr>
          <p:cNvSpPr/>
          <p:nvPr/>
        </p:nvSpPr>
        <p:spPr>
          <a:xfrm>
            <a:off x="207105" y="882359"/>
            <a:ext cx="4214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dividing the dataset into five parts. Each part is used as the test set once, while the others are for training, ensuring thorough evaluation.</a:t>
            </a:r>
            <a:endParaRPr lang="en-US" sz="1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08108F-C093-EBD2-E00D-6697084EE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907" y="255886"/>
            <a:ext cx="4586618" cy="2804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0181" y="92316"/>
            <a:ext cx="507908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Multi-CNN-LSTM(paper solution)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8283" y="5068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323333A-5036-819C-553A-7931CF0E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916" y="749711"/>
            <a:ext cx="4114905" cy="2354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95B69-70B3-A734-4B86-16814B46A778}"/>
              </a:ext>
            </a:extLst>
          </p:cNvPr>
          <p:cNvSpPr txBox="1"/>
          <p:nvPr/>
        </p:nvSpPr>
        <p:spPr>
          <a:xfrm>
            <a:off x="0" y="1100580"/>
            <a:ext cx="40139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/>
              <a:t>Hybrid CNN-LSTM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CNN(</a:t>
            </a:r>
            <a:r>
              <a:rPr lang="en-CA" sz="1600" dirty="0"/>
              <a:t>Convolutional Neural Networks</a:t>
            </a:r>
            <a:r>
              <a:rPr lang="en-US" sz="1600" dirty="0"/>
              <a:t>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Effective in extracting the spatial features of multi-dimensional input data</a:t>
            </a:r>
            <a:r>
              <a:rPr lang="en-US" sz="1600" dirty="0"/>
              <a:t>.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CNN has become highly established</a:t>
            </a:r>
            <a:r>
              <a:rPr lang="zh-CN" altLang="en-US" sz="1600" dirty="0"/>
              <a:t> </a:t>
            </a:r>
            <a:r>
              <a:rPr lang="en-CA" sz="1600" dirty="0"/>
              <a:t>in the field of image recognition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LSTM(Long-Short Term Memory)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Designed to remember information for long periods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BCFDC1-EFEF-C72A-A516-FA5EBA074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58758"/>
              </p:ext>
            </p:extLst>
          </p:nvPr>
        </p:nvGraphicFramePr>
        <p:xfrm>
          <a:off x="4074097" y="3408609"/>
          <a:ext cx="4255697" cy="1642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161">
                  <a:extLst>
                    <a:ext uri="{9D8B030D-6E8A-4147-A177-3AD203B41FA5}">
                      <a16:colId xmlns:a16="http://schemas.microsoft.com/office/drawing/2014/main" val="3539347637"/>
                    </a:ext>
                  </a:extLst>
                </a:gridCol>
                <a:gridCol w="3077536">
                  <a:extLst>
                    <a:ext uri="{9D8B030D-6E8A-4147-A177-3AD203B41FA5}">
                      <a16:colId xmlns:a16="http://schemas.microsoft.com/office/drawing/2014/main" val="2223708473"/>
                    </a:ext>
                  </a:extLst>
                </a:gridCol>
              </a:tblGrid>
              <a:tr h="33019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  <a:tabLst>
                          <a:tab pos="1913255" algn="l"/>
                        </a:tabLst>
                      </a:pPr>
                      <a:r>
                        <a:rPr lang="en-CA" sz="1100" kern="100" dirty="0">
                          <a:effectLst/>
                        </a:rPr>
                        <a:t>Hyperparameter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Value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817389"/>
                  </a:ext>
                </a:extLst>
              </a:tr>
              <a:tr h="33019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Loss function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Cross-Entropy Loss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071117"/>
                  </a:ext>
                </a:extLst>
              </a:tr>
              <a:tr h="217333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Optimizer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Adam Optimizer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9271099"/>
                  </a:ext>
                </a:extLst>
              </a:tr>
              <a:tr h="217333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Learning rate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0.001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7839686"/>
                  </a:ext>
                </a:extLst>
              </a:tr>
              <a:tr h="217333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Batch size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128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599707"/>
                  </a:ext>
                </a:extLst>
              </a:tr>
              <a:tr h="33019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Number of epochs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100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754148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581C8-E3AF-5F0B-4C11-BB4C5CA6F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1" y="652159"/>
            <a:ext cx="7588155" cy="441272"/>
          </a:xfrm>
          <a:prstGeom prst="rect">
            <a:avLst/>
          </a:prstGeom>
        </p:spPr>
      </p:pic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7768F9E8-76FE-A53B-69D2-DCB35B0DDA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" y="1589964"/>
            <a:ext cx="3652010" cy="1845781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FBADE9BF-CB9F-4705-99F2-77B9EFA89F56}"/>
              </a:ext>
            </a:extLst>
          </p:cNvPr>
          <p:cNvSpPr/>
          <p:nvPr/>
        </p:nvSpPr>
        <p:spPr bwMode="auto">
          <a:xfrm>
            <a:off x="60181" y="92316"/>
            <a:ext cx="371813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More Multi-CNN-LSTM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A17C87-D226-81C4-694E-D07B2EE941C2}"/>
              </a:ext>
            </a:extLst>
          </p:cNvPr>
          <p:cNvCxnSpPr>
            <a:cxnSpLocks/>
          </p:cNvCxnSpPr>
          <p:nvPr/>
        </p:nvCxnSpPr>
        <p:spPr>
          <a:xfrm flipH="1" flipV="1">
            <a:off x="477672" y="989463"/>
            <a:ext cx="675564" cy="66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C47BFD9C-746A-781B-41A8-C702C479AC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3063984"/>
            <a:ext cx="4769930" cy="1845641"/>
          </a:xfrm>
          <a:prstGeom prst="rect">
            <a:avLst/>
          </a:prstGeom>
        </p:spPr>
      </p:pic>
      <p:pic>
        <p:nvPicPr>
          <p:cNvPr id="12" name="Picture 11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DCE4DE8C-424B-2C39-44C3-6035A1CE58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1166639"/>
            <a:ext cx="4825717" cy="18973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F7DA66-BC26-9257-C169-2659284198B0}"/>
              </a:ext>
            </a:extLst>
          </p:cNvPr>
          <p:cNvSpPr txBox="1"/>
          <p:nvPr/>
        </p:nvSpPr>
        <p:spPr>
          <a:xfrm>
            <a:off x="144780" y="3771900"/>
            <a:ext cx="35674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Best Val_acc: 72.28%</a:t>
            </a:r>
          </a:p>
          <a:p>
            <a:r>
              <a:rPr lang="en-US" b="1" dirty="0">
                <a:solidFill>
                  <a:srgbClr val="FF0000"/>
                </a:solidFill>
              </a:rPr>
              <a:t>mean acc in test: 71.03%</a:t>
            </a:r>
          </a:p>
          <a:p>
            <a:r>
              <a:rPr lang="en-US" b="1" dirty="0">
                <a:solidFill>
                  <a:srgbClr val="FF0000"/>
                </a:solidFill>
              </a:rPr>
              <a:t>std acc: 1.6352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59282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110EFB8E-FF1E-4E03-5685-8DE4B0797079}"/>
              </a:ext>
            </a:extLst>
          </p:cNvPr>
          <p:cNvSpPr/>
          <p:nvPr/>
        </p:nvSpPr>
        <p:spPr bwMode="auto">
          <a:xfrm>
            <a:off x="90232" y="205901"/>
            <a:ext cx="478329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altLang="zh-CN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Attention-</a:t>
            </a:r>
            <a:r>
              <a:rPr lang="en-CA" altLang="zh-CN" sz="1800" kern="1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BiLSTM</a:t>
            </a:r>
            <a:r>
              <a:rPr lang="en-CA" altLang="zh-CN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-CNN(Model Enhanced)</a:t>
            </a:r>
            <a:endParaRPr lang="zh-CN" altLang="en-US" sz="1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7A90F30D-3D79-3195-6AF9-774A1F609154}"/>
              </a:ext>
            </a:extLst>
          </p:cNvPr>
          <p:cNvCxnSpPr/>
          <p:nvPr/>
        </p:nvCxnSpPr>
        <p:spPr>
          <a:xfrm>
            <a:off x="174446" y="575233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4381B681-02F9-D582-218A-E2EE7E35DC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" y="1632825"/>
            <a:ext cx="4517129" cy="2238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499A65-20F2-2E50-C947-5F36B82153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6" y="606958"/>
            <a:ext cx="8786674" cy="33138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708002-85F0-B865-31A4-A85BC1C62E86}"/>
              </a:ext>
            </a:extLst>
          </p:cNvPr>
          <p:cNvCxnSpPr>
            <a:cxnSpLocks/>
          </p:cNvCxnSpPr>
          <p:nvPr/>
        </p:nvCxnSpPr>
        <p:spPr>
          <a:xfrm flipH="1" flipV="1">
            <a:off x="432350" y="858524"/>
            <a:ext cx="985244" cy="85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E066E64-FA0E-827F-8E46-8351C1087A33}"/>
              </a:ext>
            </a:extLst>
          </p:cNvPr>
          <p:cNvSpPr/>
          <p:nvPr/>
        </p:nvSpPr>
        <p:spPr>
          <a:xfrm>
            <a:off x="2630659" y="2571750"/>
            <a:ext cx="149690" cy="272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9FAE92-14D5-0CB8-32BB-CCA71F0E7B7A}"/>
              </a:ext>
            </a:extLst>
          </p:cNvPr>
          <p:cNvCxnSpPr>
            <a:cxnSpLocks/>
          </p:cNvCxnSpPr>
          <p:nvPr/>
        </p:nvCxnSpPr>
        <p:spPr>
          <a:xfrm flipV="1">
            <a:off x="2401168" y="1982819"/>
            <a:ext cx="342032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3DF41A8-5781-E3AD-A6F6-8F380F1CD217}"/>
              </a:ext>
            </a:extLst>
          </p:cNvPr>
          <p:cNvSpPr/>
          <p:nvPr/>
        </p:nvSpPr>
        <p:spPr>
          <a:xfrm>
            <a:off x="2562832" y="1709864"/>
            <a:ext cx="661895" cy="27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attention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984591-1F24-3BCD-8597-A0929F8DB05D}"/>
              </a:ext>
            </a:extLst>
          </p:cNvPr>
          <p:cNvCxnSpPr/>
          <p:nvPr/>
        </p:nvCxnSpPr>
        <p:spPr>
          <a:xfrm>
            <a:off x="2971799" y="2035991"/>
            <a:ext cx="136478" cy="36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A943E37-9774-3C97-FB25-C5AE85303CBE}"/>
                  </a:ext>
                </a:extLst>
              </p14:cNvPr>
              <p14:cNvContentPartPr/>
              <p14:nvPr/>
            </p14:nvContentPartPr>
            <p14:xfrm>
              <a:off x="1441408" y="595004"/>
              <a:ext cx="959760" cy="527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A943E37-9774-3C97-FB25-C5AE85303C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3408" y="559364"/>
                <a:ext cx="995400" cy="59868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Picture 3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89BC6C1-E67B-85EA-3E88-A6E54803AB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19" y="3009899"/>
            <a:ext cx="4444710" cy="1967937"/>
          </a:xfrm>
          <a:prstGeom prst="rect">
            <a:avLst/>
          </a:prstGeom>
        </p:spPr>
      </p:pic>
      <p:pic>
        <p:nvPicPr>
          <p:cNvPr id="45" name="Picture 44" descr="A graph with a line going up&#10;&#10;Description automatically generated">
            <a:extLst>
              <a:ext uri="{FF2B5EF4-FFF2-40B4-BE49-F238E27FC236}">
                <a16:creationId xmlns:a16="http://schemas.microsoft.com/office/drawing/2014/main" id="{C576F9B4-58AE-333B-25D1-7B9E61CB77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596" y="970062"/>
            <a:ext cx="4429333" cy="20398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43EB108-9318-5A3B-453D-E0E7774025B0}"/>
                  </a:ext>
                </a:extLst>
              </p14:cNvPr>
              <p14:cNvContentPartPr/>
              <p14:nvPr/>
            </p14:nvContentPartPr>
            <p14:xfrm>
              <a:off x="2339100" y="1378740"/>
              <a:ext cx="1038240" cy="8179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43EB108-9318-5A3B-453D-E0E7774025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21100" y="1342740"/>
                <a:ext cx="107388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1B15474-A4F4-E9BC-8084-0F32ED983849}"/>
                  </a:ext>
                </a:extLst>
              </p14:cNvPr>
              <p14:cNvContentPartPr/>
              <p14:nvPr/>
            </p14:nvContentPartPr>
            <p14:xfrm>
              <a:off x="2645100" y="2276220"/>
              <a:ext cx="867960" cy="918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1B15474-A4F4-E9BC-8084-0F32ED98384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27460" y="2240220"/>
                <a:ext cx="903600" cy="99000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69BB3A02-CF7D-C90B-8AF5-5B84CD580F75}"/>
              </a:ext>
            </a:extLst>
          </p:cNvPr>
          <p:cNvSpPr txBox="1"/>
          <p:nvPr/>
        </p:nvSpPr>
        <p:spPr>
          <a:xfrm>
            <a:off x="51522" y="4026960"/>
            <a:ext cx="192205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Best Val_acc: 82.25%</a:t>
            </a:r>
          </a:p>
          <a:p>
            <a:r>
              <a:rPr lang="en-US" b="1" dirty="0">
                <a:solidFill>
                  <a:srgbClr val="FF0000"/>
                </a:solidFill>
              </a:rPr>
              <a:t>mean acc in test: 80.38%</a:t>
            </a:r>
          </a:p>
          <a:p>
            <a:r>
              <a:rPr lang="en-US" b="1" dirty="0">
                <a:solidFill>
                  <a:srgbClr val="FF0000"/>
                </a:solidFill>
              </a:rPr>
              <a:t>std acc: 1.1315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36676E-9DB2-C487-141B-2FDD0B44EB41}"/>
              </a:ext>
            </a:extLst>
          </p:cNvPr>
          <p:cNvSpPr txBox="1"/>
          <p:nvPr/>
        </p:nvSpPr>
        <p:spPr>
          <a:xfrm>
            <a:off x="1997530" y="4028038"/>
            <a:ext cx="22942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>
                    <a:lumMod val="50000"/>
                  </a:schemeClr>
                </a:solidFill>
              </a:rPr>
              <a:t>Blue: Attention-BiLSTM-CNN</a:t>
            </a:r>
          </a:p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Grey: Multi-CNN-LSTM</a:t>
            </a:r>
          </a:p>
          <a:p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r"/>
      </p:transition>
    </mc:Choice>
    <mc:Fallback xmlns="">
      <p:transition spd="med">
        <p:push dir="r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38F37-5C65-6087-BE8A-B014CF60A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B44D57F6-670A-66A6-9636-468265F7BB20}"/>
              </a:ext>
            </a:extLst>
          </p:cNvPr>
          <p:cNvCxnSpPr/>
          <p:nvPr/>
        </p:nvCxnSpPr>
        <p:spPr>
          <a:xfrm>
            <a:off x="174446" y="575233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9B5BD4D-568F-990D-FD41-00EA527330E3}"/>
              </a:ext>
            </a:extLst>
          </p:cNvPr>
          <p:cNvSpPr/>
          <p:nvPr/>
        </p:nvSpPr>
        <p:spPr bwMode="auto">
          <a:xfrm>
            <a:off x="90232" y="205901"/>
            <a:ext cx="38273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altLang="zh-CN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ResCNN-TransGRU(Final Version)</a:t>
            </a:r>
            <a:endParaRPr lang="zh-CN" altLang="en-US" sz="1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08BB7318-6EBD-923A-FD58-1DAF7FCB61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8933"/>
            <a:ext cx="9144000" cy="2010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7AADE-590A-0DC8-A0FE-49529ACF7C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565"/>
            <a:ext cx="9144000" cy="63379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03C15-A6FF-464E-BC97-1A4F3B547040}"/>
              </a:ext>
            </a:extLst>
          </p:cNvPr>
          <p:cNvCxnSpPr>
            <a:cxnSpLocks/>
          </p:cNvCxnSpPr>
          <p:nvPr/>
        </p:nvCxnSpPr>
        <p:spPr>
          <a:xfrm flipH="1" flipV="1">
            <a:off x="303398" y="1348740"/>
            <a:ext cx="862462" cy="94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C3DC34E-C52C-094A-8589-386D6FBFEFBA}"/>
                  </a:ext>
                </a:extLst>
              </p14:cNvPr>
              <p14:cNvContentPartPr/>
              <p14:nvPr/>
            </p14:nvContentPartPr>
            <p14:xfrm>
              <a:off x="1735380" y="631860"/>
              <a:ext cx="3889440" cy="1083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C3DC34E-C52C-094A-8589-386D6FBFEF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17380" y="595860"/>
                <a:ext cx="3925080" cy="11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9B09B4C-43CB-4007-CEEF-2C5DA02C0242}"/>
                  </a:ext>
                </a:extLst>
              </p14:cNvPr>
              <p14:cNvContentPartPr/>
              <p14:nvPr/>
            </p14:nvContentPartPr>
            <p14:xfrm>
              <a:off x="2044620" y="2643000"/>
              <a:ext cx="1526760" cy="923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9B09B4C-43CB-4007-CEEF-2C5DA02C02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26620" y="2607000"/>
                <a:ext cx="1562400" cy="9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0863585-97D6-0941-3BC8-12CA285097FD}"/>
                  </a:ext>
                </a:extLst>
              </p14:cNvPr>
              <p14:cNvContentPartPr/>
              <p14:nvPr/>
            </p14:nvContentPartPr>
            <p14:xfrm>
              <a:off x="4691580" y="2676480"/>
              <a:ext cx="2000520" cy="856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0863585-97D6-0941-3BC8-12CA285097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73580" y="2640840"/>
                <a:ext cx="2036160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9160FFD-3C51-562F-6B5A-9159463B28F0}"/>
                  </a:ext>
                </a:extLst>
              </p14:cNvPr>
              <p14:cNvContentPartPr/>
              <p14:nvPr/>
            </p14:nvContentPartPr>
            <p14:xfrm>
              <a:off x="7489830" y="2643000"/>
              <a:ext cx="856440" cy="1030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9160FFD-3C51-562F-6B5A-9159463B2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72190" y="2607360"/>
                <a:ext cx="892080" cy="110196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19" descr="A cartoon character kicking a leg&#10;&#10;Description automatically generated">
            <a:extLst>
              <a:ext uri="{FF2B5EF4-FFF2-40B4-BE49-F238E27FC236}">
                <a16:creationId xmlns:a16="http://schemas.microsoft.com/office/drawing/2014/main" id="{C183DAFA-F93B-4E3C-F8A0-0A4CEDF7AA0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98" y="3451570"/>
            <a:ext cx="812803" cy="9694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5708D68-A8CC-AAB9-DFAB-CF77D8AA3946}"/>
              </a:ext>
            </a:extLst>
          </p:cNvPr>
          <p:cNvSpPr txBox="1"/>
          <p:nvPr/>
        </p:nvSpPr>
        <p:spPr>
          <a:xfrm>
            <a:off x="4497060" y="2342918"/>
            <a:ext cx="2255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transformer encoder block: Feed-Forward Network (FFN)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8F9D68-E08C-C0AB-A510-9A6DBCA13868}"/>
              </a:ext>
            </a:extLst>
          </p:cNvPr>
          <p:cNvSpPr txBox="1"/>
          <p:nvPr/>
        </p:nvSpPr>
        <p:spPr>
          <a:xfrm>
            <a:off x="1875960" y="2354348"/>
            <a:ext cx="2541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transformer encoder block: MultiHeadAttention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54AB52-E250-2EB5-62D9-44B0FDC1E3EF}"/>
              </a:ext>
            </a:extLst>
          </p:cNvPr>
          <p:cNvSpPr txBox="1"/>
          <p:nvPr/>
        </p:nvSpPr>
        <p:spPr>
          <a:xfrm>
            <a:off x="7090941" y="2342918"/>
            <a:ext cx="1778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Gated recurrent units</a:t>
            </a:r>
          </a:p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D6F7A3-E2C6-5D56-8A82-EE97B57A0DA0}"/>
              </a:ext>
            </a:extLst>
          </p:cNvPr>
          <p:cNvSpPr txBox="1"/>
          <p:nvPr/>
        </p:nvSpPr>
        <p:spPr>
          <a:xfrm>
            <a:off x="2003897" y="616170"/>
            <a:ext cx="16841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Residual Connections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D93AD6-49A3-8E59-D27F-90857907E86B}"/>
              </a:ext>
            </a:extLst>
          </p:cNvPr>
          <p:cNvSpPr txBox="1"/>
          <p:nvPr/>
        </p:nvSpPr>
        <p:spPr>
          <a:xfrm>
            <a:off x="3849488" y="616170"/>
            <a:ext cx="16841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Residual Connections</a:t>
            </a:r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385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r"/>
      </p:transition>
    </mc:Choice>
    <mc:Fallback xmlns="">
      <p:transition spd="med">
        <p:push dir="r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B7892F64-C5F8-885E-4A3D-45922F12F2BC}"/>
              </a:ext>
            </a:extLst>
          </p:cNvPr>
          <p:cNvSpPr/>
          <p:nvPr/>
        </p:nvSpPr>
        <p:spPr bwMode="auto">
          <a:xfrm>
            <a:off x="60181" y="92316"/>
            <a:ext cx="25001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More </a:t>
            </a:r>
            <a:r>
              <a:rPr lang="en-CA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ResCNN-TransGRU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with lines and points&#10;&#10;Description automatically generated">
            <a:extLst>
              <a:ext uri="{FF2B5EF4-FFF2-40B4-BE49-F238E27FC236}">
                <a16:creationId xmlns:a16="http://schemas.microsoft.com/office/drawing/2014/main" id="{B9C2E93D-E00F-AB47-ACA3-E21C68847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2473611"/>
            <a:ext cx="6388429" cy="2346741"/>
          </a:xfrm>
          <a:prstGeom prst="rect">
            <a:avLst/>
          </a:prstGeom>
        </p:spPr>
      </p:pic>
      <p:pic>
        <p:nvPicPr>
          <p:cNvPr id="6" name="Picture 5" descr="A graph with lines and curves&#10;&#10;Description automatically generated">
            <a:extLst>
              <a:ext uri="{FF2B5EF4-FFF2-40B4-BE49-F238E27FC236}">
                <a16:creationId xmlns:a16="http://schemas.microsoft.com/office/drawing/2014/main" id="{B0A617C7-64D7-B55C-C555-C77E955E5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92316"/>
            <a:ext cx="6388429" cy="2254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AE2900-E2CA-A634-104A-F0A9946CB224}"/>
              </a:ext>
            </a:extLst>
          </p:cNvPr>
          <p:cNvSpPr txBox="1"/>
          <p:nvPr/>
        </p:nvSpPr>
        <p:spPr>
          <a:xfrm>
            <a:off x="14614" y="2006005"/>
            <a:ext cx="2362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ResCNN-TransGRU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Best Val_acc: 87.52%</a:t>
            </a:r>
          </a:p>
          <a:p>
            <a:r>
              <a:rPr lang="en-US" b="1" dirty="0">
                <a:solidFill>
                  <a:srgbClr val="FF0000"/>
                </a:solidFill>
              </a:rPr>
              <a:t>mean acc in test: 86.45%</a:t>
            </a:r>
          </a:p>
          <a:p>
            <a:r>
              <a:rPr lang="en-US" b="1" dirty="0">
                <a:solidFill>
                  <a:srgbClr val="FF0000"/>
                </a:solidFill>
              </a:rPr>
              <a:t>std acc: 0.6128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262674-B09D-B0D2-82D5-67B2A186AB95}"/>
              </a:ext>
            </a:extLst>
          </p:cNvPr>
          <p:cNvSpPr txBox="1"/>
          <p:nvPr/>
        </p:nvSpPr>
        <p:spPr>
          <a:xfrm>
            <a:off x="14614" y="939846"/>
            <a:ext cx="22942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66"/>
                </a:solidFill>
              </a:rPr>
              <a:t>Red: Multi-CNN-LSTM</a:t>
            </a:r>
          </a:p>
          <a:p>
            <a:r>
              <a:rPr lang="en-CA" dirty="0">
                <a:solidFill>
                  <a:schemeClr val="tx2">
                    <a:lumMod val="50000"/>
                  </a:schemeClr>
                </a:solidFill>
              </a:rPr>
              <a:t>Blue: Attention-BiLSTM-CNN</a:t>
            </a:r>
          </a:p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Grey: ResCNN-TransGRU</a:t>
            </a:r>
          </a:p>
        </p:txBody>
      </p:sp>
    </p:spTree>
    <p:extLst>
      <p:ext uri="{BB962C8B-B14F-4D97-AF65-F5344CB8AC3E}">
        <p14:creationId xmlns:p14="http://schemas.microsoft.com/office/powerpoint/2010/main" val="1547108415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48F80-BDC5-9A81-09E1-751817B17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40DC06-1466-BF15-D425-0B32EBC4131F}"/>
              </a:ext>
            </a:extLst>
          </p:cNvPr>
          <p:cNvSpPr/>
          <p:nvPr/>
        </p:nvSpPr>
        <p:spPr bwMode="auto">
          <a:xfrm>
            <a:off x="90232" y="205901"/>
            <a:ext cx="18053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Limitations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79FF4F9-630F-BBAF-A58F-A0D966E743D3}"/>
              </a:ext>
            </a:extLst>
          </p:cNvPr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BDF5979-2235-B4EA-88C7-BAF462E4E128}"/>
              </a:ext>
            </a:extLst>
          </p:cNvPr>
          <p:cNvSpPr txBox="1"/>
          <p:nvPr/>
        </p:nvSpPr>
        <p:spPr>
          <a:xfrm>
            <a:off x="194041" y="1294477"/>
            <a:ext cx="81431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i="0" u="none" strike="noStrike" dirty="0">
                <a:effectLst/>
                <a:latin typeface="Apple Braille" pitchFamily="2" charset="0"/>
              </a:rPr>
              <a:t>Limited Feature Coverage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:</a:t>
            </a:r>
          </a:p>
          <a:p>
            <a:pPr algn="l"/>
            <a:r>
              <a:rPr lang="en-US" altLang="zh-CN" sz="1600" dirty="0">
                <a:latin typeface="Apple Braille" pitchFamily="2" charset="0"/>
              </a:rPr>
              <a:t>	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Although the model structure integrates frequency, spatial, and temporal features, but</a:t>
            </a:r>
            <a:r>
              <a:rPr lang="zh-CN" altLang="en-US" sz="1600" b="0" i="0" u="none" strike="noStrike" dirty="0">
                <a:effectLst/>
                <a:latin typeface="Apple Braille" pitchFamily="2" charset="0"/>
              </a:rPr>
              <a:t> 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it may not fully capture all important information from EEG signals.</a:t>
            </a:r>
          </a:p>
          <a:p>
            <a:pPr algn="l"/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 </a:t>
            </a:r>
          </a:p>
          <a:p>
            <a:pPr marL="457200" lvl="1" algn="l"/>
            <a:endParaRPr lang="en-US" altLang="zh-CN" sz="1600" b="0" i="0" u="none" strike="noStrike" dirty="0">
              <a:effectLst/>
              <a:latin typeface="Apple Braille" pitchFamily="2" charset="0"/>
            </a:endParaRPr>
          </a:p>
          <a:p>
            <a:pPr algn="l"/>
            <a:r>
              <a:rPr lang="en-US" altLang="zh-CN" sz="1600" b="1" i="0" u="none" strike="noStrike" dirty="0">
                <a:effectLst/>
                <a:latin typeface="Apple Braille" pitchFamily="2" charset="0"/>
              </a:rPr>
              <a:t>Generalizability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:</a:t>
            </a:r>
          </a:p>
          <a:p>
            <a:pPr algn="l"/>
            <a:r>
              <a:rPr lang="en-US" altLang="zh-CN" sz="1600" dirty="0">
                <a:latin typeface="Apple Braille" pitchFamily="2" charset="0"/>
              </a:rPr>
              <a:t>	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The proposed method achieves high accuracy on the SEED-IV</a:t>
            </a:r>
            <a:r>
              <a:rPr lang="zh-CN" altLang="en-US" sz="1600" b="0" i="0" u="none" strike="noStrike" dirty="0">
                <a:effectLst/>
                <a:latin typeface="Apple Braille" pitchFamily="2" charset="0"/>
              </a:rPr>
              <a:t> 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datasets, which are well-structured and controlled. However, the generalizability of the model to more diverse, real-world scenarios remains untested.</a:t>
            </a:r>
          </a:p>
          <a:p>
            <a:pPr algn="l"/>
            <a:endParaRPr lang="en-US" altLang="zh-CN" sz="1600" b="0" i="0" u="none" strike="noStrike" dirty="0">
              <a:effectLst/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4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FE219-0226-6D7E-8EF8-EC9BF090B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45C8E2-8ECD-E7EE-ED87-D30767CE237C}"/>
              </a:ext>
            </a:extLst>
          </p:cNvPr>
          <p:cNvSpPr/>
          <p:nvPr/>
        </p:nvSpPr>
        <p:spPr bwMode="auto">
          <a:xfrm>
            <a:off x="90232" y="205901"/>
            <a:ext cx="41024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Future</a:t>
            </a:r>
            <a:r>
              <a:rPr lang="zh-CN" altLang="en-US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Research</a:t>
            </a:r>
            <a:r>
              <a:rPr lang="zh-CN" altLang="en-US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Directions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9DA0E61-4BFD-DE98-E182-425D2D140114}"/>
              </a:ext>
            </a:extLst>
          </p:cNvPr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4EEABED-62EA-49D1-9EA5-9E1F3BEDD5FA}"/>
              </a:ext>
            </a:extLst>
          </p:cNvPr>
          <p:cNvSpPr txBox="1"/>
          <p:nvPr/>
        </p:nvSpPr>
        <p:spPr>
          <a:xfrm>
            <a:off x="194041" y="1171366"/>
            <a:ext cx="81431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i="0" u="none" strike="noStrike" dirty="0">
                <a:effectLst/>
                <a:latin typeface="Apple Braille" pitchFamily="2" charset="0"/>
              </a:rPr>
              <a:t>Exploration of Additional Features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:</a:t>
            </a:r>
          </a:p>
          <a:p>
            <a:pPr algn="l"/>
            <a:r>
              <a:rPr lang="en-US" altLang="zh-CN" sz="1600" dirty="0">
                <a:latin typeface="Apple Braille" pitchFamily="2" charset="0"/>
              </a:rPr>
              <a:t>	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Investigating other EEG features or expanding the frequency bands could potentially uncover new patterns that improve emotion recognition accuracy.</a:t>
            </a:r>
          </a:p>
          <a:p>
            <a:pPr algn="l"/>
            <a:endParaRPr lang="en-US" altLang="zh-CN" sz="1600" b="0" i="0" u="none" strike="noStrike" dirty="0">
              <a:effectLst/>
              <a:latin typeface="Apple Braille" pitchFamily="2" charset="0"/>
            </a:endParaRPr>
          </a:p>
          <a:p>
            <a:pPr algn="l"/>
            <a:r>
              <a:rPr lang="en-US" altLang="zh-CN" sz="1600" b="1" i="0" u="none" strike="noStrike" dirty="0">
                <a:effectLst/>
                <a:latin typeface="Apple Braille" pitchFamily="2" charset="0"/>
              </a:rPr>
              <a:t>Real-World Validation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:</a:t>
            </a:r>
          </a:p>
          <a:p>
            <a:pPr algn="l"/>
            <a:r>
              <a:rPr lang="en-US" altLang="zh-CN" sz="1600" dirty="0">
                <a:latin typeface="Apple Braille" pitchFamily="2" charset="0"/>
              </a:rPr>
              <a:t>	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Applying the proposed model to EEG data collected in real-world, less-controlled environments could demonstrate its robustness and practical applicability.</a:t>
            </a:r>
          </a:p>
          <a:p>
            <a:pPr algn="l"/>
            <a:endParaRPr lang="en-US" altLang="zh-CN" sz="1600" b="0" i="0" u="none" strike="noStrike" dirty="0">
              <a:effectLst/>
              <a:latin typeface="Apple Braille" pitchFamily="2" charset="0"/>
            </a:endParaRPr>
          </a:p>
          <a:p>
            <a:pPr algn="l"/>
            <a:r>
              <a:rPr lang="en-US" altLang="zh-CN" sz="1600" b="1" i="0" u="none" strike="noStrike" dirty="0">
                <a:effectLst/>
                <a:latin typeface="Apple Braille" pitchFamily="2" charset="0"/>
              </a:rPr>
              <a:t>Integration with Other Modalities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:</a:t>
            </a:r>
          </a:p>
          <a:p>
            <a:pPr algn="l"/>
            <a:r>
              <a:rPr lang="en-US" altLang="zh-CN" sz="1600" dirty="0">
                <a:latin typeface="Apple Braille" pitchFamily="2" charset="0"/>
              </a:rPr>
              <a:t>	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Combining EEG signals with other physiological or behavioral data (e.g., facial expressions, eye</a:t>
            </a:r>
            <a:r>
              <a:rPr lang="zh-CN" altLang="en-US" sz="1600" b="0" i="0" u="none" strike="noStrike" dirty="0">
                <a:effectLst/>
                <a:latin typeface="Apple Braille" pitchFamily="2" charset="0"/>
              </a:rPr>
              <a:t> </a:t>
            </a:r>
            <a:r>
              <a:rPr lang="en-US" altLang="zh-CN" sz="1600" b="0" i="0" u="none" strike="noStrike" dirty="0">
                <a:effectLst/>
                <a:latin typeface="Apple Braille" pitchFamily="2" charset="0"/>
              </a:rPr>
              <a:t>movement) could enhance the overall emotion recognition system.</a:t>
            </a:r>
          </a:p>
        </p:txBody>
      </p:sp>
    </p:spTree>
    <p:extLst>
      <p:ext uri="{BB962C8B-B14F-4D97-AF65-F5344CB8AC3E}">
        <p14:creationId xmlns:p14="http://schemas.microsoft.com/office/powerpoint/2010/main" val="174050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7891D6-9AA5-C337-D5D7-09CF26A01627}"/>
              </a:ext>
            </a:extLst>
          </p:cNvPr>
          <p:cNvSpPr txBox="1"/>
          <p:nvPr/>
        </p:nvSpPr>
        <p:spPr>
          <a:xfrm>
            <a:off x="960120" y="670560"/>
            <a:ext cx="72237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APPENDIX</a:t>
            </a:r>
          </a:p>
          <a:p>
            <a:endParaRPr lang="en-CA" dirty="0"/>
          </a:p>
          <a:p>
            <a:r>
              <a:rPr lang="en-CA" dirty="0"/>
              <a:t>Code: </a:t>
            </a:r>
          </a:p>
          <a:p>
            <a:r>
              <a:rPr lang="en-CA" dirty="0"/>
              <a:t>GitHub: </a:t>
            </a:r>
          </a:p>
          <a:p>
            <a:r>
              <a:rPr lang="en-CA" dirty="0"/>
              <a:t>https://github.com/BluesRockets/EGG-emotion-recognition</a:t>
            </a:r>
          </a:p>
          <a:p>
            <a:r>
              <a:rPr lang="en-CA" dirty="0"/>
              <a:t>Google Drive: https://drive.google.com/drive/folders/1bC6g0VIuv3Upk6sX8WlgMYT1ptY0oYnz?usp=sharing</a:t>
            </a:r>
          </a:p>
          <a:p>
            <a:endParaRPr lang="en-CA" dirty="0"/>
          </a:p>
          <a:p>
            <a:r>
              <a:rPr lang="en-CA" dirty="0"/>
              <a:t>Tool: </a:t>
            </a:r>
          </a:p>
          <a:p>
            <a:r>
              <a:rPr lang="en-CA" dirty="0"/>
              <a:t>Tensor board, Microsoft Words, Microsoft PowerPoints, Netron, Latex</a:t>
            </a:r>
          </a:p>
        </p:txBody>
      </p:sp>
    </p:spTree>
    <p:extLst>
      <p:ext uri="{BB962C8B-B14F-4D97-AF65-F5344CB8AC3E}">
        <p14:creationId xmlns:p14="http://schemas.microsoft.com/office/powerpoint/2010/main" val="3596484694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D804AD1E-0264-2507-CC81-6FB2D4663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09" y="240419"/>
            <a:ext cx="4203148" cy="44781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D9C99AB-EBE3-F423-EF39-71A61B68FC33}"/>
              </a:ext>
            </a:extLst>
          </p:cNvPr>
          <p:cNvSpPr/>
          <p:nvPr/>
        </p:nvSpPr>
        <p:spPr bwMode="auto">
          <a:xfrm>
            <a:off x="77353" y="113823"/>
            <a:ext cx="200933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6">
            <a:extLst>
              <a:ext uri="{FF2B5EF4-FFF2-40B4-BE49-F238E27FC236}">
                <a16:creationId xmlns:a16="http://schemas.microsoft.com/office/drawing/2014/main" id="{16451C72-120D-1801-12EE-0B546FF03E87}"/>
              </a:ext>
            </a:extLst>
          </p:cNvPr>
          <p:cNvCxnSpPr/>
          <p:nvPr/>
        </p:nvCxnSpPr>
        <p:spPr>
          <a:xfrm>
            <a:off x="194041" y="592754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C8F25C-B065-BA44-134E-2D6DBB9BB1C5}"/>
              </a:ext>
            </a:extLst>
          </p:cNvPr>
          <p:cNvSpPr txBox="1"/>
          <p:nvPr/>
        </p:nvSpPr>
        <p:spPr>
          <a:xfrm>
            <a:off x="194041" y="957330"/>
            <a:ext cx="4549677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Problem: </a:t>
            </a:r>
          </a:p>
          <a:p>
            <a:r>
              <a:rPr lang="en-CA" sz="1800" dirty="0"/>
              <a:t>Classification of emotional states from multi-channel EEG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Dataset:</a:t>
            </a:r>
          </a:p>
          <a:p>
            <a:r>
              <a:rPr lang="en-US" sz="1800" dirty="0"/>
              <a:t>SEED-IV Raw Data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Our solution:</a:t>
            </a:r>
          </a:p>
          <a:p>
            <a:r>
              <a:rPr lang="en-US" sz="1800" dirty="0"/>
              <a:t>Multi-CNN-LSTM(Paper Solution)</a:t>
            </a:r>
          </a:p>
          <a:p>
            <a:r>
              <a:rPr lang="en-US" sz="1800" dirty="0"/>
              <a:t>Attention-BiLSTM-CNN(Model Enhanced)</a:t>
            </a:r>
          </a:p>
          <a:p>
            <a:r>
              <a:rPr lang="en-US" sz="1800" dirty="0"/>
              <a:t>ResCNN-TransGRU(Model Enhanced Plus)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r"/>
      </p:transition>
    </mc:Choice>
    <mc:Fallback xmlns="">
      <p:transition spd="med">
        <p:push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5B608-191E-5734-C7FA-3BA98CD46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82A550-4DA9-0502-4EE0-C7B6BD6F8D2D}"/>
              </a:ext>
            </a:extLst>
          </p:cNvPr>
          <p:cNvSpPr/>
          <p:nvPr/>
        </p:nvSpPr>
        <p:spPr bwMode="auto">
          <a:xfrm>
            <a:off x="90232" y="205901"/>
            <a:ext cx="30276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 Preprocessing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AD5A94B-89A8-D4FD-1F0E-A9713390EE32}"/>
              </a:ext>
            </a:extLst>
          </p:cNvPr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52D543-5DC3-7584-E458-2261277285A7}"/>
              </a:ext>
            </a:extLst>
          </p:cNvPr>
          <p:cNvSpPr txBox="1"/>
          <p:nvPr/>
        </p:nvSpPr>
        <p:spPr>
          <a:xfrm>
            <a:off x="577048" y="1016423"/>
            <a:ext cx="1989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pple Braille" pitchFamily="2" charset="0"/>
              </a:rPr>
              <a:t>Raw</a:t>
            </a:r>
            <a:r>
              <a:rPr kumimoji="1" lang="zh-CN" altLang="en-US" sz="1600" dirty="0">
                <a:latin typeface="Apple Braille" pitchFamily="2" charset="0"/>
              </a:rPr>
              <a:t> </a:t>
            </a:r>
            <a:r>
              <a:rPr kumimoji="1" lang="en-US" altLang="zh-CN" sz="1600" dirty="0">
                <a:latin typeface="Apple Braille" pitchFamily="2" charset="0"/>
              </a:rPr>
              <a:t>EEG</a:t>
            </a:r>
            <a:r>
              <a:rPr kumimoji="1" lang="zh-CN" altLang="en-US" sz="1600" dirty="0">
                <a:latin typeface="Apple Braille" pitchFamily="2" charset="0"/>
              </a:rPr>
              <a:t> </a:t>
            </a:r>
            <a:r>
              <a:rPr kumimoji="1" lang="en-US" altLang="zh-CN" sz="1600" dirty="0">
                <a:latin typeface="Apple Braille" pitchFamily="2" charset="0"/>
              </a:rPr>
              <a:t>Signals</a:t>
            </a:r>
            <a:endParaRPr kumimoji="1" lang="zh-CN" altLang="en-US" sz="1600" dirty="0">
              <a:latin typeface="Apple Braille" pitchFamily="2" charset="0"/>
            </a:endParaRPr>
          </a:p>
        </p:txBody>
      </p:sp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1BD38F1E-ECF9-71FE-2C60-24852878F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8" y="1521091"/>
            <a:ext cx="7772400" cy="26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7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 dir="r"/>
      </p:transition>
    </mc:Choice>
    <mc:Fallback xmlns="">
      <p:transition spd="med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846C5-D6B6-07CF-4C58-E9B81784E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B360A5A4-5610-5E02-1DC2-60DC2B97C2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46" y="1690035"/>
            <a:ext cx="6476308" cy="881715"/>
          </a:xfrm>
          <a:prstGeom prst="rect">
            <a:avLst/>
          </a:prstGeom>
        </p:spPr>
      </p:pic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FA48C4D-E988-579D-469E-FC6672602C87}"/>
              </a:ext>
            </a:extLst>
          </p:cNvPr>
          <p:cNvCxnSpPr>
            <a:cxnSpLocks/>
          </p:cNvCxnSpPr>
          <p:nvPr/>
        </p:nvCxnSpPr>
        <p:spPr>
          <a:xfrm>
            <a:off x="1254251" y="1690035"/>
            <a:ext cx="0" cy="881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608A22C-1EBA-589D-D3D9-06FDDA129CDE}"/>
              </a:ext>
            </a:extLst>
          </p:cNvPr>
          <p:cNvSpPr txBox="1"/>
          <p:nvPr/>
        </p:nvSpPr>
        <p:spPr>
          <a:xfrm>
            <a:off x="1012924" y="1980851"/>
            <a:ext cx="3209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793ABD7-3A81-03E8-B8F5-1B54FCC552DF}"/>
              </a:ext>
            </a:extLst>
          </p:cNvPr>
          <p:cNvCxnSpPr>
            <a:cxnSpLocks/>
          </p:cNvCxnSpPr>
          <p:nvPr/>
        </p:nvCxnSpPr>
        <p:spPr>
          <a:xfrm>
            <a:off x="6915807" y="2679691"/>
            <a:ext cx="8943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47322E4-EAEA-7675-83D3-1BA20815D4AA}"/>
              </a:ext>
            </a:extLst>
          </p:cNvPr>
          <p:cNvSpPr txBox="1"/>
          <p:nvPr/>
        </p:nvSpPr>
        <p:spPr>
          <a:xfrm>
            <a:off x="7106792" y="2654013"/>
            <a:ext cx="65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/>
              <a:t>Time</a:t>
            </a:r>
            <a:endParaRPr kumimoji="1" lang="zh-CN" altLang="en-US" sz="2400" dirty="0"/>
          </a:p>
        </p:txBody>
      </p:sp>
      <p:pic>
        <p:nvPicPr>
          <p:cNvPr id="20" name="图片 19" descr="图表&#10;&#10;描述已自动生成">
            <a:extLst>
              <a:ext uri="{FF2B5EF4-FFF2-40B4-BE49-F238E27FC236}">
                <a16:creationId xmlns:a16="http://schemas.microsoft.com/office/drawing/2014/main" id="{D08C8D9E-F565-26AE-FB7C-78EA815A71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030"/>
          <a:stretch/>
        </p:blipFill>
        <p:spPr>
          <a:xfrm>
            <a:off x="1333846" y="3184125"/>
            <a:ext cx="1358076" cy="88171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314E38B-B619-B0BC-E304-51FB77D8E37C}"/>
              </a:ext>
            </a:extLst>
          </p:cNvPr>
          <p:cNvSpPr txBox="1"/>
          <p:nvPr/>
        </p:nvSpPr>
        <p:spPr>
          <a:xfrm>
            <a:off x="1349027" y="1029447"/>
            <a:ext cx="141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pple Braille" pitchFamily="2" charset="0"/>
              </a:rPr>
              <a:t>Segment</a:t>
            </a:r>
            <a:r>
              <a:rPr kumimoji="1" lang="zh-CN" altLang="en-US" sz="1400" dirty="0">
                <a:latin typeface="Apple Braille" pitchFamily="2" charset="0"/>
              </a:rPr>
              <a:t> </a:t>
            </a:r>
            <a:r>
              <a:rPr kumimoji="1" lang="en-US" altLang="zh-CN" sz="1400" dirty="0">
                <a:latin typeface="Apple Braille" pitchFamily="2" charset="0"/>
              </a:rPr>
              <a:t>1</a:t>
            </a:r>
            <a:r>
              <a:rPr kumimoji="1" lang="zh-CN" altLang="en-US" sz="1400" dirty="0">
                <a:latin typeface="Apple Braille" pitchFamily="2" charset="0"/>
              </a:rPr>
              <a:t> </a:t>
            </a:r>
            <a:r>
              <a:rPr kumimoji="1" lang="en-US" altLang="zh-CN" sz="1400" dirty="0">
                <a:latin typeface="Apple Braille" pitchFamily="2" charset="0"/>
              </a:rPr>
              <a:t>(</a:t>
            </a:r>
            <a:r>
              <a:rPr kumimoji="1" lang="en-US" altLang="zh-CN" sz="1400" i="1" dirty="0">
                <a:latin typeface="Apple Braille" pitchFamily="2" charset="0"/>
              </a:rPr>
              <a:t>T</a:t>
            </a:r>
            <a:r>
              <a:rPr kumimoji="1" lang="en-US" altLang="zh-CN" sz="1400" dirty="0">
                <a:latin typeface="Apple Braille" pitchFamily="2" charset="0"/>
              </a:rPr>
              <a:t>s)</a:t>
            </a:r>
            <a:endParaRPr kumimoji="1" lang="zh-CN" altLang="en-US" sz="1400" dirty="0">
              <a:latin typeface="Apple Braille" pitchFamily="2" charset="0"/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EFD5026-2270-CEBB-E56E-C95FD1EB3A7E}"/>
              </a:ext>
            </a:extLst>
          </p:cNvPr>
          <p:cNvCxnSpPr>
            <a:cxnSpLocks/>
          </p:cNvCxnSpPr>
          <p:nvPr/>
        </p:nvCxnSpPr>
        <p:spPr>
          <a:xfrm>
            <a:off x="1605185" y="3184125"/>
            <a:ext cx="0" cy="881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A6BACF5B-164F-8048-C434-720991E13AD1}"/>
              </a:ext>
            </a:extLst>
          </p:cNvPr>
          <p:cNvCxnSpPr>
            <a:cxnSpLocks/>
          </p:cNvCxnSpPr>
          <p:nvPr/>
        </p:nvCxnSpPr>
        <p:spPr>
          <a:xfrm>
            <a:off x="1333846" y="2582487"/>
            <a:ext cx="0" cy="1483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46D479C9-7D33-AA5D-2DE6-3CE019DC5C18}"/>
              </a:ext>
            </a:extLst>
          </p:cNvPr>
          <p:cNvCxnSpPr>
            <a:cxnSpLocks/>
          </p:cNvCxnSpPr>
          <p:nvPr/>
        </p:nvCxnSpPr>
        <p:spPr>
          <a:xfrm>
            <a:off x="1333846" y="3177989"/>
            <a:ext cx="2713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E8A8B88-98D2-B921-2CAC-E7C2A89C5282}"/>
              </a:ext>
            </a:extLst>
          </p:cNvPr>
          <p:cNvCxnSpPr>
            <a:cxnSpLocks/>
          </p:cNvCxnSpPr>
          <p:nvPr/>
        </p:nvCxnSpPr>
        <p:spPr>
          <a:xfrm>
            <a:off x="1333845" y="4052144"/>
            <a:ext cx="2713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E642096F-E1A6-77C2-1D76-13333BE81970}"/>
              </a:ext>
            </a:extLst>
          </p:cNvPr>
          <p:cNvCxnSpPr>
            <a:cxnSpLocks/>
          </p:cNvCxnSpPr>
          <p:nvPr/>
        </p:nvCxnSpPr>
        <p:spPr>
          <a:xfrm>
            <a:off x="1196895" y="3184124"/>
            <a:ext cx="0" cy="881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87CE390-1974-1E46-2F0B-9BE4ADA38AAB}"/>
              </a:ext>
            </a:extLst>
          </p:cNvPr>
          <p:cNvSpPr txBox="1"/>
          <p:nvPr/>
        </p:nvSpPr>
        <p:spPr>
          <a:xfrm>
            <a:off x="955568" y="3474940"/>
            <a:ext cx="3209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259312-2ACA-BCEE-D0A0-0D0027EFDB02}"/>
              </a:ext>
            </a:extLst>
          </p:cNvPr>
          <p:cNvCxnSpPr>
            <a:cxnSpLocks/>
          </p:cNvCxnSpPr>
          <p:nvPr/>
        </p:nvCxnSpPr>
        <p:spPr>
          <a:xfrm>
            <a:off x="1294047" y="4170078"/>
            <a:ext cx="3509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2F06F13-4E10-9C81-FCF0-A33879228F10}"/>
              </a:ext>
            </a:extLst>
          </p:cNvPr>
          <p:cNvSpPr txBox="1"/>
          <p:nvPr/>
        </p:nvSpPr>
        <p:spPr>
          <a:xfrm>
            <a:off x="1234513" y="4206614"/>
            <a:ext cx="4700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0.5s</a:t>
            </a:r>
            <a:endParaRPr kumimoji="1"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9F40879E-7FDF-FD79-2D72-FD3BA5726B20}"/>
              </a:ext>
            </a:extLst>
          </p:cNvPr>
          <p:cNvCxnSpPr>
            <a:cxnSpLocks/>
          </p:cNvCxnSpPr>
          <p:nvPr/>
        </p:nvCxnSpPr>
        <p:spPr>
          <a:xfrm>
            <a:off x="2691922" y="1690035"/>
            <a:ext cx="0" cy="17849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988D832-6D48-9FFA-99B3-AC121D0E19B9}"/>
              </a:ext>
            </a:extLst>
          </p:cNvPr>
          <p:cNvSpPr/>
          <p:nvPr/>
        </p:nvSpPr>
        <p:spPr bwMode="auto">
          <a:xfrm>
            <a:off x="90232" y="205901"/>
            <a:ext cx="22470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Preprocessing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6">
            <a:extLst>
              <a:ext uri="{FF2B5EF4-FFF2-40B4-BE49-F238E27FC236}">
                <a16:creationId xmlns:a16="http://schemas.microsoft.com/office/drawing/2014/main" id="{5E5FBB19-37C3-27E9-7D1E-A55DF8D55FFA}"/>
              </a:ext>
            </a:extLst>
          </p:cNvPr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D9EC67E-058C-F0F4-9D44-6565F58E5729}"/>
              </a:ext>
            </a:extLst>
          </p:cNvPr>
          <p:cNvSpPr txBox="1"/>
          <p:nvPr/>
        </p:nvSpPr>
        <p:spPr>
          <a:xfrm>
            <a:off x="1012924" y="4581610"/>
            <a:ext cx="3454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effectLst/>
                <a:latin typeface="Apple Braille" pitchFamily="2" charset="0"/>
              </a:rPr>
              <a:t>m denotes the number of electrodes</a:t>
            </a: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ED14C2E2-11B6-91C1-E2B9-2BCA8DE3CCB5}"/>
              </a:ext>
            </a:extLst>
          </p:cNvPr>
          <p:cNvCxnSpPr>
            <a:cxnSpLocks/>
          </p:cNvCxnSpPr>
          <p:nvPr/>
        </p:nvCxnSpPr>
        <p:spPr>
          <a:xfrm>
            <a:off x="1333845" y="1481959"/>
            <a:ext cx="1360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07C958D-AD74-105A-01EA-C66CF9447C85}"/>
              </a:ext>
            </a:extLst>
          </p:cNvPr>
          <p:cNvSpPr txBox="1"/>
          <p:nvPr/>
        </p:nvSpPr>
        <p:spPr>
          <a:xfrm>
            <a:off x="2691922" y="1025663"/>
            <a:ext cx="141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pple Braille" pitchFamily="2" charset="0"/>
              </a:rPr>
              <a:t>Segment</a:t>
            </a:r>
            <a:r>
              <a:rPr kumimoji="1" lang="zh-CN" altLang="en-US" sz="1400" dirty="0">
                <a:latin typeface="Apple Braille" pitchFamily="2" charset="0"/>
              </a:rPr>
              <a:t> </a:t>
            </a:r>
            <a:r>
              <a:rPr kumimoji="1" lang="en-US" altLang="zh-CN" sz="1400" dirty="0">
                <a:latin typeface="Apple Braille" pitchFamily="2" charset="0"/>
              </a:rPr>
              <a:t>2</a:t>
            </a:r>
            <a:r>
              <a:rPr kumimoji="1" lang="zh-CN" altLang="en-US" sz="1400" dirty="0">
                <a:latin typeface="Apple Braille" pitchFamily="2" charset="0"/>
              </a:rPr>
              <a:t> </a:t>
            </a:r>
            <a:r>
              <a:rPr kumimoji="1" lang="en-US" altLang="zh-CN" sz="1400" dirty="0">
                <a:latin typeface="Apple Braille" pitchFamily="2" charset="0"/>
              </a:rPr>
              <a:t>(</a:t>
            </a:r>
            <a:r>
              <a:rPr kumimoji="1" lang="en-US" altLang="zh-CN" sz="1400" i="1" dirty="0">
                <a:latin typeface="Apple Braille" pitchFamily="2" charset="0"/>
              </a:rPr>
              <a:t>T</a:t>
            </a:r>
            <a:r>
              <a:rPr kumimoji="1" lang="en-US" altLang="zh-CN" sz="1400" dirty="0">
                <a:latin typeface="Apple Braille" pitchFamily="2" charset="0"/>
              </a:rPr>
              <a:t>s)</a:t>
            </a:r>
            <a:endParaRPr kumimoji="1" lang="zh-CN" altLang="en-US" sz="1400" dirty="0">
              <a:latin typeface="Apple Braille" pitchFamily="2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082997D-0A23-CA5B-A5D2-437651F8E863}"/>
              </a:ext>
            </a:extLst>
          </p:cNvPr>
          <p:cNvCxnSpPr>
            <a:cxnSpLocks/>
          </p:cNvCxnSpPr>
          <p:nvPr/>
        </p:nvCxnSpPr>
        <p:spPr>
          <a:xfrm>
            <a:off x="2676740" y="1478175"/>
            <a:ext cx="1360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72603A6-E37C-4789-B13F-066692050BBE}"/>
              </a:ext>
            </a:extLst>
          </p:cNvPr>
          <p:cNvSpPr txBox="1"/>
          <p:nvPr/>
        </p:nvSpPr>
        <p:spPr>
          <a:xfrm>
            <a:off x="6399076" y="1031268"/>
            <a:ext cx="141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pple Braille" pitchFamily="2" charset="0"/>
              </a:rPr>
              <a:t>Segment</a:t>
            </a:r>
            <a:r>
              <a:rPr kumimoji="1" lang="zh-CN" altLang="en-US" sz="1400" dirty="0">
                <a:latin typeface="Apple Braille" pitchFamily="2" charset="0"/>
              </a:rPr>
              <a:t> </a:t>
            </a:r>
            <a:r>
              <a:rPr kumimoji="1" lang="en-US" altLang="zh-CN" sz="1400" dirty="0">
                <a:latin typeface="Apple Braille" pitchFamily="2" charset="0"/>
              </a:rPr>
              <a:t>n</a:t>
            </a:r>
            <a:r>
              <a:rPr kumimoji="1" lang="zh-CN" altLang="en-US" sz="1400" dirty="0">
                <a:latin typeface="Apple Braille" pitchFamily="2" charset="0"/>
              </a:rPr>
              <a:t> </a:t>
            </a:r>
            <a:r>
              <a:rPr kumimoji="1" lang="en-US" altLang="zh-CN" sz="1400" dirty="0">
                <a:latin typeface="Apple Braille" pitchFamily="2" charset="0"/>
              </a:rPr>
              <a:t>(</a:t>
            </a:r>
            <a:r>
              <a:rPr kumimoji="1" lang="en-US" altLang="zh-CN" sz="1400" i="1" dirty="0">
                <a:latin typeface="Apple Braille" pitchFamily="2" charset="0"/>
              </a:rPr>
              <a:t>T</a:t>
            </a:r>
            <a:r>
              <a:rPr kumimoji="1" lang="en-US" altLang="zh-CN" sz="1400" dirty="0">
                <a:latin typeface="Apple Braille" pitchFamily="2" charset="0"/>
              </a:rPr>
              <a:t>s)</a:t>
            </a:r>
            <a:endParaRPr kumimoji="1" lang="zh-CN" altLang="en-US" sz="1400" dirty="0">
              <a:latin typeface="Apple Braille" pitchFamily="2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0484B05-6906-93C1-5012-33932500B262}"/>
              </a:ext>
            </a:extLst>
          </p:cNvPr>
          <p:cNvCxnSpPr>
            <a:cxnSpLocks/>
          </p:cNvCxnSpPr>
          <p:nvPr/>
        </p:nvCxnSpPr>
        <p:spPr>
          <a:xfrm>
            <a:off x="6383894" y="1483780"/>
            <a:ext cx="1360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885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  <p:bldP spid="33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4D761-D222-B46C-E997-E8494EF80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6838FD2-EEDB-8F69-6327-9831A0E11C93}"/>
              </a:ext>
            </a:extLst>
          </p:cNvPr>
          <p:cNvSpPr/>
          <p:nvPr/>
        </p:nvSpPr>
        <p:spPr bwMode="auto">
          <a:xfrm>
            <a:off x="90232" y="205901"/>
            <a:ext cx="17346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Preprocessing</a:t>
            </a:r>
            <a:endParaRPr lang="zh-CN" altLang="en-US" sz="1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53C7123-DC2F-048F-045D-A11E4B906006}"/>
              </a:ext>
            </a:extLst>
          </p:cNvPr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右箭头 4">
            <a:extLst>
              <a:ext uri="{FF2B5EF4-FFF2-40B4-BE49-F238E27FC236}">
                <a16:creationId xmlns:a16="http://schemas.microsoft.com/office/drawing/2014/main" id="{320568E0-CFAE-553F-4FAA-145EF72415F7}"/>
              </a:ext>
            </a:extLst>
          </p:cNvPr>
          <p:cNvSpPr/>
          <p:nvPr/>
        </p:nvSpPr>
        <p:spPr>
          <a:xfrm>
            <a:off x="2743200" y="2382030"/>
            <a:ext cx="1828800" cy="7251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pple Braille" pitchFamily="2" charset="0"/>
              </a:rPr>
              <a:t>Bandpass</a:t>
            </a:r>
            <a:r>
              <a:rPr kumimoji="1" lang="zh-CN" altLang="en-US" sz="1600" dirty="0">
                <a:solidFill>
                  <a:schemeClr val="tx1"/>
                </a:solidFill>
                <a:latin typeface="Apple Braille" pitchFamily="2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pple Braille" pitchFamily="2" charset="0"/>
              </a:rPr>
              <a:t>filter</a:t>
            </a:r>
            <a:endParaRPr kumimoji="1" lang="zh-CN" altLang="en-US" sz="1600" dirty="0">
              <a:solidFill>
                <a:schemeClr val="tx1"/>
              </a:solidFill>
              <a:latin typeface="Apple Braille" pitchFamily="2" charset="0"/>
            </a:endParaRPr>
          </a:p>
        </p:txBody>
      </p:sp>
      <p:pic>
        <p:nvPicPr>
          <p:cNvPr id="8" name="图片 7" descr="图片包含 图表&#10;&#10;描述已自动生成">
            <a:extLst>
              <a:ext uri="{FF2B5EF4-FFF2-40B4-BE49-F238E27FC236}">
                <a16:creationId xmlns:a16="http://schemas.microsoft.com/office/drawing/2014/main" id="{59756D50-ABA7-DCF4-D870-23D9AF1363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" r="1" b="80476"/>
          <a:stretch/>
        </p:blipFill>
        <p:spPr>
          <a:xfrm>
            <a:off x="5690585" y="68031"/>
            <a:ext cx="3119008" cy="915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00D050-8D4E-C912-3336-33F4A486F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 t="20021" b="60475"/>
          <a:stretch/>
        </p:blipFill>
        <p:spPr>
          <a:xfrm>
            <a:off x="5690585" y="1071261"/>
            <a:ext cx="3119008" cy="925874"/>
          </a:xfrm>
          <a:prstGeom prst="rect">
            <a:avLst/>
          </a:prstGeom>
        </p:spPr>
      </p:pic>
      <p:pic>
        <p:nvPicPr>
          <p:cNvPr id="13" name="图片 12" descr="图片包含 图表&#10;&#10;描述已自动生成">
            <a:extLst>
              <a:ext uri="{FF2B5EF4-FFF2-40B4-BE49-F238E27FC236}">
                <a16:creationId xmlns:a16="http://schemas.microsoft.com/office/drawing/2014/main" id="{DEB4FD01-0B6B-4DC8-C70E-731C6F2DE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70" b="40627"/>
          <a:stretch/>
        </p:blipFill>
        <p:spPr>
          <a:xfrm>
            <a:off x="5690585" y="2152495"/>
            <a:ext cx="3119008" cy="915900"/>
          </a:xfrm>
          <a:prstGeom prst="rect">
            <a:avLst/>
          </a:prstGeom>
        </p:spPr>
      </p:pic>
      <p:pic>
        <p:nvPicPr>
          <p:cNvPr id="15" name="图片 14" descr="图片包含 图表&#10;&#10;描述已自动生成">
            <a:extLst>
              <a:ext uri="{FF2B5EF4-FFF2-40B4-BE49-F238E27FC236}">
                <a16:creationId xmlns:a16="http://schemas.microsoft.com/office/drawing/2014/main" id="{66B66FC5-9650-8D87-11A0-2488130AC1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0" b="20086"/>
          <a:stretch/>
        </p:blipFill>
        <p:spPr>
          <a:xfrm>
            <a:off x="5690585" y="3223755"/>
            <a:ext cx="3119008" cy="915900"/>
          </a:xfrm>
          <a:prstGeom prst="rect">
            <a:avLst/>
          </a:prstGeom>
        </p:spPr>
      </p:pic>
      <p:pic>
        <p:nvPicPr>
          <p:cNvPr id="17" name="图片 16" descr="图片包含 图表&#10;&#10;描述已自动生成">
            <a:extLst>
              <a:ext uri="{FF2B5EF4-FFF2-40B4-BE49-F238E27FC236}">
                <a16:creationId xmlns:a16="http://schemas.microsoft.com/office/drawing/2014/main" id="{0CA5493F-EF64-C682-90F7-F01AE651A1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83"/>
          <a:stretch/>
        </p:blipFill>
        <p:spPr>
          <a:xfrm>
            <a:off x="5690585" y="4226985"/>
            <a:ext cx="3119008" cy="916514"/>
          </a:xfrm>
          <a:prstGeom prst="rect">
            <a:avLst/>
          </a:prstGeom>
        </p:spPr>
      </p:pic>
      <p:pic>
        <p:nvPicPr>
          <p:cNvPr id="21" name="图片 20" descr="图表&#10;&#10;描述已自动生成">
            <a:extLst>
              <a:ext uri="{FF2B5EF4-FFF2-40B4-BE49-F238E27FC236}">
                <a16:creationId xmlns:a16="http://schemas.microsoft.com/office/drawing/2014/main" id="{046BAC65-CA8A-0400-E0C0-A8E0ED2FA1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149"/>
          <a:stretch/>
        </p:blipFill>
        <p:spPr>
          <a:xfrm>
            <a:off x="1381194" y="2303750"/>
            <a:ext cx="443680" cy="88171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F21E1F0-879D-F58A-24A6-016A0A22ED96}"/>
              </a:ext>
            </a:extLst>
          </p:cNvPr>
          <p:cNvSpPr txBox="1"/>
          <p:nvPr/>
        </p:nvSpPr>
        <p:spPr>
          <a:xfrm>
            <a:off x="5414547" y="356704"/>
            <a:ext cx="174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δ</a:t>
            </a:r>
            <a:endParaRPr kumimoji="1" lang="en-US" altLang="zh-CN" sz="1600" b="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FA937D-DBDC-071F-578E-D1AF3B836717}"/>
              </a:ext>
            </a:extLst>
          </p:cNvPr>
          <p:cNvSpPr txBox="1"/>
          <p:nvPr/>
        </p:nvSpPr>
        <p:spPr>
          <a:xfrm>
            <a:off x="5414547" y="136492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θ</a:t>
            </a:r>
            <a:r>
              <a:rPr lang="el-GR" altLang="zh-CN" sz="1600" b="0" i="0" u="none" strike="noStrike" dirty="0">
                <a:solidFill>
                  <a:srgbClr val="ECECEC"/>
                </a:solidFill>
                <a:effectLst/>
                <a:latin typeface="ui-sans-serif"/>
              </a:rPr>
              <a:t> </a:t>
            </a:r>
            <a:endParaRPr kumimoji="1"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05B04E4-81D7-0929-0FC2-7E9A3A821973}"/>
              </a:ext>
            </a:extLst>
          </p:cNvPr>
          <p:cNvSpPr txBox="1"/>
          <p:nvPr/>
        </p:nvSpPr>
        <p:spPr>
          <a:xfrm>
            <a:off x="5414547" y="2441168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α </a:t>
            </a:r>
            <a:endParaRPr kumimoji="1"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0257CC-B41D-529C-FE0F-BBE601A984D1}"/>
              </a:ext>
            </a:extLst>
          </p:cNvPr>
          <p:cNvSpPr txBox="1"/>
          <p:nvPr/>
        </p:nvSpPr>
        <p:spPr>
          <a:xfrm>
            <a:off x="5437791" y="351242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β</a:t>
            </a:r>
            <a:endParaRPr kumimoji="1" lang="zh-CN" altLang="en-US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4BF946-2548-B15D-4565-10C970274A9A}"/>
              </a:ext>
            </a:extLst>
          </p:cNvPr>
          <p:cNvSpPr txBox="1"/>
          <p:nvPr/>
        </p:nvSpPr>
        <p:spPr>
          <a:xfrm>
            <a:off x="5437791" y="4414411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γ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140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23" grpId="1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C4B05-3ED8-FFCB-167F-6CAF3D0D1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B9FEB1E-A1EC-221C-88DD-E64471766338}"/>
              </a:ext>
            </a:extLst>
          </p:cNvPr>
          <p:cNvSpPr/>
          <p:nvPr/>
        </p:nvSpPr>
        <p:spPr bwMode="auto">
          <a:xfrm>
            <a:off x="90232" y="205901"/>
            <a:ext cx="22470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Preprocessing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7B5276A-5EC4-118E-F167-89FA2CA89330}"/>
              </a:ext>
            </a:extLst>
          </p:cNvPr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 descr="图表&#10;&#10;描述已自动生成">
            <a:extLst>
              <a:ext uri="{FF2B5EF4-FFF2-40B4-BE49-F238E27FC236}">
                <a16:creationId xmlns:a16="http://schemas.microsoft.com/office/drawing/2014/main" id="{81F748A1-4565-E8EE-FB83-FC9D85B638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149"/>
          <a:stretch/>
        </p:blipFill>
        <p:spPr>
          <a:xfrm>
            <a:off x="451945" y="2130892"/>
            <a:ext cx="443680" cy="88171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8347434-9DC3-617C-8A55-48EFB64BCE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 t="20021" b="60475"/>
          <a:stretch/>
        </p:blipFill>
        <p:spPr>
          <a:xfrm>
            <a:off x="1824874" y="712339"/>
            <a:ext cx="492644" cy="925874"/>
          </a:xfrm>
          <a:prstGeom prst="rect">
            <a:avLst/>
          </a:prstGeom>
        </p:spPr>
      </p:pic>
      <p:pic>
        <p:nvPicPr>
          <p:cNvPr id="3" name="图片 2" descr="图片包含 图表&#10;&#10;描述已自动生成">
            <a:extLst>
              <a:ext uri="{FF2B5EF4-FFF2-40B4-BE49-F238E27FC236}">
                <a16:creationId xmlns:a16="http://schemas.microsoft.com/office/drawing/2014/main" id="{31ECAEAE-34AE-4061-0F81-596A87F6DF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70" b="40627"/>
          <a:stretch/>
        </p:blipFill>
        <p:spPr>
          <a:xfrm>
            <a:off x="1824874" y="1793573"/>
            <a:ext cx="497646" cy="925200"/>
          </a:xfrm>
          <a:prstGeom prst="rect">
            <a:avLst/>
          </a:prstGeom>
        </p:spPr>
      </p:pic>
      <p:pic>
        <p:nvPicPr>
          <p:cNvPr id="6" name="图片 5" descr="图片包含 图表&#10;&#10;描述已自动生成">
            <a:extLst>
              <a:ext uri="{FF2B5EF4-FFF2-40B4-BE49-F238E27FC236}">
                <a16:creationId xmlns:a16="http://schemas.microsoft.com/office/drawing/2014/main" id="{AEE56B85-B715-9D29-90DF-296768032E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0" b="20086"/>
          <a:stretch/>
        </p:blipFill>
        <p:spPr>
          <a:xfrm>
            <a:off x="1824874" y="2864833"/>
            <a:ext cx="497646" cy="925200"/>
          </a:xfrm>
          <a:prstGeom prst="rect">
            <a:avLst/>
          </a:prstGeom>
        </p:spPr>
      </p:pic>
      <p:pic>
        <p:nvPicPr>
          <p:cNvPr id="9" name="图片 8" descr="图片包含 图表&#10;&#10;描述已自动生成">
            <a:extLst>
              <a:ext uri="{FF2B5EF4-FFF2-40B4-BE49-F238E27FC236}">
                <a16:creationId xmlns:a16="http://schemas.microsoft.com/office/drawing/2014/main" id="{A9BE5854-AA3D-9CC7-0CDC-5508E1AF57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83"/>
          <a:stretch/>
        </p:blipFill>
        <p:spPr>
          <a:xfrm>
            <a:off x="1824874" y="3936093"/>
            <a:ext cx="497313" cy="9252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EB1030E-B303-9ED2-73DD-899A919B7B35}"/>
              </a:ext>
            </a:extLst>
          </p:cNvPr>
          <p:cNvSpPr txBox="1"/>
          <p:nvPr/>
        </p:nvSpPr>
        <p:spPr>
          <a:xfrm>
            <a:off x="2301409" y="1004028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θ</a:t>
            </a:r>
            <a:r>
              <a:rPr lang="el-GR" altLang="zh-CN" sz="1600" b="0" i="0" u="none" strike="noStrike" dirty="0">
                <a:solidFill>
                  <a:srgbClr val="ECECEC"/>
                </a:solidFill>
                <a:effectLst/>
                <a:latin typeface="ui-sans-serif"/>
              </a:rPr>
              <a:t> </a:t>
            </a:r>
            <a:endParaRPr kumimoji="1"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6337F4-160C-1ABF-CD71-E51894FA12B6}"/>
              </a:ext>
            </a:extLst>
          </p:cNvPr>
          <p:cNvSpPr txBox="1"/>
          <p:nvPr/>
        </p:nvSpPr>
        <p:spPr>
          <a:xfrm>
            <a:off x="2317518" y="2125335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α </a:t>
            </a:r>
            <a:endParaRPr kumimoji="1"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6D2D83-C13C-E2F8-6F7E-77646F880EC9}"/>
              </a:ext>
            </a:extLst>
          </p:cNvPr>
          <p:cNvSpPr txBox="1"/>
          <p:nvPr/>
        </p:nvSpPr>
        <p:spPr>
          <a:xfrm>
            <a:off x="2324653" y="315350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β</a:t>
            </a:r>
            <a:endParaRPr kumimoji="1"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3CC4D6-035E-828C-C808-0C15E852B023}"/>
              </a:ext>
            </a:extLst>
          </p:cNvPr>
          <p:cNvSpPr txBox="1"/>
          <p:nvPr/>
        </p:nvSpPr>
        <p:spPr>
          <a:xfrm>
            <a:off x="2333469" y="4181677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γ</a:t>
            </a:r>
            <a:endParaRPr kumimoji="1" lang="zh-CN" altLang="en-US" sz="1600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98B98FF-B3E3-5FAB-2449-1E646DCE9A62}"/>
              </a:ext>
            </a:extLst>
          </p:cNvPr>
          <p:cNvCxnSpPr>
            <a:cxnSpLocks/>
          </p:cNvCxnSpPr>
          <p:nvPr/>
        </p:nvCxnSpPr>
        <p:spPr>
          <a:xfrm>
            <a:off x="3392680" y="2709473"/>
            <a:ext cx="22731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A1A7D8C-C28E-6E8D-D695-EBC46E3891C7}"/>
                  </a:ext>
                </a:extLst>
              </p:cNvPr>
              <p:cNvSpPr txBox="1"/>
              <p:nvPr/>
            </p:nvSpPr>
            <p:spPr>
              <a:xfrm>
                <a:off x="3246767" y="2006328"/>
                <a:ext cx="2536207" cy="576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𝐷𝐸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A1A7D8C-C28E-6E8D-D695-EBC46E389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767" y="2006328"/>
                <a:ext cx="2536207" cy="576568"/>
              </a:xfrm>
              <a:prstGeom prst="rect">
                <a:avLst/>
              </a:prstGeom>
              <a:blipFill>
                <a:blip r:embed="rId6"/>
                <a:stretch>
                  <a:fillRect t="-138298" b="-2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B366835-6265-C60B-00A4-B7FDA6C27B15}"/>
                  </a:ext>
                </a:extLst>
              </p:cNvPr>
              <p:cNvSpPr txBox="1"/>
              <p:nvPr/>
            </p:nvSpPr>
            <p:spPr>
              <a:xfrm>
                <a:off x="3165236" y="3004169"/>
                <a:ext cx="3072508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Apple Braille" pitchFamily="2" charset="0"/>
                  </a:rPr>
                  <a:t>X:</a:t>
                </a:r>
                <a:r>
                  <a:rPr kumimoji="1" lang="zh-CN" altLang="en-US" dirty="0">
                    <a:latin typeface="Apple Braille" pitchFamily="2" charset="0"/>
                  </a:rPr>
                  <a:t> </a:t>
                </a:r>
                <a:r>
                  <a:rPr kumimoji="1" lang="en-US" altLang="zh-CN" dirty="0">
                    <a:latin typeface="Apple Braille" pitchFamily="2" charset="0"/>
                  </a:rPr>
                  <a:t>Random</a:t>
                </a:r>
                <a:r>
                  <a:rPr kumimoji="1" lang="zh-CN" altLang="en-US" dirty="0">
                    <a:latin typeface="Apple Braille" pitchFamily="2" charset="0"/>
                  </a:rPr>
                  <a:t> </a:t>
                </a:r>
                <a:r>
                  <a:rPr kumimoji="1" lang="en-US" altLang="zh-CN" dirty="0">
                    <a:latin typeface="Apple Braille" pitchFamily="2" charset="0"/>
                  </a:rPr>
                  <a:t>variable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zh-CN" altLang="en-US" b="0" dirty="0"/>
                  <a:t> </a:t>
                </a:r>
                <a:r>
                  <a:rPr kumimoji="1" lang="en-US" altLang="zh-CN" b="0" dirty="0">
                    <a:latin typeface="Apple Braille" pitchFamily="2" charset="0"/>
                  </a:rPr>
                  <a:t>Probability</a:t>
                </a:r>
                <a:r>
                  <a:rPr kumimoji="1" lang="zh-CN" altLang="en-US" b="0" dirty="0">
                    <a:latin typeface="Apple Braille" pitchFamily="2" charset="0"/>
                  </a:rPr>
                  <a:t> </a:t>
                </a:r>
                <a:r>
                  <a:rPr kumimoji="1" lang="en-US" altLang="zh-CN" b="0" dirty="0">
                    <a:latin typeface="Apple Braille" pitchFamily="2" charset="0"/>
                  </a:rPr>
                  <a:t>density</a:t>
                </a:r>
                <a:r>
                  <a:rPr kumimoji="1" lang="zh-CN" altLang="en-US" b="0" dirty="0">
                    <a:latin typeface="Apple Braille" pitchFamily="2" charset="0"/>
                  </a:rPr>
                  <a:t> </a:t>
                </a:r>
                <a:r>
                  <a:rPr kumimoji="1" lang="en-US" altLang="zh-CN" b="0" dirty="0">
                    <a:latin typeface="Apple Braille" pitchFamily="2" charset="0"/>
                  </a:rPr>
                  <a:t>function</a:t>
                </a:r>
                <a:r>
                  <a:rPr kumimoji="1" lang="zh-CN" altLang="en-US" b="0" dirty="0">
                    <a:latin typeface="Apple Braille" pitchFamily="2" charset="0"/>
                  </a:rPr>
                  <a:t> </a:t>
                </a:r>
                <a:r>
                  <a:rPr kumimoji="1" lang="en-US" altLang="zh-CN" b="0" dirty="0">
                    <a:latin typeface="Apple Braille" pitchFamily="2" charset="0"/>
                  </a:rPr>
                  <a:t>of</a:t>
                </a:r>
                <a:r>
                  <a:rPr kumimoji="1" lang="zh-CN" altLang="en-US" b="0" dirty="0">
                    <a:latin typeface="Apple Braille" pitchFamily="2" charset="0"/>
                  </a:rPr>
                  <a:t> </a:t>
                </a:r>
                <a:r>
                  <a:rPr kumimoji="1" lang="en-US" altLang="zh-CN" b="0" dirty="0">
                    <a:latin typeface="Apple Braille" pitchFamily="2" charset="0"/>
                  </a:rPr>
                  <a:t>X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B366835-6265-C60B-00A4-B7FDA6C27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236" y="3004169"/>
                <a:ext cx="3072508" cy="715581"/>
              </a:xfrm>
              <a:prstGeom prst="rect">
                <a:avLst/>
              </a:prstGeom>
              <a:blipFill>
                <a:blip r:embed="rId7"/>
                <a:stretch>
                  <a:fillRect l="-412" t="-1754"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 descr="图标&#10;&#10;描述已自动生成">
            <a:extLst>
              <a:ext uri="{FF2B5EF4-FFF2-40B4-BE49-F238E27FC236}">
                <a16:creationId xmlns:a16="http://schemas.microsoft.com/office/drawing/2014/main" id="{756B1751-7704-A503-4C22-1AD3D19C25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82" y="463829"/>
            <a:ext cx="161022" cy="925874"/>
          </a:xfrm>
          <a:prstGeom prst="rect">
            <a:avLst/>
          </a:prstGeom>
        </p:spPr>
      </p:pic>
      <p:pic>
        <p:nvPicPr>
          <p:cNvPr id="33" name="图片 32" descr="图片包含 图标&#10;&#10;描述已自动生成">
            <a:extLst>
              <a:ext uri="{FF2B5EF4-FFF2-40B4-BE49-F238E27FC236}">
                <a16:creationId xmlns:a16="http://schemas.microsoft.com/office/drawing/2014/main" id="{D8EFB357-8C27-BCF6-7557-5C43BB6B27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399" y="1585138"/>
            <a:ext cx="179505" cy="925869"/>
          </a:xfrm>
          <a:prstGeom prst="rect">
            <a:avLst/>
          </a:prstGeom>
        </p:spPr>
      </p:pic>
      <p:pic>
        <p:nvPicPr>
          <p:cNvPr id="35" name="图片 34" descr="电脑萤幕&#10;&#10;中度可信度描述已自动生成">
            <a:extLst>
              <a:ext uri="{FF2B5EF4-FFF2-40B4-BE49-F238E27FC236}">
                <a16:creationId xmlns:a16="http://schemas.microsoft.com/office/drawing/2014/main" id="{FA476C2B-4FE0-6CA7-041B-8204289B857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399" y="2782921"/>
            <a:ext cx="176975" cy="925200"/>
          </a:xfrm>
          <a:prstGeom prst="rect">
            <a:avLst/>
          </a:prstGeom>
        </p:spPr>
      </p:pic>
      <p:pic>
        <p:nvPicPr>
          <p:cNvPr id="37" name="图片 36" descr="图片包含 图标&#10;&#10;描述已自动生成">
            <a:extLst>
              <a:ext uri="{FF2B5EF4-FFF2-40B4-BE49-F238E27FC236}">
                <a16:creationId xmlns:a16="http://schemas.microsoft.com/office/drawing/2014/main" id="{CA8F6722-DB63-A20C-5BE9-EE9B09281F0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399" y="3918848"/>
            <a:ext cx="173893" cy="9252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7033CB5-0D86-8934-557D-6E7F325D06A3}"/>
              </a:ext>
            </a:extLst>
          </p:cNvPr>
          <p:cNvSpPr txBox="1"/>
          <p:nvPr/>
        </p:nvSpPr>
        <p:spPr>
          <a:xfrm>
            <a:off x="7039331" y="811697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θ</a:t>
            </a:r>
            <a:r>
              <a:rPr lang="el-GR" altLang="zh-CN" sz="1600" b="0" i="0" u="none" strike="noStrike" dirty="0">
                <a:solidFill>
                  <a:srgbClr val="ECECEC"/>
                </a:solidFill>
                <a:effectLst/>
                <a:latin typeface="ui-sans-serif"/>
              </a:rPr>
              <a:t> </a:t>
            </a:r>
            <a:endParaRPr kumimoji="1" lang="zh-CN" altLang="en-US" sz="16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595DCE-F88F-C21D-833C-E3BCDA0AE958}"/>
              </a:ext>
            </a:extLst>
          </p:cNvPr>
          <p:cNvSpPr txBox="1"/>
          <p:nvPr/>
        </p:nvSpPr>
        <p:spPr>
          <a:xfrm>
            <a:off x="7055282" y="1951851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α </a:t>
            </a:r>
            <a:endParaRPr kumimoji="1"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04D0376-11C6-5787-E9A6-8CFCBC0EE921}"/>
              </a:ext>
            </a:extLst>
          </p:cNvPr>
          <p:cNvSpPr txBox="1"/>
          <p:nvPr/>
        </p:nvSpPr>
        <p:spPr>
          <a:xfrm>
            <a:off x="7109784" y="315350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β</a:t>
            </a:r>
            <a:endParaRPr kumimoji="1" lang="zh-CN" altLang="en-US" sz="16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2A83749-10AD-45EF-CDC2-A2C66BFCDF12}"/>
              </a:ext>
            </a:extLst>
          </p:cNvPr>
          <p:cNvSpPr txBox="1"/>
          <p:nvPr/>
        </p:nvSpPr>
        <p:spPr>
          <a:xfrm>
            <a:off x="7128656" y="4229416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γ</a:t>
            </a:r>
            <a:endParaRPr kumimoji="1" lang="zh-CN" altLang="en-US" sz="1600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0D4C9A25-4F73-BFEF-D6EE-F4DDFAE8D1DC}"/>
              </a:ext>
            </a:extLst>
          </p:cNvPr>
          <p:cNvCxnSpPr>
            <a:cxnSpLocks/>
          </p:cNvCxnSpPr>
          <p:nvPr/>
        </p:nvCxnSpPr>
        <p:spPr>
          <a:xfrm>
            <a:off x="1187865" y="2582896"/>
            <a:ext cx="3247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55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8F283D5-735C-15FE-FB08-1BBC21442D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76" t="204"/>
          <a:stretch/>
        </p:blipFill>
        <p:spPr>
          <a:xfrm>
            <a:off x="1105006" y="125639"/>
            <a:ext cx="6933987" cy="48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58686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7F781-0301-3D1E-14FF-CFB89C433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710CB3-35EB-A6B9-C577-42B38916BC69}"/>
              </a:ext>
            </a:extLst>
          </p:cNvPr>
          <p:cNvSpPr/>
          <p:nvPr/>
        </p:nvSpPr>
        <p:spPr bwMode="auto">
          <a:xfrm>
            <a:off x="77353" y="113823"/>
            <a:ext cx="215841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Spatialization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A831C4D-A709-9D69-2699-6185534F5E39}"/>
              </a:ext>
            </a:extLst>
          </p:cNvPr>
          <p:cNvCxnSpPr/>
          <p:nvPr/>
        </p:nvCxnSpPr>
        <p:spPr>
          <a:xfrm>
            <a:off x="194041" y="592754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DD37989-9C6E-774A-B19C-51204300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378" y="113823"/>
            <a:ext cx="3056650" cy="287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0B1FB4-7E11-9B92-22F1-8A6C472E4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378" y="3116053"/>
            <a:ext cx="3056650" cy="1855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780741-3267-3AC1-85F8-FAD67B1589EB}"/>
              </a:ext>
            </a:extLst>
          </p:cNvPr>
          <p:cNvSpPr txBox="1"/>
          <p:nvPr/>
        </p:nvSpPr>
        <p:spPr>
          <a:xfrm>
            <a:off x="77353" y="1008142"/>
            <a:ext cx="545627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/>
              <a:t>Electrode Arrangement </a:t>
            </a:r>
            <a:r>
              <a:rPr lang="en-CA" sz="1800" dirty="0"/>
              <a:t>: </a:t>
            </a:r>
          </a:p>
          <a:p>
            <a:r>
              <a:rPr lang="en-CA" sz="1600" dirty="0"/>
              <a:t>Data recorded from 62 electrodes positioned according to the 10–20 system across the scalp.</a:t>
            </a:r>
          </a:p>
          <a:p>
            <a:endParaRPr lang="en-CA" sz="1600" dirty="0"/>
          </a:p>
          <a:p>
            <a:r>
              <a:rPr lang="en-CA" sz="1800" b="1" dirty="0"/>
              <a:t>Spatial Representation: </a:t>
            </a:r>
          </a:p>
          <a:p>
            <a:r>
              <a:rPr lang="en-CA" sz="1600" dirty="0"/>
              <a:t>EEG signals transformed into a 2D map, so </a:t>
            </a:r>
            <a:r>
              <a:rPr lang="en-US" sz="1600" dirty="0"/>
              <a:t>each </a:t>
            </a:r>
            <a:r>
              <a:rPr lang="en-CA" sz="1600" dirty="0"/>
              <a:t>0.5-second EEG segment is represented as an 8 × 9 × 4 "image" with four frequency bands.</a:t>
            </a:r>
          </a:p>
          <a:p>
            <a:endParaRPr lang="en-CA" sz="1600" dirty="0"/>
          </a:p>
          <a:p>
            <a:r>
              <a:rPr lang="en-CA" sz="1800" b="1" dirty="0"/>
              <a:t>Motivation: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This format preserves spatial information about brain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CNN can effectively leverage spatial patterns to extract features.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2513496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59693-6BBE-4FDF-92C8-44C8906D3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4DA83644-62AA-EB3F-38C3-54175376B113}"/>
              </a:ext>
            </a:extLst>
          </p:cNvPr>
          <p:cNvSpPr/>
          <p:nvPr/>
        </p:nvSpPr>
        <p:spPr>
          <a:xfrm>
            <a:off x="4101981" y="1628985"/>
            <a:ext cx="4495088" cy="2318418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pple Braille" pitchFamily="2" charset="0"/>
              </a:rPr>
              <a:t>Segment</a:t>
            </a:r>
            <a:r>
              <a:rPr kumimoji="1" lang="zh-CN" altLang="en-US" sz="1600" dirty="0">
                <a:solidFill>
                  <a:schemeClr val="tx1"/>
                </a:solidFill>
                <a:latin typeface="Apple Braille" pitchFamily="2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pple Braille" pitchFamily="2" charset="0"/>
              </a:rPr>
              <a:t>1</a:t>
            </a:r>
            <a:endParaRPr kumimoji="1" lang="zh-CN" altLang="en-US" sz="1600" dirty="0">
              <a:solidFill>
                <a:schemeClr val="tx1"/>
              </a:solidFill>
              <a:latin typeface="Apple Braille" pitchFamily="2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E741C0-F683-8B67-BD7D-21D0E596164E}"/>
              </a:ext>
            </a:extLst>
          </p:cNvPr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9F15C36D-EA93-E62D-4AB9-BE50028D02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62" y="703111"/>
            <a:ext cx="161022" cy="925874"/>
          </a:xfrm>
          <a:prstGeom prst="rect">
            <a:avLst/>
          </a:prstGeom>
        </p:spPr>
      </p:pic>
      <p:pic>
        <p:nvPicPr>
          <p:cNvPr id="8" name="图片 7" descr="图片包含 图标&#10;&#10;描述已自动生成">
            <a:extLst>
              <a:ext uri="{FF2B5EF4-FFF2-40B4-BE49-F238E27FC236}">
                <a16:creationId xmlns:a16="http://schemas.microsoft.com/office/drawing/2014/main" id="{D9ABEFE3-D17F-6766-9FDD-ED36A5CC15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9" y="1824420"/>
            <a:ext cx="179505" cy="925869"/>
          </a:xfrm>
          <a:prstGeom prst="rect">
            <a:avLst/>
          </a:prstGeom>
        </p:spPr>
      </p:pic>
      <p:pic>
        <p:nvPicPr>
          <p:cNvPr id="10" name="图片 9" descr="电脑萤幕&#10;&#10;中度可信度描述已自动生成">
            <a:extLst>
              <a:ext uri="{FF2B5EF4-FFF2-40B4-BE49-F238E27FC236}">
                <a16:creationId xmlns:a16="http://schemas.microsoft.com/office/drawing/2014/main" id="{0FADC943-9500-5EA0-CC69-2EEBF24044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9" y="3022203"/>
            <a:ext cx="176975" cy="925200"/>
          </a:xfrm>
          <a:prstGeom prst="rect">
            <a:avLst/>
          </a:prstGeom>
        </p:spPr>
      </p:pic>
      <p:pic>
        <p:nvPicPr>
          <p:cNvPr id="11" name="图片 10" descr="图片包含 图标&#10;&#10;描述已自动生成">
            <a:extLst>
              <a:ext uri="{FF2B5EF4-FFF2-40B4-BE49-F238E27FC236}">
                <a16:creationId xmlns:a16="http://schemas.microsoft.com/office/drawing/2014/main" id="{534C8B05-ACBA-E42E-59EC-33652302C1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9" y="4158130"/>
            <a:ext cx="173893" cy="9252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6E9997F-5138-ADF3-33D1-DAB4618D0F6B}"/>
              </a:ext>
            </a:extLst>
          </p:cNvPr>
          <p:cNvSpPr txBox="1"/>
          <p:nvPr/>
        </p:nvSpPr>
        <p:spPr>
          <a:xfrm>
            <a:off x="1459511" y="105097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θ</a:t>
            </a:r>
            <a:r>
              <a:rPr lang="el-GR" altLang="zh-CN" sz="1600" b="0" i="0" u="none" strike="noStrike" dirty="0">
                <a:solidFill>
                  <a:srgbClr val="ECECEC"/>
                </a:solidFill>
                <a:effectLst/>
                <a:latin typeface="ui-sans-serif"/>
              </a:rPr>
              <a:t> </a:t>
            </a:r>
            <a:endParaRPr kumimoji="1"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FA4F7D-A198-927B-5043-CC055884D7B3}"/>
              </a:ext>
            </a:extLst>
          </p:cNvPr>
          <p:cNvSpPr txBox="1"/>
          <p:nvPr/>
        </p:nvSpPr>
        <p:spPr>
          <a:xfrm>
            <a:off x="1475462" y="2191133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α </a:t>
            </a:r>
            <a:endParaRPr kumimoji="1"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52F0A3-0E88-1605-69FA-F489C4B77187}"/>
              </a:ext>
            </a:extLst>
          </p:cNvPr>
          <p:cNvSpPr txBox="1"/>
          <p:nvPr/>
        </p:nvSpPr>
        <p:spPr>
          <a:xfrm>
            <a:off x="1529964" y="339278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β</a:t>
            </a:r>
            <a:endParaRPr kumimoji="1"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87531A-8B0C-521A-3400-1A70CED7319C}"/>
              </a:ext>
            </a:extLst>
          </p:cNvPr>
          <p:cNvSpPr txBox="1"/>
          <p:nvPr/>
        </p:nvSpPr>
        <p:spPr>
          <a:xfrm>
            <a:off x="1548836" y="4468698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0" i="0" u="none" strike="noStrike" dirty="0">
                <a:effectLst/>
                <a:latin typeface="ui-sans-serif"/>
              </a:rPr>
              <a:t>γ</a:t>
            </a:r>
            <a:endParaRPr kumimoji="1" lang="zh-CN" altLang="en-US" sz="16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2763C2-9D13-54BC-538E-095E8186D0B1}"/>
              </a:ext>
            </a:extLst>
          </p:cNvPr>
          <p:cNvSpPr/>
          <p:nvPr/>
        </p:nvSpPr>
        <p:spPr>
          <a:xfrm>
            <a:off x="2278837" y="4260730"/>
            <a:ext cx="720000" cy="720000"/>
          </a:xfrm>
          <a:prstGeom prst="rect">
            <a:avLst/>
          </a:prstGeom>
          <a:pattFill prst="lgGrid">
            <a:fgClr>
              <a:schemeClr val="bg1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blipFill dpi="0" rotWithShape="1">
                <a:blip r:embed="rId7">
                  <a:alphaModFix amt="63479"/>
                </a:blip>
                <a:srcRect/>
                <a:tile tx="0" ty="0" sx="100000" sy="100000" flip="none" algn="tl"/>
              </a:blip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746CF21-E598-5B48-DC58-B95456C19BCD}"/>
              </a:ext>
            </a:extLst>
          </p:cNvPr>
          <p:cNvSpPr/>
          <p:nvPr/>
        </p:nvSpPr>
        <p:spPr>
          <a:xfrm>
            <a:off x="2278837" y="3124803"/>
            <a:ext cx="720000" cy="720000"/>
          </a:xfrm>
          <a:prstGeom prst="rect">
            <a:avLst/>
          </a:prstGeom>
          <a:pattFill prst="lgGrid">
            <a:fgClr>
              <a:schemeClr val="bg1"/>
            </a:fgClr>
            <a:bgClr>
              <a:srgbClr val="7236A3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blipFill dpi="0" rotWithShape="1">
                <a:blip r:embed="rId7">
                  <a:alphaModFix amt="63479"/>
                </a:blip>
                <a:srcRect/>
                <a:tile tx="0" ty="0" sx="100000" sy="100000" flip="none" algn="tl"/>
              </a:blip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9F0D5F-9B96-AD27-FA2C-8E58176564F4}"/>
              </a:ext>
            </a:extLst>
          </p:cNvPr>
          <p:cNvSpPr/>
          <p:nvPr/>
        </p:nvSpPr>
        <p:spPr>
          <a:xfrm>
            <a:off x="2278837" y="1927354"/>
            <a:ext cx="720000" cy="720000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blipFill dpi="0" rotWithShape="1">
                <a:blip r:embed="rId7">
                  <a:alphaModFix amt="63479"/>
                </a:blip>
                <a:srcRect/>
                <a:tile tx="0" ty="0" sx="100000" sy="100000" flip="none" algn="tl"/>
              </a:blip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6BD258-950B-1942-32C0-0C0FBF9E6990}"/>
              </a:ext>
            </a:extLst>
          </p:cNvPr>
          <p:cNvSpPr/>
          <p:nvPr/>
        </p:nvSpPr>
        <p:spPr>
          <a:xfrm>
            <a:off x="2281728" y="801359"/>
            <a:ext cx="720000" cy="720000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blipFill dpi="0" rotWithShape="1">
                <a:blip r:embed="rId7">
                  <a:alphaModFix amt="63479"/>
                </a:blip>
                <a:srcRect/>
                <a:tile tx="0" ty="0" sx="100000" sy="100000" flip="none" algn="tl"/>
              </a:blipFill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1DD8570-7417-1AA5-1A68-AE4906269241}"/>
              </a:ext>
            </a:extLst>
          </p:cNvPr>
          <p:cNvCxnSpPr>
            <a:cxnSpLocks/>
          </p:cNvCxnSpPr>
          <p:nvPr/>
        </p:nvCxnSpPr>
        <p:spPr>
          <a:xfrm>
            <a:off x="3315031" y="2854295"/>
            <a:ext cx="7100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C2174D13-EA59-4D06-B300-B996C8D6FAE0}"/>
              </a:ext>
            </a:extLst>
          </p:cNvPr>
          <p:cNvSpPr/>
          <p:nvPr/>
        </p:nvSpPr>
        <p:spPr>
          <a:xfrm>
            <a:off x="7451141" y="2287106"/>
            <a:ext cx="720000" cy="720000"/>
          </a:xfrm>
          <a:prstGeom prst="rect">
            <a:avLst/>
          </a:prstGeom>
          <a:pattFill prst="lgGrid">
            <a:fgClr>
              <a:schemeClr val="bg1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blipFill dpi="0" rotWithShape="1">
                <a:blip r:embed="rId7">
                  <a:alphaModFix amt="63479"/>
                </a:blip>
                <a:srcRect/>
                <a:tile tx="0" ty="0" sx="100000" sy="100000" flip="none" algn="tl"/>
              </a:blip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BF3900A-9D87-63C4-296A-4D0B934BA217}"/>
              </a:ext>
            </a:extLst>
          </p:cNvPr>
          <p:cNvSpPr/>
          <p:nvPr/>
        </p:nvSpPr>
        <p:spPr>
          <a:xfrm>
            <a:off x="7339619" y="2356929"/>
            <a:ext cx="720000" cy="720000"/>
          </a:xfrm>
          <a:prstGeom prst="rect">
            <a:avLst/>
          </a:prstGeom>
          <a:pattFill prst="lgGrid">
            <a:fgClr>
              <a:schemeClr val="bg1"/>
            </a:fgClr>
            <a:bgClr>
              <a:srgbClr val="7236A3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blipFill dpi="0" rotWithShape="1">
                <a:blip r:embed="rId7">
                  <a:alphaModFix amt="63479"/>
                </a:blip>
                <a:srcRect/>
                <a:tile tx="0" ty="0" sx="100000" sy="100000" flip="none" algn="tl"/>
              </a:blip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308EF5A-BC69-EAD8-223D-3161372D132B}"/>
              </a:ext>
            </a:extLst>
          </p:cNvPr>
          <p:cNvSpPr/>
          <p:nvPr/>
        </p:nvSpPr>
        <p:spPr>
          <a:xfrm>
            <a:off x="7202854" y="2459864"/>
            <a:ext cx="720000" cy="720000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blipFill dpi="0" rotWithShape="1">
                <a:blip r:embed="rId7">
                  <a:alphaModFix amt="63479"/>
                </a:blip>
                <a:srcRect/>
                <a:tile tx="0" ty="0" sx="100000" sy="100000" flip="none" algn="tl"/>
              </a:blip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AF7B2D7-F628-4641-8B02-56B5CB979D11}"/>
              </a:ext>
            </a:extLst>
          </p:cNvPr>
          <p:cNvSpPr/>
          <p:nvPr/>
        </p:nvSpPr>
        <p:spPr>
          <a:xfrm>
            <a:off x="7066089" y="2529687"/>
            <a:ext cx="720000" cy="720000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blipFill dpi="0" rotWithShape="1">
                <a:blip r:embed="rId7">
                  <a:alphaModFix amt="63479"/>
                </a:blip>
                <a:srcRect/>
                <a:tile tx="0" ty="0" sx="100000" sy="100000" flip="none" algn="tl"/>
              </a:blip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83323E6-EC05-C77B-4040-D21CE7138464}"/>
              </a:ext>
            </a:extLst>
          </p:cNvPr>
          <p:cNvSpPr txBox="1"/>
          <p:nvPr/>
        </p:nvSpPr>
        <p:spPr>
          <a:xfrm>
            <a:off x="6093101" y="2622093"/>
            <a:ext cx="879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···</a:t>
            </a:r>
            <a:endParaRPr kumimoji="1" lang="zh-CN" altLang="en-US" sz="2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FA0B1F9-FF19-E83D-F305-D35C8E92995E}"/>
              </a:ext>
            </a:extLst>
          </p:cNvPr>
          <p:cNvSpPr txBox="1"/>
          <p:nvPr/>
        </p:nvSpPr>
        <p:spPr>
          <a:xfrm>
            <a:off x="4613654" y="3413592"/>
            <a:ext cx="4138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pple Braille" pitchFamily="2" charset="0"/>
              </a:rPr>
              <a:t>1st</a:t>
            </a:r>
            <a:endParaRPr kumimoji="1" lang="zh-CN" altLang="en-US" dirty="0">
              <a:latin typeface="Apple Braille" pitchFamily="2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01FCE0C-EB7F-398B-A874-F74B0394E242}"/>
              </a:ext>
            </a:extLst>
          </p:cNvPr>
          <p:cNvSpPr txBox="1"/>
          <p:nvPr/>
        </p:nvSpPr>
        <p:spPr>
          <a:xfrm>
            <a:off x="7324613" y="3429268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pple Braille" pitchFamily="2" charset="0"/>
              </a:rPr>
              <a:t>2</a:t>
            </a:r>
            <a:r>
              <a:rPr kumimoji="1" lang="en-US" altLang="zh-CN" sz="1600" i="1" dirty="0">
                <a:latin typeface="Apple Braille" pitchFamily="2" charset="0"/>
              </a:rPr>
              <a:t>T</a:t>
            </a:r>
            <a:r>
              <a:rPr kumimoji="1" lang="en-US" altLang="zh-CN" sz="1600" dirty="0">
                <a:latin typeface="Apple Braille" pitchFamily="2" charset="0"/>
              </a:rPr>
              <a:t>th</a:t>
            </a:r>
            <a:endParaRPr kumimoji="1" lang="zh-CN" altLang="en-US" sz="1600" dirty="0">
              <a:latin typeface="Apple Braille" pitchFamily="2" charset="0"/>
            </a:endParaRP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0BC4D2A9-6F6A-617C-225A-A26D6A48036F}"/>
              </a:ext>
            </a:extLst>
          </p:cNvPr>
          <p:cNvCxnSpPr/>
          <p:nvPr/>
        </p:nvCxnSpPr>
        <p:spPr>
          <a:xfrm>
            <a:off x="2278837" y="703111"/>
            <a:ext cx="7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135E60A-DDC5-F930-92B5-C840D2224238}"/>
              </a:ext>
            </a:extLst>
          </p:cNvPr>
          <p:cNvSpPr txBox="1"/>
          <p:nvPr/>
        </p:nvSpPr>
        <p:spPr>
          <a:xfrm>
            <a:off x="2520113" y="472101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</a:t>
            </a:r>
            <a:endParaRPr kumimoji="1" lang="zh-CN" altLang="en-US" dirty="0"/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DB0FC5CE-7953-1DC2-5E8F-031A68404E2A}"/>
              </a:ext>
            </a:extLst>
          </p:cNvPr>
          <p:cNvCxnSpPr/>
          <p:nvPr/>
        </p:nvCxnSpPr>
        <p:spPr>
          <a:xfrm>
            <a:off x="3077029" y="811697"/>
            <a:ext cx="0" cy="709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71822987-6D9E-8F50-F237-FE3D8E60844D}"/>
              </a:ext>
            </a:extLst>
          </p:cNvPr>
          <p:cNvSpPr txBox="1"/>
          <p:nvPr/>
        </p:nvSpPr>
        <p:spPr>
          <a:xfrm>
            <a:off x="3077029" y="1011318"/>
            <a:ext cx="2744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858E5D7-8859-87E3-9C7B-8C34722C51EB}"/>
              </a:ext>
            </a:extLst>
          </p:cNvPr>
          <p:cNvSpPr txBox="1"/>
          <p:nvPr/>
        </p:nvSpPr>
        <p:spPr>
          <a:xfrm>
            <a:off x="3968597" y="603379"/>
            <a:ext cx="3582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/>
                <a:latin typeface="Apple Braille" pitchFamily="2" charset="0"/>
              </a:rPr>
              <a:t>h and w are the height and width of</a:t>
            </a:r>
            <a:r>
              <a:rPr lang="zh-CN" altLang="en-US" dirty="0">
                <a:effectLst/>
                <a:latin typeface="Apple Braille" pitchFamily="2" charset="0"/>
              </a:rPr>
              <a:t> </a:t>
            </a:r>
            <a:r>
              <a:rPr lang="en-US" altLang="zh-CN" dirty="0">
                <a:effectLst/>
                <a:latin typeface="Apple Braille" pitchFamily="2" charset="0"/>
              </a:rPr>
              <a:t>the compact 2D map, respectively. </a:t>
            </a:r>
          </a:p>
          <a:p>
            <a:r>
              <a:rPr lang="en-US" altLang="zh-CN" dirty="0">
                <a:effectLst/>
                <a:latin typeface="Apple Braille" pitchFamily="2" charset="0"/>
              </a:rPr>
              <a:t>In this study, we set</a:t>
            </a:r>
            <a:r>
              <a:rPr lang="zh-CN" altLang="en-US" dirty="0">
                <a:effectLst/>
                <a:latin typeface="Apple Braille" pitchFamily="2" charset="0"/>
              </a:rPr>
              <a:t> </a:t>
            </a:r>
            <a:r>
              <a:rPr lang="en-US" altLang="zh-CN" dirty="0">
                <a:latin typeface="Apple Braille" pitchFamily="2" charset="0"/>
              </a:rPr>
              <a:t>h</a:t>
            </a:r>
            <a:r>
              <a:rPr lang="zh-CN" altLang="en-US" dirty="0">
                <a:effectLst/>
                <a:latin typeface="Apple Braille" pitchFamily="2" charset="0"/>
              </a:rPr>
              <a:t> </a:t>
            </a:r>
            <a:r>
              <a:rPr lang="en-US" altLang="zh-CN" dirty="0">
                <a:effectLst/>
                <a:latin typeface="Apple Braille" pitchFamily="2" charset="0"/>
              </a:rPr>
              <a:t>=</a:t>
            </a:r>
            <a:r>
              <a:rPr lang="zh-CN" altLang="en-US" dirty="0">
                <a:effectLst/>
                <a:latin typeface="Apple Braille" pitchFamily="2" charset="0"/>
              </a:rPr>
              <a:t> </a:t>
            </a:r>
            <a:r>
              <a:rPr lang="en-US" altLang="zh-CN" dirty="0">
                <a:effectLst/>
                <a:latin typeface="Apple Braille" pitchFamily="2" charset="0"/>
              </a:rPr>
              <a:t>8 and w</a:t>
            </a:r>
            <a:r>
              <a:rPr lang="zh-CN" altLang="en-US" dirty="0">
                <a:effectLst/>
                <a:latin typeface="Apple Braille" pitchFamily="2" charset="0"/>
              </a:rPr>
              <a:t> </a:t>
            </a:r>
            <a:r>
              <a:rPr lang="en-US" altLang="zh-CN" dirty="0">
                <a:effectLst/>
                <a:latin typeface="Apple Braille" pitchFamily="2" charset="0"/>
              </a:rPr>
              <a:t>=</a:t>
            </a:r>
            <a:r>
              <a:rPr lang="zh-CN" altLang="en-US" dirty="0">
                <a:effectLst/>
                <a:latin typeface="Apple Braille" pitchFamily="2" charset="0"/>
              </a:rPr>
              <a:t> </a:t>
            </a:r>
            <a:r>
              <a:rPr lang="en-US" altLang="zh-CN" dirty="0">
                <a:latin typeface="Apple Braille" pitchFamily="2" charset="0"/>
              </a:rPr>
              <a:t>9</a:t>
            </a:r>
            <a:endParaRPr lang="en-US" altLang="zh-CN" dirty="0">
              <a:effectLst/>
              <a:latin typeface="Apple Braille" pitchFamily="2" charset="0"/>
            </a:endParaRPr>
          </a:p>
          <a:p>
            <a:endParaRPr kumimoji="1" lang="zh-CN" altLang="en-US" dirty="0"/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7CB8A188-979A-6C64-857A-9A4EC9D4CCBF}"/>
              </a:ext>
            </a:extLst>
          </p:cNvPr>
          <p:cNvCxnSpPr/>
          <p:nvPr/>
        </p:nvCxnSpPr>
        <p:spPr>
          <a:xfrm flipV="1">
            <a:off x="5194116" y="3056846"/>
            <a:ext cx="484094" cy="3158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52F4442A-91A4-82F8-7080-4F8D09B55301}"/>
              </a:ext>
            </a:extLst>
          </p:cNvPr>
          <p:cNvSpPr txBox="1"/>
          <p:nvPr/>
        </p:nvSpPr>
        <p:spPr>
          <a:xfrm>
            <a:off x="5389983" y="316008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pple Braille" pitchFamily="2" charset="0"/>
              </a:rPr>
              <a:t>d</a:t>
            </a:r>
            <a:endParaRPr kumimoji="1" lang="zh-CN" altLang="en-US" sz="1600" dirty="0">
              <a:latin typeface="Apple Braille" pitchFamily="2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04010A6-683C-0A90-F905-11CD691BC4E2}"/>
              </a:ext>
            </a:extLst>
          </p:cNvPr>
          <p:cNvSpPr txBox="1"/>
          <p:nvPr/>
        </p:nvSpPr>
        <p:spPr>
          <a:xfrm>
            <a:off x="4490095" y="4174040"/>
            <a:ext cx="37097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ffectLst/>
                <a:latin typeface="Apple Braille" pitchFamily="2" charset="0"/>
              </a:rPr>
              <a:t>d represents the number of frequency bands</a:t>
            </a:r>
          </a:p>
          <a:p>
            <a:r>
              <a:rPr lang="en-US" altLang="zh-CN" dirty="0">
                <a:effectLst/>
                <a:latin typeface="Apple Braille" pitchFamily="2" charset="0"/>
              </a:rPr>
              <a:t>and 2T denotes twice of the segment length</a:t>
            </a:r>
          </a:p>
          <a:p>
            <a:endParaRPr kumimoji="1" lang="zh-CN" altLang="en-US" dirty="0">
              <a:latin typeface="Apple Braille" pitchFamily="2" charset="0"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6C8EFBF-C2BB-B1F2-1F1F-8BEEFBFC73AD}"/>
              </a:ext>
            </a:extLst>
          </p:cNvPr>
          <p:cNvCxnSpPr>
            <a:cxnSpLocks/>
          </p:cNvCxnSpPr>
          <p:nvPr/>
        </p:nvCxnSpPr>
        <p:spPr>
          <a:xfrm>
            <a:off x="4321340" y="2267262"/>
            <a:ext cx="0" cy="9824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87D667F-780D-FEB1-EFB0-EDD0BB5A9DC9}"/>
              </a:ext>
            </a:extLst>
          </p:cNvPr>
          <p:cNvSpPr txBox="1"/>
          <p:nvPr/>
        </p:nvSpPr>
        <p:spPr>
          <a:xfrm>
            <a:off x="4100144" y="2638153"/>
            <a:ext cx="2744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0CE5A35C-E23B-B95C-2BA6-FC5C37DE6B35}"/>
              </a:ext>
            </a:extLst>
          </p:cNvPr>
          <p:cNvCxnSpPr>
            <a:cxnSpLocks/>
          </p:cNvCxnSpPr>
          <p:nvPr/>
        </p:nvCxnSpPr>
        <p:spPr>
          <a:xfrm>
            <a:off x="4398933" y="2123200"/>
            <a:ext cx="11050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731DEBF-F9B9-D78E-9580-99A569A306A2}"/>
              </a:ext>
            </a:extLst>
          </p:cNvPr>
          <p:cNvSpPr txBox="1"/>
          <p:nvPr/>
        </p:nvSpPr>
        <p:spPr>
          <a:xfrm>
            <a:off x="4814041" y="1845110"/>
            <a:ext cx="3048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</a:t>
            </a:r>
            <a:endParaRPr kumimoji="1" lang="zh-CN" altLang="en-US" dirty="0"/>
          </a:p>
        </p:txBody>
      </p:sp>
      <p:pic>
        <p:nvPicPr>
          <p:cNvPr id="74" name="Picture 5">
            <a:extLst>
              <a:ext uri="{FF2B5EF4-FFF2-40B4-BE49-F238E27FC236}">
                <a16:creationId xmlns:a16="http://schemas.microsoft.com/office/drawing/2014/main" id="{AB4C83EB-7869-E0F9-C22D-91DBE26B2D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5919" y="2572988"/>
            <a:ext cx="655429" cy="617470"/>
          </a:xfrm>
          <a:prstGeom prst="rect">
            <a:avLst/>
          </a:prstGeom>
        </p:spPr>
      </p:pic>
      <p:pic>
        <p:nvPicPr>
          <p:cNvPr id="75" name="Picture 7">
            <a:extLst>
              <a:ext uri="{FF2B5EF4-FFF2-40B4-BE49-F238E27FC236}">
                <a16:creationId xmlns:a16="http://schemas.microsoft.com/office/drawing/2014/main" id="{30F5D9A8-98FE-B3F8-F471-A625E8E242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7039" y="406614"/>
            <a:ext cx="1576328" cy="957056"/>
          </a:xfrm>
          <a:prstGeom prst="rect">
            <a:avLst/>
          </a:prstGeom>
        </p:spPr>
      </p:pic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F3EC4BD1-F119-9E1F-6FAB-4DF3A7B8D5E2}"/>
              </a:ext>
            </a:extLst>
          </p:cNvPr>
          <p:cNvCxnSpPr>
            <a:cxnSpLocks/>
          </p:cNvCxnSpPr>
          <p:nvPr/>
        </p:nvCxnSpPr>
        <p:spPr>
          <a:xfrm>
            <a:off x="7317039" y="311765"/>
            <a:ext cx="15763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6CE87621-4E49-EA2D-9B05-A0147879FABC}"/>
              </a:ext>
            </a:extLst>
          </p:cNvPr>
          <p:cNvSpPr txBox="1"/>
          <p:nvPr/>
        </p:nvSpPr>
        <p:spPr>
          <a:xfrm>
            <a:off x="7952757" y="5427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</a:t>
            </a:r>
            <a:endParaRPr kumimoji="1" lang="zh-CN" altLang="en-US" dirty="0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73C82392-A8FB-E9C8-F188-2A016BAB9165}"/>
              </a:ext>
            </a:extLst>
          </p:cNvPr>
          <p:cNvCxnSpPr>
            <a:cxnSpLocks/>
          </p:cNvCxnSpPr>
          <p:nvPr/>
        </p:nvCxnSpPr>
        <p:spPr>
          <a:xfrm>
            <a:off x="7317039" y="417352"/>
            <a:ext cx="7574" cy="972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B1539FFB-DB5D-ED3C-87FF-257E532160A3}"/>
              </a:ext>
            </a:extLst>
          </p:cNvPr>
          <p:cNvSpPr txBox="1"/>
          <p:nvPr/>
        </p:nvSpPr>
        <p:spPr>
          <a:xfrm>
            <a:off x="7104939" y="750897"/>
            <a:ext cx="2744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407869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396 -0.38302 " pathEditMode="relative" ptsTypes="AA">
                                      <p:cBhvr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146 -0.15247 " pathEditMode="relative" ptsTypes="AA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688 0.10155 " pathEditMode="relative" ptsTypes="AA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195 0.33611 " pathEditMode="relative" ptsTypes="AA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26" grpId="0" animBg="1"/>
      <p:bldP spid="24" grpId="0" animBg="1"/>
      <p:bldP spid="23" grpId="0" animBg="1"/>
      <p:bldP spid="22" grpId="0" animBg="1"/>
      <p:bldP spid="47" grpId="0" animBg="1"/>
      <p:bldP spid="48" grpId="0" animBg="1"/>
      <p:bldP spid="49" grpId="0" animBg="1"/>
      <p:bldP spid="50" grpId="0" animBg="1"/>
      <p:bldP spid="52" grpId="0"/>
      <p:bldP spid="53" grpId="0"/>
      <p:bldP spid="54" grpId="0"/>
      <p:bldP spid="57" grpId="0"/>
      <p:bldP spid="60" grpId="0"/>
      <p:bldP spid="64" grpId="0"/>
      <p:bldP spid="65" grpId="0"/>
      <p:bldP spid="67" grpId="0"/>
      <p:bldP spid="69" grpId="0"/>
    </p:bldLst>
  </p:timing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</TotalTime>
  <Words>1819</Words>
  <Application>Microsoft Office PowerPoint</Application>
  <PresentationFormat>On-screen Show (16:9)</PresentationFormat>
  <Paragraphs>231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微软雅黑</vt:lpstr>
      <vt:lpstr>Apple Braille</vt:lpstr>
      <vt:lpstr>Aptos</vt:lpstr>
      <vt:lpstr>Arial</vt:lpstr>
      <vt:lpstr>Calibri</vt:lpstr>
      <vt:lpstr>Calibri Light</vt:lpstr>
      <vt:lpstr>Cambria Math</vt:lpstr>
      <vt:lpstr>Helvetica</vt:lpstr>
      <vt:lpstr>Lato</vt:lpstr>
      <vt:lpstr>Times</vt:lpstr>
      <vt:lpstr>ui-sans-serif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Henry Hu</cp:lastModifiedBy>
  <cp:revision>293</cp:revision>
  <dcterms:created xsi:type="dcterms:W3CDTF">2017-05-01T12:27:00Z</dcterms:created>
  <dcterms:modified xsi:type="dcterms:W3CDTF">2024-12-02T03:48:16Z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