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7" r:id="rId3"/>
    <p:sldId id="278" r:id="rId4"/>
    <p:sldId id="279" r:id="rId5"/>
    <p:sldId id="280" r:id="rId6"/>
    <p:sldId id="287" r:id="rId7"/>
    <p:sldId id="288" r:id="rId8"/>
    <p:sldId id="281" r:id="rId9"/>
    <p:sldId id="301" r:id="rId10"/>
    <p:sldId id="310" r:id="rId11"/>
    <p:sldId id="282" r:id="rId12"/>
    <p:sldId id="283" r:id="rId13"/>
    <p:sldId id="284" r:id="rId14"/>
    <p:sldId id="286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7" r:id="rId23"/>
    <p:sldId id="298" r:id="rId24"/>
    <p:sldId id="299" r:id="rId25"/>
    <p:sldId id="300" r:id="rId26"/>
    <p:sldId id="274" r:id="rId27"/>
    <p:sldId id="275" r:id="rId28"/>
    <p:sldId id="276" r:id="rId29"/>
    <p:sldId id="304" r:id="rId30"/>
    <p:sldId id="311" r:id="rId31"/>
    <p:sldId id="305" r:id="rId32"/>
    <p:sldId id="306" r:id="rId33"/>
    <p:sldId id="307" r:id="rId34"/>
    <p:sldId id="308" r:id="rId35"/>
    <p:sldId id="30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95" d="100"/>
          <a:sy n="95" d="100"/>
        </p:scale>
        <p:origin x="396" y="66"/>
      </p:cViewPr>
      <p:guideLst/>
    </p:cSldViewPr>
  </p:slideViewPr>
  <p:outlineViewPr>
    <p:cViewPr>
      <p:scale>
        <a:sx n="33" d="100"/>
        <a:sy n="33" d="100"/>
      </p:scale>
      <p:origin x="0" y="-17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dirty="0"/>
              <a:t>ANO LECTIVO 2022/2024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6FA4E-24BE-4A09-BA31-9823CF5E0EDA}" type="datetimeFigureOut">
              <a:rPr lang="pt-PT" smtClean="0"/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 dirty="0"/>
              <a:t>ESTG - IP Santarém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9D5BA-A729-446F-92A7-C9189E97AED4}" type="slidenum">
              <a:rPr lang="pt-PT" smtClean="0"/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dirty="0"/>
              <a:t>ANO LECTIVO 2022/2024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8E488-4375-41DA-B141-3D0FC859CA6A}" type="datetimeFigureOut">
              <a:rPr lang="pt-PT" smtClean="0"/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 dirty="0"/>
              <a:t>ESTG - IP Santarém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2DB70-08A5-42DC-BCDF-859EE7CB5891}" type="slidenum">
              <a:rPr lang="pt-PT" smtClean="0"/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AFEDC32-B2D5-49E2-9EDE-91E12C46ABDC}" type="slidenum">
              <a:rPr lang="pt-PT" smtClean="0"/>
            </a:fld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</a:t>
            </a:r>
            <a:r>
              <a:rPr lang="pt-PT" baseline="0" dirty="0"/>
              <a:t> que é programação orientada a objetos 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Programação Orientada a Objetos (POO) é um paradigma de programação que permite projetar e desenvolver programas de computador de forma mais organizada e modular. </a:t>
            </a:r>
            <a:endParaRPr lang="pt-PT" dirty="0"/>
          </a:p>
          <a:p>
            <a:r>
              <a:rPr lang="pt-PT" dirty="0"/>
              <a:t>A POO é baseada em objetos, que são instâncias de classes, e em conceitos como encapsulamento, herança e polimorfismo.</a:t>
            </a:r>
            <a:endParaRPr lang="pt-PT" dirty="0"/>
          </a:p>
          <a:p>
            <a:r>
              <a:rPr lang="pt-PT" dirty="0"/>
              <a:t>Na programação orientada a objetos, um programa é composto por objetos que interagem entre si para realizar uma tarefa. </a:t>
            </a:r>
            <a:endParaRPr lang="pt-PT" dirty="0"/>
          </a:p>
          <a:p>
            <a:r>
              <a:rPr lang="pt-PT" dirty="0"/>
              <a:t>Cada objeto é uma instância de uma classe, que define suas propriedades e comportamentos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 um</a:t>
            </a:r>
            <a:r>
              <a:rPr lang="pt-PT" baseline="0" dirty="0"/>
              <a:t> objeto em Java 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definir um </a:t>
            </a:r>
            <a:r>
              <a:rPr lang="pt-PT" dirty="0" err="1"/>
              <a:t>objecto</a:t>
            </a:r>
            <a:r>
              <a:rPr lang="pt-PT" dirty="0"/>
              <a:t> de uma classe qualquer, basta declarar uma variável com o tipo desse </a:t>
            </a:r>
            <a:r>
              <a:rPr lang="pt-PT" dirty="0" err="1"/>
              <a:t>objecto</a:t>
            </a:r>
            <a:r>
              <a:rPr lang="pt-PT" dirty="0"/>
              <a:t>.</a:t>
            </a:r>
            <a:endParaRPr lang="pt-PT" dirty="0"/>
          </a:p>
          <a:p>
            <a:r>
              <a:rPr lang="pt-PT" dirty="0"/>
              <a:t>Por exemplo, se tivermos a classe Pessoa, podemos fazer:</a:t>
            </a:r>
            <a:endParaRPr lang="pt-PT" dirty="0"/>
          </a:p>
          <a:p>
            <a:pPr lvl="1"/>
            <a:endParaRPr lang="pt-PT" dirty="0"/>
          </a:p>
          <a:p>
            <a:pPr lvl="1"/>
            <a:r>
              <a:rPr lang="pt-PT" dirty="0"/>
              <a:t>Pessoa </a:t>
            </a:r>
            <a:r>
              <a:rPr lang="pt-PT" dirty="0" err="1"/>
              <a:t>manuel</a:t>
            </a:r>
            <a:r>
              <a:rPr lang="pt-PT" dirty="0"/>
              <a:t>;</a:t>
            </a:r>
            <a:endParaRPr lang="pt-PT" dirty="0"/>
          </a:p>
          <a:p>
            <a:pPr lvl="1"/>
            <a:r>
              <a:rPr lang="pt-PT" dirty="0" err="1"/>
              <a:t>manuel.corre</a:t>
            </a:r>
            <a:r>
              <a:rPr lang="pt-PT" dirty="0"/>
              <a:t>();</a:t>
            </a:r>
            <a:endParaRPr lang="pt-PT" dirty="0"/>
          </a:p>
          <a:p>
            <a:pPr lvl="1"/>
            <a:r>
              <a:rPr lang="pt-PT" dirty="0" err="1"/>
              <a:t>manuel.para</a:t>
            </a:r>
            <a:r>
              <a:rPr lang="pt-PT" dirty="0"/>
              <a:t>();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 uma instância de um objeto dinâmico em Java 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Por </a:t>
            </a:r>
            <a:r>
              <a:rPr lang="pt-PT" dirty="0" err="1"/>
              <a:t>objecto</a:t>
            </a:r>
            <a:r>
              <a:rPr lang="pt-PT" dirty="0"/>
              <a:t> dinâmico queremos aqui dizer um </a:t>
            </a:r>
            <a:r>
              <a:rPr lang="pt-PT" dirty="0" err="1"/>
              <a:t>objecto</a:t>
            </a:r>
            <a:r>
              <a:rPr lang="pt-PT" dirty="0"/>
              <a:t> alocado não na </a:t>
            </a:r>
            <a:r>
              <a:rPr lang="pt-PT" dirty="0" err="1"/>
              <a:t>stack</a:t>
            </a:r>
            <a:r>
              <a:rPr lang="pt-PT" dirty="0"/>
              <a:t>, mas na </a:t>
            </a:r>
            <a:r>
              <a:rPr lang="pt-PT" dirty="0" err="1"/>
              <a:t>heap</a:t>
            </a:r>
            <a:r>
              <a:rPr lang="pt-PT" dirty="0"/>
              <a:t> e assim gerido pelo </a:t>
            </a:r>
            <a:r>
              <a:rPr lang="pt-PT" dirty="0" err="1"/>
              <a:t>garbage</a:t>
            </a:r>
            <a:r>
              <a:rPr lang="pt-PT" dirty="0"/>
              <a:t> </a:t>
            </a:r>
            <a:r>
              <a:rPr lang="pt-PT" dirty="0" err="1"/>
              <a:t>collector</a:t>
            </a:r>
            <a:r>
              <a:rPr lang="pt-PT" dirty="0"/>
              <a:t>.</a:t>
            </a:r>
            <a:endParaRPr lang="pt-PT" dirty="0"/>
          </a:p>
          <a:p>
            <a:r>
              <a:rPr lang="pt-PT" dirty="0"/>
              <a:t>Existe a palavra chave </a:t>
            </a:r>
            <a:r>
              <a:rPr lang="pt-PT" dirty="0" err="1"/>
              <a:t>new</a:t>
            </a:r>
            <a:r>
              <a:rPr lang="pt-PT" dirty="0"/>
              <a:t> para criar </a:t>
            </a:r>
            <a:r>
              <a:rPr lang="pt-PT" dirty="0" err="1"/>
              <a:t>objectos</a:t>
            </a:r>
            <a:r>
              <a:rPr lang="pt-PT" dirty="0"/>
              <a:t> dinamicamente:</a:t>
            </a:r>
            <a:endParaRPr lang="pt-PT" dirty="0"/>
          </a:p>
          <a:p>
            <a:r>
              <a:rPr lang="pt-PT" dirty="0"/>
              <a:t>Se tivermos uma pessoa da classe Pessoa (</a:t>
            </a:r>
            <a:r>
              <a:rPr lang="pt-PT" dirty="0" err="1"/>
              <a:t>objecto</a:t>
            </a:r>
            <a:r>
              <a:rPr lang="pt-PT" dirty="0"/>
              <a:t> da classe Pessoa):</a:t>
            </a:r>
            <a:endParaRPr lang="pt-PT" dirty="0"/>
          </a:p>
          <a:p>
            <a:endParaRPr lang="pt-PT" dirty="0"/>
          </a:p>
          <a:p>
            <a:pPr lvl="1"/>
            <a:r>
              <a:rPr lang="pt-PT" dirty="0"/>
              <a:t>Pessoa </a:t>
            </a:r>
            <a:r>
              <a:rPr lang="pt-PT" dirty="0" err="1"/>
              <a:t>antonio</a:t>
            </a:r>
            <a:r>
              <a:rPr lang="pt-PT" dirty="0"/>
              <a:t>=</a:t>
            </a:r>
            <a:r>
              <a:rPr lang="pt-PT" dirty="0" err="1"/>
              <a:t>new</a:t>
            </a:r>
            <a:r>
              <a:rPr lang="pt-PT" dirty="0"/>
              <a:t> Pessoa();</a:t>
            </a:r>
            <a:endParaRPr lang="pt-PT" dirty="0"/>
          </a:p>
          <a:p>
            <a:pPr lvl="1"/>
            <a:r>
              <a:rPr lang="pt-PT" dirty="0" err="1"/>
              <a:t>antonio.corre</a:t>
            </a:r>
            <a:r>
              <a:rPr lang="pt-PT" dirty="0"/>
              <a:t>();</a:t>
            </a:r>
            <a:endParaRPr lang="pt-PT" dirty="0"/>
          </a:p>
          <a:p>
            <a:pPr lvl="1"/>
            <a:r>
              <a:rPr lang="pt-PT" dirty="0" err="1"/>
              <a:t>antonio.para</a:t>
            </a:r>
            <a:r>
              <a:rPr lang="pt-PT" dirty="0"/>
              <a:t>();</a:t>
            </a:r>
            <a:endParaRPr lang="pt-PT" dirty="0"/>
          </a:p>
          <a:p>
            <a:pPr lvl="1"/>
            <a:endParaRPr lang="pt-PT" dirty="0"/>
          </a:p>
          <a:p>
            <a:r>
              <a:rPr lang="pt-PT" dirty="0"/>
              <a:t>Para que o </a:t>
            </a:r>
            <a:r>
              <a:rPr lang="pt-PT" dirty="0" err="1"/>
              <a:t>antonio</a:t>
            </a:r>
            <a:r>
              <a:rPr lang="pt-PT" dirty="0"/>
              <a:t> possa ser </a:t>
            </a:r>
            <a:r>
              <a:rPr lang="pt-PT" dirty="0" err="1"/>
              <a:t>dealocado</a:t>
            </a:r>
            <a:r>
              <a:rPr lang="pt-PT" dirty="0"/>
              <a:t> pelo </a:t>
            </a:r>
            <a:r>
              <a:rPr lang="pt-PT" dirty="0" err="1"/>
              <a:t>garbage</a:t>
            </a:r>
            <a:r>
              <a:rPr lang="pt-PT" dirty="0"/>
              <a:t> </a:t>
            </a:r>
            <a:r>
              <a:rPr lang="pt-PT" dirty="0" err="1"/>
              <a:t>collector</a:t>
            </a:r>
            <a:r>
              <a:rPr lang="pt-PT" dirty="0"/>
              <a:t>: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lvl="1"/>
            <a:r>
              <a:rPr lang="pt-PT" dirty="0" err="1"/>
              <a:t>antonio</a:t>
            </a:r>
            <a:r>
              <a:rPr lang="pt-PT" dirty="0"/>
              <a:t>=</a:t>
            </a:r>
            <a:r>
              <a:rPr lang="pt-PT" dirty="0" err="1"/>
              <a:t>null</a:t>
            </a:r>
            <a:r>
              <a:rPr lang="pt-PT" dirty="0"/>
              <a:t>;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Uma constante em Java 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Uma constante em java pode ser definida da seguinte forma, por exemplo:</a:t>
            </a:r>
            <a:endParaRPr lang="pt-PT" dirty="0"/>
          </a:p>
          <a:p>
            <a:pPr lvl="1"/>
            <a:endParaRPr lang="pt-PT" dirty="0"/>
          </a:p>
          <a:p>
            <a:pPr lvl="1"/>
            <a:r>
              <a:rPr lang="pt-PT" dirty="0" err="1"/>
              <a:t>public</a:t>
            </a:r>
            <a:r>
              <a:rPr lang="pt-PT" dirty="0"/>
              <a:t> final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int</a:t>
            </a:r>
            <a:r>
              <a:rPr lang="pt-PT" dirty="0"/>
              <a:t> SPECIAL_VALUE=83;</a:t>
            </a:r>
            <a:endParaRPr lang="pt-PT" dirty="0"/>
          </a:p>
          <a:p>
            <a:pPr lvl="1"/>
            <a:endParaRPr lang="pt-PT" dirty="0"/>
          </a:p>
          <a:p>
            <a:r>
              <a:rPr lang="pt-PT" dirty="0"/>
              <a:t>Sendo que o especial a reter aqui são as palavras chave </a:t>
            </a:r>
            <a:endParaRPr lang="pt-PT" dirty="0"/>
          </a:p>
          <a:p>
            <a:pPr lvl="1"/>
            <a:r>
              <a:rPr lang="pt-PT" dirty="0" err="1"/>
              <a:t>static</a:t>
            </a:r>
            <a:r>
              <a:rPr lang="pt-PT" dirty="0"/>
              <a:t> (global para todas as instancias da classe)</a:t>
            </a:r>
            <a:endParaRPr lang="pt-PT" dirty="0"/>
          </a:p>
          <a:p>
            <a:pPr lvl="1"/>
            <a:r>
              <a:rPr lang="pt-PT" dirty="0"/>
              <a:t>final (não pode ser alterada por classes derivadas)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Definir um método</a:t>
            </a:r>
            <a:r>
              <a:rPr lang="pt-PT" baseline="0" dirty="0"/>
              <a:t> de objeto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 método de objeto é um método que ao ser executado está associado á instância.</a:t>
            </a:r>
            <a:endParaRPr lang="pt-PT" dirty="0"/>
          </a:p>
          <a:p>
            <a:r>
              <a:rPr lang="pt-PT" dirty="0"/>
              <a:t>Para definir um método destes basta definir uma função normal dentro de uma classe, sem nenhum modificador especial para além dos de acesso.</a:t>
            </a:r>
            <a:endParaRPr lang="pt-PT" dirty="0"/>
          </a:p>
          <a:p>
            <a:r>
              <a:rPr lang="pt-PT" dirty="0"/>
              <a:t>Exemplo:</a:t>
            </a:r>
            <a:endParaRPr lang="pt-PT" dirty="0"/>
          </a:p>
          <a:p>
            <a:pPr lvl="1"/>
            <a:r>
              <a:rPr lang="pt-PT" dirty="0" err="1"/>
              <a:t>public</a:t>
            </a:r>
            <a:r>
              <a:rPr lang="pt-PT" dirty="0"/>
              <a:t> final </a:t>
            </a:r>
            <a:r>
              <a:rPr lang="pt-PT" dirty="0" err="1"/>
              <a:t>class</a:t>
            </a:r>
            <a:r>
              <a:rPr lang="pt-PT" dirty="0"/>
              <a:t> Pessoa {</a:t>
            </a:r>
            <a:endParaRPr lang="pt-PT" dirty="0"/>
          </a:p>
          <a:p>
            <a:pPr lvl="2"/>
            <a:r>
              <a:rPr lang="pt-PT" dirty="0" err="1"/>
              <a:t>String</a:t>
            </a:r>
            <a:r>
              <a:rPr lang="pt-PT" dirty="0"/>
              <a:t> nome;</a:t>
            </a:r>
            <a:endParaRPr lang="pt-PT" dirty="0"/>
          </a:p>
          <a:p>
            <a:pPr lvl="2"/>
            <a:r>
              <a:rPr lang="pt-PT" dirty="0"/>
              <a:t>…</a:t>
            </a:r>
            <a:endParaRPr lang="pt-PT" dirty="0"/>
          </a:p>
          <a:p>
            <a:pPr lvl="2"/>
            <a:r>
              <a:rPr lang="pt-PT" dirty="0" err="1"/>
              <a:t>void</a:t>
            </a:r>
            <a:r>
              <a:rPr lang="pt-PT" dirty="0"/>
              <a:t> </a:t>
            </a:r>
            <a:r>
              <a:rPr lang="pt-PT" dirty="0" err="1"/>
              <a:t>mudaNome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novoNome</a:t>
            </a:r>
            <a:r>
              <a:rPr lang="pt-PT" dirty="0"/>
              <a:t>) {</a:t>
            </a:r>
            <a:endParaRPr lang="pt-PT" dirty="0"/>
          </a:p>
          <a:p>
            <a:pPr lvl="3"/>
            <a:r>
              <a:rPr lang="pt-PT" dirty="0"/>
              <a:t>nome=</a:t>
            </a:r>
            <a:r>
              <a:rPr lang="pt-PT" dirty="0" err="1"/>
              <a:t>novoNome</a:t>
            </a:r>
            <a:r>
              <a:rPr lang="pt-PT" dirty="0"/>
              <a:t>;</a:t>
            </a:r>
            <a:endParaRPr lang="pt-PT" dirty="0"/>
          </a:p>
          <a:p>
            <a:pPr lvl="2"/>
            <a:r>
              <a:rPr lang="pt-PT" dirty="0"/>
              <a:t>}</a:t>
            </a:r>
            <a:endParaRPr lang="pt-PT" dirty="0"/>
          </a:p>
          <a:p>
            <a:pPr lvl="1"/>
            <a:r>
              <a:rPr lang="pt-PT" dirty="0"/>
              <a:t>}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Definir um método de classe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Um método de objeto é um método que ao ser executado está associado á classe no seu global.</a:t>
            </a:r>
            <a:endParaRPr lang="pt-PT" dirty="0"/>
          </a:p>
          <a:p>
            <a:r>
              <a:rPr lang="pt-PT" dirty="0"/>
              <a:t>Para definir um método destes basta definir uma função normal dentro de uma classe, adicionando o modificador </a:t>
            </a:r>
            <a:r>
              <a:rPr lang="pt-PT" dirty="0" err="1"/>
              <a:t>static</a:t>
            </a:r>
            <a:r>
              <a:rPr lang="pt-PT" dirty="0"/>
              <a:t>.</a:t>
            </a:r>
            <a:endParaRPr lang="pt-PT" dirty="0"/>
          </a:p>
          <a:p>
            <a:r>
              <a:rPr lang="pt-PT" dirty="0"/>
              <a:t>Exemplo:</a:t>
            </a:r>
            <a:endParaRPr lang="pt-PT" dirty="0"/>
          </a:p>
          <a:p>
            <a:pPr lvl="1"/>
            <a:r>
              <a:rPr lang="pt-PT" dirty="0" err="1"/>
              <a:t>public</a:t>
            </a:r>
            <a:r>
              <a:rPr lang="pt-PT" dirty="0"/>
              <a:t> final </a:t>
            </a:r>
            <a:r>
              <a:rPr lang="pt-PT" dirty="0" err="1"/>
              <a:t>class</a:t>
            </a:r>
            <a:r>
              <a:rPr lang="pt-PT" dirty="0"/>
              <a:t> Pessoa {</a:t>
            </a:r>
            <a:endParaRPr lang="pt-PT" dirty="0"/>
          </a:p>
          <a:p>
            <a:pPr lvl="2"/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/>
              <a:t>numPessoas</a:t>
            </a:r>
            <a:r>
              <a:rPr lang="pt-PT" dirty="0"/>
              <a:t>;</a:t>
            </a:r>
            <a:endParaRPr lang="pt-PT" dirty="0"/>
          </a:p>
          <a:p>
            <a:pPr lvl="2"/>
            <a:r>
              <a:rPr lang="pt-PT" dirty="0"/>
              <a:t>…</a:t>
            </a:r>
            <a:endParaRPr lang="pt-PT" dirty="0"/>
          </a:p>
          <a:p>
            <a:pPr lvl="2"/>
            <a:r>
              <a:rPr lang="pt-PT" dirty="0" err="1"/>
              <a:t>public</a:t>
            </a:r>
            <a:r>
              <a:rPr lang="pt-PT" dirty="0"/>
              <a:t> Pessoa() {</a:t>
            </a:r>
            <a:endParaRPr lang="pt-PT" dirty="0"/>
          </a:p>
          <a:p>
            <a:pPr lvl="3"/>
            <a:r>
              <a:rPr lang="pt-PT" dirty="0"/>
              <a:t>nome=“Anónimo”;</a:t>
            </a:r>
            <a:endParaRPr lang="pt-PT" dirty="0"/>
          </a:p>
          <a:p>
            <a:pPr lvl="3"/>
            <a:r>
              <a:rPr lang="pt-PT" dirty="0" err="1"/>
              <a:t>numPessoas</a:t>
            </a:r>
            <a:r>
              <a:rPr lang="pt-PT" dirty="0"/>
              <a:t>++;</a:t>
            </a:r>
            <a:endParaRPr lang="pt-PT" dirty="0"/>
          </a:p>
          <a:p>
            <a:pPr lvl="2"/>
            <a:r>
              <a:rPr lang="pt-PT" dirty="0"/>
              <a:t>}</a:t>
            </a:r>
            <a:endParaRPr lang="pt-PT" dirty="0"/>
          </a:p>
          <a:p>
            <a:pPr lvl="2"/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/>
              <a:t>getNumPessoas</a:t>
            </a:r>
            <a:r>
              <a:rPr lang="pt-PT" dirty="0"/>
              <a:t>() {</a:t>
            </a:r>
            <a:endParaRPr lang="pt-PT" dirty="0"/>
          </a:p>
          <a:p>
            <a:pPr lvl="3"/>
            <a:r>
              <a:rPr lang="pt-PT" dirty="0" err="1"/>
              <a:t>return</a:t>
            </a:r>
            <a:r>
              <a:rPr lang="pt-PT" dirty="0"/>
              <a:t> </a:t>
            </a:r>
            <a:r>
              <a:rPr lang="pt-PT" dirty="0" err="1"/>
              <a:t>numPessoas</a:t>
            </a:r>
            <a:r>
              <a:rPr lang="pt-PT" dirty="0"/>
              <a:t>;</a:t>
            </a:r>
            <a:endParaRPr lang="pt-PT" dirty="0"/>
          </a:p>
          <a:p>
            <a:pPr lvl="2"/>
            <a:r>
              <a:rPr lang="pt-PT" dirty="0"/>
              <a:t>} </a:t>
            </a:r>
            <a:endParaRPr lang="pt-PT" dirty="0"/>
          </a:p>
          <a:p>
            <a:pPr lvl="1"/>
            <a:r>
              <a:rPr lang="pt-PT" dirty="0"/>
              <a:t>}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acesso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Em Java, existem quatro tipos de modificadores de acesso que podem ser usados para controlar o acesso a classes, atributos e métodos. São eles:</a:t>
            </a:r>
            <a:endParaRPr lang="pt-PT" dirty="0"/>
          </a:p>
          <a:p>
            <a:pPr lvl="1"/>
            <a:r>
              <a:rPr lang="pt-PT" b="1" dirty="0" err="1"/>
              <a:t>public</a:t>
            </a:r>
            <a:r>
              <a:rPr lang="pt-PT" dirty="0"/>
              <a:t>: permite que as classes, atributos e métodos sejam acedidos de qualquer lugar.</a:t>
            </a:r>
            <a:endParaRPr lang="pt-PT" dirty="0"/>
          </a:p>
          <a:p>
            <a:pPr lvl="1"/>
            <a:r>
              <a:rPr lang="pt-PT" b="1" dirty="0" err="1"/>
              <a:t>private</a:t>
            </a:r>
            <a:r>
              <a:rPr lang="pt-PT" dirty="0"/>
              <a:t>: permite que os atributos e métodos sejam acedidos apenas pela própria classe.</a:t>
            </a:r>
            <a:endParaRPr lang="pt-PT" dirty="0"/>
          </a:p>
          <a:p>
            <a:pPr lvl="1"/>
            <a:r>
              <a:rPr lang="pt-PT" b="1" dirty="0" err="1"/>
              <a:t>protected</a:t>
            </a:r>
            <a:r>
              <a:rPr lang="pt-PT" dirty="0"/>
              <a:t>: permite que os atributos e métodos sejam acedidos pela própria classe e suas subclasses.</a:t>
            </a:r>
            <a:endParaRPr lang="pt-PT" dirty="0"/>
          </a:p>
          <a:p>
            <a:pPr lvl="1"/>
            <a:r>
              <a:rPr lang="pt-PT" b="1" dirty="0" err="1"/>
              <a:t>default</a:t>
            </a:r>
            <a:r>
              <a:rPr lang="pt-PT" dirty="0"/>
              <a:t>: permite que as classes, atributos e métodos sejam acedidos apenas por classes do mesmo pacote.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Gestão de memória em Java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gestão de memória em Java é feita automaticamente pelo Java Virtual </a:t>
            </a:r>
            <a:r>
              <a:rPr lang="pt-PT" dirty="0" err="1"/>
              <a:t>Machine</a:t>
            </a:r>
            <a:r>
              <a:rPr lang="pt-PT" dirty="0"/>
              <a:t> (JVM), </a:t>
            </a:r>
            <a:endParaRPr lang="pt-PT" dirty="0"/>
          </a:p>
          <a:p>
            <a:pPr lvl="1"/>
            <a:r>
              <a:rPr lang="pt-PT" dirty="0"/>
              <a:t>que aloca e desaloca memória para os objetos criados durante a execução do programa</a:t>
            </a:r>
            <a:endParaRPr lang="pt-PT" dirty="0"/>
          </a:p>
          <a:p>
            <a:r>
              <a:rPr lang="pt-PT" dirty="0"/>
              <a:t>A memória em Java é dividida em duas áreas principais: </a:t>
            </a:r>
            <a:r>
              <a:rPr lang="pt-PT" dirty="0" err="1"/>
              <a:t>heap</a:t>
            </a:r>
            <a:r>
              <a:rPr lang="pt-PT" dirty="0"/>
              <a:t> e </a:t>
            </a:r>
            <a:r>
              <a:rPr lang="pt-PT" dirty="0" err="1"/>
              <a:t>stack</a:t>
            </a:r>
            <a:r>
              <a:rPr lang="pt-PT" dirty="0"/>
              <a:t>. </a:t>
            </a:r>
            <a:endParaRPr lang="pt-PT" dirty="0"/>
          </a:p>
          <a:p>
            <a:pPr lvl="1"/>
            <a:r>
              <a:rPr lang="pt-PT" dirty="0"/>
              <a:t>A área de </a:t>
            </a:r>
            <a:r>
              <a:rPr lang="pt-PT" dirty="0" err="1"/>
              <a:t>heap</a:t>
            </a:r>
            <a:r>
              <a:rPr lang="pt-PT" dirty="0"/>
              <a:t> é usada para armazenar objetos e é gerenciada pelo coletor de lixo (</a:t>
            </a:r>
            <a:r>
              <a:rPr lang="pt-PT" dirty="0" err="1"/>
              <a:t>garbage</a:t>
            </a:r>
            <a:r>
              <a:rPr lang="pt-PT" dirty="0"/>
              <a:t> </a:t>
            </a:r>
            <a:r>
              <a:rPr lang="pt-PT" dirty="0" err="1"/>
              <a:t>collector</a:t>
            </a:r>
            <a:r>
              <a:rPr lang="pt-PT" dirty="0"/>
              <a:t>) da JVM. </a:t>
            </a:r>
            <a:endParaRPr lang="pt-PT" dirty="0"/>
          </a:p>
          <a:p>
            <a:pPr lvl="1"/>
            <a:r>
              <a:rPr lang="pt-PT" dirty="0"/>
              <a:t>A área de </a:t>
            </a:r>
            <a:r>
              <a:rPr lang="pt-PT" dirty="0" err="1"/>
              <a:t>stack</a:t>
            </a:r>
            <a:r>
              <a:rPr lang="pt-PT" dirty="0"/>
              <a:t> é usada para armazenar variáveis locais e referências a objetos na memória</a:t>
            </a:r>
            <a:endParaRPr lang="pt-PT" dirty="0"/>
          </a:p>
          <a:p>
            <a:r>
              <a:rPr lang="pt-PT" dirty="0"/>
              <a:t>O coletor de lixo é responsável por liberar a memória ocupada por objetos que não estão mais sendo usados pelo programa. </a:t>
            </a:r>
            <a:endParaRPr lang="pt-PT" dirty="0"/>
          </a:p>
          <a:p>
            <a:pPr lvl="1"/>
            <a:r>
              <a:rPr lang="pt-PT" dirty="0"/>
              <a:t>Ele faz isso identificando os objetos que não têm mais referências a eles e liberando a memória ocupada por esses objetos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Tudo (ou</a:t>
            </a:r>
            <a:r>
              <a:rPr lang="pt-PT" baseline="0" dirty="0"/>
              <a:t> quase) é uma classe em Java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Tudo ou quase é uma classe em Java. </a:t>
            </a:r>
            <a:endParaRPr lang="pt-PT" dirty="0"/>
          </a:p>
          <a:p>
            <a:r>
              <a:rPr lang="pt-PT" dirty="0"/>
              <a:t>Cada ficheiro de código corresponde a uma classe pública ou package </a:t>
            </a:r>
            <a:r>
              <a:rPr lang="pt-PT" dirty="0" err="1"/>
              <a:t>private</a:t>
            </a:r>
            <a:r>
              <a:rPr lang="pt-PT" dirty="0"/>
              <a:t>.</a:t>
            </a:r>
            <a:endParaRPr lang="pt-PT" dirty="0"/>
          </a:p>
          <a:p>
            <a:pPr lvl="1"/>
            <a:r>
              <a:rPr lang="pt-PT" dirty="0"/>
              <a:t>Pública = Acessível a todo o código java</a:t>
            </a:r>
            <a:endParaRPr lang="pt-PT" dirty="0"/>
          </a:p>
          <a:p>
            <a:pPr lvl="1"/>
            <a:r>
              <a:rPr lang="pt-PT" dirty="0"/>
              <a:t>Package </a:t>
            </a:r>
            <a:r>
              <a:rPr lang="pt-PT" dirty="0" err="1"/>
              <a:t>Private</a:t>
            </a:r>
            <a:r>
              <a:rPr lang="pt-PT" dirty="0"/>
              <a:t> = Acessível só ao código da mesma package</a:t>
            </a:r>
            <a:endParaRPr lang="pt-PT" dirty="0"/>
          </a:p>
          <a:p>
            <a:r>
              <a:rPr lang="pt-PT" dirty="0"/>
              <a:t>Pode conter mais classes dentro de classes</a:t>
            </a:r>
            <a:endParaRPr lang="pt-PT" dirty="0"/>
          </a:p>
          <a:p>
            <a:r>
              <a:rPr lang="pt-PT" dirty="0"/>
              <a:t>Não existe código fora de qualquer classe</a:t>
            </a:r>
            <a:endParaRPr lang="pt-PT" dirty="0"/>
          </a:p>
          <a:p>
            <a:r>
              <a:rPr lang="pt-PT" dirty="0"/>
              <a:t>Não existem dados fora de qualquer classe</a:t>
            </a:r>
            <a:endParaRPr lang="pt-PT" dirty="0"/>
          </a:p>
          <a:p>
            <a:r>
              <a:rPr lang="pt-PT" dirty="0"/>
              <a:t>Mesmo os tipos básicos são utilizados dentro de classes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Tudo (ou</a:t>
            </a:r>
            <a:r>
              <a:rPr lang="pt-PT" baseline="0" dirty="0"/>
              <a:t> quase) deriva da classe Object em Java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Todas as classes de Java herdam na base da classe </a:t>
            </a:r>
            <a:r>
              <a:rPr lang="pt-PT" dirty="0" err="1"/>
              <a:t>Object</a:t>
            </a:r>
            <a:endParaRPr lang="pt-PT" dirty="0"/>
          </a:p>
          <a:p>
            <a:r>
              <a:rPr lang="pt-PT" dirty="0"/>
              <a:t>Mesmo as classes por nós criadas derivam na base da classe </a:t>
            </a:r>
            <a:r>
              <a:rPr lang="pt-PT" dirty="0" err="1"/>
              <a:t>Object</a:t>
            </a:r>
            <a:endParaRPr lang="pt-PT" dirty="0"/>
          </a:p>
          <a:p>
            <a:r>
              <a:rPr lang="pt-PT" dirty="0" err="1"/>
              <a:t>Object</a:t>
            </a:r>
            <a:r>
              <a:rPr lang="pt-PT" dirty="0"/>
              <a:t> fornece métodos por defeito que podem e devem ser </a:t>
            </a:r>
            <a:r>
              <a:rPr lang="pt-PT" dirty="0" err="1"/>
              <a:t>extendidos</a:t>
            </a:r>
            <a:r>
              <a:rPr lang="pt-PT" dirty="0"/>
              <a:t>: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</a:t>
            </a:r>
            <a:r>
              <a:rPr lang="pt-PT" baseline="0" dirty="0"/>
              <a:t> que é uma package 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forma básica e mais tradicional de dividir as classes em Java é a divisão destas em packages de acordo com a sua função</a:t>
            </a:r>
            <a:endParaRPr lang="pt-PT" dirty="0"/>
          </a:p>
          <a:p>
            <a:r>
              <a:rPr lang="pt-PT" dirty="0"/>
              <a:t>Uma package constitui uma hierarquia que deve, recomenda-se fortemente, iniciar-se pelo domínio inverso da empresa ou organização dona do código</a:t>
            </a:r>
            <a:endParaRPr lang="pt-PT" dirty="0"/>
          </a:p>
          <a:p>
            <a:r>
              <a:rPr lang="pt-PT" dirty="0"/>
              <a:t>Corresponde a uma hierarquia de diretórios a começar da esquerda para a direita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uma classe 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Uma classe é um modelo para a criação de objetos em programação orientada a objetos. </a:t>
            </a:r>
            <a:endParaRPr lang="pt-PT" dirty="0"/>
          </a:p>
          <a:p>
            <a:r>
              <a:rPr lang="pt-PT" dirty="0"/>
              <a:t>Ela define as propriedades e comportamentos que os objetos criados a partir dela terão</a:t>
            </a:r>
            <a:endParaRPr lang="pt-PT" dirty="0"/>
          </a:p>
          <a:p>
            <a:r>
              <a:rPr lang="pt-PT" dirty="0"/>
              <a:t>As propriedades de uma classe são chamadas de atributos e definem as características dos objetos criados a partir dela. </a:t>
            </a:r>
            <a:endParaRPr lang="pt-PT" dirty="0"/>
          </a:p>
          <a:p>
            <a:r>
              <a:rPr lang="pt-PT" dirty="0"/>
              <a:t>Já os comportamentos são chamados de métodos e definem as ações que os objetos podem realizar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package por</a:t>
            </a:r>
            <a:r>
              <a:rPr lang="pt-PT" baseline="0" dirty="0"/>
              <a:t> defeito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 não especificar-mos uma package para a classe que estamos a definir no ficheiro atual, esta fica na chamada package por defeito.</a:t>
            </a:r>
            <a:endParaRPr lang="pt-PT" dirty="0"/>
          </a:p>
          <a:p>
            <a:r>
              <a:rPr lang="pt-PT" dirty="0"/>
              <a:t>Podemos especificar outra package com o comando:</a:t>
            </a:r>
            <a:endParaRPr lang="pt-PT" dirty="0"/>
          </a:p>
          <a:p>
            <a:pPr lvl="1"/>
            <a:endParaRPr lang="pt-PT" dirty="0"/>
          </a:p>
          <a:p>
            <a:pPr lvl="1"/>
            <a:r>
              <a:rPr lang="pt-PT" dirty="0"/>
              <a:t>package &lt;nome da package&gt;;</a:t>
            </a:r>
            <a:endParaRPr lang="pt-PT" dirty="0"/>
          </a:p>
          <a:p>
            <a:pPr lvl="1"/>
            <a:endParaRPr lang="pt-PT" dirty="0"/>
          </a:p>
          <a:p>
            <a:r>
              <a:rPr lang="pt-PT" dirty="0"/>
              <a:t>Por exemplo: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lvl="1"/>
            <a:r>
              <a:rPr lang="pt-PT" dirty="0"/>
              <a:t>package </a:t>
            </a:r>
            <a:r>
              <a:rPr lang="pt-PT" dirty="0" err="1"/>
              <a:t>pt.exemplo.database</a:t>
            </a:r>
            <a:r>
              <a:rPr lang="pt-PT" dirty="0"/>
              <a:t>;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Importar uma package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poder usar uma classe chamada por exemplo </a:t>
            </a:r>
            <a:r>
              <a:rPr lang="pt-PT" dirty="0" err="1"/>
              <a:t>pt.exemple.database.Book</a:t>
            </a:r>
            <a:endParaRPr lang="pt-PT" dirty="0"/>
          </a:p>
          <a:p>
            <a:r>
              <a:rPr lang="pt-PT" dirty="0"/>
              <a:t>Podemos simplesmente referirmo-nos a ela com o nome por extenso, por exemplo:</a:t>
            </a:r>
            <a:endParaRPr lang="pt-PT" dirty="0"/>
          </a:p>
          <a:p>
            <a:pPr lvl="1"/>
            <a:endParaRPr lang="pt-PT" dirty="0"/>
          </a:p>
          <a:p>
            <a:pPr lvl="1"/>
            <a:r>
              <a:rPr lang="pt-PT" dirty="0" err="1"/>
              <a:t>pt.exemple.database.Boook</a:t>
            </a:r>
            <a:r>
              <a:rPr lang="pt-PT" dirty="0"/>
              <a:t> </a:t>
            </a:r>
            <a:r>
              <a:rPr lang="pt-PT" dirty="0" err="1"/>
              <a:t>bk</a:t>
            </a:r>
            <a:r>
              <a:rPr lang="pt-PT" dirty="0"/>
              <a:t>=</a:t>
            </a:r>
            <a:r>
              <a:rPr lang="pt-PT" dirty="0" err="1"/>
              <a:t>DB.getBook</a:t>
            </a:r>
            <a:r>
              <a:rPr lang="pt-PT" dirty="0"/>
              <a:t>(1);</a:t>
            </a:r>
            <a:endParaRPr lang="pt-PT" dirty="0"/>
          </a:p>
          <a:p>
            <a:pPr lvl="1"/>
            <a:endParaRPr lang="pt-PT" dirty="0"/>
          </a:p>
          <a:p>
            <a:r>
              <a:rPr lang="pt-PT" dirty="0"/>
              <a:t>Ou podemos fazer no </a:t>
            </a:r>
            <a:r>
              <a:rPr lang="pt-PT" dirty="0" err="1"/>
              <a:t>ínicio</a:t>
            </a:r>
            <a:r>
              <a:rPr lang="pt-PT" dirty="0"/>
              <a:t>:</a:t>
            </a:r>
            <a:endParaRPr lang="pt-PT" dirty="0"/>
          </a:p>
          <a:p>
            <a:pPr lvl="1"/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pt.exemple.database</a:t>
            </a:r>
            <a:r>
              <a:rPr lang="pt-PT" dirty="0"/>
              <a:t>.*;</a:t>
            </a:r>
            <a:endParaRPr lang="pt-PT" dirty="0"/>
          </a:p>
          <a:p>
            <a:endParaRPr lang="pt-PT" dirty="0"/>
          </a:p>
          <a:p>
            <a:r>
              <a:rPr lang="pt-PT" dirty="0"/>
              <a:t>E depois podemos fazer:</a:t>
            </a:r>
            <a:endParaRPr lang="pt-PT" dirty="0"/>
          </a:p>
          <a:p>
            <a:pPr lvl="1"/>
            <a:r>
              <a:rPr lang="pt-PT" dirty="0" err="1"/>
              <a:t>Book</a:t>
            </a:r>
            <a:r>
              <a:rPr lang="pt-PT" dirty="0"/>
              <a:t> </a:t>
            </a:r>
            <a:r>
              <a:rPr lang="pt-PT" dirty="0" err="1"/>
              <a:t>bk</a:t>
            </a:r>
            <a:r>
              <a:rPr lang="pt-PT" dirty="0"/>
              <a:t>=</a:t>
            </a:r>
            <a:r>
              <a:rPr lang="pt-PT" dirty="0" err="1"/>
              <a:t>DB.getBook</a:t>
            </a:r>
            <a:r>
              <a:rPr lang="pt-PT" dirty="0"/>
              <a:t>(1);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Importar</a:t>
            </a:r>
            <a:r>
              <a:rPr lang="pt-PT" baseline="0" dirty="0"/>
              <a:t> só um símbolo de uma package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Podemos também importar só um símbolo de uma package e não a package inteira.</a:t>
            </a:r>
            <a:endParaRPr lang="pt-PT" dirty="0"/>
          </a:p>
          <a:p>
            <a:pPr lvl="1"/>
            <a:r>
              <a:rPr lang="pt-PT" dirty="0"/>
              <a:t>Voltando ao exemplo. Podemos fazer no início:</a:t>
            </a:r>
            <a:endParaRPr lang="pt-PT" dirty="0"/>
          </a:p>
          <a:p>
            <a:pPr marL="274320" lvl="1" indent="0">
              <a:buNone/>
            </a:pPr>
            <a:endParaRPr lang="pt-PT" dirty="0"/>
          </a:p>
          <a:p>
            <a:pPr lvl="2"/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pt.exemple.database.Book</a:t>
            </a:r>
            <a:r>
              <a:rPr lang="pt-PT" dirty="0"/>
              <a:t>;</a:t>
            </a:r>
            <a:endParaRPr lang="pt-PT" dirty="0"/>
          </a:p>
          <a:p>
            <a:pPr lvl="2"/>
            <a:endParaRPr lang="pt-PT" dirty="0"/>
          </a:p>
          <a:p>
            <a:pPr lvl="1"/>
            <a:r>
              <a:rPr lang="pt-PT" dirty="0"/>
              <a:t>E depois podemos fazer:</a:t>
            </a:r>
            <a:endParaRPr lang="pt-PT" dirty="0"/>
          </a:p>
          <a:p>
            <a:pPr lvl="1"/>
            <a:endParaRPr lang="pt-PT" dirty="0"/>
          </a:p>
          <a:p>
            <a:pPr lvl="2"/>
            <a:r>
              <a:rPr lang="pt-PT" dirty="0" err="1"/>
              <a:t>Book</a:t>
            </a:r>
            <a:r>
              <a:rPr lang="pt-PT" dirty="0"/>
              <a:t> </a:t>
            </a:r>
            <a:r>
              <a:rPr lang="pt-PT" dirty="0" err="1"/>
              <a:t>bk</a:t>
            </a:r>
            <a:r>
              <a:rPr lang="pt-PT" dirty="0"/>
              <a:t>=</a:t>
            </a:r>
            <a:r>
              <a:rPr lang="pt-PT" dirty="0" err="1"/>
              <a:t>DB.getBook</a:t>
            </a:r>
            <a:r>
              <a:rPr lang="pt-PT" dirty="0"/>
              <a:t>(1);</a:t>
            </a:r>
            <a:endParaRPr lang="pt-PT" dirty="0"/>
          </a:p>
          <a:p>
            <a:pPr lvl="2"/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Packages importadas por omissão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Em Java, existem duas packages que são importadas por omissão: </a:t>
            </a:r>
            <a:endParaRPr lang="pt-PT" dirty="0"/>
          </a:p>
          <a:p>
            <a:pPr lvl="1"/>
            <a:r>
              <a:rPr lang="pt-PT" dirty="0" err="1"/>
              <a:t>java.lang</a:t>
            </a:r>
            <a:endParaRPr lang="pt-PT" dirty="0"/>
          </a:p>
          <a:p>
            <a:pPr lvl="1"/>
            <a:r>
              <a:rPr lang="pt-PT" dirty="0"/>
              <a:t>package por omissão</a:t>
            </a:r>
            <a:endParaRPr lang="pt-PT" dirty="0"/>
          </a:p>
          <a:p>
            <a:r>
              <a:rPr lang="pt-PT" dirty="0"/>
              <a:t>A package </a:t>
            </a:r>
            <a:r>
              <a:rPr lang="pt-PT" dirty="0" err="1"/>
              <a:t>java.lang</a:t>
            </a:r>
            <a:r>
              <a:rPr lang="pt-PT" dirty="0"/>
              <a:t> fornece classes fundamentais que são necessárias para projetar um programa Java básico. </a:t>
            </a:r>
            <a:endParaRPr lang="pt-PT" dirty="0"/>
          </a:p>
          <a:p>
            <a:pPr lvl="1"/>
            <a:r>
              <a:rPr lang="pt-PT" dirty="0"/>
              <a:t>As classes importantes são </a:t>
            </a:r>
            <a:endParaRPr lang="pt-PT" dirty="0"/>
          </a:p>
          <a:p>
            <a:pPr lvl="2"/>
            <a:r>
              <a:rPr lang="pt-PT" dirty="0" err="1"/>
              <a:t>Object</a:t>
            </a:r>
            <a:r>
              <a:rPr lang="pt-PT" dirty="0"/>
              <a:t>, que é a raiz da hierarquia de classes</a:t>
            </a:r>
            <a:endParaRPr lang="pt-PT" dirty="0"/>
          </a:p>
          <a:p>
            <a:pPr lvl="2"/>
            <a:r>
              <a:rPr lang="pt-PT" dirty="0" err="1"/>
              <a:t>Class</a:t>
            </a:r>
            <a:r>
              <a:rPr lang="pt-PT" dirty="0"/>
              <a:t>, instâncias das quais representam classes em tempo de execução</a:t>
            </a:r>
            <a:endParaRPr lang="pt-PT" dirty="0"/>
          </a:p>
          <a:p>
            <a:r>
              <a:rPr lang="pt-PT" dirty="0"/>
              <a:t>A package por omissão é a package sem nome. Ela está presente por omissão e, portanto, é chamada de package por omissão. </a:t>
            </a:r>
            <a:endParaRPr lang="pt-PT" dirty="0"/>
          </a:p>
          <a:p>
            <a:pPr lvl="1"/>
            <a:r>
              <a:rPr lang="pt-PT" dirty="0"/>
              <a:t>As classes na package por omissão podem ser acedidas a partir de qualquer classe em qualquer package sem importar explicitamente a package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Packages java importantes de</a:t>
            </a:r>
            <a:r>
              <a:rPr lang="pt-PT" baseline="0" dirty="0"/>
              <a:t> saber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b="1" dirty="0" err="1"/>
              <a:t>java.lang</a:t>
            </a:r>
            <a:r>
              <a:rPr lang="pt-PT" dirty="0"/>
              <a:t>: Fornece classes fundamentais que são necessárias para projetar um programa Java básico. </a:t>
            </a:r>
            <a:endParaRPr lang="pt-PT" dirty="0"/>
          </a:p>
          <a:p>
            <a:r>
              <a:rPr lang="pt-PT" b="1" dirty="0" err="1"/>
              <a:t>java.util</a:t>
            </a:r>
            <a:r>
              <a:rPr lang="pt-PT" dirty="0"/>
              <a:t>: Contém a estrutura de coleções, classes de coleções legadas, modelo de eventos, facilidades de data e hora, internacionalização e classes utilitárias diversas</a:t>
            </a:r>
            <a:endParaRPr lang="pt-PT" dirty="0"/>
          </a:p>
          <a:p>
            <a:r>
              <a:rPr lang="pt-PT" b="1" dirty="0" err="1"/>
              <a:t>java.time</a:t>
            </a:r>
            <a:r>
              <a:rPr lang="pt-PT" dirty="0"/>
              <a:t>: Introduzida no Java 8, fornece API para datas, horários, instantes e durações</a:t>
            </a:r>
            <a:endParaRPr lang="pt-PT" dirty="0"/>
          </a:p>
          <a:p>
            <a:r>
              <a:rPr lang="pt-PT" b="1" dirty="0"/>
              <a:t>java.io</a:t>
            </a:r>
            <a:r>
              <a:rPr lang="pt-PT" dirty="0"/>
              <a:t>: Fornece classes para entrada e saída do sistema por meio de fluxos de dados, serialização e sistema de arquivos</a:t>
            </a:r>
            <a:endParaRPr lang="pt-PT" dirty="0"/>
          </a:p>
          <a:p>
            <a:r>
              <a:rPr lang="pt-PT" b="1" dirty="0"/>
              <a:t>java.net</a:t>
            </a:r>
            <a:r>
              <a:rPr lang="pt-PT" dirty="0"/>
              <a:t>: Contém classes e interfaces que fornecem uma infraestrutura poderosa para redes em Java</a:t>
            </a:r>
            <a:endParaRPr lang="pt-PT" dirty="0"/>
          </a:p>
          <a:p>
            <a:r>
              <a:rPr lang="pt-PT" b="1" dirty="0" err="1"/>
              <a:t>java.nio.file</a:t>
            </a:r>
            <a:r>
              <a:rPr lang="pt-PT" dirty="0"/>
              <a:t>: Fornece suporte abrangente para E/S de arquivos e acesso ao sistema de arquivos padrão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Polimorfismo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Conceito da programação orientada a objetos que permite que objetos de diferentes classes sejam tratados como se fossem objetos da mesma classe. </a:t>
            </a:r>
            <a:endParaRPr lang="pt-PT" dirty="0"/>
          </a:p>
          <a:p>
            <a:r>
              <a:rPr lang="pt-PT" dirty="0"/>
              <a:t>Possível porque as classes derivadas de uma única classe base são capazes de invocar os métodos que, </a:t>
            </a:r>
            <a:endParaRPr lang="pt-PT" dirty="0"/>
          </a:p>
          <a:p>
            <a:pPr lvl="1"/>
            <a:r>
              <a:rPr lang="pt-PT" dirty="0"/>
              <a:t>embora apresentem a mesma assinatura, </a:t>
            </a:r>
            <a:endParaRPr lang="pt-PT" dirty="0"/>
          </a:p>
          <a:p>
            <a:pPr lvl="1"/>
            <a:r>
              <a:rPr lang="pt-PT" dirty="0"/>
              <a:t>comportam-se de maneira diferente para cada uma das classes derivadas</a:t>
            </a:r>
            <a:endParaRPr lang="pt-PT" dirty="0"/>
          </a:p>
          <a:p>
            <a:r>
              <a:rPr lang="pt-PT" dirty="0"/>
              <a:t>O polimorfismo permite que um objeto possa ser referenciado de várias formas, ou seja, </a:t>
            </a:r>
            <a:endParaRPr lang="pt-PT" dirty="0"/>
          </a:p>
          <a:p>
            <a:pPr lvl="1"/>
            <a:r>
              <a:rPr lang="pt-PT" dirty="0"/>
              <a:t>pode ser tratado como um objeto de sua própria classe ou como um objeto de uma classe pai 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Encapsulamento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encapsulamento é um dos pilares da programação orientada a objetos. Ele é utilizado para </a:t>
            </a:r>
            <a:endParaRPr lang="pt-PT" dirty="0"/>
          </a:p>
          <a:p>
            <a:pPr lvl="1"/>
            <a:r>
              <a:rPr lang="pt-PT" dirty="0"/>
              <a:t>proteger informações sigilosas ou sensíveis</a:t>
            </a:r>
            <a:endParaRPr lang="pt-PT" dirty="0"/>
          </a:p>
          <a:p>
            <a:pPr lvl="1"/>
            <a:r>
              <a:rPr lang="pt-PT" dirty="0"/>
              <a:t>simplificar bastante a programação. </a:t>
            </a:r>
            <a:endParaRPr lang="pt-PT" dirty="0"/>
          </a:p>
          <a:p>
            <a:r>
              <a:rPr lang="pt-PT" dirty="0"/>
              <a:t>Encapsular os dados de uma aplicação significa evitar que estes sofram acessos indevidos. </a:t>
            </a:r>
            <a:endParaRPr lang="pt-PT" dirty="0"/>
          </a:p>
          <a:p>
            <a:r>
              <a:rPr lang="pt-PT" dirty="0"/>
              <a:t>Para isso, é criada uma estrutura que contém métodos que podem ser utilizados por qualquer outra classe, </a:t>
            </a:r>
            <a:endParaRPr lang="pt-PT" dirty="0"/>
          </a:p>
          <a:p>
            <a:pPr lvl="1"/>
            <a:r>
              <a:rPr lang="pt-PT" dirty="0"/>
              <a:t>sem causar inconsistências no desenvolvimento de um código.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Herança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herança é um conceito fundamental da Programação Orientada a Objetos (POO) que permite criar uma nova classe a partir de uma já existente. </a:t>
            </a:r>
            <a:endParaRPr lang="pt-PT" dirty="0"/>
          </a:p>
          <a:p>
            <a:r>
              <a:rPr lang="pt-PT" dirty="0"/>
              <a:t>A classe recém-criada, também chamada de subclasse, herda atributos e métodos da classe da qual deriva, também chamada de superclasse. </a:t>
            </a:r>
            <a:endParaRPr lang="pt-PT" dirty="0"/>
          </a:p>
          <a:p>
            <a:r>
              <a:rPr lang="pt-PT" dirty="0"/>
              <a:t>A herança possibilita que as classes compartilhem seus atributos, métodos e outros membros da classe entre si. </a:t>
            </a:r>
            <a:endParaRPr lang="pt-PT" dirty="0"/>
          </a:p>
          <a:p>
            <a:r>
              <a:rPr lang="pt-PT" dirty="0"/>
              <a:t>Na herança temos dois tipos principais de classe:</a:t>
            </a:r>
            <a:endParaRPr lang="pt-PT" dirty="0"/>
          </a:p>
          <a:p>
            <a:pPr lvl="1"/>
            <a:r>
              <a:rPr lang="pt-PT" b="1" dirty="0"/>
              <a:t>Classe Base</a:t>
            </a:r>
            <a:r>
              <a:rPr lang="pt-PT" dirty="0"/>
              <a:t>: A classe que concede as características a uma outra classe.</a:t>
            </a:r>
            <a:endParaRPr lang="pt-PT" dirty="0"/>
          </a:p>
          <a:p>
            <a:pPr lvl="1"/>
            <a:r>
              <a:rPr lang="pt-PT" b="1" dirty="0"/>
              <a:t>Classe Derivada</a:t>
            </a:r>
            <a:r>
              <a:rPr lang="pt-PT" dirty="0"/>
              <a:t>: A classe que herda as características da classe base.</a:t>
            </a:r>
            <a:endParaRPr lang="pt-PT" dirty="0"/>
          </a:p>
          <a:p>
            <a:r>
              <a:rPr lang="pt-PT" dirty="0"/>
              <a:t>A classe derivada deve apenas definir as características que a tornam única.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 em Java 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Uma classe herda de uma outra (classe base) utilizando </a:t>
            </a:r>
            <a:r>
              <a:rPr lang="pt-PT" dirty="0" err="1"/>
              <a:t>extend</a:t>
            </a:r>
            <a:r>
              <a:rPr lang="pt-PT" dirty="0"/>
              <a:t>.</a:t>
            </a:r>
            <a:endParaRPr lang="pt-PT" dirty="0"/>
          </a:p>
          <a:p>
            <a:r>
              <a:rPr lang="pt-PT" dirty="0"/>
              <a:t>Exemplo:</a:t>
            </a:r>
            <a:endParaRPr lang="pt-PT" dirty="0"/>
          </a:p>
          <a:p>
            <a:pPr lvl="1"/>
            <a:r>
              <a:rPr lang="pt-PT" dirty="0" err="1"/>
              <a:t>class</a:t>
            </a:r>
            <a:r>
              <a:rPr lang="pt-PT" dirty="0"/>
              <a:t> Box </a:t>
            </a:r>
            <a:r>
              <a:rPr lang="pt-PT" dirty="0" err="1"/>
              <a:t>extends</a:t>
            </a:r>
            <a:r>
              <a:rPr lang="pt-PT" dirty="0"/>
              <a:t> Shape {</a:t>
            </a:r>
            <a:endParaRPr lang="pt-PT" dirty="0"/>
          </a:p>
          <a:p>
            <a:pPr lvl="1"/>
            <a:r>
              <a:rPr lang="pt-PT" dirty="0"/>
              <a:t>---</a:t>
            </a:r>
            <a:endParaRPr lang="pt-PT" dirty="0"/>
          </a:p>
          <a:p>
            <a:pPr lvl="1"/>
            <a:r>
              <a:rPr lang="pt-PT" dirty="0"/>
              <a:t>}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uma classe abstrata 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Uma classe abstrata em Java é uma classe que não pode ser instanciada, ou seja, não pode ser usada para criar objetos. </a:t>
            </a:r>
            <a:endParaRPr lang="pt-PT" dirty="0"/>
          </a:p>
          <a:p>
            <a:r>
              <a:rPr lang="pt-PT" dirty="0"/>
              <a:t>É usada como um modelo para outras classes que podem ser instanciadas. </a:t>
            </a:r>
            <a:endParaRPr lang="pt-PT" dirty="0"/>
          </a:p>
          <a:p>
            <a:r>
              <a:rPr lang="pt-PT" dirty="0"/>
              <a:t>As classes que herdam de uma classe abstrata devem implementar todos os métodos abstratos definidos na classe abstrata. </a:t>
            </a:r>
            <a:endParaRPr lang="pt-PT" dirty="0"/>
          </a:p>
          <a:p>
            <a:r>
              <a:rPr lang="pt-PT" dirty="0"/>
              <a:t>Uma classe abstrata é definida usando a palavra-chave </a:t>
            </a:r>
            <a:r>
              <a:rPr lang="pt-PT" dirty="0" err="1"/>
              <a:t>abstract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 um objeto 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 objeto é uma instância de uma classe na programação orientada a objetos </a:t>
            </a:r>
            <a:endParaRPr lang="pt-PT" dirty="0"/>
          </a:p>
          <a:p>
            <a:r>
              <a:rPr lang="pt-PT" dirty="0"/>
              <a:t>Ele é criado a partir da definição de uma classe e contém os atributos e métodos definidos na classe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são</a:t>
            </a:r>
            <a:r>
              <a:rPr lang="pt-PT" baseline="0" dirty="0"/>
              <a:t> interfaces 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Uma interface em Java é um contrato que define um conjunto de métodos que uma classe deve implementar. </a:t>
            </a:r>
            <a:endParaRPr lang="pt-PT" dirty="0"/>
          </a:p>
          <a:p>
            <a:pPr lvl="1"/>
            <a:r>
              <a:rPr lang="pt-PT" dirty="0"/>
              <a:t>Ela é usada para definir um padrão que outras classes podem seguir. </a:t>
            </a:r>
            <a:endParaRPr lang="pt-PT" dirty="0"/>
          </a:p>
          <a:p>
            <a:r>
              <a:rPr lang="pt-PT" dirty="0"/>
              <a:t>Uma interface é semelhante a uma classe abstrata, mas não pode ser instanciada diretamente. </a:t>
            </a:r>
            <a:endParaRPr lang="pt-PT" dirty="0"/>
          </a:p>
          <a:p>
            <a:pPr lvl="1"/>
            <a:r>
              <a:rPr lang="pt-PT" dirty="0"/>
              <a:t>Em vez disso, outras classes implementam a interface e fornecem uma implementação para cada método definido na interface</a:t>
            </a:r>
            <a:endParaRPr lang="pt-PT" dirty="0"/>
          </a:p>
          <a:p>
            <a:r>
              <a:rPr lang="pt-PT" dirty="0"/>
              <a:t>As interfaces são usadas para abstrair a implementação de uma classe e fornecer uma maneira de padronizar o comportamento de várias classes. </a:t>
            </a:r>
            <a:endParaRPr lang="pt-PT" dirty="0"/>
          </a:p>
          <a:p>
            <a:r>
              <a:rPr lang="pt-PT" dirty="0"/>
              <a:t>Elas também são usadas para permitir que as classes herdem comportamentos de várias fontes</a:t>
            </a:r>
            <a:endParaRPr lang="pt-PT" dirty="0"/>
          </a:p>
          <a:p>
            <a:pPr lvl="1"/>
            <a:r>
              <a:rPr lang="pt-PT" dirty="0"/>
              <a:t>Uma classe pode implementar várias interfaces</a:t>
            </a:r>
            <a:endParaRPr lang="pt-PT" dirty="0"/>
          </a:p>
          <a:p>
            <a:pPr lvl="1"/>
            <a:r>
              <a:rPr lang="pt-PT" dirty="0"/>
              <a:t>Uma classe implementa uma ou várias interfaces utilizando </a:t>
            </a:r>
            <a:r>
              <a:rPr lang="pt-PT" dirty="0" err="1"/>
              <a:t>implements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método principal em Java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método principal em Java tem que ter um formato próprio e deve estar na classe que vamos considerar como a classe principal:</a:t>
            </a:r>
            <a:endParaRPr lang="pt-PT" dirty="0"/>
          </a:p>
          <a:p>
            <a:r>
              <a:rPr lang="pt-PT" dirty="0"/>
              <a:t>O formato do método é o seguinte:</a:t>
            </a:r>
            <a:endParaRPr lang="pt-PT" dirty="0"/>
          </a:p>
          <a:p>
            <a:pPr lvl="1"/>
            <a:endParaRPr lang="pt-PT" dirty="0"/>
          </a:p>
          <a:p>
            <a:pPr lvl="1"/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[] </a:t>
            </a:r>
            <a:r>
              <a:rPr lang="pt-PT" dirty="0" err="1"/>
              <a:t>args</a:t>
            </a:r>
            <a:r>
              <a:rPr lang="pt-PT" dirty="0"/>
              <a:t>) {</a:t>
            </a:r>
            <a:endParaRPr lang="pt-PT" dirty="0"/>
          </a:p>
          <a:p>
            <a:pPr lvl="2"/>
            <a:r>
              <a:rPr lang="pt-PT" dirty="0"/>
              <a:t>[--- </a:t>
            </a:r>
            <a:r>
              <a:rPr lang="pt-PT" dirty="0" err="1"/>
              <a:t>code</a:t>
            </a:r>
            <a:r>
              <a:rPr lang="pt-PT" dirty="0"/>
              <a:t>….]</a:t>
            </a:r>
            <a:endParaRPr lang="pt-PT" dirty="0"/>
          </a:p>
          <a:p>
            <a:pPr lvl="1"/>
            <a:r>
              <a:rPr lang="pt-PT" dirty="0"/>
              <a:t>}</a:t>
            </a:r>
            <a:endParaRPr lang="pt-PT" dirty="0"/>
          </a:p>
          <a:p>
            <a:pPr lvl="1"/>
            <a:endParaRPr lang="pt-PT" dirty="0"/>
          </a:p>
          <a:p>
            <a:r>
              <a:rPr lang="pt-PT" dirty="0"/>
              <a:t>Aqui o valor de retorno será o código de saída do programa. O parâmetro </a:t>
            </a:r>
            <a:r>
              <a:rPr lang="pt-PT" dirty="0" err="1"/>
              <a:t>args</a:t>
            </a:r>
            <a:r>
              <a:rPr lang="pt-PT" dirty="0"/>
              <a:t> contém os parâmetros dados na linha de comando quando executado. 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Tratar os argumentos de linha de comando</a:t>
            </a:r>
            <a:r>
              <a:rPr lang="pt-PT" baseline="0" dirty="0"/>
              <a:t> em Java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args</a:t>
            </a:r>
            <a:r>
              <a:rPr lang="pt-PT" dirty="0"/>
              <a:t>[0] – Primeiro parâmetro da linha de comando</a:t>
            </a:r>
            <a:endParaRPr lang="pt-PT" dirty="0"/>
          </a:p>
          <a:p>
            <a:r>
              <a:rPr lang="pt-PT" dirty="0"/>
              <a:t>…</a:t>
            </a:r>
            <a:endParaRPr lang="pt-PT" dirty="0"/>
          </a:p>
          <a:p>
            <a:r>
              <a:rPr lang="pt-PT" dirty="0" err="1"/>
              <a:t>args</a:t>
            </a:r>
            <a:r>
              <a:rPr lang="pt-PT" dirty="0"/>
              <a:t>[n-1] – </a:t>
            </a:r>
            <a:r>
              <a:rPr lang="pt-PT" dirty="0" err="1"/>
              <a:t>Parametro</a:t>
            </a:r>
            <a:r>
              <a:rPr lang="pt-PT" dirty="0"/>
              <a:t> n da linha de comando</a:t>
            </a:r>
            <a:endParaRPr lang="pt-PT" dirty="0"/>
          </a:p>
          <a:p>
            <a:r>
              <a:rPr lang="pt-PT" dirty="0"/>
              <a:t>Nº de parâmetros da linha de comandos: </a:t>
            </a:r>
            <a:r>
              <a:rPr lang="pt-PT" dirty="0" err="1"/>
              <a:t>args.length</a:t>
            </a:r>
            <a:endParaRPr lang="pt-PT" dirty="0"/>
          </a:p>
          <a:p>
            <a:r>
              <a:rPr lang="pt-PT" dirty="0"/>
              <a:t>São </a:t>
            </a:r>
            <a:r>
              <a:rPr lang="pt-PT" dirty="0" err="1"/>
              <a:t>String</a:t>
            </a:r>
            <a:r>
              <a:rPr lang="pt-PT" dirty="0"/>
              <a:t>.</a:t>
            </a:r>
            <a:endParaRPr lang="pt-PT" dirty="0"/>
          </a:p>
          <a:p>
            <a:r>
              <a:rPr lang="pt-PT" dirty="0" err="1"/>
              <a:t>String</a:t>
            </a:r>
            <a:r>
              <a:rPr lang="pt-PT" dirty="0"/>
              <a:t> = Classe em Java que representa uma </a:t>
            </a:r>
            <a:r>
              <a:rPr lang="pt-PT" dirty="0" err="1"/>
              <a:t>sequència</a:t>
            </a:r>
            <a:r>
              <a:rPr lang="pt-PT" dirty="0"/>
              <a:t> de </a:t>
            </a:r>
            <a:r>
              <a:rPr lang="pt-PT" dirty="0" err="1"/>
              <a:t>carecteres</a:t>
            </a:r>
            <a:r>
              <a:rPr lang="pt-PT" dirty="0"/>
              <a:t> imutável.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Compilar</a:t>
            </a:r>
            <a:r>
              <a:rPr lang="pt-PT" baseline="0" dirty="0"/>
              <a:t> um programa em Java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compilar uma classe em java (.java) para o formato .</a:t>
            </a:r>
            <a:r>
              <a:rPr lang="pt-PT" dirty="0" err="1"/>
              <a:t>class</a:t>
            </a:r>
            <a:r>
              <a:rPr lang="pt-PT" dirty="0"/>
              <a:t> executa-se o comando </a:t>
            </a:r>
            <a:r>
              <a:rPr lang="pt-PT" dirty="0" err="1"/>
              <a:t>javac</a:t>
            </a:r>
            <a:r>
              <a:rPr lang="pt-PT" dirty="0"/>
              <a:t> da seguinte forma:</a:t>
            </a:r>
            <a:endParaRPr lang="pt-PT" dirty="0"/>
          </a:p>
          <a:p>
            <a:pPr lvl="1"/>
            <a:r>
              <a:rPr lang="pt-PT" dirty="0" err="1"/>
              <a:t>javac</a:t>
            </a:r>
            <a:r>
              <a:rPr lang="pt-PT" dirty="0"/>
              <a:t> &lt;</a:t>
            </a:r>
            <a:r>
              <a:rPr lang="pt-PT" dirty="0" err="1"/>
              <a:t>nomedaclasse</a:t>
            </a:r>
            <a:r>
              <a:rPr lang="pt-PT" dirty="0"/>
              <a:t>&gt;.java</a:t>
            </a:r>
            <a:endParaRPr lang="pt-PT" dirty="0"/>
          </a:p>
          <a:p>
            <a:r>
              <a:rPr lang="pt-PT" dirty="0"/>
              <a:t>E é gerado o ficheiro:</a:t>
            </a:r>
            <a:endParaRPr lang="pt-PT" dirty="0"/>
          </a:p>
          <a:p>
            <a:pPr lvl="1"/>
            <a:r>
              <a:rPr lang="pt-PT" dirty="0"/>
              <a:t>&lt;</a:t>
            </a:r>
            <a:r>
              <a:rPr lang="pt-PT" dirty="0" err="1"/>
              <a:t>nomedaclasse</a:t>
            </a:r>
            <a:r>
              <a:rPr lang="pt-PT" dirty="0"/>
              <a:t>&gt;.classe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Executar um programa em</a:t>
            </a:r>
            <a:r>
              <a:rPr lang="pt-PT" baseline="0" dirty="0"/>
              <a:t> Java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executar um programa em java que seja constituído unicamente por uma ou mais classes</a:t>
            </a:r>
            <a:endParaRPr lang="pt-PT" dirty="0"/>
          </a:p>
          <a:p>
            <a:pPr lvl="1"/>
            <a:r>
              <a:rPr lang="pt-PT" dirty="0"/>
              <a:t>Utiliza-se o programa java da seguinte forma:</a:t>
            </a:r>
            <a:endParaRPr lang="pt-PT" dirty="0"/>
          </a:p>
          <a:p>
            <a:pPr lvl="2"/>
            <a:r>
              <a:rPr lang="pt-PT" dirty="0"/>
              <a:t>java &lt;</a:t>
            </a:r>
            <a:r>
              <a:rPr lang="pt-PT" dirty="0" err="1"/>
              <a:t>nomedaclasse</a:t>
            </a:r>
            <a:r>
              <a:rPr lang="pt-PT" dirty="0"/>
              <a:t>&gt;.</a:t>
            </a:r>
            <a:r>
              <a:rPr lang="pt-PT" dirty="0" err="1"/>
              <a:t>class</a:t>
            </a:r>
            <a:endParaRPr lang="pt-PT" dirty="0"/>
          </a:p>
          <a:p>
            <a:pPr lvl="2"/>
            <a:endParaRPr lang="pt-PT" dirty="0"/>
          </a:p>
          <a:p>
            <a:r>
              <a:rPr lang="pt-PT" dirty="0"/>
              <a:t>Para executar um programa em java que esteja empacotado num JAR e que tenha uma classe e método principais declarados</a:t>
            </a:r>
            <a:endParaRPr lang="pt-PT" dirty="0"/>
          </a:p>
          <a:p>
            <a:pPr lvl="1"/>
            <a:r>
              <a:rPr lang="pt-PT" dirty="0"/>
              <a:t>Utiliza-se o programa java da seguinte forma:</a:t>
            </a:r>
            <a:endParaRPr lang="pt-PT" dirty="0"/>
          </a:p>
          <a:p>
            <a:pPr lvl="2"/>
            <a:r>
              <a:rPr lang="pt-PT" dirty="0"/>
              <a:t>java –</a:t>
            </a:r>
            <a:r>
              <a:rPr lang="pt-PT" dirty="0" err="1"/>
              <a:t>jar</a:t>
            </a:r>
            <a:r>
              <a:rPr lang="pt-PT" dirty="0"/>
              <a:t> &lt;</a:t>
            </a:r>
            <a:r>
              <a:rPr lang="pt-PT" dirty="0" err="1"/>
              <a:t>nomedopacote</a:t>
            </a:r>
            <a:r>
              <a:rPr lang="pt-PT" dirty="0"/>
              <a:t>&gt;.</a:t>
            </a:r>
            <a:r>
              <a:rPr lang="pt-PT" dirty="0" err="1"/>
              <a:t>jar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Quais são os principais constituintes</a:t>
            </a:r>
            <a:r>
              <a:rPr lang="pt-PT" baseline="0" dirty="0"/>
              <a:t> de uma classe 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Os principais constituintes de uma classe em programação orientada a objetos são os atributos e os métodos</a:t>
            </a:r>
            <a:endParaRPr lang="pt-PT" dirty="0"/>
          </a:p>
          <a:p>
            <a:r>
              <a:rPr lang="pt-PT" dirty="0"/>
              <a:t>Os atributos, também conhecidos como propriedades, são as variáveis que armazenam os dados da classe. Eles definem as características dos objetos criados a partir da classe</a:t>
            </a:r>
            <a:endParaRPr lang="pt-PT" dirty="0"/>
          </a:p>
          <a:p>
            <a:r>
              <a:rPr lang="pt-PT" dirty="0"/>
              <a:t>Já os métodos, também conhecidos como funções, são as operações que podem ser realizadas pelos objetos criados a partir da classe. Eles definem o comportamento dos objetos e permitem que eles interajam com outros objetos</a:t>
            </a:r>
            <a:endParaRPr lang="pt-PT" dirty="0"/>
          </a:p>
          <a:p>
            <a:r>
              <a:rPr lang="pt-PT" dirty="0"/>
              <a:t>Além disso, as classes podem ter modificadores de acesso que definem quem pode </a:t>
            </a:r>
            <a:r>
              <a:rPr lang="pt-PT" dirty="0" err="1"/>
              <a:t>acessar</a:t>
            </a:r>
            <a:r>
              <a:rPr lang="pt-PT" dirty="0"/>
              <a:t> seus atributos e métodos. Os modificadores de acesso mais comuns são </a:t>
            </a:r>
            <a:r>
              <a:rPr lang="pt-PT" dirty="0" err="1"/>
              <a:t>public</a:t>
            </a:r>
            <a:r>
              <a:rPr lang="pt-PT" dirty="0"/>
              <a:t>, </a:t>
            </a:r>
            <a:r>
              <a:rPr lang="pt-PT" dirty="0" err="1"/>
              <a:t>private</a:t>
            </a:r>
            <a:r>
              <a:rPr lang="pt-PT" dirty="0"/>
              <a:t> e </a:t>
            </a:r>
            <a:r>
              <a:rPr lang="pt-PT" dirty="0" err="1"/>
              <a:t>protected</a:t>
            </a:r>
            <a:endParaRPr lang="pt-PT" dirty="0"/>
          </a:p>
          <a:p>
            <a:pPr lvl="1"/>
            <a:r>
              <a:rPr lang="pt-PT" dirty="0"/>
              <a:t>O modificador </a:t>
            </a:r>
            <a:r>
              <a:rPr lang="pt-PT" dirty="0" err="1"/>
              <a:t>public</a:t>
            </a:r>
            <a:r>
              <a:rPr lang="pt-PT" dirty="0"/>
              <a:t> permite que os atributos e métodos sejam acedidos por qualquer objeto. </a:t>
            </a:r>
            <a:endParaRPr lang="pt-PT" dirty="0"/>
          </a:p>
          <a:p>
            <a:pPr lvl="1"/>
            <a:r>
              <a:rPr lang="pt-PT" dirty="0"/>
              <a:t>O modificador </a:t>
            </a:r>
            <a:r>
              <a:rPr lang="pt-PT" dirty="0" err="1"/>
              <a:t>private</a:t>
            </a:r>
            <a:r>
              <a:rPr lang="pt-PT" dirty="0"/>
              <a:t> permite que os atributos e métodos sejam acedidos apenas pela própria classe. </a:t>
            </a:r>
            <a:endParaRPr lang="pt-PT" dirty="0"/>
          </a:p>
          <a:p>
            <a:pPr lvl="1"/>
            <a:r>
              <a:rPr lang="pt-PT" dirty="0"/>
              <a:t>Já o modificador </a:t>
            </a:r>
            <a:r>
              <a:rPr lang="pt-PT" dirty="0" err="1"/>
              <a:t>protected</a:t>
            </a:r>
            <a:r>
              <a:rPr lang="pt-PT" dirty="0"/>
              <a:t> permite que os atributos e métodos sejam acedidos pela própria classe e suas subclasses</a:t>
            </a:r>
            <a:endParaRPr lang="pt-PT" dirty="0"/>
          </a:p>
          <a:p>
            <a:r>
              <a:rPr lang="pt-PT" dirty="0"/>
              <a:t>Por fim, as classes podem ter construtores que são métodos especiais usados para inicializar os objetos criados a partir da classe. </a:t>
            </a:r>
            <a:endParaRPr lang="pt-PT" dirty="0"/>
          </a:p>
          <a:p>
            <a:pPr lvl="1"/>
            <a:r>
              <a:rPr lang="pt-PT" dirty="0"/>
              <a:t>Os construtores têm o mesmo nome da classe e podem receber parâmetros para inicializar os atributos dos objetos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Propriedades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propriedades em programação orientada a objetos (POO) são os atributos que definem as características dos objetos criados a partir de uma classe.</a:t>
            </a:r>
            <a:endParaRPr lang="pt-PT" dirty="0"/>
          </a:p>
          <a:p>
            <a:pPr lvl="1"/>
            <a:r>
              <a:rPr lang="pt-PT" dirty="0"/>
              <a:t>Elas são também conhecidas como variáveis de instância ou membros de dados</a:t>
            </a:r>
            <a:endParaRPr lang="pt-PT" dirty="0"/>
          </a:p>
          <a:p>
            <a:r>
              <a:rPr lang="pt-PT" dirty="0"/>
              <a:t>As propriedades podem ter diferentes modificadores de acesso, como </a:t>
            </a:r>
            <a:r>
              <a:rPr lang="pt-PT" dirty="0" err="1"/>
              <a:t>public</a:t>
            </a:r>
            <a:r>
              <a:rPr lang="pt-PT" dirty="0"/>
              <a:t>, </a:t>
            </a:r>
            <a:r>
              <a:rPr lang="pt-PT" dirty="0" err="1"/>
              <a:t>private</a:t>
            </a:r>
            <a:r>
              <a:rPr lang="pt-PT" dirty="0"/>
              <a:t> e </a:t>
            </a:r>
            <a:r>
              <a:rPr lang="pt-PT" dirty="0" err="1"/>
              <a:t>protected</a:t>
            </a:r>
            <a:r>
              <a:rPr lang="pt-PT" dirty="0"/>
              <a:t>, que definem quem pode </a:t>
            </a:r>
            <a:r>
              <a:rPr lang="pt-PT" dirty="0" err="1"/>
              <a:t>acessá-las</a:t>
            </a:r>
            <a:r>
              <a:rPr lang="pt-PT" dirty="0"/>
              <a:t>. </a:t>
            </a:r>
            <a:endParaRPr lang="pt-PT" dirty="0"/>
          </a:p>
          <a:p>
            <a:pPr lvl="1"/>
            <a:r>
              <a:rPr lang="pt-PT" dirty="0"/>
              <a:t>O modificador </a:t>
            </a:r>
            <a:r>
              <a:rPr lang="pt-PT" dirty="0" err="1"/>
              <a:t>public</a:t>
            </a:r>
            <a:r>
              <a:rPr lang="pt-PT" dirty="0"/>
              <a:t> permite que as propriedades sejam </a:t>
            </a:r>
            <a:r>
              <a:rPr lang="pt-PT" dirty="0" err="1"/>
              <a:t>acessadas</a:t>
            </a:r>
            <a:r>
              <a:rPr lang="pt-PT" dirty="0"/>
              <a:t> por qualquer objeto. </a:t>
            </a:r>
            <a:endParaRPr lang="pt-PT" dirty="0"/>
          </a:p>
          <a:p>
            <a:pPr lvl="1"/>
            <a:r>
              <a:rPr lang="pt-PT" dirty="0"/>
              <a:t>O modificador </a:t>
            </a:r>
            <a:r>
              <a:rPr lang="pt-PT" dirty="0" err="1"/>
              <a:t>private</a:t>
            </a:r>
            <a:r>
              <a:rPr lang="pt-PT" dirty="0"/>
              <a:t> permite que as propriedades sejam </a:t>
            </a:r>
            <a:r>
              <a:rPr lang="pt-PT" dirty="0" err="1"/>
              <a:t>acessadas</a:t>
            </a:r>
            <a:r>
              <a:rPr lang="pt-PT" dirty="0"/>
              <a:t> apenas pela própria classe. </a:t>
            </a:r>
            <a:endParaRPr lang="pt-PT" dirty="0"/>
          </a:p>
          <a:p>
            <a:pPr lvl="1"/>
            <a:r>
              <a:rPr lang="pt-PT" dirty="0"/>
              <a:t>Já o modificador </a:t>
            </a:r>
            <a:r>
              <a:rPr lang="pt-PT" dirty="0" err="1"/>
              <a:t>protected</a:t>
            </a:r>
            <a:r>
              <a:rPr lang="pt-PT" dirty="0"/>
              <a:t> permite que as propriedades sejam </a:t>
            </a:r>
            <a:r>
              <a:rPr lang="pt-PT" dirty="0" err="1"/>
              <a:t>acessadas</a:t>
            </a:r>
            <a:r>
              <a:rPr lang="pt-PT" dirty="0"/>
              <a:t> pela própria classe e suas subclasses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Os métodos em programação orientada a objetos (POO) são as funções que definem o comportamento dos objetos criados a partir de uma classe. </a:t>
            </a:r>
            <a:endParaRPr lang="pt-PT" dirty="0"/>
          </a:p>
          <a:p>
            <a:pPr lvl="1"/>
            <a:r>
              <a:rPr lang="pt-PT" dirty="0"/>
              <a:t>Eles são também conhecidos como membros de função ou operações</a:t>
            </a:r>
            <a:endParaRPr lang="pt-PT" dirty="0"/>
          </a:p>
          <a:p>
            <a:r>
              <a:rPr lang="pt-PT" dirty="0"/>
              <a:t>Os métodos podem ter diferentes modificadores de acesso, como </a:t>
            </a:r>
            <a:r>
              <a:rPr lang="pt-PT" dirty="0" err="1"/>
              <a:t>public</a:t>
            </a:r>
            <a:r>
              <a:rPr lang="pt-PT" dirty="0"/>
              <a:t>, </a:t>
            </a:r>
            <a:r>
              <a:rPr lang="pt-PT" dirty="0" err="1"/>
              <a:t>private</a:t>
            </a:r>
            <a:r>
              <a:rPr lang="pt-PT" dirty="0"/>
              <a:t> e </a:t>
            </a:r>
            <a:r>
              <a:rPr lang="pt-PT" dirty="0" err="1"/>
              <a:t>protected</a:t>
            </a:r>
            <a:r>
              <a:rPr lang="pt-PT" dirty="0"/>
              <a:t>, que definem quem pode </a:t>
            </a:r>
            <a:r>
              <a:rPr lang="pt-PT" dirty="0" err="1"/>
              <a:t>acessá-los</a:t>
            </a:r>
            <a:r>
              <a:rPr lang="pt-PT" dirty="0"/>
              <a:t>. </a:t>
            </a:r>
            <a:endParaRPr lang="pt-PT" dirty="0"/>
          </a:p>
          <a:p>
            <a:pPr lvl="1"/>
            <a:r>
              <a:rPr lang="pt-PT" dirty="0"/>
              <a:t>O modificador </a:t>
            </a:r>
            <a:r>
              <a:rPr lang="pt-PT" dirty="0" err="1"/>
              <a:t>public</a:t>
            </a:r>
            <a:r>
              <a:rPr lang="pt-PT" dirty="0"/>
              <a:t> permite que os métodos sejam acedidos por qualquer objeto. </a:t>
            </a:r>
            <a:endParaRPr lang="pt-PT" dirty="0"/>
          </a:p>
          <a:p>
            <a:pPr lvl="1"/>
            <a:r>
              <a:rPr lang="pt-PT" dirty="0"/>
              <a:t>O modificador </a:t>
            </a:r>
            <a:r>
              <a:rPr lang="pt-PT" dirty="0" err="1"/>
              <a:t>private</a:t>
            </a:r>
            <a:r>
              <a:rPr lang="pt-PT" dirty="0"/>
              <a:t> permite que os métodos sejam acedidos apenas pela própria classe. </a:t>
            </a:r>
            <a:endParaRPr lang="pt-PT" dirty="0"/>
          </a:p>
          <a:p>
            <a:pPr lvl="1"/>
            <a:r>
              <a:rPr lang="pt-PT" dirty="0"/>
              <a:t>Já o modificador </a:t>
            </a:r>
            <a:r>
              <a:rPr lang="pt-PT" dirty="0" err="1"/>
              <a:t>protected</a:t>
            </a:r>
            <a:r>
              <a:rPr lang="pt-PT" dirty="0"/>
              <a:t> permite que os métodos sejam acedidos pela própria classe e suas subclasses</a:t>
            </a:r>
            <a:endParaRPr lang="pt-PT" dirty="0"/>
          </a:p>
          <a:p>
            <a:r>
              <a:rPr lang="pt-PT" dirty="0"/>
              <a:t>Além disso, os métodos podem receber parâmetros para realizar operações específicas e retornar valores para o objeto que os chamou. </a:t>
            </a:r>
            <a:endParaRPr lang="pt-PT" dirty="0"/>
          </a:p>
          <a:p>
            <a:pPr lvl="1"/>
            <a:r>
              <a:rPr lang="pt-PT" dirty="0"/>
              <a:t>Eles também podem ser substituídos (</a:t>
            </a:r>
            <a:r>
              <a:rPr lang="pt-PT" dirty="0" err="1"/>
              <a:t>overrided</a:t>
            </a:r>
            <a:r>
              <a:rPr lang="pt-PT" dirty="0"/>
              <a:t>) em classes derivadas para alterar seu comportamento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</a:t>
            </a:r>
            <a:r>
              <a:rPr lang="pt-PT" baseline="0" dirty="0"/>
              <a:t> definir uma variável de tipo básico em Java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Tipos básicos em java são os seguintes:</a:t>
            </a:r>
            <a:endParaRPr lang="pt-PT" dirty="0"/>
          </a:p>
          <a:p>
            <a:pPr lvl="1"/>
            <a:r>
              <a:rPr lang="pt-PT" dirty="0" err="1"/>
              <a:t>int</a:t>
            </a:r>
            <a:r>
              <a:rPr lang="pt-PT" dirty="0"/>
              <a:t> (n.º inteiro de 32 bits)</a:t>
            </a:r>
            <a:endParaRPr lang="pt-PT" dirty="0"/>
          </a:p>
          <a:p>
            <a:pPr lvl="1"/>
            <a:r>
              <a:rPr lang="pt-PT" dirty="0"/>
              <a:t>byte (n.º inteiro de 8 bits)</a:t>
            </a:r>
            <a:endParaRPr lang="pt-PT" dirty="0"/>
          </a:p>
          <a:p>
            <a:pPr lvl="1"/>
            <a:r>
              <a:rPr lang="pt-PT" dirty="0"/>
              <a:t>short (n.º inteiro curto – 16 bits)</a:t>
            </a:r>
            <a:endParaRPr lang="pt-PT" dirty="0"/>
          </a:p>
          <a:p>
            <a:pPr lvl="1"/>
            <a:r>
              <a:rPr lang="pt-PT" dirty="0" err="1"/>
              <a:t>char</a:t>
            </a:r>
            <a:r>
              <a:rPr lang="pt-PT" dirty="0"/>
              <a:t> (caractere de 16 bits)</a:t>
            </a:r>
            <a:endParaRPr lang="pt-PT" dirty="0"/>
          </a:p>
          <a:p>
            <a:pPr lvl="1"/>
            <a:r>
              <a:rPr lang="pt-PT" dirty="0" err="1"/>
              <a:t>long</a:t>
            </a:r>
            <a:r>
              <a:rPr lang="pt-PT" dirty="0"/>
              <a:t> (n.º inteiro longo – 64 bits)</a:t>
            </a:r>
            <a:endParaRPr lang="pt-PT" dirty="0"/>
          </a:p>
          <a:p>
            <a:pPr lvl="1"/>
            <a:r>
              <a:rPr lang="pt-PT" dirty="0" err="1"/>
              <a:t>float</a:t>
            </a:r>
            <a:r>
              <a:rPr lang="pt-PT" dirty="0"/>
              <a:t> (</a:t>
            </a:r>
            <a:r>
              <a:rPr lang="pt-PT" dirty="0" err="1"/>
              <a:t>floating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– precisão simples - 32 bits )</a:t>
            </a:r>
            <a:endParaRPr lang="pt-PT" dirty="0"/>
          </a:p>
          <a:p>
            <a:pPr lvl="1"/>
            <a:r>
              <a:rPr lang="pt-PT" dirty="0" err="1"/>
              <a:t>double</a:t>
            </a:r>
            <a:r>
              <a:rPr lang="pt-PT" dirty="0"/>
              <a:t> (</a:t>
            </a:r>
            <a:r>
              <a:rPr lang="pt-PT" dirty="0" err="1"/>
              <a:t>floating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dupla precisão – 64 bits)</a:t>
            </a:r>
            <a:endParaRPr lang="pt-PT" dirty="0"/>
          </a:p>
          <a:p>
            <a:pPr lvl="1"/>
            <a:r>
              <a:rPr lang="pt-PT" dirty="0" err="1"/>
              <a:t>boolean</a:t>
            </a:r>
            <a:r>
              <a:rPr lang="pt-PT" dirty="0"/>
              <a:t> (</a:t>
            </a:r>
            <a:r>
              <a:rPr lang="pt-PT" dirty="0" err="1"/>
              <a:t>true</a:t>
            </a:r>
            <a:r>
              <a:rPr lang="pt-PT" dirty="0"/>
              <a:t>/false)</a:t>
            </a:r>
            <a:endParaRPr lang="pt-PT" dirty="0"/>
          </a:p>
          <a:p>
            <a:r>
              <a:rPr lang="pt-PT" dirty="0"/>
              <a:t>Por exemplo, declarar um </a:t>
            </a:r>
            <a:r>
              <a:rPr lang="pt-PT" dirty="0" err="1"/>
              <a:t>int</a:t>
            </a:r>
            <a:r>
              <a:rPr lang="pt-PT" dirty="0"/>
              <a:t> chamado teste:</a:t>
            </a:r>
            <a:endParaRPr lang="pt-PT" dirty="0"/>
          </a:p>
          <a:p>
            <a:pPr lvl="1"/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int</a:t>
            </a:r>
            <a:r>
              <a:rPr lang="pt-PT" dirty="0"/>
              <a:t> teste=3;	</a:t>
            </a:r>
            <a:endParaRPr lang="pt-PT" dirty="0"/>
          </a:p>
          <a:p>
            <a:pPr lvl="2"/>
            <a:r>
              <a:rPr lang="pt-PT" dirty="0"/>
              <a:t>(variável chamada teste de valor inicial 3 do tipo </a:t>
            </a:r>
            <a:r>
              <a:rPr lang="pt-PT" dirty="0" err="1"/>
              <a:t>int</a:t>
            </a:r>
            <a:r>
              <a:rPr lang="pt-PT" dirty="0"/>
              <a:t>, privada)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Regras básicas de sintaxe em Java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O nome do arquivo deve ser idêntico ao nome da classe.</a:t>
            </a:r>
            <a:endParaRPr lang="pt-PT" dirty="0"/>
          </a:p>
          <a:p>
            <a:r>
              <a:rPr lang="pt-PT" dirty="0"/>
              <a:t>Cada classe deve estar em um arquivo separado com a extensão .java.</a:t>
            </a:r>
            <a:endParaRPr lang="pt-PT" dirty="0"/>
          </a:p>
          <a:p>
            <a:r>
              <a:rPr lang="pt-PT" dirty="0"/>
              <a:t>O nome de uma classe deve começar com uma letra maiúscula e seguir o padrão </a:t>
            </a:r>
            <a:r>
              <a:rPr lang="pt-PT" dirty="0" err="1"/>
              <a:t>camelCase</a:t>
            </a:r>
            <a:r>
              <a:rPr lang="pt-PT" dirty="0"/>
              <a:t>.</a:t>
            </a:r>
            <a:endParaRPr lang="pt-PT" dirty="0"/>
          </a:p>
          <a:p>
            <a:r>
              <a:rPr lang="pt-PT" dirty="0"/>
              <a:t>Os nomes de variáveis e métodos devem começar com uma letra minúscula e seguir o padrão </a:t>
            </a:r>
            <a:r>
              <a:rPr lang="pt-PT" dirty="0" err="1"/>
              <a:t>camelCase</a:t>
            </a:r>
            <a:r>
              <a:rPr lang="pt-PT" dirty="0"/>
              <a:t>.</a:t>
            </a:r>
            <a:endParaRPr lang="pt-PT" dirty="0"/>
          </a:p>
          <a:p>
            <a:r>
              <a:rPr lang="pt-PT" dirty="0"/>
              <a:t>Os nomes de constantes devem ser escritos em letras maiúsculas e separados por sublinhados.</a:t>
            </a:r>
            <a:endParaRPr lang="pt-PT" dirty="0"/>
          </a:p>
          <a:p>
            <a:r>
              <a:rPr lang="pt-PT" dirty="0"/>
              <a:t>Os blocos de código devem ser delimitados por chaves {}.</a:t>
            </a:r>
            <a:endParaRPr lang="pt-PT" dirty="0"/>
          </a:p>
          <a:p>
            <a:r>
              <a:rPr lang="pt-PT" dirty="0"/>
              <a:t>Os comentários de linha única começam com // e os comentários de várias linhas são delimitados por /* e */.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Regras básicas da sintaxe em Java (</a:t>
            </a:r>
            <a:r>
              <a:rPr lang="pt-PT" dirty="0" err="1"/>
              <a:t>ctn</a:t>
            </a:r>
            <a:r>
              <a:rPr lang="pt-PT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declaração de uma variável segue o padrão </a:t>
            </a:r>
            <a:endParaRPr lang="pt-PT" dirty="0"/>
          </a:p>
          <a:p>
            <a:pPr lvl="1"/>
            <a:r>
              <a:rPr lang="pt-PT" dirty="0" err="1"/>
              <a:t>modificadorDeAcesso</a:t>
            </a:r>
            <a:r>
              <a:rPr lang="pt-PT" dirty="0"/>
              <a:t> tipo </a:t>
            </a:r>
            <a:r>
              <a:rPr lang="pt-PT" dirty="0" err="1"/>
              <a:t>nomeDaVariavel</a:t>
            </a:r>
            <a:r>
              <a:rPr lang="pt-PT" dirty="0"/>
              <a:t> = valor;.</a:t>
            </a:r>
            <a:endParaRPr lang="pt-PT" dirty="0"/>
          </a:p>
          <a:p>
            <a:r>
              <a:rPr lang="pt-PT" dirty="0"/>
              <a:t>A declaração de um método segue o padrão </a:t>
            </a:r>
            <a:endParaRPr lang="pt-PT" dirty="0"/>
          </a:p>
          <a:p>
            <a:pPr lvl="1"/>
            <a:r>
              <a:rPr lang="pt-PT" dirty="0" err="1"/>
              <a:t>modificadorDeAcesso</a:t>
            </a:r>
            <a:r>
              <a:rPr lang="pt-PT" dirty="0"/>
              <a:t> </a:t>
            </a:r>
            <a:r>
              <a:rPr lang="pt-PT" dirty="0" err="1"/>
              <a:t>tipoDeRetorno</a:t>
            </a:r>
            <a:r>
              <a:rPr lang="pt-PT" dirty="0"/>
              <a:t> </a:t>
            </a:r>
            <a:r>
              <a:rPr lang="pt-PT" dirty="0" err="1"/>
              <a:t>nomeDoMetodo</a:t>
            </a:r>
            <a:r>
              <a:rPr lang="pt-PT" dirty="0"/>
              <a:t>(</a:t>
            </a:r>
            <a:r>
              <a:rPr lang="pt-PT" dirty="0" err="1"/>
              <a:t>parametros</a:t>
            </a:r>
            <a:r>
              <a:rPr lang="pt-PT" dirty="0"/>
              <a:t>) { ... }.</a:t>
            </a:r>
            <a:endParaRPr lang="pt-PT" dirty="0"/>
          </a:p>
          <a:p>
            <a:r>
              <a:rPr lang="pt-PT" dirty="0"/>
              <a:t>A declaração de uma classe segue o padrão </a:t>
            </a:r>
            <a:endParaRPr lang="pt-PT" dirty="0"/>
          </a:p>
          <a:p>
            <a:pPr lvl="1"/>
            <a:r>
              <a:rPr lang="pt-PT" dirty="0" err="1"/>
              <a:t>modificadorDeAcesso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NomeDaClasse</a:t>
            </a:r>
            <a:r>
              <a:rPr lang="pt-PT" dirty="0"/>
              <a:t> { ... }.</a:t>
            </a:r>
            <a:endParaRPr lang="pt-PT" dirty="0"/>
          </a:p>
          <a:p>
            <a:r>
              <a:rPr lang="pt-PT" dirty="0"/>
              <a:t>Todos os comandos e declarações devem ser separados por ponto e vírgula.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ANO LECTIVO 2023/2024 - Pedro Ferreira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ESGT - IP. Santarém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AFEDC32-B2D5-49E2-9EDE-91E12C46ABDC}" type="slidenum">
              <a:rPr lang="pt-PT" smtClean="0"/>
            </a:fld>
            <a:endParaRPr lang="pt-P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sta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0</TotalTime>
  <Words>17578</Words>
  <Application>WPS Presentation</Application>
  <PresentationFormat>Ecrã Panorâmico</PresentationFormat>
  <Paragraphs>545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SimSun</vt:lpstr>
      <vt:lpstr>Wingdings</vt:lpstr>
      <vt:lpstr>Wingdings 2</vt:lpstr>
      <vt:lpstr>Wingdings</vt:lpstr>
      <vt:lpstr>Century Schoolbook</vt:lpstr>
      <vt:lpstr>Segoe Print</vt:lpstr>
      <vt:lpstr>Microsoft YaHei</vt:lpstr>
      <vt:lpstr>Arial Unicode MS</vt:lpstr>
      <vt:lpstr>Calibri</vt:lpstr>
      <vt:lpstr>Vista</vt:lpstr>
      <vt:lpstr>O que é programação orientada a objetos ?</vt:lpstr>
      <vt:lpstr>O que é uma classe ?</vt:lpstr>
      <vt:lpstr>E um objeto ?</vt:lpstr>
      <vt:lpstr>Quais são os principais constituintes de uma classe ?</vt:lpstr>
      <vt:lpstr>Propriedades</vt:lpstr>
      <vt:lpstr>Métodos</vt:lpstr>
      <vt:lpstr>Como definir uma variável de tipo básico em Java</vt:lpstr>
      <vt:lpstr>Regras básicas de sintaxe em Java</vt:lpstr>
      <vt:lpstr>Regras básicas da sintaxe em Java (ctn)</vt:lpstr>
      <vt:lpstr>E um objeto em Java ?</vt:lpstr>
      <vt:lpstr>E uma instância de um objeto dinâmico em Java ?</vt:lpstr>
      <vt:lpstr>Uma constante em Java ?</vt:lpstr>
      <vt:lpstr>Definir um método de objeto</vt:lpstr>
      <vt:lpstr>Definir um método de classe</vt:lpstr>
      <vt:lpstr>Tipos de acesso</vt:lpstr>
      <vt:lpstr>Gestão de memória em Java</vt:lpstr>
      <vt:lpstr>Tudo (ou quase) é uma classe em Java</vt:lpstr>
      <vt:lpstr>Tudo (ou quase) deriva da classe Object em Java</vt:lpstr>
      <vt:lpstr>O que é uma package ?</vt:lpstr>
      <vt:lpstr>A package por defeito</vt:lpstr>
      <vt:lpstr>Importar uma package</vt:lpstr>
      <vt:lpstr>Importar só um símbolo de uma package</vt:lpstr>
      <vt:lpstr>Packages importadas por omissão</vt:lpstr>
      <vt:lpstr>Packages java importantes de saber</vt:lpstr>
      <vt:lpstr>Polimorfismo</vt:lpstr>
      <vt:lpstr>Encapsulamento</vt:lpstr>
      <vt:lpstr>Herança</vt:lpstr>
      <vt:lpstr>E em Java ?</vt:lpstr>
      <vt:lpstr>O que é uma classe abstrata ?</vt:lpstr>
      <vt:lpstr>O que são interfaces ?</vt:lpstr>
      <vt:lpstr>O método principal em Java</vt:lpstr>
      <vt:lpstr>Tratar os argumentos de linha de comando em Java</vt:lpstr>
      <vt:lpstr>Compilar um programa em Java</vt:lpstr>
      <vt:lpstr>Executar um programa em 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estruturas de dados</dc:title>
  <dc:creator>Pedro Ferreira</dc:creator>
  <cp:lastModifiedBy>rui26</cp:lastModifiedBy>
  <cp:revision>29</cp:revision>
  <dcterms:created xsi:type="dcterms:W3CDTF">2023-10-05T15:02:00Z</dcterms:created>
  <dcterms:modified xsi:type="dcterms:W3CDTF">2023-11-16T15:31:04Z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715957E8881F44118D3D7AB67779213B_12</vt:lpwstr>
  </property>
  <property fmtid="{D5CDD505-2E9C-101B-9397-08002B2CF9AE}" pid="3" name="KSOProductBuildVer">
    <vt:lpwstr>2070-12.2.0.13306</vt:lpwstr>
  </property>
</Properties>
</file>