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0"/>
            <a:ext cx="11734800" cy="6858000"/>
          </a:xfrm>
          <a:custGeom>
            <a:avLst/>
            <a:gdLst/>
            <a:ahLst/>
            <a:cxnLst/>
            <a:rect l="l" t="t" r="r" b="b"/>
            <a:pathLst>
              <a:path w="11734800" h="6858000">
                <a:moveTo>
                  <a:pt x="0" y="6858000"/>
                </a:moveTo>
                <a:lnTo>
                  <a:pt x="11734800" y="6858000"/>
                </a:lnTo>
                <a:lnTo>
                  <a:pt x="1173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B1E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1B1E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0866" y="953211"/>
            <a:ext cx="951026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0866" y="1845690"/>
            <a:ext cx="9510267" cy="3197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98402" y="6154700"/>
            <a:ext cx="305434" cy="57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C63B7"/>
                </a:solidFill>
                <a:latin typeface="Cambria" panose="02040503050406030204"/>
                <a:cs typeface="Cambria" panose="02040503050406030204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4866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Funções</a:t>
            </a:r>
            <a:r>
              <a:rPr spc="50" dirty="0"/>
              <a:t> </a:t>
            </a:r>
            <a:r>
              <a:rPr spc="105" dirty="0"/>
              <a:t>recursivas</a:t>
            </a:r>
            <a:endParaRPr spc="10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340866" y="1811314"/>
            <a:ext cx="7987030" cy="168846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7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220" dirty="0">
                <a:latin typeface="Cambria" panose="02040503050406030204"/>
                <a:cs typeface="Cambria" panose="02040503050406030204"/>
              </a:rPr>
              <a:t>O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que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são funções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recursivas</a:t>
            </a:r>
            <a:r>
              <a:rPr sz="18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?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69900" lvl="1" indent="-182880">
              <a:lnSpc>
                <a:spcPct val="100000"/>
              </a:lnSpc>
              <a:spcBef>
                <a:spcPts val="235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1600" spc="-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recursão </a:t>
            </a: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é </a:t>
            </a:r>
            <a:r>
              <a:rPr sz="16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um método </a:t>
            </a: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de </a:t>
            </a:r>
            <a:r>
              <a:rPr sz="1600" spc="-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programação </a:t>
            </a: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no qual </a:t>
            </a:r>
            <a:r>
              <a:rPr sz="16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uma função </a:t>
            </a: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chama a si</a:t>
            </a:r>
            <a:r>
              <a:rPr sz="1600" spc="17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mesma.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469900" lvl="1" indent="-182880">
              <a:lnSpc>
                <a:spcPct val="100000"/>
              </a:lnSpc>
              <a:spcBef>
                <a:spcPts val="410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1600" spc="-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recursão </a:t>
            </a: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é utilizada quando </a:t>
            </a:r>
            <a:r>
              <a:rPr sz="16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queremos resolver um subproblema </a:t>
            </a: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do </a:t>
            </a:r>
            <a:r>
              <a:rPr sz="16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mesmo </a:t>
            </a: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tipo</a:t>
            </a:r>
            <a:r>
              <a:rPr sz="1600" spc="22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3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menor.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469900" lvl="1" indent="-182880">
              <a:lnSpc>
                <a:spcPts val="1825"/>
              </a:lnSpc>
              <a:spcBef>
                <a:spcPts val="405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Se o </a:t>
            </a:r>
            <a:r>
              <a:rPr sz="16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problema </a:t>
            </a: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é </a:t>
            </a:r>
            <a:r>
              <a:rPr sz="16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pequeno, </a:t>
            </a:r>
            <a:r>
              <a:rPr sz="1600" spc="-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resolva </a:t>
            </a: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o </a:t>
            </a:r>
            <a:r>
              <a:rPr sz="16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problema diretamente, </a:t>
            </a: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senão </a:t>
            </a:r>
            <a:r>
              <a:rPr sz="16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reduza </a:t>
            </a: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o </a:t>
            </a:r>
            <a:r>
              <a:rPr sz="16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problema </a:t>
            </a: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600" spc="19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um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ts val="1825"/>
              </a:lnSpc>
            </a:pPr>
            <a:r>
              <a:rPr sz="16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problema menor </a:t>
            </a: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e chame </a:t>
            </a:r>
            <a:r>
              <a:rPr sz="1600" spc="-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novamente </a:t>
            </a: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o </a:t>
            </a:r>
            <a:r>
              <a:rPr sz="16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método </a:t>
            </a:r>
            <a:r>
              <a:rPr sz="1600" spc="-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para </a:t>
            </a:r>
            <a:r>
              <a:rPr sz="16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o </a:t>
            </a:r>
            <a:r>
              <a:rPr sz="16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problema</a:t>
            </a:r>
            <a:r>
              <a:rPr sz="1600" spc="18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menor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561340">
              <a:lnSpc>
                <a:spcPct val="100000"/>
              </a:lnSpc>
              <a:spcBef>
                <a:spcPts val="440"/>
              </a:spcBef>
            </a:pPr>
            <a:r>
              <a:rPr sz="1400" spc="-894" dirty="0">
                <a:solidFill>
                  <a:srgbClr val="4966AC"/>
                </a:solidFill>
                <a:latin typeface="Wingdings" panose="05000000000000000000"/>
                <a:cs typeface="Wingdings" panose="05000000000000000000"/>
              </a:rPr>
              <a:t></a:t>
            </a:r>
            <a:r>
              <a:rPr sz="1400" spc="580" dirty="0">
                <a:solidFill>
                  <a:srgbClr val="4966A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Voltando </a:t>
            </a:r>
            <a:r>
              <a:rPr sz="14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depois </a:t>
            </a:r>
            <a:r>
              <a:rPr sz="14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ao </a:t>
            </a:r>
            <a:r>
              <a:rPr sz="14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método</a:t>
            </a:r>
            <a:r>
              <a:rPr sz="1400" spc="2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original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ANO LECTIVO</a:t>
            </a:r>
            <a:r>
              <a:rPr sz="1050" spc="-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-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2023/2024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ESGT </a:t>
            </a:r>
            <a:r>
              <a:rPr sz="105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- </a:t>
            </a:r>
            <a:r>
              <a:rPr sz="1050" spc="9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IP.</a:t>
            </a:r>
            <a:r>
              <a:rPr sz="1050" spc="-7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6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Santarém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17564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90" dirty="0"/>
              <a:t>Á</a:t>
            </a:r>
            <a:r>
              <a:rPr spc="85" dirty="0"/>
              <a:t>r</a:t>
            </a:r>
            <a:r>
              <a:rPr spc="95" dirty="0"/>
              <a:t>v</a:t>
            </a:r>
            <a:r>
              <a:rPr spc="-180" dirty="0"/>
              <a:t>o</a:t>
            </a:r>
            <a:r>
              <a:rPr spc="85" dirty="0"/>
              <a:t>r</a:t>
            </a:r>
            <a:r>
              <a:rPr spc="55" dirty="0"/>
              <a:t>e</a:t>
            </a:r>
            <a:endParaRPr spc="55" dirty="0"/>
          </a:p>
        </p:txBody>
      </p:sp>
      <p:sp>
        <p:nvSpPr>
          <p:cNvPr id="6" name="object 6"/>
          <p:cNvSpPr txBox="1"/>
          <p:nvPr/>
        </p:nvSpPr>
        <p:spPr>
          <a:xfrm>
            <a:off x="11471909" y="6154700"/>
            <a:ext cx="560070" cy="5759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3600" spc="10" dirty="0">
                <a:solidFill>
                  <a:srgbClr val="5C63B7"/>
                </a:solidFill>
                <a:latin typeface="Cambria" panose="02040503050406030204"/>
                <a:cs typeface="Cambria" panose="02040503050406030204"/>
              </a:rPr>
            </a:fld>
            <a:endParaRPr sz="3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8397875" cy="31978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5580" marR="349250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75" dirty="0">
                <a:latin typeface="Cambria" panose="02040503050406030204"/>
                <a:cs typeface="Cambria" panose="02040503050406030204"/>
              </a:rPr>
              <a:t>Uma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árvore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é </a:t>
            </a:r>
            <a:r>
              <a:rPr sz="1800" spc="114" dirty="0">
                <a:latin typeface="Cambria" panose="02040503050406030204"/>
                <a:cs typeface="Cambria" panose="02040503050406030204"/>
              </a:rPr>
              <a:t>uma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estrutura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dados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hierárquica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que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é 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usada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para 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representar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e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organizar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dados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114" dirty="0">
                <a:latin typeface="Cambria" panose="02040503050406030204"/>
                <a:cs typeface="Cambria" panose="02040503050406030204"/>
              </a:rPr>
              <a:t>uma</a:t>
            </a:r>
            <a:r>
              <a:rPr sz="1800" spc="2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forma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fácil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navegar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e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pesquisar.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95580" marR="901065" indent="-182880">
              <a:lnSpc>
                <a:spcPts val="2050"/>
              </a:lnSpc>
              <a:spcBef>
                <a:spcPts val="160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80" dirty="0">
                <a:latin typeface="Cambria" panose="02040503050406030204"/>
                <a:cs typeface="Cambria" panose="02040503050406030204"/>
              </a:rPr>
              <a:t>Consiste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em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nós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que estão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conectados 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por </a:t>
            </a:r>
            <a:r>
              <a:rPr sz="1800" spc="80" dirty="0">
                <a:latin typeface="Cambria" panose="02040503050406030204"/>
                <a:cs typeface="Cambria" panose="02040503050406030204"/>
              </a:rPr>
              <a:t>arestas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e </a:t>
            </a:r>
            <a:r>
              <a:rPr sz="1800" spc="75" dirty="0">
                <a:latin typeface="Cambria" panose="02040503050406030204"/>
                <a:cs typeface="Cambria" panose="02040503050406030204"/>
              </a:rPr>
              <a:t>tem </a:t>
            </a:r>
            <a:r>
              <a:rPr sz="1800" spc="114" dirty="0">
                <a:latin typeface="Cambria" panose="02040503050406030204"/>
                <a:cs typeface="Cambria" panose="02040503050406030204"/>
              </a:rPr>
              <a:t>uma 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relação 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hierárquica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entre 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os</a:t>
            </a:r>
            <a:r>
              <a:rPr sz="18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nós.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95580" marR="933450" indent="-182880">
              <a:lnSpc>
                <a:spcPts val="2050"/>
              </a:lnSpc>
              <a:spcBef>
                <a:spcPts val="160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220" dirty="0">
                <a:latin typeface="Cambria" panose="02040503050406030204"/>
                <a:cs typeface="Cambria" panose="02040503050406030204"/>
              </a:rPr>
              <a:t>O 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nó 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mais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alto </a:t>
            </a:r>
            <a:r>
              <a:rPr sz="1800" spc="80" dirty="0">
                <a:latin typeface="Cambria" panose="02040503050406030204"/>
                <a:cs typeface="Cambria" panose="02040503050406030204"/>
              </a:rPr>
              <a:t>da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árvore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é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chamado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raiz,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e 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os 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nós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abaixo dela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são 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chamados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nós</a:t>
            </a:r>
            <a:r>
              <a:rPr sz="1800" spc="2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filho.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95580" indent="-182880">
              <a:lnSpc>
                <a:spcPts val="2110"/>
              </a:lnSpc>
              <a:spcBef>
                <a:spcPts val="1455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45" dirty="0">
                <a:latin typeface="Cambria" panose="02040503050406030204"/>
                <a:cs typeface="Cambria" panose="02040503050406030204"/>
              </a:rPr>
              <a:t>Cada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nó</a:t>
            </a:r>
            <a:r>
              <a:rPr sz="18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pode</a:t>
            </a:r>
            <a:r>
              <a:rPr sz="1800" spc="1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ter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zero</a:t>
            </a:r>
            <a:r>
              <a:rPr sz="1800" spc="1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ou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mais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nós</a:t>
            </a:r>
            <a:r>
              <a:rPr sz="1800" spc="1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filho,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e</a:t>
            </a:r>
            <a:r>
              <a:rPr sz="18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75" dirty="0">
                <a:latin typeface="Cambria" panose="02040503050406030204"/>
                <a:cs typeface="Cambria" panose="02040503050406030204"/>
              </a:rPr>
              <a:t>cada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nó</a:t>
            </a:r>
            <a:r>
              <a:rPr sz="18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filho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pode</a:t>
            </a:r>
            <a:r>
              <a:rPr sz="1800" spc="1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ter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zero</a:t>
            </a:r>
            <a:r>
              <a:rPr sz="1800" spc="1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ou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mais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95580">
              <a:lnSpc>
                <a:spcPts val="2110"/>
              </a:lnSpc>
            </a:pPr>
            <a:r>
              <a:rPr sz="1800" spc="35" dirty="0">
                <a:latin typeface="Cambria" panose="02040503050406030204"/>
                <a:cs typeface="Cambria" panose="02040503050406030204"/>
              </a:rPr>
              <a:t>nós 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filho</a:t>
            </a:r>
            <a:r>
              <a:rPr sz="18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próprios.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95580" indent="-182880">
              <a:lnSpc>
                <a:spcPct val="100000"/>
              </a:lnSpc>
              <a:spcBef>
                <a:spcPts val="1485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200" dirty="0">
                <a:latin typeface="Cambria" panose="02040503050406030204"/>
                <a:cs typeface="Cambria" panose="02040503050406030204"/>
              </a:rPr>
              <a:t>Um 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nó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sem 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filhos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é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chamado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nó</a:t>
            </a:r>
            <a:r>
              <a:rPr sz="1800" spc="4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75" dirty="0">
                <a:latin typeface="Cambria" panose="02040503050406030204"/>
                <a:cs typeface="Cambria" panose="02040503050406030204"/>
              </a:rPr>
              <a:t>folha.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ANO LECTIVO</a:t>
            </a:r>
            <a:r>
              <a:rPr sz="1050" spc="-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-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2023/2024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ESGT </a:t>
            </a:r>
            <a:r>
              <a:rPr sz="105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- </a:t>
            </a:r>
            <a:r>
              <a:rPr sz="1050" spc="9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IP.</a:t>
            </a:r>
            <a:r>
              <a:rPr sz="1050" spc="-7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6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Santarém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2500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Exemplos</a:t>
            </a:r>
            <a:endParaRPr spc="14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340866" y="1801001"/>
            <a:ext cx="4901565" cy="12192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5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00" dirty="0">
                <a:latin typeface="Cambria" panose="02040503050406030204"/>
                <a:cs typeface="Cambria" panose="02040503050406030204"/>
              </a:rPr>
              <a:t>São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exemplos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funções</a:t>
            </a:r>
            <a:r>
              <a:rPr sz="1800" spc="26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recursivas: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69900" lvl="1" indent="-182880">
              <a:lnSpc>
                <a:spcPct val="100000"/>
              </a:lnSpc>
              <a:spcBef>
                <a:spcPts val="310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15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A </a:t>
            </a:r>
            <a:r>
              <a:rPr sz="1600" spc="4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função </a:t>
            </a:r>
            <a:r>
              <a:rPr sz="1600" spc="3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que </a:t>
            </a:r>
            <a:r>
              <a:rPr sz="1600" spc="6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calcula </a:t>
            </a:r>
            <a:r>
              <a:rPr sz="1600" spc="-5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o </a:t>
            </a:r>
            <a:r>
              <a:rPr sz="1600" spc="5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fatorial </a:t>
            </a:r>
            <a:r>
              <a:rPr sz="1600" spc="2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de </a:t>
            </a:r>
            <a:r>
              <a:rPr sz="1600" spc="8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um</a:t>
            </a:r>
            <a:r>
              <a:rPr sz="1600" spc="18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4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número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469900" lvl="1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15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A </a:t>
            </a:r>
            <a:r>
              <a:rPr sz="1600" spc="4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função </a:t>
            </a:r>
            <a:r>
              <a:rPr sz="1600" spc="3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que </a:t>
            </a:r>
            <a:r>
              <a:rPr sz="1600" spc="6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calcula </a:t>
            </a:r>
            <a:r>
              <a:rPr sz="1600" spc="10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a </a:t>
            </a:r>
            <a:r>
              <a:rPr sz="1600" spc="4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soma </a:t>
            </a:r>
            <a:r>
              <a:rPr sz="1600" spc="1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de </a:t>
            </a:r>
            <a:r>
              <a:rPr sz="1600" spc="9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uma</a:t>
            </a:r>
            <a:r>
              <a:rPr sz="1600" spc="34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7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lista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469900" lvl="1" indent="-182880">
              <a:lnSpc>
                <a:spcPct val="100000"/>
              </a:lnSpc>
              <a:spcBef>
                <a:spcPts val="410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15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A </a:t>
            </a:r>
            <a:r>
              <a:rPr sz="1600" spc="4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função </a:t>
            </a:r>
            <a:r>
              <a:rPr sz="1600" spc="3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que </a:t>
            </a:r>
            <a:r>
              <a:rPr sz="1600" spc="5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imprime </a:t>
            </a:r>
            <a:r>
              <a:rPr sz="1600" spc="10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a </a:t>
            </a:r>
            <a:r>
              <a:rPr sz="1600" spc="4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sequência </a:t>
            </a:r>
            <a:r>
              <a:rPr sz="1600" spc="1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de</a:t>
            </a:r>
            <a:r>
              <a:rPr sz="1600" spc="30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4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fibonnaci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ANO LECTIVO</a:t>
            </a:r>
            <a:r>
              <a:rPr sz="1050" spc="-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-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2023/2024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ESGT </a:t>
            </a:r>
            <a:r>
              <a:rPr sz="105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- </a:t>
            </a:r>
            <a:r>
              <a:rPr sz="1050" spc="9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IP.</a:t>
            </a:r>
            <a:r>
              <a:rPr sz="1050" spc="-7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6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Santarém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2078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Fatorial</a:t>
            </a:r>
            <a:endParaRPr spc="1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340866" y="1801071"/>
            <a:ext cx="8147684" cy="402717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235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75" dirty="0">
                <a:latin typeface="Cambria" panose="02040503050406030204"/>
                <a:cs typeface="Cambria" panose="02040503050406030204"/>
              </a:rPr>
              <a:t>Sabemos</a:t>
            </a:r>
            <a:r>
              <a:rPr sz="1800" spc="1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que: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69900" lvl="1" indent="-182880">
              <a:lnSpc>
                <a:spcPct val="100000"/>
              </a:lnSpc>
              <a:spcBef>
                <a:spcPts val="115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6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Factorial </a:t>
            </a:r>
            <a:r>
              <a:rPr sz="1600" spc="2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de </a:t>
            </a:r>
            <a:r>
              <a:rPr sz="1600" spc="6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n=n! </a:t>
            </a:r>
            <a:r>
              <a:rPr sz="1600" spc="8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=</a:t>
            </a:r>
            <a:r>
              <a:rPr sz="1600" spc="25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1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n(n-1)(n-2)..2x1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469900" lvl="1" indent="-182880">
              <a:lnSpc>
                <a:spcPct val="100000"/>
              </a:lnSpc>
              <a:spcBef>
                <a:spcPts val="215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6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Factorial </a:t>
            </a:r>
            <a:r>
              <a:rPr sz="1600" spc="2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de</a:t>
            </a:r>
            <a:r>
              <a:rPr sz="1600" spc="12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2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0=1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195580" indent="-182880">
              <a:lnSpc>
                <a:spcPct val="100000"/>
              </a:lnSpc>
              <a:spcBef>
                <a:spcPts val="1375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30" dirty="0">
                <a:latin typeface="Cambria" panose="02040503050406030204"/>
                <a:cs typeface="Cambria" panose="02040503050406030204"/>
              </a:rPr>
              <a:t>Se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repararmos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temos</a:t>
            </a:r>
            <a:r>
              <a:rPr sz="1800" spc="1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que: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69900" lvl="1" indent="-182880">
              <a:lnSpc>
                <a:spcPct val="100000"/>
              </a:lnSpc>
              <a:spcBef>
                <a:spcPts val="115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6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Factorial </a:t>
            </a:r>
            <a:r>
              <a:rPr sz="1600" spc="2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de</a:t>
            </a:r>
            <a:r>
              <a:rPr sz="1600" spc="12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4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n=n*factorial(n-1)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469900" lvl="1" indent="-182880">
              <a:lnSpc>
                <a:spcPct val="100000"/>
              </a:lnSpc>
              <a:spcBef>
                <a:spcPts val="215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6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Factorial </a:t>
            </a:r>
            <a:r>
              <a:rPr sz="1600" spc="2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de</a:t>
            </a:r>
            <a:r>
              <a:rPr sz="1600" spc="12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2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0=1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195580" indent="-182880">
              <a:lnSpc>
                <a:spcPts val="2000"/>
              </a:lnSpc>
              <a:spcBef>
                <a:spcPts val="1375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70" dirty="0">
                <a:latin typeface="Cambria" panose="02040503050406030204"/>
                <a:cs typeface="Cambria" panose="02040503050406030204"/>
              </a:rPr>
              <a:t>Sendo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assim 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podemos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programar </a:t>
            </a:r>
            <a:r>
              <a:rPr sz="1800" spc="-60" dirty="0">
                <a:latin typeface="Cambria" panose="02040503050406030204"/>
                <a:cs typeface="Cambria" panose="02040503050406030204"/>
              </a:rPr>
              <a:t>o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factorial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n </a:t>
            </a:r>
            <a:r>
              <a:rPr sz="1800" spc="75" dirty="0">
                <a:latin typeface="Cambria" panose="02040503050406030204"/>
                <a:cs typeface="Cambria" panose="02040503050406030204"/>
              </a:rPr>
              <a:t>recursivamente,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em</a:t>
            </a:r>
            <a:r>
              <a:rPr sz="1800" spc="409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100" dirty="0">
                <a:latin typeface="Cambria" panose="02040503050406030204"/>
                <a:cs typeface="Cambria" panose="02040503050406030204"/>
              </a:rPr>
              <a:t>java,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95580">
              <a:lnSpc>
                <a:spcPts val="2000"/>
              </a:lnSpc>
            </a:pPr>
            <a:r>
              <a:rPr sz="1800" spc="15" dirty="0">
                <a:latin typeface="Cambria" panose="02040503050406030204"/>
                <a:cs typeface="Cambria" panose="02040503050406030204"/>
              </a:rPr>
              <a:t>por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exemplo, 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podemos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ter </a:t>
            </a:r>
            <a:r>
              <a:rPr sz="1800" spc="-55" dirty="0">
                <a:latin typeface="Cambria" panose="02040503050406030204"/>
                <a:cs typeface="Cambria" panose="02040503050406030204"/>
              </a:rPr>
              <a:t>o 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método</a:t>
            </a:r>
            <a:r>
              <a:rPr sz="1800" spc="23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seguinte: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87020">
              <a:lnSpc>
                <a:spcPct val="100000"/>
              </a:lnSpc>
              <a:spcBef>
                <a:spcPts val="130"/>
              </a:spcBef>
            </a:pPr>
            <a:r>
              <a:rPr sz="1600" spc="7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int </a:t>
            </a:r>
            <a:r>
              <a:rPr sz="1600" spc="4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fatorial(int </a:t>
            </a:r>
            <a:r>
              <a:rPr sz="160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n)</a:t>
            </a:r>
            <a:r>
              <a:rPr sz="1600" spc="19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-9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{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609600">
              <a:lnSpc>
                <a:spcPct val="100000"/>
              </a:lnSpc>
              <a:spcBef>
                <a:spcPts val="260"/>
              </a:spcBef>
            </a:pPr>
            <a:r>
              <a:rPr sz="1400" spc="4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if </a:t>
            </a:r>
            <a:r>
              <a:rPr sz="140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(n </a:t>
            </a:r>
            <a:r>
              <a:rPr sz="1400" spc="7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==</a:t>
            </a:r>
            <a:r>
              <a:rPr sz="1400" spc="16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spc="-3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0)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759460" marR="6452870" indent="196215">
              <a:lnSpc>
                <a:spcPct val="116000"/>
              </a:lnSpc>
            </a:pPr>
            <a:r>
              <a:rPr sz="1400" spc="5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return</a:t>
            </a:r>
            <a:r>
              <a:rPr sz="1400" spc="-2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spc="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1;  </a:t>
            </a:r>
            <a:r>
              <a:rPr sz="1400" spc="3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else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955675">
              <a:lnSpc>
                <a:spcPct val="100000"/>
              </a:lnSpc>
              <a:spcBef>
                <a:spcPts val="265"/>
              </a:spcBef>
            </a:pPr>
            <a:r>
              <a:rPr sz="1400" spc="5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return </a:t>
            </a:r>
            <a:r>
              <a:rPr sz="1400" spc="7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n </a:t>
            </a:r>
            <a:r>
              <a:rPr sz="1400" spc="10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*</a:t>
            </a:r>
            <a:r>
              <a:rPr sz="1400" spc="5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spc="2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fatorial(n-1);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287020">
              <a:lnSpc>
                <a:spcPct val="100000"/>
              </a:lnSpc>
              <a:spcBef>
                <a:spcPts val="220"/>
              </a:spcBef>
            </a:pPr>
            <a:r>
              <a:rPr sz="1600" spc="-9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}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ANO LECTIVO</a:t>
            </a:r>
            <a:r>
              <a:rPr sz="1050" spc="-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-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2023/2024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ESGT </a:t>
            </a:r>
            <a:r>
              <a:rPr sz="105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- </a:t>
            </a:r>
            <a:r>
              <a:rPr sz="1050" spc="9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IP.</a:t>
            </a:r>
            <a:r>
              <a:rPr sz="1050" spc="-7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6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Santarém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2700" y="124205"/>
            <a:ext cx="2526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11111"/>
                </a:solidFill>
                <a:latin typeface="Arial" panose="020B0604020202020204"/>
                <a:cs typeface="Arial" panose="020B0604020202020204"/>
              </a:rPr>
              <a:t>if n </a:t>
            </a:r>
            <a:r>
              <a:rPr sz="1000" spc="-10" dirty="0">
                <a:solidFill>
                  <a:srgbClr val="111111"/>
                </a:solidFill>
                <a:latin typeface="Arial" panose="020B0604020202020204"/>
                <a:cs typeface="Arial" panose="020B0604020202020204"/>
              </a:rPr>
              <a:t>== </a:t>
            </a:r>
            <a:r>
              <a:rPr sz="1000" spc="-5" dirty="0">
                <a:solidFill>
                  <a:srgbClr val="111111"/>
                </a:solidFill>
                <a:latin typeface="Arial" panose="020B0604020202020204"/>
                <a:cs typeface="Arial" panose="020B0604020202020204"/>
              </a:rPr>
              <a:t>0: return 1 else: return n *</a:t>
            </a:r>
            <a:r>
              <a:rPr sz="1000" spc="-10" dirty="0">
                <a:solidFill>
                  <a:srgbClr val="11111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Arial" panose="020B0604020202020204"/>
                <a:cs typeface="Arial" panose="020B0604020202020204"/>
              </a:rPr>
              <a:t>fatorial(n-1)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4723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15" dirty="0"/>
              <a:t>Soma </a:t>
            </a:r>
            <a:r>
              <a:rPr spc="50" dirty="0"/>
              <a:t>de </a:t>
            </a:r>
            <a:r>
              <a:rPr spc="235" dirty="0"/>
              <a:t>uma</a:t>
            </a:r>
            <a:r>
              <a:rPr spc="85" dirty="0"/>
              <a:t> </a:t>
            </a:r>
            <a:r>
              <a:rPr spc="170" dirty="0"/>
              <a:t>lista</a:t>
            </a:r>
            <a:endParaRPr spc="17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8354059" cy="17481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5580" marR="5080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75" dirty="0">
                <a:latin typeface="Cambria" panose="02040503050406030204"/>
                <a:cs typeface="Cambria" panose="02040503050406030204"/>
              </a:rPr>
              <a:t>A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soma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114" dirty="0">
                <a:latin typeface="Cambria" panose="02040503050406030204"/>
                <a:cs typeface="Cambria" panose="02040503050406030204"/>
              </a:rPr>
              <a:t>uma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lista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valores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é 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a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soma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do 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valor 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atual 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mais 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a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soma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do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resto  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dos</a:t>
            </a:r>
            <a:r>
              <a:rPr sz="18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valores.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95580" indent="-182880">
              <a:lnSpc>
                <a:spcPct val="100000"/>
              </a:lnSpc>
              <a:spcBef>
                <a:spcPts val="144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55" dirty="0">
                <a:latin typeface="Cambria" panose="02040503050406030204"/>
                <a:cs typeface="Cambria" panose="02040503050406030204"/>
              </a:rPr>
              <a:t>Logo 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pode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ser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definida 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por</a:t>
            </a:r>
            <a:r>
              <a:rPr sz="1800" spc="3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recursão.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95580" marR="265430" indent="-182880">
              <a:lnSpc>
                <a:spcPts val="2050"/>
              </a:lnSpc>
              <a:spcBef>
                <a:spcPts val="165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60" dirty="0">
                <a:latin typeface="Cambria" panose="02040503050406030204"/>
                <a:cs typeface="Cambria" panose="02040503050406030204"/>
              </a:rPr>
              <a:t>Exercício: </a:t>
            </a:r>
            <a:r>
              <a:rPr sz="1800" spc="75" dirty="0">
                <a:latin typeface="Cambria" panose="02040503050406030204"/>
                <a:cs typeface="Cambria" panose="02040503050406030204"/>
              </a:rPr>
              <a:t>Tente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fazer </a:t>
            </a:r>
            <a:r>
              <a:rPr sz="1800" spc="110" dirty="0">
                <a:latin typeface="Cambria" panose="02040503050406030204"/>
                <a:cs typeface="Cambria" panose="02040503050406030204"/>
              </a:rPr>
              <a:t>um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programa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com </a:t>
            </a:r>
            <a:r>
              <a:rPr sz="1800" spc="110" dirty="0">
                <a:latin typeface="Cambria" panose="02040503050406030204"/>
                <a:cs typeface="Cambria" panose="02040503050406030204"/>
              </a:rPr>
              <a:t>um 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método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recursivo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para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somar  </a:t>
            </a:r>
            <a:r>
              <a:rPr sz="1800" spc="114" dirty="0">
                <a:latin typeface="Cambria" panose="02040503050406030204"/>
                <a:cs typeface="Cambria" panose="02040503050406030204"/>
              </a:rPr>
              <a:t>uma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lista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valores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pedidos 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ao</a:t>
            </a:r>
            <a:r>
              <a:rPr sz="1800" spc="37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utilizador.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ANO LECTIVO</a:t>
            </a:r>
            <a:r>
              <a:rPr sz="1050" spc="-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-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2023/2024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ESGT </a:t>
            </a:r>
            <a:r>
              <a:rPr sz="105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- </a:t>
            </a:r>
            <a:r>
              <a:rPr sz="1050" spc="9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IP.</a:t>
            </a:r>
            <a:r>
              <a:rPr sz="1050" spc="-7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6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Santarém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58185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Sequência </a:t>
            </a:r>
            <a:r>
              <a:rPr spc="50" dirty="0"/>
              <a:t>de</a:t>
            </a:r>
            <a:r>
              <a:rPr spc="85" dirty="0"/>
              <a:t> </a:t>
            </a:r>
            <a:r>
              <a:rPr spc="80" dirty="0"/>
              <a:t>fibonnaci</a:t>
            </a:r>
            <a:endParaRPr spc="8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8335009" cy="30302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5580" marR="38735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75" dirty="0">
                <a:latin typeface="Cambria" panose="02040503050406030204"/>
                <a:cs typeface="Cambria" panose="02040503050406030204"/>
              </a:rPr>
              <a:t>A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sequência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Fibonacci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é </a:t>
            </a:r>
            <a:r>
              <a:rPr sz="1800" spc="114" dirty="0">
                <a:latin typeface="Cambria" panose="02040503050406030204"/>
                <a:cs typeface="Cambria" panose="02040503050406030204"/>
              </a:rPr>
              <a:t>uma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sequência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números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em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que </a:t>
            </a:r>
            <a:r>
              <a:rPr sz="1800" spc="75" dirty="0">
                <a:latin typeface="Cambria" panose="02040503050406030204"/>
                <a:cs typeface="Cambria" panose="02040503050406030204"/>
              </a:rPr>
              <a:t>cada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número 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é 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a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soma 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dos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dois</a:t>
            </a:r>
            <a:r>
              <a:rPr sz="1800" spc="3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anteriores.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95580" marR="415290" indent="-182880">
              <a:lnSpc>
                <a:spcPts val="2050"/>
              </a:lnSpc>
              <a:spcBef>
                <a:spcPts val="160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75" dirty="0">
                <a:latin typeface="Cambria" panose="02040503050406030204"/>
                <a:cs typeface="Cambria" panose="02040503050406030204"/>
              </a:rPr>
              <a:t>A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sequência </a:t>
            </a:r>
            <a:r>
              <a:rPr sz="1800" spc="75" dirty="0">
                <a:latin typeface="Cambria" panose="02040503050406030204"/>
                <a:cs typeface="Cambria" panose="02040503050406030204"/>
              </a:rPr>
              <a:t>geralmente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começa 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a </a:t>
            </a:r>
            <a:r>
              <a:rPr sz="1800" spc="75" dirty="0">
                <a:latin typeface="Cambria" panose="02040503050406030204"/>
                <a:cs typeface="Cambria" panose="02040503050406030204"/>
              </a:rPr>
              <a:t>partir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dirty="0">
                <a:latin typeface="Cambria" panose="02040503050406030204"/>
                <a:cs typeface="Cambria" panose="02040503050406030204"/>
              </a:rPr>
              <a:t>0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e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1,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embora 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alguns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autores 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iniciem</a:t>
            </a:r>
            <a:r>
              <a:rPr sz="1800" spc="1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a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sequência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</a:t>
            </a:r>
            <a:r>
              <a:rPr sz="18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1</a:t>
            </a:r>
            <a:r>
              <a:rPr sz="1800" spc="1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e</a:t>
            </a:r>
            <a:r>
              <a:rPr sz="18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1</a:t>
            </a:r>
            <a:r>
              <a:rPr sz="1800" spc="1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ou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às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vezes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(como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fez</a:t>
            </a:r>
            <a:r>
              <a:rPr sz="1800" spc="19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Fibonacci)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</a:t>
            </a:r>
            <a:r>
              <a:rPr sz="1800" spc="1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1</a:t>
            </a:r>
            <a:r>
              <a:rPr sz="1800" spc="1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e</a:t>
            </a:r>
            <a:r>
              <a:rPr sz="1800" spc="12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2.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95580" marR="5080" indent="-182880">
              <a:lnSpc>
                <a:spcPts val="2050"/>
              </a:lnSpc>
              <a:spcBef>
                <a:spcPts val="160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40" dirty="0">
                <a:latin typeface="Cambria" panose="02040503050406030204"/>
                <a:cs typeface="Cambria" panose="02040503050406030204"/>
              </a:rPr>
              <a:t>Ora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se </a:t>
            </a:r>
            <a:r>
              <a:rPr sz="1800" spc="-60" dirty="0">
                <a:latin typeface="Cambria" panose="02040503050406030204"/>
                <a:cs typeface="Cambria" panose="02040503050406030204"/>
              </a:rPr>
              <a:t>o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número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ordem 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n </a:t>
            </a:r>
            <a:r>
              <a:rPr sz="1800" spc="114" dirty="0">
                <a:latin typeface="Cambria" panose="02040503050406030204"/>
                <a:cs typeface="Cambria" panose="02040503050406030204"/>
              </a:rPr>
              <a:t>na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sequència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é 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a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soma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do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número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ordem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n-1 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e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do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número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ordem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n-2,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87020">
              <a:lnSpc>
                <a:spcPct val="100000"/>
              </a:lnSpc>
              <a:spcBef>
                <a:spcPts val="275"/>
              </a:spcBef>
            </a:pPr>
            <a:r>
              <a:rPr sz="1600" spc="-1025" dirty="0">
                <a:solidFill>
                  <a:srgbClr val="4966AC"/>
                </a:solidFill>
                <a:latin typeface="Wingdings" panose="05000000000000000000"/>
                <a:cs typeface="Wingdings" panose="05000000000000000000"/>
              </a:rPr>
              <a:t></a:t>
            </a:r>
            <a:r>
              <a:rPr sz="1600" spc="459" dirty="0">
                <a:solidFill>
                  <a:srgbClr val="4966A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Temos </a:t>
            </a:r>
            <a:r>
              <a:rPr sz="1600" spc="9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uma </a:t>
            </a:r>
            <a:r>
              <a:rPr sz="1600" spc="4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sequência </a:t>
            </a:r>
            <a:r>
              <a:rPr sz="1600" spc="3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que </a:t>
            </a:r>
            <a:r>
              <a:rPr sz="160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pode </a:t>
            </a:r>
            <a:r>
              <a:rPr sz="1600" spc="4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ser </a:t>
            </a:r>
            <a:r>
              <a:rPr sz="1600" spc="6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calculada</a:t>
            </a:r>
            <a:r>
              <a:rPr sz="1600" spc="12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5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recursivamente.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95580" marR="577850" indent="-182880">
              <a:lnSpc>
                <a:spcPts val="2050"/>
              </a:lnSpc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60" dirty="0">
                <a:latin typeface="Cambria" panose="02040503050406030204"/>
                <a:cs typeface="Cambria" panose="02040503050406030204"/>
              </a:rPr>
              <a:t>Exercício: </a:t>
            </a:r>
            <a:r>
              <a:rPr sz="1800" spc="75" dirty="0">
                <a:latin typeface="Cambria" panose="02040503050406030204"/>
                <a:cs typeface="Cambria" panose="02040503050406030204"/>
              </a:rPr>
              <a:t>Tente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fazer </a:t>
            </a:r>
            <a:r>
              <a:rPr sz="1800" spc="-60" dirty="0">
                <a:latin typeface="Cambria" panose="02040503050406030204"/>
                <a:cs typeface="Cambria" panose="02040503050406030204"/>
              </a:rPr>
              <a:t>o 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método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que </a:t>
            </a:r>
            <a:r>
              <a:rPr sz="1800" spc="80" dirty="0">
                <a:latin typeface="Cambria" panose="02040503050406030204"/>
                <a:cs typeface="Cambria" panose="02040503050406030204"/>
              </a:rPr>
              <a:t>calcula 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os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primeiros </a:t>
            </a:r>
            <a:r>
              <a:rPr sz="1800" spc="240" dirty="0">
                <a:latin typeface="Cambria" panose="02040503050406030204"/>
                <a:cs typeface="Cambria" panose="02040503050406030204"/>
              </a:rPr>
              <a:t>N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números </a:t>
            </a:r>
            <a:r>
              <a:rPr sz="1800" spc="80" dirty="0">
                <a:latin typeface="Cambria" panose="02040503050406030204"/>
                <a:cs typeface="Cambria" panose="02040503050406030204"/>
              </a:rPr>
              <a:t>da 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sequência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fibonnaci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recursivamente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em</a:t>
            </a:r>
            <a:r>
              <a:rPr sz="1800" spc="37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180" dirty="0">
                <a:latin typeface="Cambria" panose="02040503050406030204"/>
                <a:cs typeface="Cambria" panose="02040503050406030204"/>
              </a:rPr>
              <a:t>Java.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ANO LECTIVO</a:t>
            </a:r>
            <a:r>
              <a:rPr sz="1050" spc="-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-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2023/2024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ESGT </a:t>
            </a:r>
            <a:r>
              <a:rPr sz="105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- </a:t>
            </a:r>
            <a:r>
              <a:rPr sz="1050" spc="9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IP.</a:t>
            </a:r>
            <a:r>
              <a:rPr sz="1050" spc="-7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6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Santarém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7917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0" dirty="0"/>
              <a:t>Estruturas </a:t>
            </a:r>
            <a:r>
              <a:rPr spc="50" dirty="0"/>
              <a:t>de </a:t>
            </a:r>
            <a:r>
              <a:rPr spc="60" dirty="0"/>
              <a:t>dados</a:t>
            </a:r>
            <a:r>
              <a:rPr spc="85" dirty="0"/>
              <a:t> </a:t>
            </a:r>
            <a:r>
              <a:rPr spc="105" dirty="0"/>
              <a:t>recursivas</a:t>
            </a:r>
            <a:endParaRPr spc="10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340866" y="1801001"/>
            <a:ext cx="7973695" cy="8470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5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220" dirty="0">
                <a:latin typeface="Cambria" panose="02040503050406030204"/>
                <a:cs typeface="Cambria" panose="02040503050406030204"/>
              </a:rPr>
              <a:t>O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que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são </a:t>
            </a:r>
            <a:r>
              <a:rPr sz="1800" spc="80" dirty="0">
                <a:latin typeface="Cambria" panose="02040503050406030204"/>
                <a:cs typeface="Cambria" panose="02040503050406030204"/>
              </a:rPr>
              <a:t>estruturas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dados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recursivas</a:t>
            </a:r>
            <a:r>
              <a:rPr sz="1800" spc="3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?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69900" marR="5080" indent="-182880">
              <a:lnSpc>
                <a:spcPts val="1730"/>
              </a:lnSpc>
              <a:spcBef>
                <a:spcPts val="525"/>
              </a:spcBef>
            </a:pPr>
            <a:r>
              <a:rPr sz="1600" spc="-1025" dirty="0">
                <a:solidFill>
                  <a:srgbClr val="4966AC"/>
                </a:solidFill>
                <a:latin typeface="Wingdings" panose="05000000000000000000"/>
                <a:cs typeface="Wingdings" panose="05000000000000000000"/>
              </a:rPr>
              <a:t></a:t>
            </a:r>
            <a:r>
              <a:rPr sz="1600" spc="470" dirty="0">
                <a:solidFill>
                  <a:srgbClr val="4966A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4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Uma </a:t>
            </a:r>
            <a:r>
              <a:rPr sz="1600" spc="6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estrutura </a:t>
            </a:r>
            <a:r>
              <a:rPr sz="1600" spc="2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de </a:t>
            </a:r>
            <a:r>
              <a:rPr sz="1600" spc="2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dados </a:t>
            </a:r>
            <a:r>
              <a:rPr sz="1600" spc="3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que </a:t>
            </a:r>
            <a:r>
              <a:rPr sz="1600" spc="1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é </a:t>
            </a:r>
            <a:r>
              <a:rPr sz="1600" spc="5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parcialmente </a:t>
            </a:r>
            <a:r>
              <a:rPr sz="1600" spc="2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composta </a:t>
            </a:r>
            <a:r>
              <a:rPr sz="1600" spc="2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de </a:t>
            </a:r>
            <a:r>
              <a:rPr sz="1600" spc="6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instâncias </a:t>
            </a:r>
            <a:r>
              <a:rPr sz="1600" spc="3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menores </a:t>
            </a:r>
            <a:r>
              <a:rPr sz="1600" spc="2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ou  </a:t>
            </a:r>
            <a:r>
              <a:rPr sz="1600" spc="7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mais </a:t>
            </a:r>
            <a:r>
              <a:rPr sz="1600" spc="5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simples </a:t>
            </a:r>
            <a:r>
              <a:rPr sz="1600" spc="6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da mesma </a:t>
            </a:r>
            <a:r>
              <a:rPr sz="1600" spc="6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estrutura </a:t>
            </a:r>
            <a:r>
              <a:rPr sz="1600" spc="2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de</a:t>
            </a:r>
            <a:r>
              <a:rPr sz="1600" spc="27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2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dados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ANO LECTIVO</a:t>
            </a:r>
            <a:r>
              <a:rPr sz="1050" spc="-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-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2023/2024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ESGT </a:t>
            </a:r>
            <a:r>
              <a:rPr sz="105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- </a:t>
            </a:r>
            <a:r>
              <a:rPr sz="1050" spc="9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IP.</a:t>
            </a:r>
            <a:r>
              <a:rPr sz="1050" spc="-7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6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Santarém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2500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Exemplos</a:t>
            </a:r>
            <a:endParaRPr spc="140" dirty="0"/>
          </a:p>
        </p:txBody>
      </p:sp>
      <p:sp>
        <p:nvSpPr>
          <p:cNvPr id="6" name="object 6"/>
          <p:cNvSpPr txBox="1"/>
          <p:nvPr/>
        </p:nvSpPr>
        <p:spPr>
          <a:xfrm>
            <a:off x="11471909" y="6154700"/>
            <a:ext cx="560070" cy="5759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3600" spc="10" dirty="0">
                <a:solidFill>
                  <a:srgbClr val="5C63B7"/>
                </a:solidFill>
                <a:latin typeface="Cambria" panose="02040503050406030204"/>
                <a:cs typeface="Cambria" panose="02040503050406030204"/>
              </a:rPr>
            </a:fld>
            <a:endParaRPr sz="3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866" y="1801001"/>
            <a:ext cx="5379085" cy="12192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5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00" dirty="0">
                <a:latin typeface="Cambria" panose="02040503050406030204"/>
                <a:cs typeface="Cambria" panose="02040503050406030204"/>
              </a:rPr>
              <a:t>São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exemplos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80" dirty="0">
                <a:latin typeface="Cambria" panose="02040503050406030204"/>
                <a:cs typeface="Cambria" panose="02040503050406030204"/>
              </a:rPr>
              <a:t>estruturas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dados</a:t>
            </a:r>
            <a:r>
              <a:rPr sz="1800" spc="39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recursivas: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69900" lvl="1" indent="-182880">
              <a:lnSpc>
                <a:spcPct val="100000"/>
              </a:lnSpc>
              <a:spcBef>
                <a:spcPts val="310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14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Uma </a:t>
            </a:r>
            <a:r>
              <a:rPr sz="1600" spc="7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lista</a:t>
            </a:r>
            <a:r>
              <a:rPr sz="1600" spc="4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7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ligada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469900" lvl="1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14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Uma</a:t>
            </a:r>
            <a:r>
              <a:rPr sz="1600" spc="10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6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pilha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469900" lvl="1" indent="-182880">
              <a:lnSpc>
                <a:spcPct val="100000"/>
              </a:lnSpc>
              <a:spcBef>
                <a:spcPts val="410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14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Uma</a:t>
            </a:r>
            <a:r>
              <a:rPr sz="1600" spc="10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3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árvore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ANO LECTIVO</a:t>
            </a:r>
            <a:r>
              <a:rPr sz="1050" spc="-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-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2023/2024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ESGT </a:t>
            </a:r>
            <a:r>
              <a:rPr sz="105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- </a:t>
            </a:r>
            <a:r>
              <a:rPr sz="1050" spc="9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IP.</a:t>
            </a:r>
            <a:r>
              <a:rPr sz="1050" spc="-7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6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Santarém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304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Lista</a:t>
            </a:r>
            <a:r>
              <a:rPr spc="60" dirty="0"/>
              <a:t> </a:t>
            </a:r>
            <a:r>
              <a:rPr spc="165" dirty="0"/>
              <a:t>ligada</a:t>
            </a:r>
            <a:endParaRPr spc="165" dirty="0"/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8355330" cy="27692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5580" marR="5080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75" dirty="0">
                <a:latin typeface="Cambria" panose="02040503050406030204"/>
                <a:cs typeface="Cambria" panose="02040503050406030204"/>
              </a:rPr>
              <a:t>Uma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lista 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ligada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é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constituída 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por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nós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que contém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pelo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menos 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um 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apontador 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para </a:t>
            </a:r>
            <a:r>
              <a:rPr sz="1800" spc="-60" dirty="0">
                <a:latin typeface="Cambria" panose="02040503050406030204"/>
                <a:cs typeface="Cambria" panose="02040503050406030204"/>
              </a:rPr>
              <a:t>o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próximo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nó </a:t>
            </a:r>
            <a:r>
              <a:rPr sz="1800" spc="80" dirty="0">
                <a:latin typeface="Cambria" panose="02040503050406030204"/>
                <a:cs typeface="Cambria" panose="02040503050406030204"/>
              </a:rPr>
              <a:t>da</a:t>
            </a:r>
            <a:r>
              <a:rPr sz="1800" spc="1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lista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287020">
              <a:lnSpc>
                <a:spcPct val="100000"/>
              </a:lnSpc>
              <a:spcBef>
                <a:spcPts val="260"/>
              </a:spcBef>
            </a:pPr>
            <a:r>
              <a:rPr sz="1600" spc="-1025" dirty="0">
                <a:solidFill>
                  <a:srgbClr val="4966AC"/>
                </a:solidFill>
                <a:latin typeface="Wingdings" panose="05000000000000000000"/>
                <a:cs typeface="Wingdings" panose="05000000000000000000"/>
              </a:rPr>
              <a:t></a:t>
            </a:r>
            <a:r>
              <a:rPr sz="1600" spc="459" dirty="0">
                <a:solidFill>
                  <a:srgbClr val="4966A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e </a:t>
            </a:r>
            <a:r>
              <a:rPr sz="1600" spc="4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possivelmente </a:t>
            </a:r>
            <a:r>
              <a:rPr sz="1600" spc="8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um </a:t>
            </a:r>
            <a:r>
              <a:rPr sz="1600" spc="3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apontador </a:t>
            </a:r>
            <a:r>
              <a:rPr sz="1600" spc="6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para </a:t>
            </a:r>
            <a:r>
              <a:rPr sz="1600" spc="-5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o </a:t>
            </a:r>
            <a:r>
              <a:rPr sz="1600" spc="2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prévio </a:t>
            </a:r>
            <a:r>
              <a:rPr sz="1600" spc="1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nó </a:t>
            </a:r>
            <a:r>
              <a:rPr sz="1600" spc="6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da</a:t>
            </a:r>
            <a:r>
              <a:rPr sz="1600" spc="41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7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lista.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95580" marR="138430" indent="-182880">
              <a:lnSpc>
                <a:spcPts val="2050"/>
              </a:lnSpc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75" dirty="0">
                <a:latin typeface="Cambria" panose="02040503050406030204"/>
                <a:cs typeface="Cambria" panose="02040503050406030204"/>
              </a:rPr>
              <a:t>Uma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instância </a:t>
            </a:r>
            <a:r>
              <a:rPr sz="1800" spc="80" dirty="0">
                <a:latin typeface="Cambria" panose="02040503050406030204"/>
                <a:cs typeface="Cambria" panose="02040503050406030204"/>
              </a:rPr>
              <a:t>da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lista 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guarda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sempre 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um 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apontador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para </a:t>
            </a:r>
            <a:r>
              <a:rPr sz="1800" spc="-60" dirty="0">
                <a:latin typeface="Cambria" panose="02040503050406030204"/>
                <a:cs typeface="Cambria" panose="02040503050406030204"/>
              </a:rPr>
              <a:t>o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primeiro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nó </a:t>
            </a:r>
            <a:r>
              <a:rPr sz="1800" spc="80" dirty="0">
                <a:latin typeface="Cambria" panose="02040503050406030204"/>
                <a:cs typeface="Cambria" panose="02040503050406030204"/>
              </a:rPr>
              <a:t>da  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lista.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95580" indent="-182880">
              <a:lnSpc>
                <a:spcPts val="2105"/>
              </a:lnSpc>
              <a:spcBef>
                <a:spcPts val="144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85" dirty="0">
                <a:latin typeface="Cambria" panose="02040503050406030204"/>
                <a:cs typeface="Cambria" panose="02040503050406030204"/>
              </a:rPr>
              <a:t>Em </a:t>
            </a:r>
            <a:r>
              <a:rPr sz="1800" spc="100" dirty="0">
                <a:latin typeface="Cambria" panose="02040503050406030204"/>
                <a:cs typeface="Cambria" panose="02040503050406030204"/>
              </a:rPr>
              <a:t>java, </a:t>
            </a:r>
            <a:r>
              <a:rPr sz="1800" spc="-60" dirty="0">
                <a:latin typeface="Cambria" panose="02040503050406030204"/>
                <a:cs typeface="Cambria" panose="02040503050406030204"/>
              </a:rPr>
              <a:t>o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que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se 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guarda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são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referências 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a 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objetos,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ou </a:t>
            </a:r>
            <a:r>
              <a:rPr sz="1800" spc="80" dirty="0">
                <a:latin typeface="Cambria" panose="02040503050406030204"/>
                <a:cs typeface="Cambria" panose="02040503050406030204"/>
              </a:rPr>
              <a:t>seja, instâncias</a:t>
            </a:r>
            <a:r>
              <a:rPr sz="1800" spc="4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95580">
              <a:lnSpc>
                <a:spcPts val="2105"/>
              </a:lnSpc>
            </a:pPr>
            <a:r>
              <a:rPr sz="1800" spc="60" dirty="0">
                <a:latin typeface="Cambria" panose="02040503050406030204"/>
                <a:cs typeface="Cambria" panose="02040503050406030204"/>
              </a:rPr>
              <a:t>classes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alocadas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com </a:t>
            </a:r>
            <a:r>
              <a:rPr sz="1800" spc="-55" dirty="0">
                <a:latin typeface="Cambria" panose="02040503050406030204"/>
                <a:cs typeface="Cambria" panose="02040503050406030204"/>
              </a:rPr>
              <a:t>o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operador</a:t>
            </a:r>
            <a:r>
              <a:rPr sz="1800" spc="21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50" dirty="0">
                <a:latin typeface="Tahoma" panose="020B0604030504040204"/>
                <a:cs typeface="Tahoma" panose="020B0604030504040204"/>
              </a:rPr>
              <a:t>new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.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95580" indent="-182880">
              <a:lnSpc>
                <a:spcPct val="100000"/>
              </a:lnSpc>
              <a:spcBef>
                <a:spcPts val="150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50" dirty="0">
                <a:latin typeface="Cambria" panose="02040503050406030204"/>
                <a:cs typeface="Cambria" panose="02040503050406030204"/>
              </a:rPr>
              <a:t>Temos: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ANO LECTIVO</a:t>
            </a:r>
            <a:r>
              <a:rPr sz="1050" spc="-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-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2023/2024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ESGT </a:t>
            </a:r>
            <a:r>
              <a:rPr sz="105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- </a:t>
            </a:r>
            <a:r>
              <a:rPr sz="1050" spc="9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IP.</a:t>
            </a:r>
            <a:r>
              <a:rPr sz="1050" spc="-7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6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Santarém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8938" y="4775453"/>
            <a:ext cx="1548765" cy="914400"/>
          </a:xfrm>
          <a:custGeom>
            <a:avLst/>
            <a:gdLst/>
            <a:ahLst/>
            <a:cxnLst/>
            <a:rect l="l" t="t" r="r" b="b"/>
            <a:pathLst>
              <a:path w="1548765" h="914400">
                <a:moveTo>
                  <a:pt x="0" y="914400"/>
                </a:moveTo>
                <a:lnTo>
                  <a:pt x="1548384" y="914400"/>
                </a:lnTo>
                <a:lnTo>
                  <a:pt x="154838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619D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18938" y="4775453"/>
            <a:ext cx="1548765" cy="914400"/>
          </a:xfrm>
          <a:prstGeom prst="rect">
            <a:avLst/>
          </a:prstGeom>
          <a:ln w="13969">
            <a:solidFill>
              <a:srgbClr val="244056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469900" marR="375285" indent="-88900">
              <a:lnSpc>
                <a:spcPct val="100000"/>
              </a:lnSpc>
              <a:spcBef>
                <a:spcPts val="1420"/>
              </a:spcBef>
            </a:pPr>
            <a:r>
              <a:rPr sz="1800" spc="9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Nó</a:t>
            </a:r>
            <a:r>
              <a:rPr sz="1800" spc="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com  </a:t>
            </a:r>
            <a:r>
              <a:rPr sz="1800" spc="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dados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37119" y="4748784"/>
            <a:ext cx="1560576" cy="926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02279" y="4774691"/>
            <a:ext cx="1560575" cy="9265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04566" y="5689853"/>
            <a:ext cx="1544320" cy="250190"/>
          </a:xfrm>
          <a:prstGeom prst="rect">
            <a:avLst/>
          </a:prstGeom>
          <a:solidFill>
            <a:srgbClr val="4966AC"/>
          </a:solidFill>
          <a:ln w="13970">
            <a:solidFill>
              <a:srgbClr val="1A27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9420">
              <a:lnSpc>
                <a:spcPts val="1970"/>
              </a:lnSpc>
            </a:pPr>
            <a:r>
              <a:rPr sz="1800" spc="2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NEXT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43425" y="5231891"/>
            <a:ext cx="675005" cy="586740"/>
          </a:xfrm>
          <a:custGeom>
            <a:avLst/>
            <a:gdLst/>
            <a:ahLst/>
            <a:cxnLst/>
            <a:rect l="l" t="t" r="r" b="b"/>
            <a:pathLst>
              <a:path w="675004" h="586739">
                <a:moveTo>
                  <a:pt x="612799" y="45183"/>
                </a:moveTo>
                <a:lnTo>
                  <a:pt x="0" y="576897"/>
                </a:lnTo>
                <a:lnTo>
                  <a:pt x="8382" y="586485"/>
                </a:lnTo>
                <a:lnTo>
                  <a:pt x="621072" y="54695"/>
                </a:lnTo>
                <a:lnTo>
                  <a:pt x="612799" y="45183"/>
                </a:lnTo>
                <a:close/>
              </a:path>
              <a:path w="675004" h="586739">
                <a:moveTo>
                  <a:pt x="659289" y="36829"/>
                </a:moveTo>
                <a:lnTo>
                  <a:pt x="622426" y="36829"/>
                </a:lnTo>
                <a:lnTo>
                  <a:pt x="630682" y="46354"/>
                </a:lnTo>
                <a:lnTo>
                  <a:pt x="621072" y="54695"/>
                </a:lnTo>
                <a:lnTo>
                  <a:pt x="641985" y="78739"/>
                </a:lnTo>
                <a:lnTo>
                  <a:pt x="659289" y="36829"/>
                </a:lnTo>
                <a:close/>
              </a:path>
              <a:path w="675004" h="586739">
                <a:moveTo>
                  <a:pt x="622426" y="36829"/>
                </a:moveTo>
                <a:lnTo>
                  <a:pt x="612799" y="45183"/>
                </a:lnTo>
                <a:lnTo>
                  <a:pt x="621072" y="54695"/>
                </a:lnTo>
                <a:lnTo>
                  <a:pt x="630682" y="46354"/>
                </a:lnTo>
                <a:lnTo>
                  <a:pt x="622426" y="36829"/>
                </a:lnTo>
                <a:close/>
              </a:path>
              <a:path w="675004" h="586739">
                <a:moveTo>
                  <a:pt x="674497" y="0"/>
                </a:moveTo>
                <a:lnTo>
                  <a:pt x="591947" y="21208"/>
                </a:lnTo>
                <a:lnTo>
                  <a:pt x="612799" y="45183"/>
                </a:lnTo>
                <a:lnTo>
                  <a:pt x="622426" y="36829"/>
                </a:lnTo>
                <a:lnTo>
                  <a:pt x="659289" y="36829"/>
                </a:lnTo>
                <a:lnTo>
                  <a:pt x="674497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49311" y="5577840"/>
            <a:ext cx="1548383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18176" y="5577840"/>
            <a:ext cx="1548383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66559" y="5135879"/>
            <a:ext cx="725424" cy="67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04366" y="5263641"/>
            <a:ext cx="833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latin typeface="Cambria" panose="02040503050406030204"/>
                <a:cs typeface="Cambria" panose="02040503050406030204"/>
              </a:rPr>
              <a:t>INÌCIO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27376" y="5386451"/>
            <a:ext cx="875665" cy="76200"/>
          </a:xfrm>
          <a:custGeom>
            <a:avLst/>
            <a:gdLst/>
            <a:ahLst/>
            <a:cxnLst/>
            <a:rect l="l" t="t" r="r" b="b"/>
            <a:pathLst>
              <a:path w="875664" h="76200">
                <a:moveTo>
                  <a:pt x="799465" y="0"/>
                </a:moveTo>
                <a:lnTo>
                  <a:pt x="799094" y="31745"/>
                </a:lnTo>
                <a:lnTo>
                  <a:pt x="811784" y="31877"/>
                </a:lnTo>
                <a:lnTo>
                  <a:pt x="811657" y="44577"/>
                </a:lnTo>
                <a:lnTo>
                  <a:pt x="798944" y="44577"/>
                </a:lnTo>
                <a:lnTo>
                  <a:pt x="798576" y="76200"/>
                </a:lnTo>
                <a:lnTo>
                  <a:pt x="863435" y="44577"/>
                </a:lnTo>
                <a:lnTo>
                  <a:pt x="811657" y="44577"/>
                </a:lnTo>
                <a:lnTo>
                  <a:pt x="798946" y="44445"/>
                </a:lnTo>
                <a:lnTo>
                  <a:pt x="863704" y="44445"/>
                </a:lnTo>
                <a:lnTo>
                  <a:pt x="875157" y="38862"/>
                </a:lnTo>
                <a:lnTo>
                  <a:pt x="799465" y="0"/>
                </a:lnTo>
                <a:close/>
              </a:path>
              <a:path w="875664" h="76200">
                <a:moveTo>
                  <a:pt x="799094" y="31745"/>
                </a:moveTo>
                <a:lnTo>
                  <a:pt x="798946" y="44445"/>
                </a:lnTo>
                <a:lnTo>
                  <a:pt x="811657" y="44577"/>
                </a:lnTo>
                <a:lnTo>
                  <a:pt x="811784" y="31877"/>
                </a:lnTo>
                <a:lnTo>
                  <a:pt x="799094" y="31745"/>
                </a:lnTo>
                <a:close/>
              </a:path>
              <a:path w="875664" h="76200">
                <a:moveTo>
                  <a:pt x="254" y="23495"/>
                </a:moveTo>
                <a:lnTo>
                  <a:pt x="0" y="36195"/>
                </a:lnTo>
                <a:lnTo>
                  <a:pt x="798946" y="44445"/>
                </a:lnTo>
                <a:lnTo>
                  <a:pt x="799094" y="31745"/>
                </a:lnTo>
                <a:lnTo>
                  <a:pt x="254" y="23495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471909" y="6154700"/>
            <a:ext cx="560070" cy="5759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3600" spc="10" dirty="0">
                <a:solidFill>
                  <a:srgbClr val="5C63B7"/>
                </a:solidFill>
                <a:latin typeface="Cambria" panose="02040503050406030204"/>
                <a:cs typeface="Cambria" panose="02040503050406030204"/>
              </a:rPr>
            </a:fld>
            <a:endParaRPr sz="36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1380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90" dirty="0"/>
              <a:t>P</a:t>
            </a:r>
            <a:r>
              <a:rPr spc="120" dirty="0"/>
              <a:t>i</a:t>
            </a:r>
            <a:r>
              <a:rPr spc="145" dirty="0"/>
              <a:t>l</a:t>
            </a:r>
            <a:r>
              <a:rPr spc="204" dirty="0"/>
              <a:t>h</a:t>
            </a:r>
            <a:r>
              <a:rPr spc="300" dirty="0"/>
              <a:t>a</a:t>
            </a:r>
            <a:endParaRPr spc="300" dirty="0"/>
          </a:p>
        </p:txBody>
      </p:sp>
      <p:sp>
        <p:nvSpPr>
          <p:cNvPr id="6" name="object 6"/>
          <p:cNvSpPr txBox="1"/>
          <p:nvPr/>
        </p:nvSpPr>
        <p:spPr>
          <a:xfrm>
            <a:off x="11471909" y="6154700"/>
            <a:ext cx="560070" cy="5759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3600" spc="10" dirty="0">
                <a:solidFill>
                  <a:srgbClr val="5C63B7"/>
                </a:solidFill>
                <a:latin typeface="Cambria" panose="02040503050406030204"/>
                <a:cs typeface="Cambria" panose="02040503050406030204"/>
              </a:rPr>
            </a:fld>
            <a:endParaRPr sz="3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8410575" cy="27508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5580" marR="120650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75" dirty="0">
                <a:latin typeface="Cambria" panose="02040503050406030204"/>
                <a:cs typeface="Cambria" panose="02040503050406030204"/>
              </a:rPr>
              <a:t>Uma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pilha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é </a:t>
            </a:r>
            <a:r>
              <a:rPr sz="1800" spc="114" dirty="0">
                <a:latin typeface="Cambria" panose="02040503050406030204"/>
                <a:cs typeface="Cambria" panose="02040503050406030204"/>
              </a:rPr>
              <a:t>uma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estrutura </a:t>
            </a:r>
            <a:r>
              <a:rPr sz="1800" spc="75" dirty="0">
                <a:latin typeface="Cambria" panose="02040503050406030204"/>
                <a:cs typeface="Cambria" panose="02040503050406030204"/>
              </a:rPr>
              <a:t>linear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que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segue </a:t>
            </a:r>
            <a:r>
              <a:rPr sz="1800" spc="114" dirty="0">
                <a:latin typeface="Cambria" panose="02040503050406030204"/>
                <a:cs typeface="Cambria" panose="02040503050406030204"/>
              </a:rPr>
              <a:t>uma 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ordem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operações </a:t>
            </a:r>
            <a:r>
              <a:rPr sz="1800" spc="210" dirty="0">
                <a:latin typeface="Cambria" panose="02040503050406030204"/>
                <a:cs typeface="Cambria" panose="02040503050406030204"/>
              </a:rPr>
              <a:t>LIFO 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(Last </a:t>
            </a:r>
            <a:r>
              <a:rPr sz="1800" spc="130" dirty="0">
                <a:latin typeface="Cambria" panose="02040503050406030204"/>
                <a:cs typeface="Cambria" panose="02040503050406030204"/>
              </a:rPr>
              <a:t>In, </a:t>
            </a:r>
            <a:r>
              <a:rPr sz="1800" spc="105" dirty="0">
                <a:latin typeface="Cambria" panose="02040503050406030204"/>
                <a:cs typeface="Cambria" panose="02040503050406030204"/>
              </a:rPr>
              <a:t>First </a:t>
            </a:r>
            <a:r>
              <a:rPr sz="1800" spc="90" dirty="0">
                <a:latin typeface="Cambria" panose="02040503050406030204"/>
                <a:cs typeface="Cambria" panose="02040503050406030204"/>
              </a:rPr>
              <a:t>Out)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que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é </a:t>
            </a:r>
            <a:r>
              <a:rPr sz="1800" spc="-60" dirty="0">
                <a:latin typeface="Cambria" panose="02040503050406030204"/>
                <a:cs typeface="Cambria" panose="02040503050406030204"/>
              </a:rPr>
              <a:t>o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mesmo que </a:t>
            </a:r>
            <a:r>
              <a:rPr sz="1800" spc="215" dirty="0">
                <a:latin typeface="Cambria" panose="02040503050406030204"/>
                <a:cs typeface="Cambria" panose="02040503050406030204"/>
              </a:rPr>
              <a:t>FILO </a:t>
            </a:r>
            <a:r>
              <a:rPr sz="1800" spc="75" dirty="0">
                <a:latin typeface="Cambria" panose="02040503050406030204"/>
                <a:cs typeface="Cambria" panose="02040503050406030204"/>
              </a:rPr>
              <a:t>(First </a:t>
            </a:r>
            <a:r>
              <a:rPr sz="1800" spc="130" dirty="0">
                <a:latin typeface="Cambria" panose="02040503050406030204"/>
                <a:cs typeface="Cambria" panose="02040503050406030204"/>
              </a:rPr>
              <a:t>In, Last</a:t>
            </a:r>
            <a:r>
              <a:rPr sz="1800" spc="27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85" dirty="0">
                <a:latin typeface="Cambria" panose="02040503050406030204"/>
                <a:cs typeface="Cambria" panose="02040503050406030204"/>
              </a:rPr>
              <a:t>Out)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195580" marR="5080" indent="-182880">
              <a:lnSpc>
                <a:spcPts val="2050"/>
              </a:lnSpc>
              <a:spcBef>
                <a:spcPts val="1600"/>
              </a:spcBef>
              <a:buClr>
                <a:srgbClr val="4966AC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90" dirty="0">
                <a:latin typeface="Cambria" panose="02040503050406030204"/>
                <a:cs typeface="Cambria" panose="02040503050406030204"/>
              </a:rPr>
              <a:t>Normalmente,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temos que 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a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classe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(estutura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de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dados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em 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java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que </a:t>
            </a:r>
            <a:r>
              <a:rPr sz="1800" spc="65" dirty="0">
                <a:latin typeface="Cambria" panose="02040503050406030204"/>
                <a:cs typeface="Cambria" panose="02040503050406030204"/>
              </a:rPr>
              <a:t>representa  </a:t>
            </a:r>
            <a:r>
              <a:rPr sz="1800" spc="10" dirty="0">
                <a:latin typeface="Cambria" panose="02040503050406030204"/>
                <a:cs typeface="Cambria" panose="02040503050406030204"/>
              </a:rPr>
              <a:t>objectos) 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que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descreve </a:t>
            </a:r>
            <a:r>
              <a:rPr sz="1800" spc="120" dirty="0">
                <a:latin typeface="Cambria" panose="02040503050406030204"/>
                <a:cs typeface="Cambria" panose="02040503050406030204"/>
              </a:rPr>
              <a:t>a </a:t>
            </a:r>
            <a:r>
              <a:rPr sz="1800" spc="95" dirty="0">
                <a:latin typeface="Cambria" panose="02040503050406030204"/>
                <a:cs typeface="Cambria" panose="02040503050406030204"/>
              </a:rPr>
              <a:t>pilha, 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possuirá </a:t>
            </a:r>
            <a:r>
              <a:rPr sz="1800" spc="5" dirty="0">
                <a:latin typeface="Cambria" panose="02040503050406030204"/>
                <a:cs typeface="Cambria" panose="02040503050406030204"/>
              </a:rPr>
              <a:t>os </a:t>
            </a:r>
            <a:r>
              <a:rPr sz="1800" spc="70" dirty="0">
                <a:latin typeface="Cambria" panose="02040503050406030204"/>
                <a:cs typeface="Cambria" panose="02040503050406030204"/>
              </a:rPr>
              <a:t>seguintes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métodos,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pelo</a:t>
            </a:r>
            <a:r>
              <a:rPr sz="180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menos: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L="469900" lvl="1" indent="-182880">
              <a:lnSpc>
                <a:spcPct val="100000"/>
              </a:lnSpc>
              <a:spcBef>
                <a:spcPts val="260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19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O </a:t>
            </a:r>
            <a:r>
              <a:rPr sz="1600" spc="1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método </a:t>
            </a:r>
            <a:r>
              <a:rPr sz="1600" spc="6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is_empty </a:t>
            </a:r>
            <a:r>
              <a:rPr sz="1600" spc="4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verifica </a:t>
            </a:r>
            <a:r>
              <a:rPr sz="1600" spc="3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se </a:t>
            </a:r>
            <a:r>
              <a:rPr sz="1600" spc="10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a </a:t>
            </a:r>
            <a:r>
              <a:rPr sz="1600" spc="6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pilha </a:t>
            </a:r>
            <a:r>
              <a:rPr sz="1600" spc="6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está</a:t>
            </a:r>
            <a:r>
              <a:rPr sz="1600" spc="29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7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vazia.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469900" lvl="1" indent="-182880">
              <a:lnSpc>
                <a:spcPct val="100000"/>
              </a:lnSpc>
              <a:spcBef>
                <a:spcPts val="410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19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O </a:t>
            </a:r>
            <a:r>
              <a:rPr sz="1600" spc="1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método </a:t>
            </a:r>
            <a:r>
              <a:rPr sz="1600" spc="6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push </a:t>
            </a:r>
            <a:r>
              <a:rPr sz="1600" spc="4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adiciona </a:t>
            </a:r>
            <a:r>
              <a:rPr sz="1600" spc="8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um </a:t>
            </a:r>
            <a:r>
              <a:rPr sz="1600" spc="6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item </a:t>
            </a:r>
            <a:r>
              <a:rPr sz="1600" spc="10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à </a:t>
            </a:r>
            <a:r>
              <a:rPr sz="1600" spc="5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parte </a:t>
            </a:r>
            <a:r>
              <a:rPr sz="1600" spc="3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superior </a:t>
            </a:r>
            <a:r>
              <a:rPr sz="1600" spc="6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da</a:t>
            </a:r>
            <a:r>
              <a:rPr sz="1600" spc="40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7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pilha.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469900" lvl="1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19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O </a:t>
            </a:r>
            <a:r>
              <a:rPr sz="1600" spc="1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método </a:t>
            </a:r>
            <a:r>
              <a:rPr sz="1600" spc="-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pop </a:t>
            </a:r>
            <a:r>
              <a:rPr sz="1600" spc="2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remove </a:t>
            </a:r>
            <a:r>
              <a:rPr sz="1600" spc="1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e </a:t>
            </a:r>
            <a:r>
              <a:rPr sz="1600" spc="4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retorna </a:t>
            </a:r>
            <a:r>
              <a:rPr sz="1600" spc="-5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o </a:t>
            </a:r>
            <a:r>
              <a:rPr sz="1600" spc="6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item </a:t>
            </a:r>
            <a:r>
              <a:rPr sz="1600" spc="3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superior </a:t>
            </a:r>
            <a:r>
              <a:rPr sz="1600" spc="6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da</a:t>
            </a:r>
            <a:r>
              <a:rPr sz="1600" spc="2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7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pilha.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469900" lvl="1" indent="-182880">
              <a:lnSpc>
                <a:spcPct val="100000"/>
              </a:lnSpc>
              <a:spcBef>
                <a:spcPts val="410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19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O </a:t>
            </a:r>
            <a:r>
              <a:rPr sz="1600" spc="1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método </a:t>
            </a:r>
            <a:r>
              <a:rPr sz="1600" spc="4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peek </a:t>
            </a:r>
            <a:r>
              <a:rPr sz="1600" spc="4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retorna </a:t>
            </a:r>
            <a:r>
              <a:rPr sz="1600" spc="-5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o </a:t>
            </a:r>
            <a:r>
              <a:rPr sz="1600" spc="6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item </a:t>
            </a:r>
            <a:r>
              <a:rPr sz="1600" spc="3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superior </a:t>
            </a:r>
            <a:r>
              <a:rPr sz="1600" spc="6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da pilha </a:t>
            </a:r>
            <a:r>
              <a:rPr sz="1600" spc="5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sem</a:t>
            </a:r>
            <a:r>
              <a:rPr sz="1600" spc="229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2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removê-lo.</a:t>
            </a:r>
            <a:endParaRPr sz="1600">
              <a:latin typeface="Cambria" panose="02040503050406030204"/>
              <a:cs typeface="Cambria" panose="02040503050406030204"/>
            </a:endParaRPr>
          </a:p>
          <a:p>
            <a:pPr marL="469900" lvl="1" indent="-182880">
              <a:lnSpc>
                <a:spcPct val="100000"/>
              </a:lnSpc>
              <a:spcBef>
                <a:spcPts val="410"/>
              </a:spcBef>
              <a:buClr>
                <a:srgbClr val="4966AC"/>
              </a:buClr>
              <a:buFont typeface="Wingdings" panose="05000000000000000000"/>
              <a:buChar char=""/>
              <a:tabLst>
                <a:tab pos="469900" algn="l"/>
              </a:tabLst>
            </a:pPr>
            <a:r>
              <a:rPr sz="1600" spc="19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O </a:t>
            </a:r>
            <a:r>
              <a:rPr sz="1600" spc="1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método </a:t>
            </a:r>
            <a:r>
              <a:rPr sz="1600" spc="4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size </a:t>
            </a:r>
            <a:r>
              <a:rPr sz="1600" spc="4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retorna </a:t>
            </a:r>
            <a:r>
              <a:rPr sz="1600" spc="-5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o </a:t>
            </a:r>
            <a:r>
              <a:rPr sz="1600" spc="4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número </a:t>
            </a:r>
            <a:r>
              <a:rPr sz="1600" spc="2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de </a:t>
            </a:r>
            <a:r>
              <a:rPr sz="1600" spc="5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itens </a:t>
            </a:r>
            <a:r>
              <a:rPr sz="1600" spc="9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na</a:t>
            </a:r>
            <a:r>
              <a:rPr sz="1600" spc="265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spc="70" dirty="0">
                <a:solidFill>
                  <a:srgbClr val="252525"/>
                </a:solidFill>
                <a:latin typeface="Cambria" panose="02040503050406030204"/>
                <a:cs typeface="Cambria" panose="02040503050406030204"/>
              </a:rPr>
              <a:t>pilha.</a:t>
            </a:r>
            <a:endParaRPr sz="16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ANO LECTIVO</a:t>
            </a:r>
            <a:r>
              <a:rPr sz="1050" spc="-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-2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2023/2024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35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ESGT </a:t>
            </a:r>
            <a:r>
              <a:rPr sz="105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- </a:t>
            </a:r>
            <a:r>
              <a:rPr sz="1050" spc="9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IP.</a:t>
            </a:r>
            <a:r>
              <a:rPr sz="1050" spc="-7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50" spc="60" dirty="0">
                <a:solidFill>
                  <a:srgbClr val="C8CAE7"/>
                </a:solidFill>
                <a:latin typeface="Cambria" panose="02040503050406030204"/>
                <a:cs typeface="Cambria" panose="02040503050406030204"/>
              </a:rPr>
              <a:t>Santarém</a:t>
            </a:r>
            <a:endParaRPr sz="105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3843</Words>
  <Application>WPS Presentation</Application>
  <PresentationFormat>On-screen Show (4:3)</PresentationFormat>
  <Paragraphs>156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Cambria</vt:lpstr>
      <vt:lpstr>Wingdings</vt:lpstr>
      <vt:lpstr>Arial</vt:lpstr>
      <vt:lpstr>Calibri</vt:lpstr>
      <vt:lpstr>Times New Roman</vt:lpstr>
      <vt:lpstr>Tahoma</vt:lpstr>
      <vt:lpstr>Microsoft YaHei</vt:lpstr>
      <vt:lpstr>Arial Unicode MS</vt:lpstr>
      <vt:lpstr>Office Theme</vt:lpstr>
      <vt:lpstr>Funções recursivas</vt:lpstr>
      <vt:lpstr>Exemplos</vt:lpstr>
      <vt:lpstr>Fatorial</vt:lpstr>
      <vt:lpstr>Soma de uma lista</vt:lpstr>
      <vt:lpstr>Sequência de fibonnaci</vt:lpstr>
      <vt:lpstr>Estruturas de dados recursivas</vt:lpstr>
      <vt:lpstr>Exemplos</vt:lpstr>
      <vt:lpstr>Lista ligada</vt:lpstr>
      <vt:lpstr>Pilha</vt:lpstr>
      <vt:lpstr>Árvore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recursivas</dc:title>
  <dc:creator>Pedro Ferreira</dc:creator>
  <cp:lastModifiedBy>rui26</cp:lastModifiedBy>
  <cp:revision>1</cp:revision>
  <dcterms:created xsi:type="dcterms:W3CDTF">2023-11-16T15:32:09Z</dcterms:created>
  <dcterms:modified xsi:type="dcterms:W3CDTF">2023-11-16T15:32:09Z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2023-11-16T00:00:00Z</vt:filetime>
  </property>
  <property fmtid="{D5CDD505-2E9C-101B-9397-08002B2CF9AE}" pid="5" name="ICV">
    <vt:lpwstr>56501EC390CA40519052DFB7CD5CAD0E_12</vt:lpwstr>
  </property>
  <property fmtid="{D5CDD505-2E9C-101B-9397-08002B2CF9AE}" pid="6" name="KSOProductBuildVer">
    <vt:lpwstr>2070-12.2.0.13306</vt:lpwstr>
  </property>
</Properties>
</file>