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1B1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866" y="953211"/>
            <a:ext cx="951026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866" y="1845690"/>
            <a:ext cx="9510267" cy="319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71909" y="6155001"/>
            <a:ext cx="560070" cy="575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1553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50"/>
              <a:t>O </a:t>
            </a:r>
            <a:r>
              <a:rPr dirty="0" spc="85"/>
              <a:t>que </a:t>
            </a:r>
            <a:r>
              <a:rPr dirty="0" spc="55"/>
              <a:t>é </a:t>
            </a:r>
            <a:r>
              <a:rPr dirty="0" spc="525"/>
              <a:t>UI</a:t>
            </a:r>
            <a:r>
              <a:rPr dirty="0" spc="-175"/>
              <a:t> </a:t>
            </a:r>
            <a:r>
              <a:rPr dirty="0" spc="95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8402" y="6155001"/>
            <a:ext cx="305435" cy="575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5">
                <a:solidFill>
                  <a:srgbClr val="5C63B7"/>
                </a:solidFill>
                <a:latin typeface="Cambria"/>
                <a:cs typeface="Cambria"/>
              </a:rPr>
              <a:t>4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361680" cy="273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5">
                <a:latin typeface="Cambria"/>
                <a:cs typeface="Cambria"/>
              </a:rPr>
              <a:t>UI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85">
                <a:latin typeface="Cambria"/>
                <a:cs typeface="Cambria"/>
              </a:rPr>
              <a:t>sigla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75">
                <a:latin typeface="Cambria"/>
                <a:cs typeface="Cambria"/>
              </a:rPr>
              <a:t>significa </a:t>
            </a:r>
            <a:r>
              <a:rPr dirty="0" sz="1800" spc="100">
                <a:latin typeface="Cambria"/>
                <a:cs typeface="Cambria"/>
              </a:rPr>
              <a:t>"User</a:t>
            </a:r>
            <a:r>
              <a:rPr dirty="0" sz="1800" spc="21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Interface".</a:t>
            </a:r>
            <a:endParaRPr sz="1800">
              <a:latin typeface="Cambria"/>
              <a:cs typeface="Cambria"/>
            </a:endParaRPr>
          </a:p>
          <a:p>
            <a:pPr marL="195580" marR="5080" indent="-182880">
              <a:lnSpc>
                <a:spcPts val="2050"/>
              </a:lnSpc>
              <a:spcBef>
                <a:spcPts val="164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60">
                <a:latin typeface="Cambria"/>
                <a:cs typeface="Cambria"/>
              </a:rPr>
              <a:t>É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45">
                <a:latin typeface="Cambria"/>
                <a:cs typeface="Cambria"/>
              </a:rPr>
              <a:t>termo </a:t>
            </a:r>
            <a:r>
              <a:rPr dirty="0" sz="1800" spc="55">
                <a:latin typeface="Cambria"/>
                <a:cs typeface="Cambria"/>
              </a:rPr>
              <a:t>usado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50">
                <a:latin typeface="Cambria"/>
                <a:cs typeface="Cambria"/>
              </a:rPr>
              <a:t>computação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45">
                <a:latin typeface="Cambria"/>
                <a:cs typeface="Cambria"/>
              </a:rPr>
              <a:t>descrever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90">
                <a:latin typeface="Cambria"/>
                <a:cs typeface="Cambria"/>
              </a:rPr>
              <a:t>maneira </a:t>
            </a:r>
            <a:r>
              <a:rPr dirty="0" sz="1800" spc="5">
                <a:latin typeface="Cambria"/>
                <a:cs typeface="Cambria"/>
              </a:rPr>
              <a:t>como </a:t>
            </a:r>
            <a:r>
              <a:rPr dirty="0" sz="1800" spc="90">
                <a:latin typeface="Cambria"/>
                <a:cs typeface="Cambria"/>
              </a:rPr>
              <a:t>as  </a:t>
            </a:r>
            <a:r>
              <a:rPr dirty="0" sz="1800" spc="50">
                <a:latin typeface="Cambria"/>
                <a:cs typeface="Cambria"/>
              </a:rPr>
              <a:t>informações </a:t>
            </a:r>
            <a:r>
              <a:rPr dirty="0" sz="1800" spc="45">
                <a:latin typeface="Cambria"/>
                <a:cs typeface="Cambria"/>
              </a:rPr>
              <a:t>são </a:t>
            </a:r>
            <a:r>
              <a:rPr dirty="0" sz="1800" spc="70">
                <a:latin typeface="Cambria"/>
                <a:cs typeface="Cambria"/>
              </a:rPr>
              <a:t>organizadas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65">
                <a:latin typeface="Cambria"/>
                <a:cs typeface="Cambria"/>
              </a:rPr>
              <a:t>écran </a:t>
            </a:r>
            <a:r>
              <a:rPr dirty="0" sz="1800" spc="30">
                <a:latin typeface="Cambria"/>
                <a:cs typeface="Cambria"/>
              </a:rPr>
              <a:t>ou </a:t>
            </a:r>
            <a:r>
              <a:rPr dirty="0" sz="1800" spc="65">
                <a:latin typeface="Cambria"/>
                <a:cs typeface="Cambria"/>
              </a:rPr>
              <a:t>navegador </a:t>
            </a:r>
            <a:r>
              <a:rPr dirty="0" sz="1800" spc="20">
                <a:latin typeface="Cambria"/>
                <a:cs typeface="Cambria"/>
              </a:rPr>
              <a:t>web e </a:t>
            </a:r>
            <a:r>
              <a:rPr dirty="0" sz="1800" spc="75">
                <a:latin typeface="Cambria"/>
                <a:cs typeface="Cambria"/>
              </a:rPr>
              <a:t>apresentadas  </a:t>
            </a:r>
            <a:r>
              <a:rPr dirty="0" sz="1800" spc="30">
                <a:latin typeface="Cambria"/>
                <a:cs typeface="Cambria"/>
              </a:rPr>
              <a:t>ao</a:t>
            </a:r>
            <a:r>
              <a:rPr dirty="0" sz="1800" spc="105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utilizador.</a:t>
            </a:r>
            <a:endParaRPr sz="1800">
              <a:latin typeface="Cambria"/>
              <a:cs typeface="Cambria"/>
            </a:endParaRPr>
          </a:p>
          <a:p>
            <a:pPr marL="195580" marR="274320" indent="-182880">
              <a:lnSpc>
                <a:spcPts val="2050"/>
              </a:lnSpc>
              <a:spcBef>
                <a:spcPts val="160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60">
                <a:latin typeface="Cambria"/>
                <a:cs typeface="Cambria"/>
              </a:rPr>
              <a:t>Por exemplo,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225">
                <a:latin typeface="Cambria"/>
                <a:cs typeface="Cambria"/>
              </a:rPr>
              <a:t>UI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110">
                <a:latin typeface="Cambria"/>
                <a:cs typeface="Cambria"/>
              </a:rPr>
              <a:t>um </a:t>
            </a:r>
            <a:r>
              <a:rPr dirty="0" sz="1800" spc="60">
                <a:latin typeface="Cambria"/>
                <a:cs typeface="Cambria"/>
              </a:rPr>
              <a:t>site </a:t>
            </a:r>
            <a:r>
              <a:rPr dirty="0" sz="1800" spc="30">
                <a:latin typeface="Cambria"/>
                <a:cs typeface="Cambria"/>
              </a:rPr>
              <a:t>ou </a:t>
            </a:r>
            <a:r>
              <a:rPr dirty="0" sz="1800" spc="65">
                <a:latin typeface="Cambria"/>
                <a:cs typeface="Cambria"/>
              </a:rPr>
              <a:t>aplicativo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75">
                <a:latin typeface="Cambria"/>
                <a:cs typeface="Cambria"/>
              </a:rPr>
              <a:t>layout </a:t>
            </a:r>
            <a:r>
              <a:rPr dirty="0" sz="1800" spc="50">
                <a:latin typeface="Cambria"/>
                <a:cs typeface="Cambria"/>
              </a:rPr>
              <a:t>gráfico </a:t>
            </a:r>
            <a:r>
              <a:rPr dirty="0" sz="1800" spc="20">
                <a:latin typeface="Cambria"/>
                <a:cs typeface="Cambria"/>
              </a:rPr>
              <a:t>com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85">
                <a:latin typeface="Cambria"/>
                <a:cs typeface="Cambria"/>
              </a:rPr>
              <a:t>qual </a:t>
            </a:r>
            <a:r>
              <a:rPr dirty="0" sz="1800" spc="5">
                <a:latin typeface="Cambria"/>
                <a:cs typeface="Cambria"/>
              </a:rPr>
              <a:t>os  </a:t>
            </a:r>
            <a:r>
              <a:rPr dirty="0" sz="1800" spc="60">
                <a:latin typeface="Cambria"/>
                <a:cs typeface="Cambria"/>
              </a:rPr>
              <a:t>utilizadores </a:t>
            </a:r>
            <a:r>
              <a:rPr dirty="0" sz="1800" spc="80">
                <a:latin typeface="Cambria"/>
                <a:cs typeface="Cambria"/>
              </a:rPr>
              <a:t>interagem </a:t>
            </a:r>
            <a:r>
              <a:rPr dirty="0" sz="1800" spc="65">
                <a:latin typeface="Cambria"/>
                <a:cs typeface="Cambria"/>
              </a:rPr>
              <a:t>enquanto </a:t>
            </a:r>
            <a:r>
              <a:rPr dirty="0" sz="1800" spc="90">
                <a:latin typeface="Cambria"/>
                <a:cs typeface="Cambria"/>
              </a:rPr>
              <a:t>navegam </a:t>
            </a:r>
            <a:r>
              <a:rPr dirty="0" sz="1800" spc="110">
                <a:latin typeface="Cambria"/>
                <a:cs typeface="Cambria"/>
              </a:rPr>
              <a:t>na </a:t>
            </a:r>
            <a:r>
              <a:rPr dirty="0" sz="1800" spc="90">
                <a:latin typeface="Cambria"/>
                <a:cs typeface="Cambria"/>
              </a:rPr>
              <a:t>página </a:t>
            </a:r>
            <a:r>
              <a:rPr dirty="0" sz="1800" spc="30">
                <a:latin typeface="Cambria"/>
                <a:cs typeface="Cambria"/>
              </a:rPr>
              <a:t>ou</a:t>
            </a:r>
            <a:r>
              <a:rPr dirty="0" sz="1800" spc="235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programa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ts val="2105"/>
              </a:lnSpc>
              <a:spcBef>
                <a:spcPts val="145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0">
                <a:latin typeface="Cambria"/>
                <a:cs typeface="Cambria"/>
              </a:rPr>
              <a:t>Dessa </a:t>
            </a:r>
            <a:r>
              <a:rPr dirty="0" sz="1800" spc="70">
                <a:latin typeface="Cambria"/>
                <a:cs typeface="Cambria"/>
              </a:rPr>
              <a:t>forma, </a:t>
            </a:r>
            <a:r>
              <a:rPr dirty="0" sz="1800" spc="60">
                <a:latin typeface="Cambria"/>
                <a:cs typeface="Cambria"/>
              </a:rPr>
              <a:t>não </a:t>
            </a:r>
            <a:r>
              <a:rPr dirty="0" sz="1800">
                <a:latin typeface="Cambria"/>
                <a:cs typeface="Cambria"/>
              </a:rPr>
              <a:t>só </a:t>
            </a:r>
            <a:r>
              <a:rPr dirty="0" sz="1800" spc="75">
                <a:latin typeface="Cambria"/>
                <a:cs typeface="Cambria"/>
              </a:rPr>
              <a:t>apresenta </a:t>
            </a:r>
            <a:r>
              <a:rPr dirty="0" sz="1800" spc="55">
                <a:latin typeface="Cambria"/>
                <a:cs typeface="Cambria"/>
              </a:rPr>
              <a:t>informações, </a:t>
            </a:r>
            <a:r>
              <a:rPr dirty="0" sz="1800" spc="95">
                <a:latin typeface="Cambria"/>
                <a:cs typeface="Cambria"/>
              </a:rPr>
              <a:t>mas </a:t>
            </a:r>
            <a:r>
              <a:rPr dirty="0" sz="1800" spc="80">
                <a:latin typeface="Cambria"/>
                <a:cs typeface="Cambria"/>
              </a:rPr>
              <a:t>também </a:t>
            </a:r>
            <a:r>
              <a:rPr dirty="0" sz="1800" spc="60">
                <a:latin typeface="Cambria"/>
                <a:cs typeface="Cambria"/>
              </a:rPr>
              <a:t>permite</a:t>
            </a:r>
            <a:r>
              <a:rPr dirty="0" sz="1800" spc="105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ao</a:t>
            </a:r>
            <a:endParaRPr sz="1800">
              <a:latin typeface="Cambria"/>
              <a:cs typeface="Cambria"/>
            </a:endParaRPr>
          </a:p>
          <a:p>
            <a:pPr marL="195580">
              <a:lnSpc>
                <a:spcPts val="2105"/>
              </a:lnSpc>
            </a:pPr>
            <a:r>
              <a:rPr dirty="0" sz="1800" spc="65">
                <a:latin typeface="Cambria"/>
                <a:cs typeface="Cambria"/>
              </a:rPr>
              <a:t>utilizador </a:t>
            </a:r>
            <a:r>
              <a:rPr dirty="0" sz="1800" spc="70">
                <a:latin typeface="Cambria"/>
                <a:cs typeface="Cambria"/>
              </a:rPr>
              <a:t>dar </a:t>
            </a:r>
            <a:r>
              <a:rPr dirty="0" sz="1800" spc="40">
                <a:latin typeface="Cambria"/>
                <a:cs typeface="Cambria"/>
              </a:rPr>
              <a:t>ordens </a:t>
            </a:r>
            <a:r>
              <a:rPr dirty="0" sz="1800" spc="35">
                <a:latin typeface="Cambria"/>
                <a:cs typeface="Cambria"/>
              </a:rPr>
              <a:t>ao </a:t>
            </a:r>
            <a:r>
              <a:rPr dirty="0" sz="1800" spc="70">
                <a:latin typeface="Cambria"/>
                <a:cs typeface="Cambria"/>
              </a:rPr>
              <a:t>programa </a:t>
            </a:r>
            <a:r>
              <a:rPr dirty="0" sz="1800" spc="25">
                <a:latin typeface="Cambria"/>
                <a:cs typeface="Cambria"/>
              </a:rPr>
              <a:t>ou </a:t>
            </a:r>
            <a:r>
              <a:rPr dirty="0" sz="1800" spc="90">
                <a:latin typeface="Cambria"/>
                <a:cs typeface="Cambria"/>
              </a:rPr>
              <a:t>página</a:t>
            </a:r>
            <a:r>
              <a:rPr dirty="0" sz="1800" spc="450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web.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07263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25"/>
              <a:t>L</a:t>
            </a:r>
            <a:r>
              <a:rPr dirty="0" spc="250"/>
              <a:t>a</a:t>
            </a:r>
            <a:r>
              <a:rPr dirty="0" spc="95"/>
              <a:t>y</a:t>
            </a:r>
            <a:r>
              <a:rPr dirty="0" spc="-180"/>
              <a:t>o</a:t>
            </a:r>
            <a:r>
              <a:rPr dirty="0" spc="204"/>
              <a:t>u</a:t>
            </a:r>
            <a:r>
              <a:rPr dirty="0" spc="180"/>
              <a:t>t</a:t>
            </a:r>
            <a:r>
              <a:rPr dirty="0" spc="145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7554595" cy="20262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95">
                <a:latin typeface="Cambria"/>
                <a:cs typeface="Cambria"/>
              </a:rPr>
              <a:t>Layouts </a:t>
            </a:r>
            <a:r>
              <a:rPr dirty="0" sz="1800" spc="45">
                <a:latin typeface="Cambria"/>
                <a:cs typeface="Cambria"/>
              </a:rPr>
              <a:t>são </a:t>
            </a:r>
            <a:r>
              <a:rPr dirty="0" sz="1800" spc="60">
                <a:latin typeface="Cambria"/>
                <a:cs typeface="Cambria"/>
              </a:rPr>
              <a:t>classes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40">
                <a:latin typeface="Cambria"/>
                <a:cs typeface="Cambria"/>
              </a:rPr>
              <a:t>nos </a:t>
            </a:r>
            <a:r>
              <a:rPr dirty="0" sz="1800" spc="35">
                <a:latin typeface="Cambria"/>
                <a:cs typeface="Cambria"/>
              </a:rPr>
              <a:t>dão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55">
                <a:latin typeface="Cambria"/>
                <a:cs typeface="Cambria"/>
              </a:rPr>
              <a:t>possibilidade, quando </a:t>
            </a:r>
            <a:r>
              <a:rPr dirty="0" sz="1800" spc="65">
                <a:latin typeface="Cambria"/>
                <a:cs typeface="Cambria"/>
              </a:rPr>
              <a:t>associadas </a:t>
            </a:r>
            <a:r>
              <a:rPr dirty="0" sz="1800" spc="120">
                <a:latin typeface="Cambria"/>
                <a:cs typeface="Cambria"/>
              </a:rPr>
              <a:t>a  </a:t>
            </a:r>
            <a:r>
              <a:rPr dirty="0" sz="1800" spc="50">
                <a:latin typeface="Cambria"/>
                <a:cs typeface="Cambria"/>
              </a:rPr>
              <a:t>contentores, </a:t>
            </a:r>
            <a:r>
              <a:rPr dirty="0" sz="1800" spc="80">
                <a:latin typeface="Cambria"/>
                <a:cs typeface="Cambria"/>
              </a:rPr>
              <a:t>da </a:t>
            </a:r>
            <a:r>
              <a:rPr dirty="0" sz="1800" spc="95">
                <a:latin typeface="Cambria"/>
                <a:cs typeface="Cambria"/>
              </a:rPr>
              <a:t>alinhar </a:t>
            </a:r>
            <a:r>
              <a:rPr dirty="0" sz="1800" spc="45">
                <a:latin typeface="Cambria"/>
                <a:cs typeface="Cambria"/>
              </a:rPr>
              <a:t>componentes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0">
                <a:latin typeface="Cambria"/>
                <a:cs typeface="Cambria"/>
              </a:rPr>
              <a:t>diferentes</a:t>
            </a:r>
            <a:r>
              <a:rPr dirty="0" sz="1800" spc="340">
                <a:latin typeface="Cambria"/>
                <a:cs typeface="Cambria"/>
              </a:rPr>
              <a:t> </a:t>
            </a:r>
            <a:r>
              <a:rPr dirty="0" sz="1800" spc="55">
                <a:latin typeface="Cambria"/>
                <a:cs typeface="Cambria"/>
              </a:rPr>
              <a:t>formas: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75">
                <a:solidFill>
                  <a:srgbClr val="252525"/>
                </a:solidFill>
                <a:latin typeface="Cambria"/>
                <a:cs typeface="Cambria"/>
              </a:rPr>
              <a:t>BoxLayout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GridBagLayout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BorderLayout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CardLayout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70">
                <a:solidFill>
                  <a:srgbClr val="252525"/>
                </a:solidFill>
                <a:latin typeface="Cambria"/>
                <a:cs typeface="Cambria"/>
              </a:rPr>
              <a:t>Etc…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1132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9"/>
              <a:t>M</a:t>
            </a:r>
            <a:r>
              <a:rPr dirty="0" spc="-180"/>
              <a:t>o</a:t>
            </a:r>
            <a:r>
              <a:rPr dirty="0" spc="40"/>
              <a:t>d</a:t>
            </a:r>
            <a:r>
              <a:rPr dirty="0" spc="10"/>
              <a:t>e</a:t>
            </a:r>
            <a:r>
              <a:rPr dirty="0" spc="145"/>
              <a:t>l</a:t>
            </a:r>
            <a:r>
              <a:rPr dirty="0" spc="-195"/>
              <a:t>o</a:t>
            </a:r>
            <a:r>
              <a:rPr dirty="0" spc="145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420735" cy="31978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39243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0">
                <a:latin typeface="Cambria"/>
                <a:cs typeface="Cambria"/>
              </a:rPr>
              <a:t>São </a:t>
            </a:r>
            <a:r>
              <a:rPr dirty="0" sz="1800" spc="60">
                <a:latin typeface="Cambria"/>
                <a:cs typeface="Cambria"/>
              </a:rPr>
              <a:t>classes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65">
                <a:latin typeface="Cambria"/>
                <a:cs typeface="Cambria"/>
              </a:rPr>
              <a:t>representam </a:t>
            </a:r>
            <a:r>
              <a:rPr dirty="0" sz="1800" spc="45">
                <a:latin typeface="Cambria"/>
                <a:cs typeface="Cambria"/>
              </a:rPr>
              <a:t>dados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0">
                <a:latin typeface="Cambria"/>
                <a:cs typeface="Cambria"/>
              </a:rPr>
              <a:t>forma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55">
                <a:latin typeface="Cambria"/>
                <a:cs typeface="Cambria"/>
              </a:rPr>
              <a:t>possam </a:t>
            </a:r>
            <a:r>
              <a:rPr dirty="0" sz="1800" spc="50">
                <a:latin typeface="Cambria"/>
                <a:cs typeface="Cambria"/>
              </a:rPr>
              <a:t>ser </a:t>
            </a:r>
            <a:r>
              <a:rPr dirty="0" sz="1800" spc="70">
                <a:latin typeface="Cambria"/>
                <a:cs typeface="Cambria"/>
              </a:rPr>
              <a:t>facilmente  </a:t>
            </a:r>
            <a:r>
              <a:rPr dirty="0" sz="1800" spc="45">
                <a:latin typeface="Cambria"/>
                <a:cs typeface="Cambria"/>
              </a:rPr>
              <a:t>associados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45">
                <a:latin typeface="Cambria"/>
                <a:cs typeface="Cambria"/>
              </a:rPr>
              <a:t>componentes</a:t>
            </a:r>
            <a:r>
              <a:rPr dirty="0" sz="1800" spc="180">
                <a:latin typeface="Cambria"/>
                <a:cs typeface="Cambria"/>
              </a:rPr>
              <a:t> </a:t>
            </a:r>
            <a:r>
              <a:rPr dirty="0" sz="1800" spc="80">
                <a:latin typeface="Cambria"/>
                <a:cs typeface="Cambria"/>
              </a:rPr>
              <a:t>swing.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ts val="2105"/>
              </a:lnSpc>
              <a:spcBef>
                <a:spcPts val="144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5">
                <a:latin typeface="Cambria"/>
                <a:cs typeface="Cambria"/>
              </a:rPr>
              <a:t>Todos </a:t>
            </a:r>
            <a:r>
              <a:rPr dirty="0" sz="1800" spc="5">
                <a:latin typeface="Cambria"/>
                <a:cs typeface="Cambria"/>
              </a:rPr>
              <a:t>os </a:t>
            </a:r>
            <a:r>
              <a:rPr dirty="0" sz="1800" spc="45">
                <a:latin typeface="Cambria"/>
                <a:cs typeface="Cambria"/>
              </a:rPr>
              <a:t>componentes </a:t>
            </a:r>
            <a:r>
              <a:rPr dirty="0" sz="1800" spc="80">
                <a:latin typeface="Cambria"/>
                <a:cs typeface="Cambria"/>
              </a:rPr>
              <a:t>da </a:t>
            </a:r>
            <a:r>
              <a:rPr dirty="0" sz="1800" spc="100">
                <a:latin typeface="Cambria"/>
                <a:cs typeface="Cambria"/>
              </a:rPr>
              <a:t>Swing </a:t>
            </a:r>
            <a:r>
              <a:rPr dirty="0" sz="1800" spc="70">
                <a:latin typeface="Cambria"/>
                <a:cs typeface="Cambria"/>
              </a:rPr>
              <a:t>funcionam </a:t>
            </a:r>
            <a:r>
              <a:rPr dirty="0" sz="1800" spc="20">
                <a:latin typeface="Cambria"/>
                <a:cs typeface="Cambria"/>
              </a:rPr>
              <a:t>com </a:t>
            </a:r>
            <a:r>
              <a:rPr dirty="0" sz="1800" spc="110">
                <a:latin typeface="Cambria"/>
                <a:cs typeface="Cambria"/>
              </a:rPr>
              <a:t>um</a:t>
            </a:r>
            <a:r>
              <a:rPr dirty="0" sz="1800" spc="400">
                <a:latin typeface="Cambria"/>
                <a:cs typeface="Cambria"/>
              </a:rPr>
              <a:t> </a:t>
            </a:r>
            <a:r>
              <a:rPr dirty="0" sz="1800" spc="25">
                <a:latin typeface="Cambria"/>
                <a:cs typeface="Cambria"/>
              </a:rPr>
              <a:t>modelo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45">
                <a:latin typeface="Cambria"/>
                <a:cs typeface="Cambria"/>
              </a:rPr>
              <a:t>dados </a:t>
            </a:r>
            <a:r>
              <a:rPr dirty="0" sz="1800" spc="15">
                <a:latin typeface="Cambria"/>
                <a:cs typeface="Cambria"/>
              </a:rPr>
              <a:t>por </a:t>
            </a:r>
            <a:r>
              <a:rPr dirty="0" sz="1800" spc="85">
                <a:latin typeface="Cambria"/>
                <a:cs typeface="Cambria"/>
              </a:rPr>
              <a:t>trás</a:t>
            </a:r>
            <a:endParaRPr sz="1800">
              <a:latin typeface="Cambria"/>
              <a:cs typeface="Cambria"/>
            </a:endParaRPr>
          </a:p>
          <a:p>
            <a:pPr marL="195580">
              <a:lnSpc>
                <a:spcPts val="2105"/>
              </a:lnSpc>
            </a:pPr>
            <a:r>
              <a:rPr dirty="0" sz="1800" spc="55">
                <a:latin typeface="Cambria"/>
                <a:cs typeface="Cambria"/>
              </a:rPr>
              <a:t>(normalmente </a:t>
            </a:r>
            <a:r>
              <a:rPr dirty="0" sz="1800" spc="-55">
                <a:latin typeface="Cambria"/>
                <a:cs typeface="Cambria"/>
              </a:rPr>
              <a:t>o </a:t>
            </a:r>
            <a:r>
              <a:rPr dirty="0" sz="1800" spc="65">
                <a:latin typeface="Cambria"/>
                <a:cs typeface="Cambria"/>
              </a:rPr>
              <a:t>seu </a:t>
            </a:r>
            <a:r>
              <a:rPr dirty="0" sz="1800" spc="25">
                <a:latin typeface="Cambria"/>
                <a:cs typeface="Cambria"/>
              </a:rPr>
              <a:t>modelo </a:t>
            </a:r>
            <a:r>
              <a:rPr dirty="0" sz="1800" spc="15">
                <a:latin typeface="Cambria"/>
                <a:cs typeface="Cambria"/>
              </a:rPr>
              <a:t>por</a:t>
            </a:r>
            <a:r>
              <a:rPr dirty="0" sz="1800" spc="130">
                <a:latin typeface="Cambria"/>
                <a:cs typeface="Cambria"/>
              </a:rPr>
              <a:t> </a:t>
            </a:r>
            <a:r>
              <a:rPr dirty="0" sz="1800" spc="25">
                <a:latin typeface="Cambria"/>
                <a:cs typeface="Cambria"/>
              </a:rPr>
              <a:t>defeito)</a:t>
            </a:r>
            <a:endParaRPr sz="1800">
              <a:latin typeface="Cambria"/>
              <a:cs typeface="Cambria"/>
            </a:endParaRPr>
          </a:p>
          <a:p>
            <a:pPr marL="195580" marR="229235" indent="-182880">
              <a:lnSpc>
                <a:spcPts val="2050"/>
              </a:lnSpc>
              <a:spcBef>
                <a:spcPts val="16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45">
                <a:latin typeface="Cambria"/>
                <a:cs typeface="Cambria"/>
              </a:rPr>
              <a:t>Podemos </a:t>
            </a:r>
            <a:r>
              <a:rPr dirty="0" sz="1800" spc="65">
                <a:latin typeface="Cambria"/>
                <a:cs typeface="Cambria"/>
              </a:rPr>
              <a:t>derivar </a:t>
            </a:r>
            <a:r>
              <a:rPr dirty="0" sz="1800" spc="80">
                <a:latin typeface="Cambria"/>
                <a:cs typeface="Cambria"/>
              </a:rPr>
              <a:t>da </a:t>
            </a:r>
            <a:r>
              <a:rPr dirty="0" sz="1800" spc="60">
                <a:latin typeface="Cambria"/>
                <a:cs typeface="Cambria"/>
              </a:rPr>
              <a:t>classe </a:t>
            </a:r>
            <a:r>
              <a:rPr dirty="0" sz="1800" spc="40">
                <a:latin typeface="Cambria"/>
                <a:cs typeface="Cambria"/>
              </a:rPr>
              <a:t>desse </a:t>
            </a:r>
            <a:r>
              <a:rPr dirty="0" sz="1800" spc="25">
                <a:latin typeface="Cambria"/>
                <a:cs typeface="Cambria"/>
              </a:rPr>
              <a:t>modelo </a:t>
            </a:r>
            <a:r>
              <a:rPr dirty="0" sz="1800" spc="20">
                <a:latin typeface="Cambria"/>
                <a:cs typeface="Cambria"/>
              </a:rPr>
              <a:t>e </a:t>
            </a:r>
            <a:r>
              <a:rPr dirty="0" sz="1800" spc="65">
                <a:latin typeface="Cambria"/>
                <a:cs typeface="Cambria"/>
              </a:rPr>
              <a:t>criar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60">
                <a:latin typeface="Cambria"/>
                <a:cs typeface="Cambria"/>
              </a:rPr>
              <a:t>nossa </a:t>
            </a:r>
            <a:r>
              <a:rPr dirty="0" sz="1800" spc="50">
                <a:latin typeface="Cambria"/>
                <a:cs typeface="Cambria"/>
              </a:rPr>
              <a:t>própria </a:t>
            </a:r>
            <a:r>
              <a:rPr dirty="0" sz="1800" spc="60">
                <a:latin typeface="Cambria"/>
                <a:cs typeface="Cambria"/>
              </a:rPr>
              <a:t>classe </a:t>
            </a:r>
            <a:r>
              <a:rPr dirty="0" sz="1800" spc="85">
                <a:latin typeface="Cambria"/>
                <a:cs typeface="Cambria"/>
              </a:rPr>
              <a:t>para  </a:t>
            </a:r>
            <a:r>
              <a:rPr dirty="0" sz="1800" spc="90">
                <a:latin typeface="Cambria"/>
                <a:cs typeface="Cambria"/>
              </a:rPr>
              <a:t>manusear </a:t>
            </a:r>
            <a:r>
              <a:rPr dirty="0" sz="1800" spc="5">
                <a:latin typeface="Cambria"/>
                <a:cs typeface="Cambria"/>
              </a:rPr>
              <a:t>os </a:t>
            </a:r>
            <a:r>
              <a:rPr dirty="0" sz="1800" spc="30">
                <a:latin typeface="Cambria"/>
                <a:cs typeface="Cambria"/>
              </a:rPr>
              <a:t>nossos próprios </a:t>
            </a:r>
            <a:r>
              <a:rPr dirty="0" sz="1800" spc="40">
                <a:latin typeface="Cambria"/>
                <a:cs typeface="Cambria"/>
              </a:rPr>
              <a:t>dados se</a:t>
            </a:r>
            <a:r>
              <a:rPr dirty="0" sz="1800" spc="85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necessário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4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85">
                <a:latin typeface="Cambria"/>
                <a:cs typeface="Cambria"/>
              </a:rPr>
              <a:t>Em </a:t>
            </a:r>
            <a:r>
              <a:rPr dirty="0" sz="1800" spc="45">
                <a:latin typeface="Cambria"/>
                <a:cs typeface="Cambria"/>
              </a:rPr>
              <a:t>componentes </a:t>
            </a:r>
            <a:r>
              <a:rPr dirty="0" sz="1800" spc="70">
                <a:latin typeface="Cambria"/>
                <a:cs typeface="Cambria"/>
              </a:rPr>
              <a:t>simples, </a:t>
            </a:r>
            <a:r>
              <a:rPr dirty="0" sz="1800" spc="5">
                <a:latin typeface="Cambria"/>
                <a:cs typeface="Cambria"/>
              </a:rPr>
              <a:t>como </a:t>
            </a:r>
            <a:r>
              <a:rPr dirty="0" sz="1800" spc="145">
                <a:latin typeface="Cambria"/>
                <a:cs typeface="Cambria"/>
              </a:rPr>
              <a:t>JButton, </a:t>
            </a:r>
            <a:r>
              <a:rPr dirty="0" sz="1800" spc="15">
                <a:latin typeface="Cambria"/>
                <a:cs typeface="Cambria"/>
              </a:rPr>
              <a:t>por </a:t>
            </a:r>
            <a:r>
              <a:rPr dirty="0" sz="1800" spc="60">
                <a:latin typeface="Cambria"/>
                <a:cs typeface="Cambria"/>
              </a:rPr>
              <a:t>exemplo, </a:t>
            </a:r>
            <a:r>
              <a:rPr dirty="0" sz="1800" spc="35">
                <a:latin typeface="Cambria"/>
                <a:cs typeface="Cambria"/>
              </a:rPr>
              <a:t>isso </a:t>
            </a:r>
            <a:r>
              <a:rPr dirty="0" sz="1800" spc="55">
                <a:latin typeface="Cambria"/>
                <a:cs typeface="Cambria"/>
              </a:rPr>
              <a:t>não </a:t>
            </a:r>
            <a:r>
              <a:rPr dirty="0" sz="1800" spc="20">
                <a:latin typeface="Cambria"/>
                <a:cs typeface="Cambria"/>
              </a:rPr>
              <a:t>é</a:t>
            </a:r>
            <a:r>
              <a:rPr dirty="0" sz="1800" spc="195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necessário</a:t>
            </a:r>
            <a:endParaRPr sz="1800">
              <a:latin typeface="Cambria"/>
              <a:cs typeface="Cambria"/>
            </a:endParaRPr>
          </a:p>
          <a:p>
            <a:pPr marL="195580" marR="835025" indent="-182880">
              <a:lnSpc>
                <a:spcPts val="2050"/>
              </a:lnSpc>
              <a:spcBef>
                <a:spcPts val="16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95">
                <a:latin typeface="Cambria"/>
                <a:cs typeface="Cambria"/>
              </a:rPr>
              <a:t>No </a:t>
            </a:r>
            <a:r>
              <a:rPr dirty="0" sz="1800" spc="70">
                <a:latin typeface="Cambria"/>
                <a:cs typeface="Cambria"/>
              </a:rPr>
              <a:t>entanto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80">
                <a:latin typeface="Cambria"/>
                <a:cs typeface="Cambria"/>
              </a:rPr>
              <a:t>listas </a:t>
            </a:r>
            <a:r>
              <a:rPr dirty="0" sz="1800" spc="110">
                <a:latin typeface="Cambria"/>
                <a:cs typeface="Cambria"/>
              </a:rPr>
              <a:t>(JList) </a:t>
            </a:r>
            <a:r>
              <a:rPr dirty="0" sz="1800" spc="30">
                <a:latin typeface="Cambria"/>
                <a:cs typeface="Cambria"/>
              </a:rPr>
              <a:t>ou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120">
                <a:latin typeface="Cambria"/>
                <a:cs typeface="Cambria"/>
              </a:rPr>
              <a:t>JComboBox, </a:t>
            </a:r>
            <a:r>
              <a:rPr dirty="0" sz="1800" spc="100">
                <a:latin typeface="Cambria"/>
                <a:cs typeface="Cambria"/>
              </a:rPr>
              <a:t>tal </a:t>
            </a:r>
            <a:r>
              <a:rPr dirty="0" sz="1800" spc="90">
                <a:latin typeface="Cambria"/>
                <a:cs typeface="Cambria"/>
              </a:rPr>
              <a:t>já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70">
                <a:latin typeface="Cambria"/>
                <a:cs typeface="Cambria"/>
              </a:rPr>
              <a:t>normalmente  </a:t>
            </a:r>
            <a:r>
              <a:rPr dirty="0" sz="1800" spc="60">
                <a:latin typeface="Cambria"/>
                <a:cs typeface="Cambria"/>
              </a:rPr>
              <a:t>necessário.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42697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50"/>
              <a:t>E </a:t>
            </a:r>
            <a:r>
              <a:rPr dirty="0" spc="-135"/>
              <a:t>o </a:t>
            </a:r>
            <a:r>
              <a:rPr dirty="0" spc="35"/>
              <a:t>controlador</a:t>
            </a:r>
            <a:r>
              <a:rPr dirty="0" spc="-155"/>
              <a:t> </a:t>
            </a:r>
            <a:r>
              <a:rPr dirty="0" spc="95"/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3592829" cy="222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40">
                <a:latin typeface="Cambria"/>
                <a:cs typeface="Cambria"/>
              </a:rPr>
              <a:t>controlador </a:t>
            </a:r>
            <a:r>
              <a:rPr dirty="0" sz="1800" spc="70">
                <a:latin typeface="Cambria"/>
                <a:cs typeface="Cambria"/>
              </a:rPr>
              <a:t>será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60">
                <a:latin typeface="Cambria"/>
                <a:cs typeface="Cambria"/>
              </a:rPr>
              <a:t>classe</a:t>
            </a:r>
            <a:r>
              <a:rPr dirty="0" sz="1800" spc="80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que: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154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10">
                <a:solidFill>
                  <a:srgbClr val="252525"/>
                </a:solidFill>
                <a:latin typeface="Cambria"/>
                <a:cs typeface="Cambria"/>
              </a:rPr>
              <a:t>Se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liga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á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vista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Liga a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vista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ao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modelo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</a:t>
            </a:r>
            <a:r>
              <a:rPr dirty="0" sz="1600" spc="26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Recebe eventos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da</a:t>
            </a:r>
            <a:r>
              <a:rPr dirty="0" sz="1600" spc="19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vista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75">
                <a:solidFill>
                  <a:srgbClr val="252525"/>
                </a:solidFill>
                <a:latin typeface="Cambria"/>
                <a:cs typeface="Cambria"/>
              </a:rPr>
              <a:t>Altera </a:t>
            </a:r>
            <a:r>
              <a:rPr dirty="0" sz="1600">
                <a:solidFill>
                  <a:srgbClr val="252525"/>
                </a:solidFill>
                <a:latin typeface="Cambria"/>
                <a:cs typeface="Cambria"/>
              </a:rPr>
              <a:t>os</a:t>
            </a:r>
            <a:r>
              <a:rPr dirty="0" sz="1600" spc="1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Executa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business</a:t>
            </a: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logic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45974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0"/>
              <a:t>Vários </a:t>
            </a:r>
            <a:r>
              <a:rPr dirty="0" spc="60"/>
              <a:t>tipos </a:t>
            </a:r>
            <a:r>
              <a:rPr dirty="0" spc="50"/>
              <a:t>de</a:t>
            </a:r>
            <a:r>
              <a:rPr dirty="0" spc="90"/>
              <a:t> </a:t>
            </a:r>
            <a:r>
              <a:rPr dirty="0" spc="525"/>
              <a:t>UI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8402" y="6155001"/>
            <a:ext cx="305435" cy="575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5">
                <a:solidFill>
                  <a:srgbClr val="5C63B7"/>
                </a:solidFill>
                <a:latin typeface="Cambria"/>
                <a:cs typeface="Cambria"/>
              </a:rPr>
              <a:t>5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276590" cy="303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5">
                <a:latin typeface="Cambria"/>
                <a:cs typeface="Cambria"/>
              </a:rPr>
              <a:t>Existem </a:t>
            </a:r>
            <a:r>
              <a:rPr dirty="0" sz="1800" spc="55">
                <a:latin typeface="Cambria"/>
                <a:cs typeface="Cambria"/>
              </a:rPr>
              <a:t>vários </a:t>
            </a:r>
            <a:r>
              <a:rPr dirty="0" sz="1800" spc="40">
                <a:latin typeface="Cambria"/>
                <a:cs typeface="Cambria"/>
              </a:rPr>
              <a:t>tipos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5">
                <a:latin typeface="Cambria"/>
                <a:cs typeface="Cambria"/>
              </a:rPr>
              <a:t>interface </a:t>
            </a:r>
            <a:r>
              <a:rPr dirty="0" sz="1800" spc="-10">
                <a:latin typeface="Cambria"/>
                <a:cs typeface="Cambria"/>
              </a:rPr>
              <a:t>do </a:t>
            </a:r>
            <a:r>
              <a:rPr dirty="0" sz="1800" spc="70">
                <a:latin typeface="Cambria"/>
                <a:cs typeface="Cambria"/>
              </a:rPr>
              <a:t>utilizador,</a:t>
            </a:r>
            <a:r>
              <a:rPr dirty="0" sz="1800" spc="100">
                <a:latin typeface="Cambria"/>
                <a:cs typeface="Cambria"/>
              </a:rPr>
              <a:t> </a:t>
            </a:r>
            <a:r>
              <a:rPr dirty="0" sz="1800" spc="55">
                <a:latin typeface="Cambria"/>
                <a:cs typeface="Cambria"/>
              </a:rPr>
              <a:t>incluindo: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1" marL="469900" marR="784225" indent="-182880">
              <a:lnSpc>
                <a:spcPts val="1730"/>
              </a:lnSpc>
              <a:spcBef>
                <a:spcPts val="175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Interface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80">
                <a:solidFill>
                  <a:srgbClr val="252525"/>
                </a:solidFill>
                <a:latin typeface="Cambria"/>
                <a:cs typeface="Cambria"/>
              </a:rPr>
              <a:t>linha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comando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(CLI):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Consiste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em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sequências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caracteres 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alfanuméricos,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seja,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somente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texto. Por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exemplo,</a:t>
            </a:r>
            <a:r>
              <a:rPr dirty="0" sz="1600" spc="43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160">
                <a:solidFill>
                  <a:srgbClr val="252525"/>
                </a:solidFill>
                <a:latin typeface="Cambria"/>
                <a:cs typeface="Cambria"/>
              </a:rPr>
              <a:t>MS-DOS.</a:t>
            </a:r>
            <a:endParaRPr sz="1600">
              <a:latin typeface="Cambria"/>
              <a:cs typeface="Cambria"/>
            </a:endParaRPr>
          </a:p>
          <a:p>
            <a:pPr lvl="1" marL="469900" marR="289560" indent="-182880">
              <a:lnSpc>
                <a:spcPts val="1730"/>
              </a:lnSpc>
              <a:spcBef>
                <a:spcPts val="60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Interfaces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gráficas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usuário </a:t>
            </a:r>
            <a:r>
              <a:rPr dirty="0" sz="1600" spc="80">
                <a:solidFill>
                  <a:srgbClr val="252525"/>
                </a:solidFill>
                <a:latin typeface="Cambria"/>
                <a:cs typeface="Cambria"/>
              </a:rPr>
              <a:t>(GUI):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Reproduzem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um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ambiente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visual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simulado 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(virtual)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cuja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lógica permite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comunicação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com </a:t>
            </a:r>
            <a:r>
              <a:rPr dirty="0" sz="1600" spc="-55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utilizador.</a:t>
            </a:r>
            <a:endParaRPr sz="1600">
              <a:latin typeface="Cambria"/>
              <a:cs typeface="Cambria"/>
            </a:endParaRPr>
          </a:p>
          <a:p>
            <a:pPr lvl="1" marL="469900" marR="347980" indent="-182880">
              <a:lnSpc>
                <a:spcPts val="1730"/>
              </a:lnSpc>
              <a:spcBef>
                <a:spcPts val="59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Interfaces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utilizador: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Servem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para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comunicar </a:t>
            </a:r>
            <a:r>
              <a:rPr dirty="0" sz="1600" spc="-55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utilizador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um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sistema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de 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computador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com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este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último.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Por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exemplo: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um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teclado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e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mouse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constituem </a:t>
            </a: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uma 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interface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utilizador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entre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um </a:t>
            </a:r>
            <a:r>
              <a:rPr dirty="0" sz="1600" spc="200">
                <a:solidFill>
                  <a:srgbClr val="252525"/>
                </a:solidFill>
                <a:latin typeface="Cambria"/>
                <a:cs typeface="Cambria"/>
              </a:rPr>
              <a:t>PC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e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seu</a:t>
            </a:r>
            <a:r>
              <a:rPr dirty="0" sz="1600" spc="32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utilizador.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ts val="1825"/>
              </a:lnSpc>
              <a:spcBef>
                <a:spcPts val="38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Interfaces físicas: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Servem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para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conectar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fisicamente </a:t>
            </a:r>
            <a:r>
              <a:rPr dirty="0" sz="1600" spc="-15">
                <a:solidFill>
                  <a:srgbClr val="252525"/>
                </a:solidFill>
                <a:latin typeface="Cambria"/>
                <a:cs typeface="Cambria"/>
              </a:rPr>
              <a:t>(ou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seja,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eletronicamente)</a:t>
            </a:r>
            <a:r>
              <a:rPr dirty="0" sz="1600" spc="28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dois</a:t>
            </a:r>
            <a:endParaRPr sz="1600">
              <a:latin typeface="Cambria"/>
              <a:cs typeface="Cambria"/>
            </a:endParaRPr>
          </a:p>
          <a:p>
            <a:pPr marL="469900">
              <a:lnSpc>
                <a:spcPts val="1825"/>
              </a:lnSpc>
            </a:pP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dispositivos.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61937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50"/>
              <a:t>O </a:t>
            </a:r>
            <a:r>
              <a:rPr dirty="0" spc="85"/>
              <a:t>que </a:t>
            </a:r>
            <a:r>
              <a:rPr dirty="0" spc="55"/>
              <a:t>é </a:t>
            </a:r>
            <a:r>
              <a:rPr dirty="0" spc="-135"/>
              <a:t>o </a:t>
            </a:r>
            <a:r>
              <a:rPr dirty="0" spc="65"/>
              <a:t>Modelo </a:t>
            </a:r>
            <a:r>
              <a:rPr dirty="0" spc="565"/>
              <a:t>MVC</a:t>
            </a:r>
            <a:r>
              <a:rPr dirty="0" spc="155"/>
              <a:t> </a:t>
            </a:r>
            <a:r>
              <a:rPr dirty="0" spc="95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8402" y="6155001"/>
            <a:ext cx="305435" cy="575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5">
                <a:solidFill>
                  <a:srgbClr val="5C63B7"/>
                </a:solidFill>
                <a:latin typeface="Cambria"/>
                <a:cs typeface="Cambria"/>
              </a:rPr>
              <a:t>6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206105" cy="322453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32384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25">
                <a:latin typeface="Cambria"/>
                <a:cs typeface="Cambria"/>
              </a:rPr>
              <a:t>modelo </a:t>
            </a:r>
            <a:r>
              <a:rPr dirty="0" sz="1800" spc="250">
                <a:latin typeface="Cambria"/>
                <a:cs typeface="Cambria"/>
              </a:rPr>
              <a:t>MVC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0">
                <a:latin typeface="Cambria"/>
                <a:cs typeface="Cambria"/>
              </a:rPr>
              <a:t>um </a:t>
            </a:r>
            <a:r>
              <a:rPr dirty="0" sz="1800" spc="25">
                <a:latin typeface="Cambria"/>
                <a:cs typeface="Cambria"/>
              </a:rPr>
              <a:t>modelo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0">
                <a:latin typeface="Cambria"/>
                <a:cs typeface="Cambria"/>
              </a:rPr>
              <a:t>programação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5">
                <a:latin typeface="Cambria"/>
                <a:cs typeface="Cambria"/>
              </a:rPr>
              <a:t>interface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5">
                <a:latin typeface="Cambria"/>
                <a:cs typeface="Cambria"/>
              </a:rPr>
              <a:t>utilizador </a:t>
            </a:r>
            <a:r>
              <a:rPr dirty="0" sz="1800" spc="50">
                <a:latin typeface="Cambria"/>
                <a:cs typeface="Cambria"/>
              </a:rPr>
              <a:t>que  </a:t>
            </a:r>
            <a:r>
              <a:rPr dirty="0" sz="1800" spc="65">
                <a:latin typeface="Cambria"/>
                <a:cs typeface="Cambria"/>
              </a:rPr>
              <a:t>segue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45">
                <a:latin typeface="Cambria"/>
                <a:cs typeface="Cambria"/>
              </a:rPr>
              <a:t>princípio </a:t>
            </a:r>
            <a:r>
              <a:rPr dirty="0" sz="1800" spc="50">
                <a:latin typeface="Cambria"/>
                <a:cs typeface="Cambria"/>
              </a:rPr>
              <a:t>denominado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250">
                <a:latin typeface="Cambria"/>
                <a:cs typeface="Cambria"/>
              </a:rPr>
              <a:t>MVC</a:t>
            </a:r>
            <a:r>
              <a:rPr dirty="0" sz="1800" spc="200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de: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Model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View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Controller</a:t>
            </a:r>
            <a:endParaRPr sz="16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85">
                <a:latin typeface="Cambria"/>
                <a:cs typeface="Cambria"/>
              </a:rPr>
              <a:t>Em</a:t>
            </a:r>
            <a:r>
              <a:rPr dirty="0" sz="1800" spc="114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que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3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Model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–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Modelo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(Modelo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manusear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</a:t>
            </a:r>
            <a:r>
              <a:rPr dirty="0" sz="1600" spc="15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representar)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ts val="1825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View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– </a:t>
            </a: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Vista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(Representação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gráfica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textual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 </a:t>
            </a:r>
            <a:r>
              <a:rPr dirty="0" sz="1600" spc="185">
                <a:solidFill>
                  <a:srgbClr val="252525"/>
                </a:solidFill>
                <a:latin typeface="Cambria"/>
                <a:cs typeface="Cambria"/>
              </a:rPr>
              <a:t>HTML </a:t>
            </a:r>
            <a:r>
              <a:rPr dirty="0" sz="1600" spc="5">
                <a:solidFill>
                  <a:srgbClr val="252525"/>
                </a:solidFill>
                <a:latin typeface="Cambria"/>
                <a:cs typeface="Cambria"/>
              </a:rPr>
              <a:t>dos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</a:t>
            </a:r>
            <a:r>
              <a:rPr dirty="0" sz="1600" spc="1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representados</a:t>
            </a:r>
            <a:endParaRPr sz="1600">
              <a:latin typeface="Cambria"/>
              <a:cs typeface="Cambria"/>
            </a:endParaRPr>
          </a:p>
          <a:p>
            <a:pPr marL="469900">
              <a:lnSpc>
                <a:spcPts val="1825"/>
              </a:lnSpc>
            </a:pP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</a:t>
            </a:r>
            <a:r>
              <a:rPr dirty="0" sz="1600" spc="8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manuseados)</a:t>
            </a:r>
            <a:endParaRPr sz="1600">
              <a:latin typeface="Cambria"/>
              <a:cs typeface="Cambria"/>
            </a:endParaRPr>
          </a:p>
          <a:p>
            <a:pPr lvl="1" marL="469900" marR="578485" indent="-182880">
              <a:lnSpc>
                <a:spcPts val="1730"/>
              </a:lnSpc>
              <a:spcBef>
                <a:spcPts val="63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Controller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– Classe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 módulo de </a:t>
            </a:r>
            <a:r>
              <a:rPr dirty="0" sz="1600" spc="5">
                <a:solidFill>
                  <a:srgbClr val="252525"/>
                </a:solidFill>
                <a:latin typeface="Cambria"/>
                <a:cs typeface="Cambria"/>
              </a:rPr>
              <a:t>código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que </a:t>
            </a:r>
            <a:r>
              <a:rPr dirty="0" sz="1600" spc="80">
                <a:solidFill>
                  <a:srgbClr val="252525"/>
                </a:solidFill>
                <a:latin typeface="Cambria"/>
                <a:cs typeface="Cambria"/>
              </a:rPr>
              <a:t>trata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ligar </a:t>
            </a:r>
            <a:r>
              <a:rPr dirty="0" sz="1600" spc="-55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modelo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á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view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e 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também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controlar toda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interação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entre</a:t>
            </a:r>
            <a:r>
              <a:rPr dirty="0" sz="1600" spc="3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estes.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4085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50"/>
              <a:t>O</a:t>
            </a:r>
            <a:r>
              <a:rPr dirty="0" spc="65"/>
              <a:t> </a:t>
            </a:r>
            <a:r>
              <a:rPr dirty="0" spc="15"/>
              <a:t>modelo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8402" y="6155001"/>
            <a:ext cx="305435" cy="575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5">
                <a:solidFill>
                  <a:srgbClr val="5C63B7"/>
                </a:solidFill>
                <a:latin typeface="Cambria"/>
                <a:cs typeface="Cambria"/>
              </a:rPr>
              <a:t>7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5448935" cy="92329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25">
                <a:latin typeface="Cambria"/>
                <a:cs typeface="Cambria"/>
              </a:rPr>
              <a:t>modelo (M) no modelo </a:t>
            </a:r>
            <a:r>
              <a:rPr dirty="0" sz="1800" spc="220">
                <a:latin typeface="Cambria"/>
                <a:cs typeface="Cambria"/>
              </a:rPr>
              <a:t>MVC,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55">
                <a:latin typeface="Cambria"/>
                <a:cs typeface="Cambria"/>
              </a:rPr>
              <a:t>responsável</a:t>
            </a:r>
            <a:r>
              <a:rPr dirty="0" sz="1800" spc="30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por: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3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Dados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Gestão </a:t>
            </a:r>
            <a:r>
              <a:rPr dirty="0" sz="1600" spc="5">
                <a:solidFill>
                  <a:srgbClr val="252525"/>
                </a:solidFill>
                <a:latin typeface="Cambria"/>
                <a:cs typeface="Cambria"/>
              </a:rPr>
              <a:t>dos</a:t>
            </a:r>
            <a:r>
              <a:rPr dirty="0" sz="1600" spc="1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18129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440"/>
              <a:t>A</a:t>
            </a:r>
            <a:r>
              <a:rPr dirty="0" spc="55"/>
              <a:t> </a:t>
            </a:r>
            <a:r>
              <a:rPr dirty="0" spc="160"/>
              <a:t>vista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8402" y="6155001"/>
            <a:ext cx="305435" cy="575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5">
                <a:solidFill>
                  <a:srgbClr val="5C63B7"/>
                </a:solidFill>
                <a:latin typeface="Cambria"/>
                <a:cs typeface="Cambria"/>
              </a:rPr>
              <a:t>8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6507480" cy="151447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75">
                <a:latin typeface="Cambria"/>
                <a:cs typeface="Cambria"/>
              </a:rPr>
              <a:t>A </a:t>
            </a:r>
            <a:r>
              <a:rPr dirty="0" sz="1800" spc="85">
                <a:latin typeface="Cambria"/>
                <a:cs typeface="Cambria"/>
              </a:rPr>
              <a:t>vista </a:t>
            </a:r>
            <a:r>
              <a:rPr dirty="0" sz="1800" spc="15">
                <a:latin typeface="Cambria"/>
                <a:cs typeface="Cambria"/>
              </a:rPr>
              <a:t>(V) </a:t>
            </a:r>
            <a:r>
              <a:rPr dirty="0" sz="1800" spc="25">
                <a:latin typeface="Cambria"/>
                <a:cs typeface="Cambria"/>
              </a:rPr>
              <a:t>no modelo </a:t>
            </a:r>
            <a:r>
              <a:rPr dirty="0" sz="1800" spc="250">
                <a:latin typeface="Cambria"/>
                <a:cs typeface="Cambria"/>
              </a:rPr>
              <a:t>MVC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55">
                <a:latin typeface="Cambria"/>
                <a:cs typeface="Cambria"/>
              </a:rPr>
              <a:t>responsável</a:t>
            </a:r>
            <a:r>
              <a:rPr dirty="0" sz="1800" spc="290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por: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3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Visualização </a:t>
            </a:r>
            <a:r>
              <a:rPr dirty="0" sz="1600" spc="5">
                <a:solidFill>
                  <a:srgbClr val="252525"/>
                </a:solidFill>
                <a:latin typeface="Cambria"/>
                <a:cs typeface="Cambria"/>
              </a:rPr>
              <a:t>dos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 </a:t>
            </a:r>
            <a:r>
              <a:rPr dirty="0" sz="1600" spc="-15">
                <a:solidFill>
                  <a:srgbClr val="252525"/>
                </a:solidFill>
                <a:latin typeface="Cambria"/>
                <a:cs typeface="Cambria"/>
              </a:rPr>
              <a:t>do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modelo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ela</a:t>
            </a:r>
            <a:r>
              <a:rPr dirty="0" sz="1600" spc="16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ligado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Permitir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ao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utilizador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actuar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sobre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esse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modelo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gerando</a:t>
            </a:r>
            <a:r>
              <a:rPr dirty="0" sz="1600" spc="2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eventos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Ligar-se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ao controlador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e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permitir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que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este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controle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5">
                <a:solidFill>
                  <a:srgbClr val="252525"/>
                </a:solidFill>
                <a:latin typeface="Cambria"/>
                <a:cs typeface="Cambria"/>
              </a:rPr>
              <a:t>Gerar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eventos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para </a:t>
            </a:r>
            <a:r>
              <a:rPr dirty="0" sz="1600" spc="-50">
                <a:solidFill>
                  <a:srgbClr val="252525"/>
                </a:solidFill>
                <a:latin typeface="Cambria"/>
                <a:cs typeface="Cambria"/>
              </a:rPr>
              <a:t>o</a:t>
            </a:r>
            <a:r>
              <a:rPr dirty="0" sz="1600" spc="21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controlador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492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50"/>
              <a:t>O</a:t>
            </a:r>
            <a:r>
              <a:rPr dirty="0" spc="90"/>
              <a:t> </a:t>
            </a:r>
            <a:r>
              <a:rPr dirty="0" spc="35"/>
              <a:t>controlador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8402" y="6155001"/>
            <a:ext cx="305435" cy="575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5">
                <a:solidFill>
                  <a:srgbClr val="5C63B7"/>
                </a:solidFill>
                <a:latin typeface="Cambria"/>
                <a:cs typeface="Cambria"/>
              </a:rPr>
              <a:t>9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7936865" cy="113919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40">
                <a:latin typeface="Cambria"/>
                <a:cs typeface="Cambria"/>
              </a:rPr>
              <a:t>controlador (C) </a:t>
            </a:r>
            <a:r>
              <a:rPr dirty="0" sz="1800" spc="20">
                <a:latin typeface="Cambria"/>
                <a:cs typeface="Cambria"/>
              </a:rPr>
              <a:t>no </a:t>
            </a:r>
            <a:r>
              <a:rPr dirty="0" sz="1800" spc="25">
                <a:latin typeface="Cambria"/>
                <a:cs typeface="Cambria"/>
              </a:rPr>
              <a:t>modelo </a:t>
            </a:r>
            <a:r>
              <a:rPr dirty="0" sz="1800" spc="250">
                <a:latin typeface="Cambria"/>
                <a:cs typeface="Cambria"/>
              </a:rPr>
              <a:t>MVC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55">
                <a:latin typeface="Cambria"/>
                <a:cs typeface="Cambria"/>
              </a:rPr>
              <a:t>responsável </a:t>
            </a:r>
            <a:r>
              <a:rPr dirty="0" sz="1800" spc="15">
                <a:latin typeface="Cambria"/>
                <a:cs typeface="Cambria"/>
              </a:rPr>
              <a:t>por </a:t>
            </a:r>
            <a:r>
              <a:rPr dirty="0" sz="1800" spc="85">
                <a:latin typeface="Cambria"/>
                <a:cs typeface="Cambria"/>
              </a:rPr>
              <a:t>ligar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50">
                <a:latin typeface="Cambria"/>
                <a:cs typeface="Cambria"/>
              </a:rPr>
              <a:t>Modelo </a:t>
            </a:r>
            <a:r>
              <a:rPr dirty="0" sz="1800" spc="25">
                <a:latin typeface="Cambria"/>
                <a:cs typeface="Cambria"/>
              </a:rPr>
              <a:t>(M) </a:t>
            </a:r>
            <a:r>
              <a:rPr dirty="0" sz="1800" spc="120">
                <a:latin typeface="Cambria"/>
                <a:cs typeface="Cambria"/>
              </a:rPr>
              <a:t>á  </a:t>
            </a:r>
            <a:r>
              <a:rPr dirty="0" sz="1800" spc="110">
                <a:latin typeface="Cambria"/>
                <a:cs typeface="Cambria"/>
              </a:rPr>
              <a:t>Vista </a:t>
            </a:r>
            <a:r>
              <a:rPr dirty="0" sz="1800" spc="15">
                <a:latin typeface="Cambria"/>
                <a:cs typeface="Cambria"/>
              </a:rPr>
              <a:t>(V) </a:t>
            </a:r>
            <a:r>
              <a:rPr dirty="0" sz="1800" spc="20">
                <a:latin typeface="Cambria"/>
                <a:cs typeface="Cambria"/>
              </a:rPr>
              <a:t>e </a:t>
            </a:r>
            <a:r>
              <a:rPr dirty="0" sz="1800" spc="65">
                <a:latin typeface="Cambria"/>
                <a:cs typeface="Cambria"/>
              </a:rPr>
              <a:t>permitir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60">
                <a:latin typeface="Cambria"/>
                <a:cs typeface="Cambria"/>
              </a:rPr>
              <a:t>interaçáo </a:t>
            </a:r>
            <a:r>
              <a:rPr dirty="0" sz="1800" spc="20">
                <a:latin typeface="Cambria"/>
                <a:cs typeface="Cambria"/>
              </a:rPr>
              <a:t>com </a:t>
            </a:r>
            <a:r>
              <a:rPr dirty="0" sz="1800" spc="-60">
                <a:latin typeface="Cambria"/>
                <a:cs typeface="Cambria"/>
              </a:rPr>
              <a:t>o</a:t>
            </a:r>
            <a:r>
              <a:rPr dirty="0" sz="1800" spc="220">
                <a:latin typeface="Cambria"/>
                <a:cs typeface="Cambria"/>
              </a:rPr>
              <a:t> </a:t>
            </a:r>
            <a:r>
              <a:rPr dirty="0" sz="1800" spc="65">
                <a:latin typeface="Cambria"/>
                <a:cs typeface="Cambria"/>
              </a:rPr>
              <a:t>utilizador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Permite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alteração </a:t>
            </a:r>
            <a:r>
              <a:rPr dirty="0" sz="1600" spc="5">
                <a:solidFill>
                  <a:srgbClr val="252525"/>
                </a:solidFill>
                <a:latin typeface="Cambria"/>
                <a:cs typeface="Cambria"/>
              </a:rPr>
              <a:t>dos</a:t>
            </a:r>
            <a:r>
              <a:rPr dirty="0" sz="1600" spc="18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Permite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programação </a:t>
            </a: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das regras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</a:t>
            </a:r>
            <a:r>
              <a:rPr dirty="0" sz="1600" spc="3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negócio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54800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440"/>
              <a:t>A </a:t>
            </a:r>
            <a:r>
              <a:rPr dirty="0" spc="135"/>
              <a:t>package</a:t>
            </a:r>
            <a:r>
              <a:rPr dirty="0" spc="-235"/>
              <a:t> </a:t>
            </a:r>
            <a:r>
              <a:rPr dirty="0" spc="150"/>
              <a:t>java.swing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7767320" cy="29660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75">
                <a:latin typeface="Cambria"/>
                <a:cs typeface="Cambria"/>
              </a:rPr>
              <a:t>A </a:t>
            </a:r>
            <a:r>
              <a:rPr dirty="0" sz="1800" spc="75">
                <a:latin typeface="Cambria"/>
                <a:cs typeface="Cambria"/>
              </a:rPr>
              <a:t>package </a:t>
            </a:r>
            <a:r>
              <a:rPr dirty="0" sz="1800" spc="85">
                <a:latin typeface="Cambria"/>
                <a:cs typeface="Cambria"/>
              </a:rPr>
              <a:t>java.swing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190">
                <a:latin typeface="Cambria"/>
                <a:cs typeface="Cambria"/>
              </a:rPr>
              <a:t>Java </a:t>
            </a:r>
            <a:r>
              <a:rPr dirty="0" sz="1800" spc="60">
                <a:latin typeface="Cambria"/>
                <a:cs typeface="Cambria"/>
              </a:rPr>
              <a:t>permite </a:t>
            </a:r>
            <a:r>
              <a:rPr dirty="0" sz="1800" spc="35">
                <a:latin typeface="Cambria"/>
                <a:cs typeface="Cambria"/>
              </a:rPr>
              <a:t>ao </a:t>
            </a:r>
            <a:r>
              <a:rPr dirty="0" sz="1800" spc="55">
                <a:latin typeface="Cambria"/>
                <a:cs typeface="Cambria"/>
              </a:rPr>
              <a:t>programador </a:t>
            </a:r>
            <a:r>
              <a:rPr dirty="0" sz="1800" spc="65">
                <a:latin typeface="Cambria"/>
                <a:cs typeface="Cambria"/>
              </a:rPr>
              <a:t>criar </a:t>
            </a:r>
            <a:r>
              <a:rPr dirty="0" sz="1800" spc="50">
                <a:latin typeface="Cambria"/>
                <a:cs typeface="Cambria"/>
              </a:rPr>
              <a:t>toda </a:t>
            </a:r>
            <a:r>
              <a:rPr dirty="0" sz="1800" spc="114">
                <a:latin typeface="Cambria"/>
                <a:cs typeface="Cambria"/>
              </a:rPr>
              <a:t>uma  </a:t>
            </a:r>
            <a:r>
              <a:rPr dirty="0" sz="1800" spc="65">
                <a:latin typeface="Cambria"/>
                <a:cs typeface="Cambria"/>
              </a:rPr>
              <a:t>interface </a:t>
            </a:r>
            <a:r>
              <a:rPr dirty="0" sz="1800" spc="75">
                <a:latin typeface="Cambria"/>
                <a:cs typeface="Cambria"/>
              </a:rPr>
              <a:t>gráfica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5">
                <a:latin typeface="Cambria"/>
                <a:cs typeface="Cambria"/>
              </a:rPr>
              <a:t>utilizador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70">
                <a:latin typeface="Cambria"/>
                <a:cs typeface="Cambria"/>
              </a:rPr>
              <a:t>programa </a:t>
            </a:r>
            <a:r>
              <a:rPr dirty="0" sz="1800" spc="50">
                <a:latin typeface="Cambria"/>
                <a:cs typeface="Cambria"/>
              </a:rPr>
              <a:t>desktop</a:t>
            </a:r>
            <a:r>
              <a:rPr dirty="0" sz="1800" spc="425">
                <a:latin typeface="Cambria"/>
                <a:cs typeface="Cambria"/>
              </a:rPr>
              <a:t> </a:t>
            </a:r>
            <a:r>
              <a:rPr dirty="0" sz="1800" spc="120">
                <a:latin typeface="Cambria"/>
                <a:cs typeface="Cambria"/>
              </a:rPr>
              <a:t>(GUI)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Utilizando </a:t>
            </a:r>
            <a:r>
              <a:rPr dirty="0" sz="1600" spc="-55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modelo</a:t>
            </a:r>
            <a:r>
              <a:rPr dirty="0" sz="1600" spc="-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210">
                <a:solidFill>
                  <a:srgbClr val="252525"/>
                </a:solidFill>
                <a:latin typeface="Cambria"/>
                <a:cs typeface="Cambria"/>
              </a:rPr>
              <a:t>MVC</a:t>
            </a:r>
            <a:endParaRPr sz="16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58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90">
                <a:latin typeface="Cambria"/>
                <a:cs typeface="Cambria"/>
              </a:rPr>
              <a:t>Utilizando</a:t>
            </a:r>
            <a:r>
              <a:rPr dirty="0" sz="1800" spc="95">
                <a:latin typeface="Cambria"/>
                <a:cs typeface="Cambria"/>
              </a:rPr>
              <a:t> </a:t>
            </a:r>
            <a:r>
              <a:rPr dirty="0" sz="1800" spc="55">
                <a:latin typeface="Cambria"/>
                <a:cs typeface="Cambria"/>
              </a:rPr>
              <a:t>classes: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Componentes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55">
                <a:solidFill>
                  <a:srgbClr val="252525"/>
                </a:solidFill>
                <a:latin typeface="Cambria"/>
                <a:cs typeface="Cambria"/>
              </a:rPr>
              <a:t>Contentores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75">
                <a:solidFill>
                  <a:srgbClr val="252525"/>
                </a:solidFill>
                <a:latin typeface="Cambria"/>
                <a:cs typeface="Cambria"/>
              </a:rPr>
              <a:t>Layouts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Modelos</a:t>
            </a:r>
            <a:endParaRPr sz="16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60">
                <a:latin typeface="Cambria"/>
                <a:cs typeface="Cambria"/>
              </a:rPr>
              <a:t>E </a:t>
            </a:r>
            <a:r>
              <a:rPr dirty="0" sz="1800" spc="90">
                <a:latin typeface="Cambria"/>
                <a:cs typeface="Cambria"/>
              </a:rPr>
              <a:t>as </a:t>
            </a:r>
            <a:r>
              <a:rPr dirty="0" sz="1800" spc="60">
                <a:latin typeface="Cambria"/>
                <a:cs typeface="Cambria"/>
              </a:rPr>
              <a:t>nossas classes</a:t>
            </a:r>
            <a:r>
              <a:rPr dirty="0" sz="1800" spc="80">
                <a:latin typeface="Cambria"/>
                <a:cs typeface="Cambria"/>
              </a:rPr>
              <a:t> </a:t>
            </a:r>
            <a:r>
              <a:rPr dirty="0" sz="1800" spc="55">
                <a:latin typeface="Cambria"/>
                <a:cs typeface="Cambria"/>
              </a:rPr>
              <a:t>controladoras.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4632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55"/>
              <a:t>C</a:t>
            </a:r>
            <a:r>
              <a:rPr dirty="0" spc="-180"/>
              <a:t>o</a:t>
            </a:r>
            <a:r>
              <a:rPr dirty="0" spc="200"/>
              <a:t>m</a:t>
            </a:r>
            <a:r>
              <a:rPr dirty="0" spc="35"/>
              <a:t>p</a:t>
            </a:r>
            <a:r>
              <a:rPr dirty="0" spc="-180"/>
              <a:t>o</a:t>
            </a:r>
            <a:r>
              <a:rPr dirty="0" spc="180"/>
              <a:t>n</a:t>
            </a:r>
            <a:r>
              <a:rPr dirty="0" spc="-5"/>
              <a:t>e</a:t>
            </a:r>
            <a:r>
              <a:rPr dirty="0" spc="180"/>
              <a:t>n</a:t>
            </a:r>
            <a:r>
              <a:rPr dirty="0" spc="165"/>
              <a:t>t</a:t>
            </a:r>
            <a:r>
              <a:rPr dirty="0" spc="-5"/>
              <a:t>e</a:t>
            </a:r>
            <a:r>
              <a:rPr dirty="0" spc="145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260715" cy="380047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0">
                <a:latin typeface="Cambria"/>
                <a:cs typeface="Cambria"/>
              </a:rPr>
              <a:t>São </a:t>
            </a:r>
            <a:r>
              <a:rPr dirty="0" sz="1800" spc="65">
                <a:latin typeface="Cambria"/>
                <a:cs typeface="Cambria"/>
              </a:rPr>
              <a:t>muitos </a:t>
            </a:r>
            <a:r>
              <a:rPr dirty="0" sz="1800" spc="5">
                <a:latin typeface="Cambria"/>
                <a:cs typeface="Cambria"/>
              </a:rPr>
              <a:t>os </a:t>
            </a:r>
            <a:r>
              <a:rPr dirty="0" sz="1800" spc="45">
                <a:latin typeface="Cambria"/>
                <a:cs typeface="Cambria"/>
              </a:rPr>
              <a:t>componentes </a:t>
            </a:r>
            <a:r>
              <a:rPr dirty="0" sz="1800" spc="35">
                <a:latin typeface="Cambria"/>
                <a:cs typeface="Cambria"/>
              </a:rPr>
              <a:t>fornecidos </a:t>
            </a:r>
            <a:r>
              <a:rPr dirty="0" sz="1800" spc="65">
                <a:latin typeface="Cambria"/>
                <a:cs typeface="Cambria"/>
              </a:rPr>
              <a:t>pela </a:t>
            </a:r>
            <a:r>
              <a:rPr dirty="0" sz="1800" spc="90">
                <a:latin typeface="Cambria"/>
                <a:cs typeface="Cambria"/>
              </a:rPr>
              <a:t>java.swing, </a:t>
            </a:r>
            <a:r>
              <a:rPr dirty="0" sz="1800" spc="60">
                <a:latin typeface="Cambria"/>
                <a:cs typeface="Cambria"/>
              </a:rPr>
              <a:t>classes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70">
                <a:latin typeface="Cambria"/>
                <a:cs typeface="Cambria"/>
              </a:rPr>
              <a:t>derivam  </a:t>
            </a:r>
            <a:r>
              <a:rPr dirty="0" sz="1800" spc="30">
                <a:latin typeface="Cambria"/>
                <a:cs typeface="Cambria"/>
              </a:rPr>
              <a:t>de</a:t>
            </a:r>
            <a:r>
              <a:rPr dirty="0" sz="1800" spc="125">
                <a:latin typeface="Cambria"/>
                <a:cs typeface="Cambria"/>
              </a:rPr>
              <a:t> </a:t>
            </a:r>
            <a:r>
              <a:rPr dirty="0" sz="1800" spc="105">
                <a:latin typeface="Cambria"/>
                <a:cs typeface="Cambria"/>
              </a:rPr>
              <a:t>JComponent: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14">
                <a:solidFill>
                  <a:srgbClr val="252525"/>
                </a:solidFill>
                <a:latin typeface="Cambria"/>
                <a:cs typeface="Cambria"/>
              </a:rPr>
              <a:t>JButton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JTextField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JRadioButton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14">
                <a:solidFill>
                  <a:srgbClr val="252525"/>
                </a:solidFill>
                <a:latin typeface="Cambria"/>
                <a:cs typeface="Cambria"/>
              </a:rPr>
              <a:t>JCheckBox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JComboBox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10">
                <a:solidFill>
                  <a:srgbClr val="252525"/>
                </a:solidFill>
                <a:latin typeface="Cambria"/>
                <a:cs typeface="Cambria"/>
              </a:rPr>
              <a:t>JTextArea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5">
                <a:solidFill>
                  <a:srgbClr val="252525"/>
                </a:solidFill>
                <a:latin typeface="Cambria"/>
                <a:cs typeface="Cambria"/>
              </a:rPr>
              <a:t>JScrollPane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JProgessBar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30">
                <a:solidFill>
                  <a:srgbClr val="252525"/>
                </a:solidFill>
                <a:latin typeface="Cambria"/>
                <a:cs typeface="Cambria"/>
              </a:rPr>
              <a:t>JLabel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14">
                <a:solidFill>
                  <a:srgbClr val="252525"/>
                </a:solidFill>
                <a:latin typeface="Cambria"/>
                <a:cs typeface="Cambria"/>
              </a:rPr>
              <a:t>JTable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50">
                <a:solidFill>
                  <a:srgbClr val="252525"/>
                </a:solidFill>
                <a:latin typeface="Cambria"/>
                <a:cs typeface="Cambria"/>
              </a:rPr>
              <a:t>JList,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114">
                <a:solidFill>
                  <a:srgbClr val="252525"/>
                </a:solidFill>
                <a:latin typeface="Cambria"/>
                <a:cs typeface="Cambria"/>
              </a:rPr>
              <a:t>etc…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111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10"/>
              <a:t>Contentores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7559675" cy="32893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70">
                <a:latin typeface="Cambria"/>
                <a:cs typeface="Cambria"/>
              </a:rPr>
              <a:t>Contentores </a:t>
            </a:r>
            <a:r>
              <a:rPr dirty="0" sz="1800" spc="45">
                <a:latin typeface="Cambria"/>
                <a:cs typeface="Cambria"/>
              </a:rPr>
              <a:t>são componentes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30">
                <a:latin typeface="Cambria"/>
                <a:cs typeface="Cambria"/>
              </a:rPr>
              <a:t>podem </a:t>
            </a:r>
            <a:r>
              <a:rPr dirty="0" sz="1800" spc="40">
                <a:latin typeface="Cambria"/>
                <a:cs typeface="Cambria"/>
              </a:rPr>
              <a:t>conter outros</a:t>
            </a:r>
            <a:r>
              <a:rPr dirty="0" sz="1800" spc="95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componentes: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3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35">
                <a:solidFill>
                  <a:srgbClr val="252525"/>
                </a:solidFill>
                <a:latin typeface="Cambria"/>
                <a:cs typeface="Cambria"/>
              </a:rPr>
              <a:t>JPanel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35">
                <a:solidFill>
                  <a:srgbClr val="252525"/>
                </a:solidFill>
                <a:latin typeface="Cambria"/>
                <a:cs typeface="Cambria"/>
              </a:rPr>
              <a:t>JFrame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14">
                <a:solidFill>
                  <a:srgbClr val="252525"/>
                </a:solidFill>
                <a:latin typeface="Cambria"/>
                <a:cs typeface="Cambria"/>
              </a:rPr>
              <a:t>JDialog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80">
                <a:solidFill>
                  <a:srgbClr val="252525"/>
                </a:solidFill>
                <a:latin typeface="Cambria"/>
                <a:cs typeface="Cambria"/>
              </a:rPr>
              <a:t>JWindow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35">
                <a:solidFill>
                  <a:srgbClr val="252525"/>
                </a:solidFill>
                <a:latin typeface="Cambria"/>
                <a:cs typeface="Cambria"/>
              </a:rPr>
              <a:t>JMenuBar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00">
                <a:solidFill>
                  <a:srgbClr val="252525"/>
                </a:solidFill>
                <a:latin typeface="Cambria"/>
                <a:cs typeface="Cambria"/>
              </a:rPr>
              <a:t>JInternalFrame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5">
                <a:solidFill>
                  <a:srgbClr val="252525"/>
                </a:solidFill>
                <a:latin typeface="Cambria"/>
                <a:cs typeface="Cambria"/>
              </a:rPr>
              <a:t>JScrollPane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JTabbedPane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00">
                <a:solidFill>
                  <a:srgbClr val="252525"/>
                </a:solidFill>
                <a:latin typeface="Cambria"/>
                <a:cs typeface="Cambria"/>
              </a:rPr>
              <a:t>JToolBar</a:t>
            </a:r>
            <a:endParaRPr sz="1600">
              <a:latin typeface="Cambria"/>
              <a:cs typeface="Cambria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70">
                <a:solidFill>
                  <a:srgbClr val="252525"/>
                </a:solidFill>
                <a:latin typeface="Cambria"/>
                <a:cs typeface="Cambria"/>
              </a:rPr>
              <a:t>Etc…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578" y="310905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578" y="4596857"/>
            <a:ext cx="186690" cy="134556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Ferreira</dc:creator>
  <dc:title>Algoritmos e estruturas de dados</dc:title>
  <dcterms:created xsi:type="dcterms:W3CDTF">2023-11-16T14:54:01Z</dcterms:created>
  <dcterms:modified xsi:type="dcterms:W3CDTF">2023-11-16T14:54:01Z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2023-11-16T00:00:00Z</vt:filetime>
  </property>
</Properties>
</file>