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C63B7"/>
                </a:solidFill>
                <a:latin typeface="Cambria"/>
                <a:cs typeface="Cambria"/>
              </a:defRPr>
            </a:lvl1pPr>
          </a:lstStyle>
          <a:p>
            <a:pPr marL="254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C63B7"/>
                </a:solidFill>
                <a:latin typeface="Cambria"/>
                <a:cs typeface="Cambria"/>
              </a:defRPr>
            </a:lvl1pPr>
          </a:lstStyle>
          <a:p>
            <a:pPr marL="254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C63B7"/>
                </a:solidFill>
                <a:latin typeface="Cambria"/>
                <a:cs typeface="Cambria"/>
              </a:defRPr>
            </a:lvl1pPr>
          </a:lstStyle>
          <a:p>
            <a:pPr marL="254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C63B7"/>
                </a:solidFill>
                <a:latin typeface="Cambria"/>
                <a:cs typeface="Cambria"/>
              </a:defRPr>
            </a:lvl1pPr>
          </a:lstStyle>
          <a:p>
            <a:pPr marL="254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C63B7"/>
                </a:solidFill>
                <a:latin typeface="Cambria"/>
                <a:cs typeface="Cambria"/>
              </a:defRPr>
            </a:lvl1pPr>
          </a:lstStyle>
          <a:p>
            <a:pPr marL="254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1B1E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0866" y="953211"/>
            <a:ext cx="951026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0866" y="1844166"/>
            <a:ext cx="9510267" cy="424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598402" y="6154700"/>
            <a:ext cx="305434" cy="60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C63B7"/>
                </a:solidFill>
                <a:latin typeface="Cambria"/>
                <a:cs typeface="Cambria"/>
              </a:defRPr>
            </a:lvl1pPr>
          </a:lstStyle>
          <a:p>
            <a:pPr marL="25400">
              <a:lnSpc>
                <a:spcPct val="100000"/>
              </a:lnSpc>
              <a:spcBef>
                <a:spcPts val="26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280860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0"/>
              <a:t>Algoritmos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dirty="0" spc="1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866" y="1845690"/>
            <a:ext cx="8240395" cy="417639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95580" marR="67945" indent="-182880">
              <a:lnSpc>
                <a:spcPts val="2050"/>
              </a:lnSpc>
              <a:spcBef>
                <a:spcPts val="26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200">
                <a:latin typeface="Cambria"/>
                <a:cs typeface="Cambria"/>
              </a:rPr>
              <a:t>Um </a:t>
            </a:r>
            <a:r>
              <a:rPr dirty="0" sz="1800" spc="60">
                <a:latin typeface="Cambria"/>
                <a:cs typeface="Cambria"/>
              </a:rPr>
              <a:t>algoritmo </a:t>
            </a:r>
            <a:r>
              <a:rPr dirty="0" sz="1800" spc="20">
                <a:latin typeface="Cambria"/>
                <a:cs typeface="Cambria"/>
              </a:rPr>
              <a:t>é </a:t>
            </a:r>
            <a:r>
              <a:rPr dirty="0" sz="1800" spc="114">
                <a:latin typeface="Cambria"/>
                <a:cs typeface="Cambria"/>
              </a:rPr>
              <a:t>uma </a:t>
            </a:r>
            <a:r>
              <a:rPr dirty="0" sz="1800" spc="60">
                <a:latin typeface="Cambria"/>
                <a:cs typeface="Cambria"/>
              </a:rPr>
              <a:t>sequência </a:t>
            </a:r>
            <a:r>
              <a:rPr dirty="0" sz="1800" spc="85">
                <a:latin typeface="Cambria"/>
                <a:cs typeface="Cambria"/>
              </a:rPr>
              <a:t>finita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35">
                <a:latin typeface="Cambria"/>
                <a:cs typeface="Cambria"/>
              </a:rPr>
              <a:t>ações </a:t>
            </a:r>
            <a:r>
              <a:rPr dirty="0" sz="1800" spc="65">
                <a:latin typeface="Cambria"/>
                <a:cs typeface="Cambria"/>
              </a:rPr>
              <a:t>executáveis </a:t>
            </a:r>
            <a:r>
              <a:rPr dirty="0" sz="1800" spc="50">
                <a:latin typeface="Cambria"/>
                <a:cs typeface="Cambria"/>
              </a:rPr>
              <a:t>que </a:t>
            </a:r>
            <a:r>
              <a:rPr dirty="0" sz="1800" spc="85">
                <a:latin typeface="Cambria"/>
                <a:cs typeface="Cambria"/>
              </a:rPr>
              <a:t>visam </a:t>
            </a:r>
            <a:r>
              <a:rPr dirty="0" sz="1800" spc="30">
                <a:latin typeface="Cambria"/>
                <a:cs typeface="Cambria"/>
              </a:rPr>
              <a:t>obter  </a:t>
            </a:r>
            <a:r>
              <a:rPr dirty="0" sz="1800" spc="114">
                <a:latin typeface="Cambria"/>
                <a:cs typeface="Cambria"/>
              </a:rPr>
              <a:t>uma </a:t>
            </a:r>
            <a:r>
              <a:rPr dirty="0" sz="1800" spc="40">
                <a:latin typeface="Cambria"/>
                <a:cs typeface="Cambria"/>
              </a:rPr>
              <a:t>solução </a:t>
            </a:r>
            <a:r>
              <a:rPr dirty="0" sz="1800" spc="85">
                <a:latin typeface="Cambria"/>
                <a:cs typeface="Cambria"/>
              </a:rPr>
              <a:t>para </a:t>
            </a:r>
            <a:r>
              <a:rPr dirty="0" sz="1800" spc="105">
                <a:latin typeface="Cambria"/>
                <a:cs typeface="Cambria"/>
              </a:rPr>
              <a:t>um </a:t>
            </a:r>
            <a:r>
              <a:rPr dirty="0" sz="1800" spc="60">
                <a:latin typeface="Cambria"/>
                <a:cs typeface="Cambria"/>
              </a:rPr>
              <a:t>determinado </a:t>
            </a:r>
            <a:r>
              <a:rPr dirty="0" sz="1800" spc="35">
                <a:latin typeface="Cambria"/>
                <a:cs typeface="Cambria"/>
              </a:rPr>
              <a:t>tipo </a:t>
            </a:r>
            <a:r>
              <a:rPr dirty="0" sz="1800" spc="30">
                <a:latin typeface="Cambria"/>
                <a:cs typeface="Cambria"/>
              </a:rPr>
              <a:t>de</a:t>
            </a:r>
            <a:r>
              <a:rPr dirty="0" sz="1800" spc="340">
                <a:latin typeface="Cambria"/>
                <a:cs typeface="Cambria"/>
              </a:rPr>
              <a:t> </a:t>
            </a:r>
            <a:r>
              <a:rPr dirty="0" sz="1800" spc="60">
                <a:latin typeface="Cambria"/>
                <a:cs typeface="Cambria"/>
              </a:rPr>
              <a:t>problema.</a:t>
            </a:r>
            <a:endParaRPr sz="1800">
              <a:latin typeface="Cambria"/>
              <a:cs typeface="Cambria"/>
            </a:endParaRPr>
          </a:p>
          <a:p>
            <a:pPr marL="287020">
              <a:lnSpc>
                <a:spcPts val="1825"/>
              </a:lnSpc>
              <a:spcBef>
                <a:spcPts val="260"/>
              </a:spcBef>
            </a:pPr>
            <a:r>
              <a:rPr dirty="0" sz="1600" spc="-1025">
                <a:solidFill>
                  <a:srgbClr val="4966AC"/>
                </a:solidFill>
                <a:latin typeface="Wingdings"/>
                <a:cs typeface="Wingdings"/>
              </a:rPr>
              <a:t></a:t>
            </a:r>
            <a:r>
              <a:rPr dirty="0" sz="1600" spc="465">
                <a:solidFill>
                  <a:srgbClr val="4966AC"/>
                </a:solidFill>
                <a:latin typeface="Times New Roman"/>
                <a:cs typeface="Times New Roman"/>
              </a:rPr>
              <a:t> </a:t>
            </a:r>
            <a:r>
              <a:rPr dirty="0" sz="1600" spc="155">
                <a:solidFill>
                  <a:srgbClr val="252525"/>
                </a:solidFill>
                <a:latin typeface="Cambria"/>
                <a:cs typeface="Cambria"/>
              </a:rPr>
              <a:t>Em</a:t>
            </a:r>
            <a:r>
              <a:rPr dirty="0" sz="1600" spc="26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outras </a:t>
            </a:r>
            <a:r>
              <a:rPr dirty="0" sz="1600" spc="70">
                <a:solidFill>
                  <a:srgbClr val="252525"/>
                </a:solidFill>
                <a:latin typeface="Cambria"/>
                <a:cs typeface="Cambria"/>
              </a:rPr>
              <a:t>palavras, </a:t>
            </a:r>
            <a:r>
              <a:rPr dirty="0" sz="1600" spc="85">
                <a:solidFill>
                  <a:srgbClr val="252525"/>
                </a:solidFill>
                <a:latin typeface="Cambria"/>
                <a:cs typeface="Cambria"/>
              </a:rPr>
              <a:t>um </a:t>
            </a:r>
            <a:r>
              <a:rPr dirty="0" sz="1600" spc="40">
                <a:solidFill>
                  <a:srgbClr val="252525"/>
                </a:solidFill>
                <a:latin typeface="Cambria"/>
                <a:cs typeface="Cambria"/>
              </a:rPr>
              <a:t>algoritmo </a:t>
            </a:r>
            <a:r>
              <a:rPr dirty="0" sz="1600" spc="15">
                <a:solidFill>
                  <a:srgbClr val="252525"/>
                </a:solidFill>
                <a:latin typeface="Cambria"/>
                <a:cs typeface="Cambria"/>
              </a:rPr>
              <a:t>é </a:t>
            </a:r>
            <a:r>
              <a:rPr dirty="0" sz="1600" spc="90">
                <a:solidFill>
                  <a:srgbClr val="252525"/>
                </a:solidFill>
                <a:latin typeface="Cambria"/>
                <a:cs typeface="Cambria"/>
              </a:rPr>
              <a:t>uma </a:t>
            </a:r>
            <a:r>
              <a:rPr dirty="0" sz="1600" spc="45">
                <a:solidFill>
                  <a:srgbClr val="252525"/>
                </a:solidFill>
                <a:latin typeface="Cambria"/>
                <a:cs typeface="Cambria"/>
              </a:rPr>
              <a:t>receita </a:t>
            </a:r>
            <a:r>
              <a:rPr dirty="0" sz="1600" spc="20">
                <a:solidFill>
                  <a:srgbClr val="252525"/>
                </a:solidFill>
                <a:latin typeface="Cambria"/>
                <a:cs typeface="Cambria"/>
              </a:rPr>
              <a:t>ou </a:t>
            </a:r>
            <a:r>
              <a:rPr dirty="0" sz="1600" spc="85">
                <a:solidFill>
                  <a:srgbClr val="252525"/>
                </a:solidFill>
                <a:latin typeface="Cambria"/>
                <a:cs typeface="Cambria"/>
              </a:rPr>
              <a:t>um </a:t>
            </a:r>
            <a:r>
              <a:rPr dirty="0" sz="1600" spc="30">
                <a:solidFill>
                  <a:srgbClr val="252525"/>
                </a:solidFill>
                <a:latin typeface="Cambria"/>
                <a:cs typeface="Cambria"/>
              </a:rPr>
              <a:t>conjunto </a:t>
            </a:r>
            <a:r>
              <a:rPr dirty="0" sz="1600" spc="20">
                <a:solidFill>
                  <a:srgbClr val="252525"/>
                </a:solidFill>
                <a:latin typeface="Cambria"/>
                <a:cs typeface="Cambria"/>
              </a:rPr>
              <a:t>de </a:t>
            </a:r>
            <a:r>
              <a:rPr dirty="0" sz="1600" spc="40">
                <a:solidFill>
                  <a:srgbClr val="252525"/>
                </a:solidFill>
                <a:latin typeface="Cambria"/>
                <a:cs typeface="Cambria"/>
              </a:rPr>
              <a:t>instruções </a:t>
            </a:r>
            <a:r>
              <a:rPr dirty="0" sz="1600" spc="35">
                <a:solidFill>
                  <a:srgbClr val="252525"/>
                </a:solidFill>
                <a:latin typeface="Cambria"/>
                <a:cs typeface="Cambria"/>
              </a:rPr>
              <a:t>que</a:t>
            </a:r>
            <a:endParaRPr sz="1600">
              <a:latin typeface="Cambria"/>
              <a:cs typeface="Cambria"/>
            </a:endParaRPr>
          </a:p>
          <a:p>
            <a:pPr marL="469900">
              <a:lnSpc>
                <a:spcPts val="1825"/>
              </a:lnSpc>
            </a:pPr>
            <a:r>
              <a:rPr dirty="0" sz="1600" spc="30">
                <a:solidFill>
                  <a:srgbClr val="252525"/>
                </a:solidFill>
                <a:latin typeface="Cambria"/>
                <a:cs typeface="Cambria"/>
              </a:rPr>
              <a:t>descrevem </a:t>
            </a:r>
            <a:r>
              <a:rPr dirty="0" sz="1600" spc="-5">
                <a:solidFill>
                  <a:srgbClr val="252525"/>
                </a:solidFill>
                <a:latin typeface="Cambria"/>
                <a:cs typeface="Cambria"/>
              </a:rPr>
              <a:t>como </a:t>
            </a:r>
            <a:r>
              <a:rPr dirty="0" sz="1600" spc="30">
                <a:solidFill>
                  <a:srgbClr val="252525"/>
                </a:solidFill>
                <a:latin typeface="Cambria"/>
                <a:cs typeface="Cambria"/>
              </a:rPr>
              <a:t>resolver </a:t>
            </a:r>
            <a:r>
              <a:rPr dirty="0" sz="1600" spc="90">
                <a:solidFill>
                  <a:srgbClr val="252525"/>
                </a:solidFill>
                <a:latin typeface="Cambria"/>
                <a:cs typeface="Cambria"/>
              </a:rPr>
              <a:t>um</a:t>
            </a:r>
            <a:r>
              <a:rPr dirty="0" sz="1600" spc="-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45">
                <a:solidFill>
                  <a:srgbClr val="252525"/>
                </a:solidFill>
                <a:latin typeface="Cambria"/>
                <a:cs typeface="Cambria"/>
              </a:rPr>
              <a:t>problema.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95580" marR="444500" indent="-182880">
              <a:lnSpc>
                <a:spcPts val="2050"/>
              </a:lnSpc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200">
                <a:latin typeface="Cambria"/>
                <a:cs typeface="Cambria"/>
              </a:rPr>
              <a:t>Um </a:t>
            </a:r>
            <a:r>
              <a:rPr dirty="0" sz="1800" spc="70">
                <a:latin typeface="Cambria"/>
                <a:cs typeface="Cambria"/>
              </a:rPr>
              <a:t>programa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50">
                <a:latin typeface="Cambria"/>
                <a:cs typeface="Cambria"/>
              </a:rPr>
              <a:t>computador </a:t>
            </a:r>
            <a:r>
              <a:rPr dirty="0" sz="1800" spc="20">
                <a:latin typeface="Cambria"/>
                <a:cs typeface="Cambria"/>
              </a:rPr>
              <a:t>é </a:t>
            </a:r>
            <a:r>
              <a:rPr dirty="0" sz="1800" spc="114">
                <a:latin typeface="Cambria"/>
                <a:cs typeface="Cambria"/>
              </a:rPr>
              <a:t>uma </a:t>
            </a:r>
            <a:r>
              <a:rPr dirty="0" sz="1800" spc="50">
                <a:latin typeface="Cambria"/>
                <a:cs typeface="Cambria"/>
              </a:rPr>
              <a:t>série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60">
                <a:latin typeface="Cambria"/>
                <a:cs typeface="Cambria"/>
              </a:rPr>
              <a:t>algoritmos </a:t>
            </a:r>
            <a:r>
              <a:rPr dirty="0" sz="1800" spc="55">
                <a:latin typeface="Cambria"/>
                <a:cs typeface="Cambria"/>
              </a:rPr>
              <a:t>organizados </a:t>
            </a:r>
            <a:r>
              <a:rPr dirty="0" sz="1800" spc="30">
                <a:latin typeface="Cambria"/>
                <a:cs typeface="Cambria"/>
              </a:rPr>
              <a:t>de  </a:t>
            </a:r>
            <a:r>
              <a:rPr dirty="0" sz="1800" spc="60">
                <a:latin typeface="Cambria"/>
                <a:cs typeface="Cambria"/>
              </a:rPr>
              <a:t>forma </a:t>
            </a:r>
            <a:r>
              <a:rPr dirty="0" sz="1800" spc="120">
                <a:latin typeface="Cambria"/>
                <a:cs typeface="Cambria"/>
              </a:rPr>
              <a:t>a </a:t>
            </a:r>
            <a:r>
              <a:rPr dirty="0" sz="1800" spc="70">
                <a:latin typeface="Cambria"/>
                <a:cs typeface="Cambria"/>
              </a:rPr>
              <a:t>dar </a:t>
            </a:r>
            <a:r>
              <a:rPr dirty="0" sz="1800" spc="60">
                <a:latin typeface="Cambria"/>
                <a:cs typeface="Cambria"/>
              </a:rPr>
              <a:t>forma </a:t>
            </a:r>
            <a:r>
              <a:rPr dirty="0" sz="1800" spc="120">
                <a:latin typeface="Cambria"/>
                <a:cs typeface="Cambria"/>
              </a:rPr>
              <a:t>a </a:t>
            </a:r>
            <a:r>
              <a:rPr dirty="0" sz="1800" spc="105">
                <a:latin typeface="Cambria"/>
                <a:cs typeface="Cambria"/>
              </a:rPr>
              <a:t>um </a:t>
            </a:r>
            <a:r>
              <a:rPr dirty="0" sz="1800" spc="35">
                <a:latin typeface="Cambria"/>
                <a:cs typeface="Cambria"/>
              </a:rPr>
              <a:t>dado</a:t>
            </a:r>
            <a:r>
              <a:rPr dirty="0" sz="1800" spc="270">
                <a:latin typeface="Cambria"/>
                <a:cs typeface="Cambria"/>
              </a:rPr>
              <a:t> </a:t>
            </a:r>
            <a:r>
              <a:rPr dirty="0" sz="1800" spc="40">
                <a:latin typeface="Cambria"/>
                <a:cs typeface="Cambria"/>
              </a:rPr>
              <a:t>objetivo.</a:t>
            </a:r>
            <a:endParaRPr sz="1800">
              <a:latin typeface="Cambria"/>
              <a:cs typeface="Cambria"/>
            </a:endParaRPr>
          </a:p>
          <a:p>
            <a:pPr marL="195580" marR="540385" indent="-182880">
              <a:lnSpc>
                <a:spcPts val="2060"/>
              </a:lnSpc>
              <a:spcBef>
                <a:spcPts val="159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200">
                <a:latin typeface="Cambria"/>
                <a:cs typeface="Cambria"/>
              </a:rPr>
              <a:t>Um </a:t>
            </a:r>
            <a:r>
              <a:rPr dirty="0" sz="1800" spc="60">
                <a:latin typeface="Cambria"/>
                <a:cs typeface="Cambria"/>
              </a:rPr>
              <a:t>algoritmo </a:t>
            </a:r>
            <a:r>
              <a:rPr dirty="0" sz="1800" spc="10">
                <a:latin typeface="Cambria"/>
                <a:cs typeface="Cambria"/>
              </a:rPr>
              <a:t>pode </a:t>
            </a:r>
            <a:r>
              <a:rPr dirty="0" sz="1800" spc="50">
                <a:latin typeface="Cambria"/>
                <a:cs typeface="Cambria"/>
              </a:rPr>
              <a:t>ser </a:t>
            </a:r>
            <a:r>
              <a:rPr dirty="0" sz="1800" spc="60">
                <a:latin typeface="Cambria"/>
                <a:cs typeface="Cambria"/>
              </a:rPr>
              <a:t>traduzido </a:t>
            </a:r>
            <a:r>
              <a:rPr dirty="0" sz="1800" spc="70">
                <a:latin typeface="Cambria"/>
                <a:cs typeface="Cambria"/>
              </a:rPr>
              <a:t>diretamente </a:t>
            </a:r>
            <a:r>
              <a:rPr dirty="0" sz="1800" spc="85">
                <a:latin typeface="Cambria"/>
                <a:cs typeface="Cambria"/>
              </a:rPr>
              <a:t>para </a:t>
            </a:r>
            <a:r>
              <a:rPr dirty="0" sz="1800" spc="20">
                <a:latin typeface="Cambria"/>
                <a:cs typeface="Cambria"/>
              </a:rPr>
              <a:t>código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95">
                <a:latin typeface="Cambria"/>
                <a:cs typeface="Cambria"/>
              </a:rPr>
              <a:t>máquina  </a:t>
            </a:r>
            <a:r>
              <a:rPr dirty="0" sz="1800" spc="5">
                <a:latin typeface="Cambria"/>
                <a:cs typeface="Cambria"/>
              </a:rPr>
              <a:t>(código </a:t>
            </a:r>
            <a:r>
              <a:rPr dirty="0" sz="1800" spc="55">
                <a:latin typeface="Cambria"/>
                <a:cs typeface="Cambria"/>
              </a:rPr>
              <a:t>executado </a:t>
            </a:r>
            <a:r>
              <a:rPr dirty="0" sz="1800" spc="20">
                <a:latin typeface="Cambria"/>
                <a:cs typeface="Cambria"/>
              </a:rPr>
              <a:t>pelo</a:t>
            </a:r>
            <a:r>
              <a:rPr dirty="0" sz="1800" spc="245">
                <a:latin typeface="Cambria"/>
                <a:cs typeface="Cambria"/>
              </a:rPr>
              <a:t> </a:t>
            </a:r>
            <a:r>
              <a:rPr dirty="0" sz="1800" spc="170">
                <a:latin typeface="Cambria"/>
                <a:cs typeface="Cambria"/>
              </a:rPr>
              <a:t>CPU)</a:t>
            </a:r>
            <a:endParaRPr sz="1800">
              <a:latin typeface="Cambria"/>
              <a:cs typeface="Cambria"/>
            </a:endParaRPr>
          </a:p>
          <a:p>
            <a:pPr marL="195580" marR="684530" indent="-182880">
              <a:lnSpc>
                <a:spcPts val="2050"/>
              </a:lnSpc>
              <a:spcBef>
                <a:spcPts val="1605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65">
                <a:latin typeface="Cambria"/>
                <a:cs typeface="Cambria"/>
              </a:rPr>
              <a:t>Ou </a:t>
            </a:r>
            <a:r>
              <a:rPr dirty="0" sz="1800" spc="85">
                <a:latin typeface="Cambria"/>
                <a:cs typeface="Cambria"/>
              </a:rPr>
              <a:t>para </a:t>
            </a:r>
            <a:r>
              <a:rPr dirty="0" sz="1800" spc="90">
                <a:latin typeface="Cambria"/>
                <a:cs typeface="Cambria"/>
              </a:rPr>
              <a:t>linguagem </a:t>
            </a:r>
            <a:r>
              <a:rPr dirty="0" sz="1800" spc="75">
                <a:latin typeface="Cambria"/>
                <a:cs typeface="Cambria"/>
              </a:rPr>
              <a:t>Assembly </a:t>
            </a:r>
            <a:r>
              <a:rPr dirty="0" sz="1800" spc="55">
                <a:latin typeface="Cambria"/>
                <a:cs typeface="Cambria"/>
              </a:rPr>
              <a:t>(diretamente </a:t>
            </a:r>
            <a:r>
              <a:rPr dirty="0" sz="1800" spc="75">
                <a:latin typeface="Cambria"/>
                <a:cs typeface="Cambria"/>
              </a:rPr>
              <a:t>traduzível </a:t>
            </a:r>
            <a:r>
              <a:rPr dirty="0" sz="1800" spc="85">
                <a:latin typeface="Cambria"/>
                <a:cs typeface="Cambria"/>
              </a:rPr>
              <a:t>para </a:t>
            </a:r>
            <a:r>
              <a:rPr dirty="0" sz="1800" spc="20">
                <a:latin typeface="Cambria"/>
                <a:cs typeface="Cambria"/>
              </a:rPr>
              <a:t>código </a:t>
            </a:r>
            <a:r>
              <a:rPr dirty="0" sz="1800" spc="30">
                <a:latin typeface="Cambria"/>
                <a:cs typeface="Cambria"/>
              </a:rPr>
              <a:t>de  </a:t>
            </a:r>
            <a:r>
              <a:rPr dirty="0" sz="1800" spc="70">
                <a:latin typeface="Cambria"/>
                <a:cs typeface="Cambria"/>
              </a:rPr>
              <a:t>máquina)</a:t>
            </a:r>
            <a:endParaRPr sz="1800">
              <a:latin typeface="Cambria"/>
              <a:cs typeface="Cambria"/>
            </a:endParaRPr>
          </a:p>
          <a:p>
            <a:pPr marL="195580" indent="-182880">
              <a:lnSpc>
                <a:spcPct val="100000"/>
              </a:lnSpc>
              <a:spcBef>
                <a:spcPts val="144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70">
                <a:latin typeface="Cambria"/>
                <a:cs typeface="Cambria"/>
              </a:rPr>
              <a:t>Ou </a:t>
            </a:r>
            <a:r>
              <a:rPr dirty="0" sz="1800" spc="114">
                <a:latin typeface="Cambria"/>
                <a:cs typeface="Cambria"/>
              </a:rPr>
              <a:t>uma </a:t>
            </a:r>
            <a:r>
              <a:rPr dirty="0" sz="1800" spc="85">
                <a:latin typeface="Cambria"/>
                <a:cs typeface="Cambria"/>
              </a:rPr>
              <a:t>linguagem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60">
                <a:latin typeface="Cambria"/>
                <a:cs typeface="Cambria"/>
              </a:rPr>
              <a:t>alto </a:t>
            </a:r>
            <a:r>
              <a:rPr dirty="0" sz="1800" spc="70">
                <a:latin typeface="Cambria"/>
                <a:cs typeface="Cambria"/>
              </a:rPr>
              <a:t>nível </a:t>
            </a:r>
            <a:r>
              <a:rPr dirty="0" sz="1800">
                <a:latin typeface="Cambria"/>
                <a:cs typeface="Cambria"/>
              </a:rPr>
              <a:t>como </a:t>
            </a:r>
            <a:r>
              <a:rPr dirty="0" sz="1800" spc="175">
                <a:latin typeface="Cambria"/>
                <a:cs typeface="Cambria"/>
              </a:rPr>
              <a:t>C,C++, </a:t>
            </a:r>
            <a:r>
              <a:rPr dirty="0" sz="1800" spc="180">
                <a:latin typeface="Cambria"/>
                <a:cs typeface="Cambria"/>
              </a:rPr>
              <a:t>Java, </a:t>
            </a:r>
            <a:r>
              <a:rPr dirty="0" sz="1800" spc="100">
                <a:latin typeface="Cambria"/>
                <a:cs typeface="Cambria"/>
              </a:rPr>
              <a:t>C#,</a:t>
            </a:r>
            <a:r>
              <a:rPr dirty="0" sz="1800" spc="210">
                <a:latin typeface="Cambria"/>
                <a:cs typeface="Cambria"/>
              </a:rPr>
              <a:t> </a:t>
            </a:r>
            <a:r>
              <a:rPr dirty="0" sz="1800" spc="145">
                <a:latin typeface="Cambria"/>
                <a:cs typeface="Cambria"/>
              </a:rPr>
              <a:t>etc…</a:t>
            </a:r>
            <a:endParaRPr sz="1800">
              <a:latin typeface="Cambria"/>
              <a:cs typeface="Cambria"/>
            </a:endParaRPr>
          </a:p>
          <a:p>
            <a:pPr marL="195580" indent="-182880">
              <a:lnSpc>
                <a:spcPct val="100000"/>
              </a:lnSpc>
              <a:spcBef>
                <a:spcPts val="149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65">
                <a:latin typeface="Cambria"/>
                <a:cs typeface="Cambria"/>
              </a:rPr>
              <a:t>Ou </a:t>
            </a:r>
            <a:r>
              <a:rPr dirty="0" sz="1800" spc="60">
                <a:latin typeface="Cambria"/>
                <a:cs typeface="Cambria"/>
              </a:rPr>
              <a:t>então</a:t>
            </a:r>
            <a:r>
              <a:rPr dirty="0" sz="1800" spc="65">
                <a:latin typeface="Cambria"/>
                <a:cs typeface="Cambria"/>
              </a:rPr>
              <a:t> </a:t>
            </a:r>
            <a:r>
              <a:rPr dirty="0" sz="1800" spc="35">
                <a:latin typeface="Cambria"/>
                <a:cs typeface="Cambria"/>
              </a:rPr>
              <a:t>pseudo-código.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25">
                <a:solidFill>
                  <a:srgbClr val="C8CAE7"/>
                </a:solidFill>
                <a:latin typeface="Cambria"/>
                <a:cs typeface="Cambria"/>
              </a:rPr>
              <a:t>ANO LECTIVO</a:t>
            </a:r>
            <a:r>
              <a:rPr dirty="0" sz="1050" spc="-13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-25">
                <a:solidFill>
                  <a:srgbClr val="C8CAE7"/>
                </a:solidFill>
                <a:latin typeface="Cambria"/>
                <a:cs typeface="Cambria"/>
              </a:rPr>
              <a:t>2023/2024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35">
                <a:solidFill>
                  <a:srgbClr val="C8CAE7"/>
                </a:solidFill>
                <a:latin typeface="Cambria"/>
                <a:cs typeface="Cambria"/>
              </a:rPr>
              <a:t>ESGT </a:t>
            </a:r>
            <a:r>
              <a:rPr dirty="0" sz="1050">
                <a:solidFill>
                  <a:srgbClr val="C8CAE7"/>
                </a:solidFill>
                <a:latin typeface="Cambria"/>
                <a:cs typeface="Cambria"/>
              </a:rPr>
              <a:t>- </a:t>
            </a:r>
            <a:r>
              <a:rPr dirty="0" sz="1050" spc="90">
                <a:solidFill>
                  <a:srgbClr val="C8CAE7"/>
                </a:solidFill>
                <a:latin typeface="Cambria"/>
                <a:cs typeface="Cambria"/>
              </a:rPr>
              <a:t>IP.</a:t>
            </a:r>
            <a:r>
              <a:rPr dirty="0" sz="1050" spc="-70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60">
                <a:solidFill>
                  <a:srgbClr val="C8CAE7"/>
                </a:solidFill>
                <a:latin typeface="Cambria"/>
                <a:cs typeface="Cambria"/>
              </a:rPr>
              <a:t>Santarém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34169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90"/>
              <a:t>P</a:t>
            </a:r>
            <a:r>
              <a:rPr dirty="0" spc="95"/>
              <a:t>s</a:t>
            </a:r>
            <a:r>
              <a:rPr dirty="0" spc="10"/>
              <a:t>e</a:t>
            </a:r>
            <a:r>
              <a:rPr dirty="0" spc="204"/>
              <a:t>u</a:t>
            </a:r>
            <a:r>
              <a:rPr dirty="0" spc="40"/>
              <a:t>d</a:t>
            </a:r>
            <a:r>
              <a:rPr dirty="0" spc="-180"/>
              <a:t>o</a:t>
            </a:r>
            <a:r>
              <a:rPr dirty="0" spc="-50"/>
              <a:t>c</a:t>
            </a:r>
            <a:r>
              <a:rPr dirty="0" spc="-195"/>
              <a:t>ó</a:t>
            </a:r>
            <a:r>
              <a:rPr dirty="0" spc="25"/>
              <a:t>d</a:t>
            </a:r>
            <a:r>
              <a:rPr dirty="0" spc="120"/>
              <a:t>i</a:t>
            </a:r>
            <a:r>
              <a:rPr dirty="0" spc="140"/>
              <a:t>g</a:t>
            </a:r>
            <a:r>
              <a:rPr dirty="0" spc="-135"/>
              <a:t>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dirty="0" spc="1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866" y="1845690"/>
            <a:ext cx="8230870" cy="418274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95580" marR="67945" indent="-182880">
              <a:lnSpc>
                <a:spcPts val="2050"/>
              </a:lnSpc>
              <a:spcBef>
                <a:spcPts val="26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220">
                <a:latin typeface="Cambria"/>
                <a:cs typeface="Cambria"/>
              </a:rPr>
              <a:t>O </a:t>
            </a:r>
            <a:r>
              <a:rPr dirty="0" sz="1800" spc="30">
                <a:latin typeface="Cambria"/>
                <a:cs typeface="Cambria"/>
              </a:rPr>
              <a:t>pseudocódigo </a:t>
            </a:r>
            <a:r>
              <a:rPr dirty="0" sz="1800" spc="20">
                <a:latin typeface="Cambria"/>
                <a:cs typeface="Cambria"/>
              </a:rPr>
              <a:t>é </a:t>
            </a:r>
            <a:r>
              <a:rPr dirty="0" sz="1800" spc="114">
                <a:latin typeface="Cambria"/>
                <a:cs typeface="Cambria"/>
              </a:rPr>
              <a:t>uma </a:t>
            </a:r>
            <a:r>
              <a:rPr dirty="0" sz="1800" spc="60">
                <a:latin typeface="Cambria"/>
                <a:cs typeface="Cambria"/>
              </a:rPr>
              <a:t>forma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45">
                <a:latin typeface="Cambria"/>
                <a:cs typeface="Cambria"/>
              </a:rPr>
              <a:t>descrever </a:t>
            </a:r>
            <a:r>
              <a:rPr dirty="0" sz="1800" spc="105">
                <a:latin typeface="Cambria"/>
                <a:cs typeface="Cambria"/>
              </a:rPr>
              <a:t>um </a:t>
            </a:r>
            <a:r>
              <a:rPr dirty="0" sz="1800" spc="60">
                <a:latin typeface="Cambria"/>
                <a:cs typeface="Cambria"/>
              </a:rPr>
              <a:t>algoritmo </a:t>
            </a:r>
            <a:r>
              <a:rPr dirty="0" sz="1800" spc="30">
                <a:latin typeface="Cambria"/>
                <a:cs typeface="Cambria"/>
              </a:rPr>
              <a:t>ou </a:t>
            </a:r>
            <a:r>
              <a:rPr dirty="0" sz="1800" spc="105">
                <a:latin typeface="Cambria"/>
                <a:cs typeface="Cambria"/>
              </a:rPr>
              <a:t>um </a:t>
            </a:r>
            <a:r>
              <a:rPr dirty="0" sz="1800" spc="20">
                <a:latin typeface="Cambria"/>
                <a:cs typeface="Cambria"/>
              </a:rPr>
              <a:t>processo </a:t>
            </a:r>
            <a:r>
              <a:rPr dirty="0" sz="1800" spc="30">
                <a:latin typeface="Cambria"/>
                <a:cs typeface="Cambria"/>
              </a:rPr>
              <a:t>de  </a:t>
            </a:r>
            <a:r>
              <a:rPr dirty="0" sz="1800" spc="60">
                <a:latin typeface="Cambria"/>
                <a:cs typeface="Cambria"/>
              </a:rPr>
              <a:t>programação </a:t>
            </a:r>
            <a:r>
              <a:rPr dirty="0" sz="1800" spc="65">
                <a:latin typeface="Cambria"/>
                <a:cs typeface="Cambria"/>
              </a:rPr>
              <a:t>usando </a:t>
            </a:r>
            <a:r>
              <a:rPr dirty="0" sz="1800" spc="114">
                <a:latin typeface="Cambria"/>
                <a:cs typeface="Cambria"/>
              </a:rPr>
              <a:t>uma </a:t>
            </a:r>
            <a:r>
              <a:rPr dirty="0" sz="1800" spc="90">
                <a:latin typeface="Cambria"/>
                <a:cs typeface="Cambria"/>
              </a:rPr>
              <a:t>linguagem </a:t>
            </a:r>
            <a:r>
              <a:rPr dirty="0" sz="1800" spc="105">
                <a:latin typeface="Cambria"/>
                <a:cs typeface="Cambria"/>
              </a:rPr>
              <a:t>natural, </a:t>
            </a:r>
            <a:r>
              <a:rPr dirty="0" sz="1800" spc="5">
                <a:latin typeface="Cambria"/>
                <a:cs typeface="Cambria"/>
              </a:rPr>
              <a:t>como </a:t>
            </a:r>
            <a:r>
              <a:rPr dirty="0" sz="1800" spc="-60">
                <a:latin typeface="Cambria"/>
                <a:cs typeface="Cambria"/>
              </a:rPr>
              <a:t>o</a:t>
            </a:r>
            <a:r>
              <a:rPr dirty="0" sz="1800" spc="270">
                <a:latin typeface="Cambria"/>
                <a:cs typeface="Cambria"/>
              </a:rPr>
              <a:t> </a:t>
            </a:r>
            <a:r>
              <a:rPr dirty="0" sz="1800" spc="70">
                <a:latin typeface="Cambria"/>
                <a:cs typeface="Cambria"/>
              </a:rPr>
              <a:t>português.</a:t>
            </a:r>
            <a:endParaRPr sz="1800">
              <a:latin typeface="Cambria"/>
              <a:cs typeface="Cambria"/>
            </a:endParaRPr>
          </a:p>
          <a:p>
            <a:pPr marL="195580" marR="66675" indent="-182880">
              <a:lnSpc>
                <a:spcPts val="2050"/>
              </a:lnSpc>
              <a:spcBef>
                <a:spcPts val="160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20">
                <a:latin typeface="Cambria"/>
                <a:cs typeface="Cambria"/>
              </a:rPr>
              <a:t>Ele </a:t>
            </a:r>
            <a:r>
              <a:rPr dirty="0" sz="1800" spc="20">
                <a:latin typeface="Cambria"/>
                <a:cs typeface="Cambria"/>
              </a:rPr>
              <a:t>é </a:t>
            </a:r>
            <a:r>
              <a:rPr dirty="0" sz="1800" spc="55">
                <a:latin typeface="Cambria"/>
                <a:cs typeface="Cambria"/>
              </a:rPr>
              <a:t>usado </a:t>
            </a:r>
            <a:r>
              <a:rPr dirty="0" sz="1800" spc="5">
                <a:latin typeface="Cambria"/>
                <a:cs typeface="Cambria"/>
              </a:rPr>
              <a:t>como </a:t>
            </a:r>
            <a:r>
              <a:rPr dirty="0" sz="1800" spc="110">
                <a:latin typeface="Cambria"/>
                <a:cs typeface="Cambria"/>
              </a:rPr>
              <a:t>um </a:t>
            </a:r>
            <a:r>
              <a:rPr dirty="0" sz="1800" spc="60">
                <a:latin typeface="Cambria"/>
                <a:cs typeface="Cambria"/>
              </a:rPr>
              <a:t>plano </a:t>
            </a:r>
            <a:r>
              <a:rPr dirty="0" sz="1800" spc="75">
                <a:latin typeface="Cambria"/>
                <a:cs typeface="Cambria"/>
              </a:rPr>
              <a:t>detalhado, </a:t>
            </a:r>
            <a:r>
              <a:rPr dirty="0" sz="1800" spc="95">
                <a:latin typeface="Cambria"/>
                <a:cs typeface="Cambria"/>
              </a:rPr>
              <a:t>mas </a:t>
            </a:r>
            <a:r>
              <a:rPr dirty="0" sz="1800" spc="55">
                <a:latin typeface="Cambria"/>
                <a:cs typeface="Cambria"/>
              </a:rPr>
              <a:t>compreensível, </a:t>
            </a:r>
            <a:r>
              <a:rPr dirty="0" sz="1800" spc="120">
                <a:latin typeface="Cambria"/>
                <a:cs typeface="Cambria"/>
              </a:rPr>
              <a:t>a </a:t>
            </a:r>
            <a:r>
              <a:rPr dirty="0" sz="1800" spc="75">
                <a:latin typeface="Cambria"/>
                <a:cs typeface="Cambria"/>
              </a:rPr>
              <a:t>partir </a:t>
            </a:r>
            <a:r>
              <a:rPr dirty="0" sz="1800" spc="-10">
                <a:latin typeface="Cambria"/>
                <a:cs typeface="Cambria"/>
              </a:rPr>
              <a:t>do </a:t>
            </a:r>
            <a:r>
              <a:rPr dirty="0" sz="1800" spc="85">
                <a:latin typeface="Cambria"/>
                <a:cs typeface="Cambria"/>
              </a:rPr>
              <a:t>qual  </a:t>
            </a:r>
            <a:r>
              <a:rPr dirty="0" sz="1800" spc="105">
                <a:latin typeface="Cambria"/>
                <a:cs typeface="Cambria"/>
              </a:rPr>
              <a:t>um </a:t>
            </a:r>
            <a:r>
              <a:rPr dirty="0" sz="1800" spc="70">
                <a:latin typeface="Cambria"/>
                <a:cs typeface="Cambria"/>
              </a:rPr>
              <a:t>programa </a:t>
            </a:r>
            <a:r>
              <a:rPr dirty="0" sz="1800" spc="10">
                <a:latin typeface="Cambria"/>
                <a:cs typeface="Cambria"/>
              </a:rPr>
              <a:t>pode </a:t>
            </a:r>
            <a:r>
              <a:rPr dirty="0" sz="1800" spc="50">
                <a:latin typeface="Cambria"/>
                <a:cs typeface="Cambria"/>
              </a:rPr>
              <a:t>ser</a:t>
            </a:r>
            <a:r>
              <a:rPr dirty="0" sz="1800" spc="270">
                <a:latin typeface="Cambria"/>
                <a:cs typeface="Cambria"/>
              </a:rPr>
              <a:t> </a:t>
            </a:r>
            <a:r>
              <a:rPr dirty="0" sz="1800" spc="50">
                <a:latin typeface="Cambria"/>
                <a:cs typeface="Cambria"/>
              </a:rPr>
              <a:t>escrito.</a:t>
            </a:r>
            <a:endParaRPr sz="1800">
              <a:latin typeface="Cambria"/>
              <a:cs typeface="Cambria"/>
            </a:endParaRPr>
          </a:p>
          <a:p>
            <a:pPr marL="195580" marR="79375" indent="-182880">
              <a:lnSpc>
                <a:spcPts val="2050"/>
              </a:lnSpc>
              <a:spcBef>
                <a:spcPts val="160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220">
                <a:latin typeface="Cambria"/>
                <a:cs typeface="Cambria"/>
              </a:rPr>
              <a:t>O </a:t>
            </a:r>
            <a:r>
              <a:rPr dirty="0" sz="1800" spc="30">
                <a:latin typeface="Cambria"/>
                <a:cs typeface="Cambria"/>
              </a:rPr>
              <a:t>pseudocódigo </a:t>
            </a:r>
            <a:r>
              <a:rPr dirty="0" sz="1800" spc="55">
                <a:latin typeface="Cambria"/>
                <a:cs typeface="Cambria"/>
              </a:rPr>
              <a:t>não </a:t>
            </a:r>
            <a:r>
              <a:rPr dirty="0" sz="1800" spc="20">
                <a:latin typeface="Cambria"/>
                <a:cs typeface="Cambria"/>
              </a:rPr>
              <a:t>é </a:t>
            </a:r>
            <a:r>
              <a:rPr dirty="0" sz="1800" spc="114">
                <a:latin typeface="Cambria"/>
                <a:cs typeface="Cambria"/>
              </a:rPr>
              <a:t>uma </a:t>
            </a:r>
            <a:r>
              <a:rPr dirty="0" sz="1800" spc="85">
                <a:latin typeface="Cambria"/>
                <a:cs typeface="Cambria"/>
              </a:rPr>
              <a:t>linguagem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60">
                <a:latin typeface="Cambria"/>
                <a:cs typeface="Cambria"/>
              </a:rPr>
              <a:t>programação </a:t>
            </a:r>
            <a:r>
              <a:rPr dirty="0" sz="1800" spc="65">
                <a:latin typeface="Cambria"/>
                <a:cs typeface="Cambria"/>
              </a:rPr>
              <a:t>em </a:t>
            </a:r>
            <a:r>
              <a:rPr dirty="0" sz="1800" spc="85">
                <a:latin typeface="Cambria"/>
                <a:cs typeface="Cambria"/>
              </a:rPr>
              <a:t>si, </a:t>
            </a:r>
            <a:r>
              <a:rPr dirty="0" sz="1800" spc="95">
                <a:latin typeface="Cambria"/>
                <a:cs typeface="Cambria"/>
              </a:rPr>
              <a:t>mas </a:t>
            </a:r>
            <a:r>
              <a:rPr dirty="0" sz="1800" spc="75">
                <a:latin typeface="Cambria"/>
                <a:cs typeface="Cambria"/>
              </a:rPr>
              <a:t>sim </a:t>
            </a:r>
            <a:r>
              <a:rPr dirty="0" sz="1800" spc="114">
                <a:latin typeface="Cambria"/>
                <a:cs typeface="Cambria"/>
              </a:rPr>
              <a:t>uma  </a:t>
            </a:r>
            <a:r>
              <a:rPr dirty="0" sz="1800" spc="40">
                <a:latin typeface="Cambria"/>
                <a:cs typeface="Cambria"/>
              </a:rPr>
              <a:t>descrição </a:t>
            </a:r>
            <a:r>
              <a:rPr dirty="0" sz="1800" spc="-10">
                <a:latin typeface="Cambria"/>
                <a:cs typeface="Cambria"/>
              </a:rPr>
              <a:t>do </a:t>
            </a:r>
            <a:r>
              <a:rPr dirty="0" sz="1800" spc="50">
                <a:latin typeface="Cambria"/>
                <a:cs typeface="Cambria"/>
              </a:rPr>
              <a:t>que </a:t>
            </a:r>
            <a:r>
              <a:rPr dirty="0" sz="1800" spc="-60">
                <a:latin typeface="Cambria"/>
                <a:cs typeface="Cambria"/>
              </a:rPr>
              <a:t>o </a:t>
            </a:r>
            <a:r>
              <a:rPr dirty="0" sz="1800" spc="20">
                <a:latin typeface="Cambria"/>
                <a:cs typeface="Cambria"/>
              </a:rPr>
              <a:t>código </a:t>
            </a:r>
            <a:r>
              <a:rPr dirty="0" sz="1800" spc="40">
                <a:latin typeface="Cambria"/>
                <a:cs typeface="Cambria"/>
              </a:rPr>
              <a:t>deve</a:t>
            </a:r>
            <a:r>
              <a:rPr dirty="0" sz="1800" spc="-100">
                <a:latin typeface="Cambria"/>
                <a:cs typeface="Cambria"/>
              </a:rPr>
              <a:t> </a:t>
            </a:r>
            <a:r>
              <a:rPr dirty="0" sz="1800" spc="75">
                <a:latin typeface="Cambria"/>
                <a:cs typeface="Cambria"/>
              </a:rPr>
              <a:t>fazer.</a:t>
            </a:r>
            <a:endParaRPr sz="1800">
              <a:latin typeface="Cambria"/>
              <a:cs typeface="Cambria"/>
            </a:endParaRPr>
          </a:p>
          <a:p>
            <a:pPr marL="195580" indent="-182880">
              <a:lnSpc>
                <a:spcPts val="2110"/>
              </a:lnSpc>
              <a:spcBef>
                <a:spcPts val="1455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25">
                <a:latin typeface="Cambria"/>
                <a:cs typeface="Cambria"/>
              </a:rPr>
              <a:t>Ele </a:t>
            </a:r>
            <a:r>
              <a:rPr dirty="0" sz="1800" spc="20">
                <a:latin typeface="Cambria"/>
                <a:cs typeface="Cambria"/>
              </a:rPr>
              <a:t>é </a:t>
            </a:r>
            <a:r>
              <a:rPr dirty="0" sz="1800" spc="55">
                <a:latin typeface="Cambria"/>
                <a:cs typeface="Cambria"/>
              </a:rPr>
              <a:t>usado </a:t>
            </a:r>
            <a:r>
              <a:rPr dirty="0" sz="1800" spc="5">
                <a:latin typeface="Cambria"/>
                <a:cs typeface="Cambria"/>
              </a:rPr>
              <a:t>como </a:t>
            </a:r>
            <a:r>
              <a:rPr dirty="0" sz="1800" spc="114">
                <a:latin typeface="Cambria"/>
                <a:cs typeface="Cambria"/>
              </a:rPr>
              <a:t>uma </a:t>
            </a:r>
            <a:r>
              <a:rPr dirty="0" sz="1800" spc="80">
                <a:latin typeface="Cambria"/>
                <a:cs typeface="Cambria"/>
              </a:rPr>
              <a:t>ferramenta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55">
                <a:latin typeface="Cambria"/>
                <a:cs typeface="Cambria"/>
              </a:rPr>
              <a:t>aprendizado </a:t>
            </a:r>
            <a:r>
              <a:rPr dirty="0" sz="1800" spc="20">
                <a:latin typeface="Cambria"/>
                <a:cs typeface="Cambria"/>
              </a:rPr>
              <a:t>e</a:t>
            </a:r>
            <a:r>
              <a:rPr dirty="0" sz="1800" spc="235">
                <a:latin typeface="Cambria"/>
                <a:cs typeface="Cambria"/>
              </a:rPr>
              <a:t> </a:t>
            </a:r>
            <a:r>
              <a:rPr dirty="0" sz="1800" spc="40">
                <a:latin typeface="Cambria"/>
                <a:cs typeface="Cambria"/>
              </a:rPr>
              <a:t>raciocínio </a:t>
            </a:r>
            <a:r>
              <a:rPr dirty="0" sz="1800" spc="85">
                <a:latin typeface="Cambria"/>
                <a:cs typeface="Cambria"/>
              </a:rPr>
              <a:t>para </a:t>
            </a:r>
            <a:r>
              <a:rPr dirty="0" sz="1800" spc="45">
                <a:latin typeface="Cambria"/>
                <a:cs typeface="Cambria"/>
              </a:rPr>
              <a:t>pessoas</a:t>
            </a:r>
            <a:endParaRPr sz="1800">
              <a:latin typeface="Cambria"/>
              <a:cs typeface="Cambria"/>
            </a:endParaRPr>
          </a:p>
          <a:p>
            <a:pPr marL="195580">
              <a:lnSpc>
                <a:spcPts val="2110"/>
              </a:lnSpc>
            </a:pPr>
            <a:r>
              <a:rPr dirty="0" sz="1800" spc="65">
                <a:latin typeface="Cambria"/>
                <a:cs typeface="Cambria"/>
              </a:rPr>
              <a:t>programadoras, </a:t>
            </a:r>
            <a:r>
              <a:rPr dirty="0" sz="1800" spc="85">
                <a:latin typeface="Cambria"/>
                <a:cs typeface="Cambria"/>
              </a:rPr>
              <a:t>para </a:t>
            </a:r>
            <a:r>
              <a:rPr dirty="0" sz="1800" spc="80">
                <a:latin typeface="Cambria"/>
                <a:cs typeface="Cambria"/>
              </a:rPr>
              <a:t>sublinhar </a:t>
            </a:r>
            <a:r>
              <a:rPr dirty="0" sz="1800" spc="5">
                <a:latin typeface="Cambria"/>
                <a:cs typeface="Cambria"/>
              </a:rPr>
              <a:t>como </a:t>
            </a:r>
            <a:r>
              <a:rPr dirty="0" sz="1800" spc="45">
                <a:latin typeface="Cambria"/>
                <a:cs typeface="Cambria"/>
              </a:rPr>
              <a:t>escrever </a:t>
            </a:r>
            <a:r>
              <a:rPr dirty="0" sz="1800" spc="-60">
                <a:latin typeface="Cambria"/>
                <a:cs typeface="Cambria"/>
              </a:rPr>
              <a:t>o </a:t>
            </a:r>
            <a:r>
              <a:rPr dirty="0" sz="1800" spc="20">
                <a:latin typeface="Cambria"/>
                <a:cs typeface="Cambria"/>
              </a:rPr>
              <a:t>código</a:t>
            </a:r>
            <a:r>
              <a:rPr dirty="0" sz="1800" spc="204">
                <a:latin typeface="Cambria"/>
                <a:cs typeface="Cambria"/>
              </a:rPr>
              <a:t> </a:t>
            </a:r>
            <a:r>
              <a:rPr dirty="0" sz="1800" spc="85">
                <a:latin typeface="Cambria"/>
                <a:cs typeface="Cambria"/>
              </a:rPr>
              <a:t>real.</a:t>
            </a:r>
            <a:endParaRPr sz="1800">
              <a:latin typeface="Cambria"/>
              <a:cs typeface="Cambria"/>
            </a:endParaRPr>
          </a:p>
          <a:p>
            <a:pPr marL="195580" marR="1021080" indent="-182880">
              <a:lnSpc>
                <a:spcPts val="2050"/>
              </a:lnSpc>
              <a:spcBef>
                <a:spcPts val="1645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220">
                <a:latin typeface="Cambria"/>
                <a:cs typeface="Cambria"/>
              </a:rPr>
              <a:t>O </a:t>
            </a:r>
            <a:r>
              <a:rPr dirty="0" sz="1800" spc="30">
                <a:latin typeface="Cambria"/>
                <a:cs typeface="Cambria"/>
              </a:rPr>
              <a:t>pseudocódigo </a:t>
            </a:r>
            <a:r>
              <a:rPr dirty="0" sz="1800" spc="55">
                <a:latin typeface="Cambria"/>
                <a:cs typeface="Cambria"/>
              </a:rPr>
              <a:t>não </a:t>
            </a:r>
            <a:r>
              <a:rPr dirty="0" sz="1800" spc="10">
                <a:latin typeface="Cambria"/>
                <a:cs typeface="Cambria"/>
              </a:rPr>
              <a:t>pode </a:t>
            </a:r>
            <a:r>
              <a:rPr dirty="0" sz="1800" spc="50">
                <a:latin typeface="Cambria"/>
                <a:cs typeface="Cambria"/>
              </a:rPr>
              <a:t>ser </a:t>
            </a:r>
            <a:r>
              <a:rPr dirty="0" sz="1800" spc="55">
                <a:latin typeface="Cambria"/>
                <a:cs typeface="Cambria"/>
              </a:rPr>
              <a:t>executado </a:t>
            </a:r>
            <a:r>
              <a:rPr dirty="0" sz="1800" spc="30">
                <a:latin typeface="Cambria"/>
                <a:cs typeface="Cambria"/>
              </a:rPr>
              <a:t>ou </a:t>
            </a:r>
            <a:r>
              <a:rPr dirty="0" sz="1800" spc="40">
                <a:latin typeface="Cambria"/>
                <a:cs typeface="Cambria"/>
              </a:rPr>
              <a:t>compilado </a:t>
            </a:r>
            <a:r>
              <a:rPr dirty="0" sz="1800" spc="15">
                <a:latin typeface="Cambria"/>
                <a:cs typeface="Cambria"/>
              </a:rPr>
              <a:t>por </a:t>
            </a:r>
            <a:r>
              <a:rPr dirty="0" sz="1800" spc="95">
                <a:latin typeface="Cambria"/>
                <a:cs typeface="Cambria"/>
              </a:rPr>
              <a:t>nenhum  </a:t>
            </a:r>
            <a:r>
              <a:rPr dirty="0" sz="1800" spc="50">
                <a:latin typeface="Cambria"/>
                <a:cs typeface="Cambria"/>
              </a:rPr>
              <a:t>compilador, </a:t>
            </a:r>
            <a:r>
              <a:rPr dirty="0" sz="1800" spc="55">
                <a:latin typeface="Cambria"/>
                <a:cs typeface="Cambria"/>
              </a:rPr>
              <a:t>interpretador </a:t>
            </a:r>
            <a:r>
              <a:rPr dirty="0" sz="1800" spc="30">
                <a:latin typeface="Cambria"/>
                <a:cs typeface="Cambria"/>
              </a:rPr>
              <a:t>ou</a:t>
            </a:r>
            <a:r>
              <a:rPr dirty="0" sz="1800" spc="220">
                <a:latin typeface="Cambria"/>
                <a:cs typeface="Cambria"/>
              </a:rPr>
              <a:t> </a:t>
            </a:r>
            <a:r>
              <a:rPr dirty="0" sz="1800" spc="60">
                <a:latin typeface="Cambria"/>
                <a:cs typeface="Cambria"/>
              </a:rPr>
              <a:t>montador.</a:t>
            </a:r>
            <a:endParaRPr sz="1800">
              <a:latin typeface="Cambria"/>
              <a:cs typeface="Cambria"/>
            </a:endParaRPr>
          </a:p>
          <a:p>
            <a:pPr marL="195580" marR="235585" indent="-182880">
              <a:lnSpc>
                <a:spcPts val="2050"/>
              </a:lnSpc>
              <a:spcBef>
                <a:spcPts val="1605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60">
                <a:latin typeface="Cambria"/>
                <a:cs typeface="Cambria"/>
              </a:rPr>
              <a:t>Ao </a:t>
            </a:r>
            <a:r>
              <a:rPr dirty="0" sz="1800" spc="45">
                <a:latin typeface="Cambria"/>
                <a:cs typeface="Cambria"/>
              </a:rPr>
              <a:t>contrário </a:t>
            </a:r>
            <a:r>
              <a:rPr dirty="0" sz="1800" spc="-10">
                <a:latin typeface="Cambria"/>
                <a:cs typeface="Cambria"/>
              </a:rPr>
              <a:t>do </a:t>
            </a:r>
            <a:r>
              <a:rPr dirty="0" sz="1800" spc="20">
                <a:latin typeface="Cambria"/>
                <a:cs typeface="Cambria"/>
              </a:rPr>
              <a:t>código </a:t>
            </a:r>
            <a:r>
              <a:rPr dirty="0" sz="1800" spc="80">
                <a:latin typeface="Cambria"/>
                <a:cs typeface="Cambria"/>
              </a:rPr>
              <a:t>da </a:t>
            </a:r>
            <a:r>
              <a:rPr dirty="0" sz="1800" spc="90">
                <a:latin typeface="Cambria"/>
                <a:cs typeface="Cambria"/>
              </a:rPr>
              <a:t>linguagem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65">
                <a:latin typeface="Cambria"/>
                <a:cs typeface="Cambria"/>
              </a:rPr>
              <a:t>programação, </a:t>
            </a:r>
            <a:r>
              <a:rPr dirty="0" sz="1800" spc="-60">
                <a:latin typeface="Cambria"/>
                <a:cs typeface="Cambria"/>
              </a:rPr>
              <a:t>o </a:t>
            </a:r>
            <a:r>
              <a:rPr dirty="0" sz="1800" spc="30">
                <a:latin typeface="Cambria"/>
                <a:cs typeface="Cambria"/>
              </a:rPr>
              <a:t>pseudocódigo </a:t>
            </a:r>
            <a:r>
              <a:rPr dirty="0" sz="1800" spc="55">
                <a:latin typeface="Cambria"/>
                <a:cs typeface="Cambria"/>
              </a:rPr>
              <a:t>não  </a:t>
            </a:r>
            <a:r>
              <a:rPr dirty="0" sz="1800" spc="65">
                <a:latin typeface="Cambria"/>
                <a:cs typeface="Cambria"/>
              </a:rPr>
              <a:t>segue </a:t>
            </a:r>
            <a:r>
              <a:rPr dirty="0" sz="1800" spc="114">
                <a:latin typeface="Cambria"/>
                <a:cs typeface="Cambria"/>
              </a:rPr>
              <a:t>uma </a:t>
            </a:r>
            <a:r>
              <a:rPr dirty="0" sz="1800" spc="85">
                <a:latin typeface="Cambria"/>
                <a:cs typeface="Cambria"/>
              </a:rPr>
              <a:t>estrutura </a:t>
            </a:r>
            <a:r>
              <a:rPr dirty="0" sz="1800" spc="20">
                <a:latin typeface="Cambria"/>
                <a:cs typeface="Cambria"/>
              </a:rPr>
              <a:t>e </a:t>
            </a:r>
            <a:r>
              <a:rPr dirty="0" sz="1800" spc="85">
                <a:latin typeface="Cambria"/>
                <a:cs typeface="Cambria"/>
              </a:rPr>
              <a:t>sintaxe</a:t>
            </a:r>
            <a:r>
              <a:rPr dirty="0" sz="1800" spc="250">
                <a:latin typeface="Cambria"/>
                <a:cs typeface="Cambria"/>
              </a:rPr>
              <a:t> </a:t>
            </a:r>
            <a:r>
              <a:rPr dirty="0" sz="1800" spc="75">
                <a:latin typeface="Cambria"/>
                <a:cs typeface="Cambria"/>
              </a:rPr>
              <a:t>rígidas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25">
                <a:solidFill>
                  <a:srgbClr val="C8CAE7"/>
                </a:solidFill>
                <a:latin typeface="Cambria"/>
                <a:cs typeface="Cambria"/>
              </a:rPr>
              <a:t>ANO LECTIVO</a:t>
            </a:r>
            <a:r>
              <a:rPr dirty="0" sz="1050" spc="-13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-25">
                <a:solidFill>
                  <a:srgbClr val="C8CAE7"/>
                </a:solidFill>
                <a:latin typeface="Cambria"/>
                <a:cs typeface="Cambria"/>
              </a:rPr>
              <a:t>2023/2024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35">
                <a:solidFill>
                  <a:srgbClr val="C8CAE7"/>
                </a:solidFill>
                <a:latin typeface="Cambria"/>
                <a:cs typeface="Cambria"/>
              </a:rPr>
              <a:t>ESGT </a:t>
            </a:r>
            <a:r>
              <a:rPr dirty="0" sz="1050">
                <a:solidFill>
                  <a:srgbClr val="C8CAE7"/>
                </a:solidFill>
                <a:latin typeface="Cambria"/>
                <a:cs typeface="Cambria"/>
              </a:rPr>
              <a:t>- </a:t>
            </a:r>
            <a:r>
              <a:rPr dirty="0" sz="1050" spc="90">
                <a:solidFill>
                  <a:srgbClr val="C8CAE7"/>
                </a:solidFill>
                <a:latin typeface="Cambria"/>
                <a:cs typeface="Cambria"/>
              </a:rPr>
              <a:t>IP.</a:t>
            </a:r>
            <a:r>
              <a:rPr dirty="0" sz="1050" spc="-70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60">
                <a:solidFill>
                  <a:srgbClr val="C8CAE7"/>
                </a:solidFill>
                <a:latin typeface="Cambria"/>
                <a:cs typeface="Cambria"/>
              </a:rPr>
              <a:t>Santarém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62572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75"/>
              <a:t>Análise </a:t>
            </a:r>
            <a:r>
              <a:rPr dirty="0" spc="50"/>
              <a:t>de</a:t>
            </a:r>
            <a:r>
              <a:rPr dirty="0" spc="25"/>
              <a:t> </a:t>
            </a:r>
            <a:r>
              <a:rPr dirty="0" spc="70"/>
              <a:t>complexidade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dirty="0" spc="1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866" y="1845691"/>
            <a:ext cx="8373109" cy="423862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95580" marR="481330" indent="-182880">
              <a:lnSpc>
                <a:spcPts val="1930"/>
              </a:lnSpc>
              <a:spcBef>
                <a:spcPts val="260"/>
              </a:spcBef>
              <a:buClr>
                <a:srgbClr val="4966AC"/>
              </a:buClr>
              <a:buSzPct val="79411"/>
              <a:buFont typeface="Arial"/>
              <a:buChar char="•"/>
              <a:tabLst>
                <a:tab pos="195580" algn="l"/>
              </a:tabLst>
            </a:pPr>
            <a:r>
              <a:rPr dirty="0" sz="1700" spc="170">
                <a:latin typeface="Cambria"/>
                <a:cs typeface="Cambria"/>
              </a:rPr>
              <a:t>A </a:t>
            </a:r>
            <a:r>
              <a:rPr dirty="0" sz="1700" spc="85">
                <a:latin typeface="Cambria"/>
                <a:cs typeface="Cambria"/>
              </a:rPr>
              <a:t>análise </a:t>
            </a:r>
            <a:r>
              <a:rPr dirty="0" sz="1700" spc="35">
                <a:latin typeface="Cambria"/>
                <a:cs typeface="Cambria"/>
              </a:rPr>
              <a:t>de </a:t>
            </a:r>
            <a:r>
              <a:rPr dirty="0" sz="1700" spc="50">
                <a:latin typeface="Cambria"/>
                <a:cs typeface="Cambria"/>
              </a:rPr>
              <a:t>complexidade </a:t>
            </a:r>
            <a:r>
              <a:rPr dirty="0" sz="1700" spc="35">
                <a:latin typeface="Cambria"/>
                <a:cs typeface="Cambria"/>
              </a:rPr>
              <a:t>de </a:t>
            </a:r>
            <a:r>
              <a:rPr dirty="0" sz="1700" spc="55">
                <a:latin typeface="Cambria"/>
                <a:cs typeface="Cambria"/>
              </a:rPr>
              <a:t>algoritmos </a:t>
            </a:r>
            <a:r>
              <a:rPr dirty="0" sz="1700" spc="20">
                <a:latin typeface="Cambria"/>
                <a:cs typeface="Cambria"/>
              </a:rPr>
              <a:t>é </a:t>
            </a:r>
            <a:r>
              <a:rPr dirty="0" sz="1700" spc="110">
                <a:latin typeface="Cambria"/>
                <a:cs typeface="Cambria"/>
              </a:rPr>
              <a:t>uma </a:t>
            </a:r>
            <a:r>
              <a:rPr dirty="0" sz="1700" spc="60">
                <a:latin typeface="Cambria"/>
                <a:cs typeface="Cambria"/>
              </a:rPr>
              <a:t>técnica </a:t>
            </a:r>
            <a:r>
              <a:rPr dirty="0" sz="1700" spc="95">
                <a:latin typeface="Cambria"/>
                <a:cs typeface="Cambria"/>
              </a:rPr>
              <a:t>usada </a:t>
            </a:r>
            <a:r>
              <a:rPr dirty="0" sz="1700" spc="85">
                <a:latin typeface="Cambria"/>
                <a:cs typeface="Cambria"/>
              </a:rPr>
              <a:t>para </a:t>
            </a:r>
            <a:r>
              <a:rPr dirty="0" sz="1700" spc="90">
                <a:latin typeface="Cambria"/>
                <a:cs typeface="Cambria"/>
              </a:rPr>
              <a:t>avaliar </a:t>
            </a:r>
            <a:r>
              <a:rPr dirty="0" sz="1700" spc="-55">
                <a:latin typeface="Cambria"/>
                <a:cs typeface="Cambria"/>
              </a:rPr>
              <a:t>o  </a:t>
            </a:r>
            <a:r>
              <a:rPr dirty="0" sz="1700" spc="50">
                <a:latin typeface="Cambria"/>
                <a:cs typeface="Cambria"/>
              </a:rPr>
              <a:t>desempenho </a:t>
            </a:r>
            <a:r>
              <a:rPr dirty="0" sz="1700" spc="35">
                <a:latin typeface="Cambria"/>
                <a:cs typeface="Cambria"/>
              </a:rPr>
              <a:t>de </a:t>
            </a:r>
            <a:r>
              <a:rPr dirty="0" sz="1700" spc="105">
                <a:latin typeface="Cambria"/>
                <a:cs typeface="Cambria"/>
              </a:rPr>
              <a:t>um </a:t>
            </a:r>
            <a:r>
              <a:rPr dirty="0" sz="1700" spc="55">
                <a:latin typeface="Cambria"/>
                <a:cs typeface="Cambria"/>
              </a:rPr>
              <a:t>algoritmo </a:t>
            </a:r>
            <a:r>
              <a:rPr dirty="0" sz="1700" spc="65">
                <a:latin typeface="Cambria"/>
                <a:cs typeface="Cambria"/>
              </a:rPr>
              <a:t>em </a:t>
            </a:r>
            <a:r>
              <a:rPr dirty="0" sz="1700" spc="50">
                <a:latin typeface="Cambria"/>
                <a:cs typeface="Cambria"/>
              </a:rPr>
              <a:t>termos </a:t>
            </a:r>
            <a:r>
              <a:rPr dirty="0" sz="1700" spc="35">
                <a:latin typeface="Cambria"/>
                <a:cs typeface="Cambria"/>
              </a:rPr>
              <a:t>de </a:t>
            </a:r>
            <a:r>
              <a:rPr dirty="0" sz="1700" spc="45">
                <a:latin typeface="Cambria"/>
                <a:cs typeface="Cambria"/>
              </a:rPr>
              <a:t>tempo </a:t>
            </a:r>
            <a:r>
              <a:rPr dirty="0" sz="1700" spc="20">
                <a:latin typeface="Cambria"/>
                <a:cs typeface="Cambria"/>
              </a:rPr>
              <a:t>e</a:t>
            </a:r>
            <a:r>
              <a:rPr dirty="0" sz="1700" spc="65">
                <a:latin typeface="Cambria"/>
                <a:cs typeface="Cambria"/>
              </a:rPr>
              <a:t> </a:t>
            </a:r>
            <a:r>
              <a:rPr dirty="0" sz="1700" spc="50">
                <a:latin typeface="Cambria"/>
                <a:cs typeface="Cambria"/>
              </a:rPr>
              <a:t>espaço.</a:t>
            </a:r>
            <a:endParaRPr sz="1700">
              <a:latin typeface="Cambria"/>
              <a:cs typeface="Cambria"/>
            </a:endParaRPr>
          </a:p>
          <a:p>
            <a:pPr marL="195580" indent="-182880">
              <a:lnSpc>
                <a:spcPts val="1989"/>
              </a:lnSpc>
              <a:spcBef>
                <a:spcPts val="1455"/>
              </a:spcBef>
              <a:buClr>
                <a:srgbClr val="4966AC"/>
              </a:buClr>
              <a:buSzPct val="79411"/>
              <a:buFont typeface="Arial"/>
              <a:buChar char="•"/>
              <a:tabLst>
                <a:tab pos="195580" algn="l"/>
              </a:tabLst>
            </a:pPr>
            <a:r>
              <a:rPr dirty="0" sz="1700" spc="155">
                <a:latin typeface="Cambria"/>
                <a:cs typeface="Cambria"/>
              </a:rPr>
              <a:t>Ela </a:t>
            </a:r>
            <a:r>
              <a:rPr dirty="0" sz="1700" spc="20">
                <a:latin typeface="Cambria"/>
                <a:cs typeface="Cambria"/>
              </a:rPr>
              <a:t>é </a:t>
            </a:r>
            <a:r>
              <a:rPr dirty="0" sz="1700" spc="95">
                <a:latin typeface="Cambria"/>
                <a:cs typeface="Cambria"/>
              </a:rPr>
              <a:t>usada </a:t>
            </a:r>
            <a:r>
              <a:rPr dirty="0" sz="1700" spc="85">
                <a:latin typeface="Cambria"/>
                <a:cs typeface="Cambria"/>
              </a:rPr>
              <a:t>para </a:t>
            </a:r>
            <a:r>
              <a:rPr dirty="0" sz="1700" spc="70">
                <a:latin typeface="Cambria"/>
                <a:cs typeface="Cambria"/>
              </a:rPr>
              <a:t>determinar </a:t>
            </a:r>
            <a:r>
              <a:rPr dirty="0" sz="1700" spc="-55">
                <a:latin typeface="Cambria"/>
                <a:cs typeface="Cambria"/>
              </a:rPr>
              <a:t>o </a:t>
            </a:r>
            <a:r>
              <a:rPr dirty="0" sz="1700" spc="45">
                <a:latin typeface="Cambria"/>
                <a:cs typeface="Cambria"/>
              </a:rPr>
              <a:t>tempo </a:t>
            </a:r>
            <a:r>
              <a:rPr dirty="0" sz="1700" spc="35">
                <a:latin typeface="Cambria"/>
                <a:cs typeface="Cambria"/>
              </a:rPr>
              <a:t>de </a:t>
            </a:r>
            <a:r>
              <a:rPr dirty="0" sz="1700" spc="45">
                <a:latin typeface="Cambria"/>
                <a:cs typeface="Cambria"/>
              </a:rPr>
              <a:t>execução </a:t>
            </a:r>
            <a:r>
              <a:rPr dirty="0" sz="1700" spc="35">
                <a:latin typeface="Cambria"/>
                <a:cs typeface="Cambria"/>
              </a:rPr>
              <a:t>de </a:t>
            </a:r>
            <a:r>
              <a:rPr dirty="0" sz="1700" spc="105">
                <a:latin typeface="Cambria"/>
                <a:cs typeface="Cambria"/>
              </a:rPr>
              <a:t>um </a:t>
            </a:r>
            <a:r>
              <a:rPr dirty="0" sz="1700" spc="55">
                <a:latin typeface="Cambria"/>
                <a:cs typeface="Cambria"/>
              </a:rPr>
              <a:t>algoritmo </a:t>
            </a:r>
            <a:r>
              <a:rPr dirty="0" sz="1700" spc="65">
                <a:latin typeface="Cambria"/>
                <a:cs typeface="Cambria"/>
              </a:rPr>
              <a:t>em </a:t>
            </a:r>
            <a:r>
              <a:rPr dirty="0" sz="1700" spc="55">
                <a:latin typeface="Cambria"/>
                <a:cs typeface="Cambria"/>
              </a:rPr>
              <a:t>relação</a:t>
            </a:r>
            <a:r>
              <a:rPr dirty="0" sz="1700" spc="370">
                <a:latin typeface="Cambria"/>
                <a:cs typeface="Cambria"/>
              </a:rPr>
              <a:t> </a:t>
            </a:r>
            <a:r>
              <a:rPr dirty="0" sz="1700" spc="35">
                <a:latin typeface="Cambria"/>
                <a:cs typeface="Cambria"/>
              </a:rPr>
              <a:t>ao</a:t>
            </a:r>
            <a:endParaRPr sz="1700">
              <a:latin typeface="Cambria"/>
              <a:cs typeface="Cambria"/>
            </a:endParaRPr>
          </a:p>
          <a:p>
            <a:pPr marL="195580">
              <a:lnSpc>
                <a:spcPts val="1989"/>
              </a:lnSpc>
            </a:pPr>
            <a:r>
              <a:rPr dirty="0" sz="1700" spc="85">
                <a:latin typeface="Cambria"/>
                <a:cs typeface="Cambria"/>
              </a:rPr>
              <a:t>tamanho da</a:t>
            </a:r>
            <a:r>
              <a:rPr dirty="0" sz="1700" spc="110">
                <a:latin typeface="Cambria"/>
                <a:cs typeface="Cambria"/>
              </a:rPr>
              <a:t> </a:t>
            </a:r>
            <a:r>
              <a:rPr dirty="0" sz="1700" spc="90">
                <a:latin typeface="Cambria"/>
                <a:cs typeface="Cambria"/>
              </a:rPr>
              <a:t>entrada.</a:t>
            </a:r>
            <a:endParaRPr sz="1700">
              <a:latin typeface="Cambria"/>
              <a:cs typeface="Cambria"/>
            </a:endParaRPr>
          </a:p>
          <a:p>
            <a:pPr marL="195580" marR="33655" indent="-182880">
              <a:lnSpc>
                <a:spcPts val="1930"/>
              </a:lnSpc>
              <a:spcBef>
                <a:spcPts val="1660"/>
              </a:spcBef>
              <a:buClr>
                <a:srgbClr val="4966AC"/>
              </a:buClr>
              <a:buSzPct val="79411"/>
              <a:buFont typeface="Arial"/>
              <a:buChar char="•"/>
              <a:tabLst>
                <a:tab pos="195580" algn="l"/>
              </a:tabLst>
            </a:pPr>
            <a:r>
              <a:rPr dirty="0" sz="1700" spc="170">
                <a:latin typeface="Cambria"/>
                <a:cs typeface="Cambria"/>
              </a:rPr>
              <a:t>A </a:t>
            </a:r>
            <a:r>
              <a:rPr dirty="0" sz="1700" spc="85">
                <a:latin typeface="Cambria"/>
                <a:cs typeface="Cambria"/>
              </a:rPr>
              <a:t>análise </a:t>
            </a:r>
            <a:r>
              <a:rPr dirty="0" sz="1700" spc="35">
                <a:latin typeface="Cambria"/>
                <a:cs typeface="Cambria"/>
              </a:rPr>
              <a:t>de </a:t>
            </a:r>
            <a:r>
              <a:rPr dirty="0" sz="1700" spc="50">
                <a:latin typeface="Cambria"/>
                <a:cs typeface="Cambria"/>
              </a:rPr>
              <a:t>complexidade </a:t>
            </a:r>
            <a:r>
              <a:rPr dirty="0" sz="1700" spc="35">
                <a:latin typeface="Cambria"/>
                <a:cs typeface="Cambria"/>
              </a:rPr>
              <a:t>de </a:t>
            </a:r>
            <a:r>
              <a:rPr dirty="0" sz="1700" spc="55">
                <a:latin typeface="Cambria"/>
                <a:cs typeface="Cambria"/>
              </a:rPr>
              <a:t>algoritmos </a:t>
            </a:r>
            <a:r>
              <a:rPr dirty="0" sz="1700" spc="20">
                <a:latin typeface="Cambria"/>
                <a:cs typeface="Cambria"/>
              </a:rPr>
              <a:t>é </a:t>
            </a:r>
            <a:r>
              <a:rPr dirty="0" sz="1700" spc="65">
                <a:latin typeface="Cambria"/>
                <a:cs typeface="Cambria"/>
              </a:rPr>
              <a:t>importante </a:t>
            </a:r>
            <a:r>
              <a:rPr dirty="0" sz="1700" spc="35">
                <a:latin typeface="Cambria"/>
                <a:cs typeface="Cambria"/>
              </a:rPr>
              <a:t>porque </a:t>
            </a:r>
            <a:r>
              <a:rPr dirty="0" sz="1700" spc="90">
                <a:latin typeface="Cambria"/>
                <a:cs typeface="Cambria"/>
              </a:rPr>
              <a:t>ajuda </a:t>
            </a:r>
            <a:r>
              <a:rPr dirty="0" sz="1700" spc="114">
                <a:latin typeface="Cambria"/>
                <a:cs typeface="Cambria"/>
              </a:rPr>
              <a:t>a </a:t>
            </a:r>
            <a:r>
              <a:rPr dirty="0" sz="1700" spc="65">
                <a:latin typeface="Cambria"/>
                <a:cs typeface="Cambria"/>
              </a:rPr>
              <a:t>identificar  </a:t>
            </a:r>
            <a:r>
              <a:rPr dirty="0" sz="1700" spc="60">
                <a:latin typeface="Cambria"/>
                <a:cs typeface="Cambria"/>
              </a:rPr>
              <a:t>algoritmos </a:t>
            </a:r>
            <a:r>
              <a:rPr dirty="0" sz="1700" spc="50">
                <a:latin typeface="Cambria"/>
                <a:cs typeface="Cambria"/>
              </a:rPr>
              <a:t>que </a:t>
            </a:r>
            <a:r>
              <a:rPr dirty="0" sz="1700" spc="45">
                <a:latin typeface="Cambria"/>
                <a:cs typeface="Cambria"/>
              </a:rPr>
              <a:t>são </a:t>
            </a:r>
            <a:r>
              <a:rPr dirty="0" sz="1700" spc="90">
                <a:latin typeface="Cambria"/>
                <a:cs typeface="Cambria"/>
              </a:rPr>
              <a:t>mais </a:t>
            </a:r>
            <a:r>
              <a:rPr dirty="0" sz="1700" spc="55">
                <a:latin typeface="Cambria"/>
                <a:cs typeface="Cambria"/>
              </a:rPr>
              <a:t>eficientes </a:t>
            </a:r>
            <a:r>
              <a:rPr dirty="0" sz="1700" spc="65">
                <a:latin typeface="Cambria"/>
                <a:cs typeface="Cambria"/>
              </a:rPr>
              <a:t>em </a:t>
            </a:r>
            <a:r>
              <a:rPr dirty="0" sz="1700" spc="50">
                <a:latin typeface="Cambria"/>
                <a:cs typeface="Cambria"/>
              </a:rPr>
              <a:t>termos </a:t>
            </a:r>
            <a:r>
              <a:rPr dirty="0" sz="1700" spc="35">
                <a:latin typeface="Cambria"/>
                <a:cs typeface="Cambria"/>
              </a:rPr>
              <a:t>de </a:t>
            </a:r>
            <a:r>
              <a:rPr dirty="0" sz="1700" spc="45">
                <a:latin typeface="Cambria"/>
                <a:cs typeface="Cambria"/>
              </a:rPr>
              <a:t>tempo </a:t>
            </a:r>
            <a:r>
              <a:rPr dirty="0" sz="1700" spc="20">
                <a:latin typeface="Cambria"/>
                <a:cs typeface="Cambria"/>
              </a:rPr>
              <a:t>e</a:t>
            </a:r>
            <a:r>
              <a:rPr dirty="0" sz="1700" spc="114">
                <a:latin typeface="Cambria"/>
                <a:cs typeface="Cambria"/>
              </a:rPr>
              <a:t> </a:t>
            </a:r>
            <a:r>
              <a:rPr dirty="0" sz="1700" spc="50">
                <a:latin typeface="Cambria"/>
                <a:cs typeface="Cambria"/>
              </a:rPr>
              <a:t>espaço.</a:t>
            </a:r>
            <a:endParaRPr sz="1700">
              <a:latin typeface="Cambria"/>
              <a:cs typeface="Cambria"/>
            </a:endParaRPr>
          </a:p>
          <a:p>
            <a:pPr marL="195580" indent="-182880">
              <a:lnSpc>
                <a:spcPts val="1989"/>
              </a:lnSpc>
              <a:spcBef>
                <a:spcPts val="1455"/>
              </a:spcBef>
              <a:buClr>
                <a:srgbClr val="4966AC"/>
              </a:buClr>
              <a:buSzPct val="79411"/>
              <a:buFont typeface="Arial"/>
              <a:buChar char="•"/>
              <a:tabLst>
                <a:tab pos="195580" algn="l"/>
              </a:tabLst>
            </a:pPr>
            <a:r>
              <a:rPr dirty="0" sz="1700" spc="60">
                <a:latin typeface="Cambria"/>
                <a:cs typeface="Cambria"/>
              </a:rPr>
              <a:t>Isso </a:t>
            </a:r>
            <a:r>
              <a:rPr dirty="0" sz="1700" spc="20">
                <a:latin typeface="Cambria"/>
                <a:cs typeface="Cambria"/>
              </a:rPr>
              <a:t>é </a:t>
            </a:r>
            <a:r>
              <a:rPr dirty="0" sz="1700" spc="60">
                <a:latin typeface="Cambria"/>
                <a:cs typeface="Cambria"/>
              </a:rPr>
              <a:t>especialmente </a:t>
            </a:r>
            <a:r>
              <a:rPr dirty="0" sz="1700" spc="65">
                <a:latin typeface="Cambria"/>
                <a:cs typeface="Cambria"/>
              </a:rPr>
              <a:t>importante </a:t>
            </a:r>
            <a:r>
              <a:rPr dirty="0" sz="1700" spc="55">
                <a:latin typeface="Cambria"/>
                <a:cs typeface="Cambria"/>
              </a:rPr>
              <a:t>quando </a:t>
            </a:r>
            <a:r>
              <a:rPr dirty="0" sz="1700" spc="45">
                <a:latin typeface="Cambria"/>
                <a:cs typeface="Cambria"/>
              </a:rPr>
              <a:t>se </a:t>
            </a:r>
            <a:r>
              <a:rPr dirty="0" sz="1700" spc="90">
                <a:latin typeface="Cambria"/>
                <a:cs typeface="Cambria"/>
              </a:rPr>
              <a:t>trabalha </a:t>
            </a:r>
            <a:r>
              <a:rPr dirty="0" sz="1700" spc="20">
                <a:latin typeface="Cambria"/>
                <a:cs typeface="Cambria"/>
              </a:rPr>
              <a:t>com </a:t>
            </a:r>
            <a:r>
              <a:rPr dirty="0" sz="1700" spc="70">
                <a:latin typeface="Cambria"/>
                <a:cs typeface="Cambria"/>
              </a:rPr>
              <a:t>grandes </a:t>
            </a:r>
            <a:r>
              <a:rPr dirty="0" sz="1700" spc="45">
                <a:latin typeface="Cambria"/>
                <a:cs typeface="Cambria"/>
              </a:rPr>
              <a:t>conjuntos</a:t>
            </a:r>
            <a:r>
              <a:rPr dirty="0" sz="1700" spc="110">
                <a:latin typeface="Cambria"/>
                <a:cs typeface="Cambria"/>
              </a:rPr>
              <a:t> </a:t>
            </a:r>
            <a:r>
              <a:rPr dirty="0" sz="1700" spc="35">
                <a:latin typeface="Cambria"/>
                <a:cs typeface="Cambria"/>
              </a:rPr>
              <a:t>de</a:t>
            </a:r>
            <a:endParaRPr sz="1700">
              <a:latin typeface="Cambria"/>
              <a:cs typeface="Cambria"/>
            </a:endParaRPr>
          </a:p>
          <a:p>
            <a:pPr marL="195580">
              <a:lnSpc>
                <a:spcPts val="1989"/>
              </a:lnSpc>
            </a:pPr>
            <a:r>
              <a:rPr dirty="0" sz="1700" spc="45">
                <a:latin typeface="Cambria"/>
                <a:cs typeface="Cambria"/>
              </a:rPr>
              <a:t>dados </a:t>
            </a:r>
            <a:r>
              <a:rPr dirty="0" sz="1700" spc="30">
                <a:latin typeface="Cambria"/>
                <a:cs typeface="Cambria"/>
              </a:rPr>
              <a:t>ou </a:t>
            </a:r>
            <a:r>
              <a:rPr dirty="0" sz="1700" spc="60">
                <a:latin typeface="Cambria"/>
                <a:cs typeface="Cambria"/>
              </a:rPr>
              <a:t>quando </a:t>
            </a:r>
            <a:r>
              <a:rPr dirty="0" sz="1700" spc="45">
                <a:latin typeface="Cambria"/>
                <a:cs typeface="Cambria"/>
              </a:rPr>
              <a:t>se </a:t>
            </a:r>
            <a:r>
              <a:rPr dirty="0" sz="1700" spc="60">
                <a:latin typeface="Cambria"/>
                <a:cs typeface="Cambria"/>
              </a:rPr>
              <a:t>precisa </a:t>
            </a:r>
            <a:r>
              <a:rPr dirty="0" sz="1700" spc="35">
                <a:latin typeface="Cambria"/>
                <a:cs typeface="Cambria"/>
              </a:rPr>
              <a:t>de </a:t>
            </a:r>
            <a:r>
              <a:rPr dirty="0" sz="1700" spc="55">
                <a:latin typeface="Cambria"/>
                <a:cs typeface="Cambria"/>
              </a:rPr>
              <a:t>respostas</a:t>
            </a:r>
            <a:r>
              <a:rPr dirty="0" sz="1700" spc="370">
                <a:latin typeface="Cambria"/>
                <a:cs typeface="Cambria"/>
              </a:rPr>
              <a:t> </a:t>
            </a:r>
            <a:r>
              <a:rPr dirty="0" sz="1700" spc="85">
                <a:latin typeface="Cambria"/>
                <a:cs typeface="Cambria"/>
              </a:rPr>
              <a:t>rápidas.</a:t>
            </a:r>
            <a:endParaRPr sz="1700">
              <a:latin typeface="Cambria"/>
              <a:cs typeface="Cambria"/>
            </a:endParaRPr>
          </a:p>
          <a:p>
            <a:pPr marL="195580" indent="-182880">
              <a:lnSpc>
                <a:spcPct val="100000"/>
              </a:lnSpc>
              <a:spcBef>
                <a:spcPts val="1500"/>
              </a:spcBef>
              <a:buClr>
                <a:srgbClr val="4966AC"/>
              </a:buClr>
              <a:buSzPct val="79411"/>
              <a:buFont typeface="Arial"/>
              <a:buChar char="•"/>
              <a:tabLst>
                <a:tab pos="195580" algn="l"/>
              </a:tabLst>
            </a:pPr>
            <a:r>
              <a:rPr dirty="0" sz="1700" spc="105">
                <a:latin typeface="Cambria"/>
                <a:cs typeface="Cambria"/>
              </a:rPr>
              <a:t>Existem </a:t>
            </a:r>
            <a:r>
              <a:rPr dirty="0" sz="1700" spc="85">
                <a:latin typeface="Cambria"/>
                <a:cs typeface="Cambria"/>
              </a:rPr>
              <a:t>várias </a:t>
            </a:r>
            <a:r>
              <a:rPr dirty="0" sz="1700" spc="40">
                <a:latin typeface="Cambria"/>
                <a:cs typeface="Cambria"/>
              </a:rPr>
              <a:t>notações </a:t>
            </a:r>
            <a:r>
              <a:rPr dirty="0" sz="1700" spc="85">
                <a:latin typeface="Cambria"/>
                <a:cs typeface="Cambria"/>
              </a:rPr>
              <a:t>utilizadas </a:t>
            </a:r>
            <a:r>
              <a:rPr dirty="0" sz="1700" spc="105">
                <a:latin typeface="Cambria"/>
                <a:cs typeface="Cambria"/>
              </a:rPr>
              <a:t>na </a:t>
            </a:r>
            <a:r>
              <a:rPr dirty="0" sz="1700" spc="85">
                <a:latin typeface="Cambria"/>
                <a:cs typeface="Cambria"/>
              </a:rPr>
              <a:t>análise </a:t>
            </a:r>
            <a:r>
              <a:rPr dirty="0" sz="1700" spc="35">
                <a:latin typeface="Cambria"/>
                <a:cs typeface="Cambria"/>
              </a:rPr>
              <a:t>de </a:t>
            </a:r>
            <a:r>
              <a:rPr dirty="0" sz="1700" spc="50">
                <a:latin typeface="Cambria"/>
                <a:cs typeface="Cambria"/>
              </a:rPr>
              <a:t>complexidade </a:t>
            </a:r>
            <a:r>
              <a:rPr dirty="0" sz="1700" spc="35">
                <a:latin typeface="Cambria"/>
                <a:cs typeface="Cambria"/>
              </a:rPr>
              <a:t>de</a:t>
            </a:r>
            <a:r>
              <a:rPr dirty="0" sz="1700" spc="265">
                <a:latin typeface="Cambria"/>
                <a:cs typeface="Cambria"/>
              </a:rPr>
              <a:t> </a:t>
            </a:r>
            <a:r>
              <a:rPr dirty="0" sz="1700" spc="65">
                <a:latin typeface="Cambria"/>
                <a:cs typeface="Cambria"/>
              </a:rPr>
              <a:t>algoritmos.</a:t>
            </a:r>
            <a:endParaRPr sz="1700">
              <a:latin typeface="Cambria"/>
              <a:cs typeface="Cambria"/>
            </a:endParaRPr>
          </a:p>
          <a:p>
            <a:pPr marL="195580" marR="334010" indent="-182880">
              <a:lnSpc>
                <a:spcPts val="1950"/>
              </a:lnSpc>
              <a:spcBef>
                <a:spcPts val="1640"/>
              </a:spcBef>
              <a:buClr>
                <a:srgbClr val="4966AC"/>
              </a:buClr>
              <a:buSzPct val="79411"/>
              <a:buFont typeface="Arial"/>
              <a:buChar char="•"/>
              <a:tabLst>
                <a:tab pos="195580" algn="l"/>
              </a:tabLst>
            </a:pPr>
            <a:r>
              <a:rPr dirty="0" sz="1700" spc="114">
                <a:latin typeface="Cambria"/>
                <a:cs typeface="Cambria"/>
              </a:rPr>
              <a:t>Essas </a:t>
            </a:r>
            <a:r>
              <a:rPr dirty="0" sz="1700" spc="40">
                <a:latin typeface="Cambria"/>
                <a:cs typeface="Cambria"/>
              </a:rPr>
              <a:t>notações </a:t>
            </a:r>
            <a:r>
              <a:rPr dirty="0" sz="1700" spc="45">
                <a:latin typeface="Cambria"/>
                <a:cs typeface="Cambria"/>
              </a:rPr>
              <a:t>são </a:t>
            </a:r>
            <a:r>
              <a:rPr dirty="0" sz="1700" spc="90">
                <a:latin typeface="Cambria"/>
                <a:cs typeface="Cambria"/>
              </a:rPr>
              <a:t>usadas </a:t>
            </a:r>
            <a:r>
              <a:rPr dirty="0" sz="1700" spc="85">
                <a:latin typeface="Cambria"/>
                <a:cs typeface="Cambria"/>
              </a:rPr>
              <a:t>para </a:t>
            </a:r>
            <a:r>
              <a:rPr dirty="0" sz="1700" spc="40">
                <a:latin typeface="Cambria"/>
                <a:cs typeface="Cambria"/>
              </a:rPr>
              <a:t>descrever </a:t>
            </a:r>
            <a:r>
              <a:rPr dirty="0" sz="1700" spc="-55">
                <a:latin typeface="Cambria"/>
                <a:cs typeface="Cambria"/>
              </a:rPr>
              <a:t>o </a:t>
            </a:r>
            <a:r>
              <a:rPr dirty="0" sz="1700" spc="50">
                <a:latin typeface="Cambria"/>
                <a:cs typeface="Cambria"/>
              </a:rPr>
              <a:t>comportamento </a:t>
            </a:r>
            <a:r>
              <a:rPr dirty="0" sz="1700" spc="55">
                <a:latin typeface="Cambria"/>
                <a:cs typeface="Cambria"/>
              </a:rPr>
              <a:t>assintótico </a:t>
            </a:r>
            <a:r>
              <a:rPr dirty="0" sz="1700" spc="35">
                <a:latin typeface="Cambria"/>
                <a:cs typeface="Cambria"/>
              </a:rPr>
              <a:t>de </a:t>
            </a:r>
            <a:r>
              <a:rPr dirty="0" sz="1700" spc="105">
                <a:latin typeface="Cambria"/>
                <a:cs typeface="Cambria"/>
              </a:rPr>
              <a:t>um  </a:t>
            </a:r>
            <a:r>
              <a:rPr dirty="0" sz="1700" spc="55">
                <a:latin typeface="Cambria"/>
                <a:cs typeface="Cambria"/>
              </a:rPr>
              <a:t>algoritmo</a:t>
            </a:r>
            <a:endParaRPr sz="1700">
              <a:latin typeface="Cambria"/>
              <a:cs typeface="Cambria"/>
            </a:endParaRPr>
          </a:p>
          <a:p>
            <a:pPr marL="469900" marR="681990" indent="-182880">
              <a:lnSpc>
                <a:spcPts val="1620"/>
              </a:lnSpc>
              <a:spcBef>
                <a:spcPts val="470"/>
              </a:spcBef>
            </a:pPr>
            <a:r>
              <a:rPr dirty="0" sz="1500" spc="-960">
                <a:solidFill>
                  <a:srgbClr val="4966AC"/>
                </a:solidFill>
                <a:latin typeface="Wingdings"/>
                <a:cs typeface="Wingdings"/>
              </a:rPr>
              <a:t></a:t>
            </a:r>
            <a:r>
              <a:rPr dirty="0" sz="1500" spc="520">
                <a:solidFill>
                  <a:srgbClr val="4966AC"/>
                </a:solidFill>
                <a:latin typeface="Times New Roman"/>
                <a:cs typeface="Times New Roman"/>
              </a:rPr>
              <a:t> </a:t>
            </a:r>
            <a:r>
              <a:rPr dirty="0" sz="1500" spc="20">
                <a:solidFill>
                  <a:srgbClr val="252525"/>
                </a:solidFill>
                <a:latin typeface="Cambria"/>
                <a:cs typeface="Cambria"/>
              </a:rPr>
              <a:t>ou </a:t>
            </a:r>
            <a:r>
              <a:rPr dirty="0" sz="1500" spc="65">
                <a:solidFill>
                  <a:srgbClr val="252525"/>
                </a:solidFill>
                <a:latin typeface="Cambria"/>
                <a:cs typeface="Cambria"/>
              </a:rPr>
              <a:t>seja, </a:t>
            </a:r>
            <a:r>
              <a:rPr dirty="0" sz="1500" spc="-5">
                <a:solidFill>
                  <a:srgbClr val="252525"/>
                </a:solidFill>
                <a:latin typeface="Cambria"/>
                <a:cs typeface="Cambria"/>
              </a:rPr>
              <a:t>como </a:t>
            </a:r>
            <a:r>
              <a:rPr dirty="0" sz="1500" spc="-50">
                <a:solidFill>
                  <a:srgbClr val="252525"/>
                </a:solidFill>
                <a:latin typeface="Cambria"/>
                <a:cs typeface="Cambria"/>
              </a:rPr>
              <a:t>o </a:t>
            </a:r>
            <a:r>
              <a:rPr dirty="0" sz="1500" spc="30">
                <a:solidFill>
                  <a:srgbClr val="252525"/>
                </a:solidFill>
                <a:latin typeface="Cambria"/>
                <a:cs typeface="Cambria"/>
              </a:rPr>
              <a:t>tempo </a:t>
            </a:r>
            <a:r>
              <a:rPr dirty="0" sz="1500" spc="20">
                <a:solidFill>
                  <a:srgbClr val="252525"/>
                </a:solidFill>
                <a:latin typeface="Cambria"/>
                <a:cs typeface="Cambria"/>
              </a:rPr>
              <a:t>de </a:t>
            </a:r>
            <a:r>
              <a:rPr dirty="0" sz="1500" spc="25">
                <a:solidFill>
                  <a:srgbClr val="252525"/>
                </a:solidFill>
                <a:latin typeface="Cambria"/>
                <a:cs typeface="Cambria"/>
              </a:rPr>
              <a:t>execução </a:t>
            </a:r>
            <a:r>
              <a:rPr dirty="0" sz="1500" spc="-15">
                <a:solidFill>
                  <a:srgbClr val="252525"/>
                </a:solidFill>
                <a:latin typeface="Cambria"/>
                <a:cs typeface="Cambria"/>
              </a:rPr>
              <a:t>do </a:t>
            </a:r>
            <a:r>
              <a:rPr dirty="0" sz="1500" spc="40">
                <a:solidFill>
                  <a:srgbClr val="252525"/>
                </a:solidFill>
                <a:latin typeface="Cambria"/>
                <a:cs typeface="Cambria"/>
              </a:rPr>
              <a:t>algoritmo </a:t>
            </a:r>
            <a:r>
              <a:rPr dirty="0" sz="1500" spc="20">
                <a:solidFill>
                  <a:srgbClr val="252525"/>
                </a:solidFill>
                <a:latin typeface="Cambria"/>
                <a:cs typeface="Cambria"/>
              </a:rPr>
              <a:t>cresce </a:t>
            </a:r>
            <a:r>
              <a:rPr dirty="0" sz="1500" spc="100">
                <a:solidFill>
                  <a:srgbClr val="252525"/>
                </a:solidFill>
                <a:latin typeface="Cambria"/>
                <a:cs typeface="Cambria"/>
              </a:rPr>
              <a:t>à </a:t>
            </a:r>
            <a:r>
              <a:rPr dirty="0" sz="1500" spc="50">
                <a:solidFill>
                  <a:srgbClr val="252525"/>
                </a:solidFill>
                <a:latin typeface="Cambria"/>
                <a:cs typeface="Cambria"/>
              </a:rPr>
              <a:t>medida </a:t>
            </a:r>
            <a:r>
              <a:rPr dirty="0" sz="1500" spc="35">
                <a:solidFill>
                  <a:srgbClr val="252525"/>
                </a:solidFill>
                <a:latin typeface="Cambria"/>
                <a:cs typeface="Cambria"/>
              </a:rPr>
              <a:t>que </a:t>
            </a:r>
            <a:r>
              <a:rPr dirty="0" sz="1500" spc="-50">
                <a:solidFill>
                  <a:srgbClr val="252525"/>
                </a:solidFill>
                <a:latin typeface="Cambria"/>
                <a:cs typeface="Cambria"/>
              </a:rPr>
              <a:t>o </a:t>
            </a:r>
            <a:r>
              <a:rPr dirty="0" sz="1500" spc="65">
                <a:solidFill>
                  <a:srgbClr val="252525"/>
                </a:solidFill>
                <a:latin typeface="Cambria"/>
                <a:cs typeface="Cambria"/>
              </a:rPr>
              <a:t>tamanho </a:t>
            </a:r>
            <a:r>
              <a:rPr dirty="0" sz="1500" spc="60">
                <a:solidFill>
                  <a:srgbClr val="252525"/>
                </a:solidFill>
                <a:latin typeface="Cambria"/>
                <a:cs typeface="Cambria"/>
              </a:rPr>
              <a:t>da  entrada</a:t>
            </a:r>
            <a:r>
              <a:rPr dirty="0" sz="1500" spc="7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500" spc="80">
                <a:solidFill>
                  <a:srgbClr val="252525"/>
                </a:solidFill>
                <a:latin typeface="Cambria"/>
                <a:cs typeface="Cambria"/>
              </a:rPr>
              <a:t>aumenta.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25">
                <a:solidFill>
                  <a:srgbClr val="C8CAE7"/>
                </a:solidFill>
                <a:latin typeface="Cambria"/>
                <a:cs typeface="Cambria"/>
              </a:rPr>
              <a:t>ANO LECTIVO</a:t>
            </a:r>
            <a:r>
              <a:rPr dirty="0" sz="1050" spc="-13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-25">
                <a:solidFill>
                  <a:srgbClr val="C8CAE7"/>
                </a:solidFill>
                <a:latin typeface="Cambria"/>
                <a:cs typeface="Cambria"/>
              </a:rPr>
              <a:t>2023/2024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35">
                <a:solidFill>
                  <a:srgbClr val="C8CAE7"/>
                </a:solidFill>
                <a:latin typeface="Cambria"/>
                <a:cs typeface="Cambria"/>
              </a:rPr>
              <a:t>ESGT </a:t>
            </a:r>
            <a:r>
              <a:rPr dirty="0" sz="1050">
                <a:solidFill>
                  <a:srgbClr val="C8CAE7"/>
                </a:solidFill>
                <a:latin typeface="Cambria"/>
                <a:cs typeface="Cambria"/>
              </a:rPr>
              <a:t>- </a:t>
            </a:r>
            <a:r>
              <a:rPr dirty="0" sz="1050" spc="90">
                <a:solidFill>
                  <a:srgbClr val="C8CAE7"/>
                </a:solidFill>
                <a:latin typeface="Cambria"/>
                <a:cs typeface="Cambria"/>
              </a:rPr>
              <a:t>IP.</a:t>
            </a:r>
            <a:r>
              <a:rPr dirty="0" sz="1050" spc="-70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60">
                <a:solidFill>
                  <a:srgbClr val="C8CAE7"/>
                </a:solidFill>
                <a:latin typeface="Cambria"/>
                <a:cs typeface="Cambria"/>
              </a:rPr>
              <a:t>Santarém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371030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25"/>
              <a:t>Notação</a:t>
            </a:r>
            <a:r>
              <a:rPr dirty="0" spc="45"/>
              <a:t> </a:t>
            </a:r>
            <a:r>
              <a:rPr dirty="0" spc="240"/>
              <a:t>Big-O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dirty="0" spc="1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866" y="1818259"/>
            <a:ext cx="8333740" cy="409384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95580" marR="515620" indent="-182880">
              <a:lnSpc>
                <a:spcPts val="1839"/>
              </a:lnSpc>
              <a:spcBef>
                <a:spcPts val="425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75">
                <a:latin typeface="Cambria"/>
                <a:cs typeface="Cambria"/>
              </a:rPr>
              <a:t>A </a:t>
            </a:r>
            <a:r>
              <a:rPr dirty="0" sz="1800" spc="50">
                <a:latin typeface="Cambria"/>
                <a:cs typeface="Cambria"/>
              </a:rPr>
              <a:t>notação </a:t>
            </a:r>
            <a:r>
              <a:rPr dirty="0" sz="1800" spc="114">
                <a:latin typeface="Cambria"/>
                <a:cs typeface="Cambria"/>
              </a:rPr>
              <a:t>Big </a:t>
            </a:r>
            <a:r>
              <a:rPr dirty="0" sz="1800" spc="220">
                <a:latin typeface="Cambria"/>
                <a:cs typeface="Cambria"/>
              </a:rPr>
              <a:t>O </a:t>
            </a:r>
            <a:r>
              <a:rPr dirty="0" sz="1800" spc="20">
                <a:latin typeface="Cambria"/>
                <a:cs typeface="Cambria"/>
              </a:rPr>
              <a:t>é </a:t>
            </a:r>
            <a:r>
              <a:rPr dirty="0" sz="1800" spc="114">
                <a:latin typeface="Cambria"/>
                <a:cs typeface="Cambria"/>
              </a:rPr>
              <a:t>uma </a:t>
            </a:r>
            <a:r>
              <a:rPr dirty="0" sz="1800" spc="65">
                <a:latin typeface="Cambria"/>
                <a:cs typeface="Cambria"/>
              </a:rPr>
              <a:t>técnica </a:t>
            </a:r>
            <a:r>
              <a:rPr dirty="0" sz="1800" spc="90">
                <a:latin typeface="Cambria"/>
                <a:cs typeface="Cambria"/>
              </a:rPr>
              <a:t>usada </a:t>
            </a:r>
            <a:r>
              <a:rPr dirty="0" sz="1800" spc="85">
                <a:latin typeface="Cambria"/>
                <a:cs typeface="Cambria"/>
              </a:rPr>
              <a:t>para </a:t>
            </a:r>
            <a:r>
              <a:rPr dirty="0" sz="1800" spc="45">
                <a:latin typeface="Cambria"/>
                <a:cs typeface="Cambria"/>
              </a:rPr>
              <a:t>descrever </a:t>
            </a:r>
            <a:r>
              <a:rPr dirty="0" sz="1800" spc="120">
                <a:latin typeface="Cambria"/>
                <a:cs typeface="Cambria"/>
              </a:rPr>
              <a:t>a </a:t>
            </a:r>
            <a:r>
              <a:rPr dirty="0" sz="1800" spc="50">
                <a:latin typeface="Cambria"/>
                <a:cs typeface="Cambria"/>
              </a:rPr>
              <a:t>complexidade </a:t>
            </a:r>
            <a:r>
              <a:rPr dirty="0" sz="1800" spc="30">
                <a:latin typeface="Cambria"/>
                <a:cs typeface="Cambria"/>
              </a:rPr>
              <a:t>de  </a:t>
            </a:r>
            <a:r>
              <a:rPr dirty="0" sz="1800" spc="40">
                <a:latin typeface="Cambria"/>
                <a:cs typeface="Cambria"/>
              </a:rPr>
              <a:t>tempo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110">
                <a:latin typeface="Cambria"/>
                <a:cs typeface="Cambria"/>
              </a:rPr>
              <a:t>um</a:t>
            </a:r>
            <a:r>
              <a:rPr dirty="0" sz="1800" spc="280">
                <a:latin typeface="Cambria"/>
                <a:cs typeface="Cambria"/>
              </a:rPr>
              <a:t> </a:t>
            </a:r>
            <a:r>
              <a:rPr dirty="0" sz="1800" spc="65">
                <a:latin typeface="Cambria"/>
                <a:cs typeface="Cambria"/>
              </a:rPr>
              <a:t>algoritmo.</a:t>
            </a:r>
            <a:endParaRPr sz="1800">
              <a:latin typeface="Cambria"/>
              <a:cs typeface="Cambria"/>
            </a:endParaRPr>
          </a:p>
          <a:p>
            <a:pPr marL="195580" indent="-182880">
              <a:lnSpc>
                <a:spcPts val="2000"/>
              </a:lnSpc>
              <a:spcBef>
                <a:spcPts val="126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55">
                <a:latin typeface="Cambria"/>
                <a:cs typeface="Cambria"/>
              </a:rPr>
              <a:t>Ela </a:t>
            </a:r>
            <a:r>
              <a:rPr dirty="0" sz="1800" spc="20">
                <a:latin typeface="Cambria"/>
                <a:cs typeface="Cambria"/>
              </a:rPr>
              <a:t>é </a:t>
            </a:r>
            <a:r>
              <a:rPr dirty="0" sz="1800" spc="90">
                <a:latin typeface="Cambria"/>
                <a:cs typeface="Cambria"/>
              </a:rPr>
              <a:t>usada </a:t>
            </a:r>
            <a:r>
              <a:rPr dirty="0" sz="1800" spc="85">
                <a:latin typeface="Cambria"/>
                <a:cs typeface="Cambria"/>
              </a:rPr>
              <a:t>para </a:t>
            </a:r>
            <a:r>
              <a:rPr dirty="0" sz="1800" spc="95">
                <a:latin typeface="Cambria"/>
                <a:cs typeface="Cambria"/>
              </a:rPr>
              <a:t>avaliar </a:t>
            </a:r>
            <a:r>
              <a:rPr dirty="0" sz="1800" spc="-60">
                <a:latin typeface="Cambria"/>
                <a:cs typeface="Cambria"/>
              </a:rPr>
              <a:t>o </a:t>
            </a:r>
            <a:r>
              <a:rPr dirty="0" sz="1800" spc="50">
                <a:latin typeface="Cambria"/>
                <a:cs typeface="Cambria"/>
              </a:rPr>
              <a:t>desempenho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105">
                <a:latin typeface="Cambria"/>
                <a:cs typeface="Cambria"/>
              </a:rPr>
              <a:t>um </a:t>
            </a:r>
            <a:r>
              <a:rPr dirty="0" sz="1800" spc="60">
                <a:latin typeface="Cambria"/>
                <a:cs typeface="Cambria"/>
              </a:rPr>
              <a:t>algoritmo </a:t>
            </a:r>
            <a:r>
              <a:rPr dirty="0" sz="1800" spc="65">
                <a:latin typeface="Cambria"/>
                <a:cs typeface="Cambria"/>
              </a:rPr>
              <a:t>em </a:t>
            </a:r>
            <a:r>
              <a:rPr dirty="0" sz="1800" spc="50">
                <a:latin typeface="Cambria"/>
                <a:cs typeface="Cambria"/>
              </a:rPr>
              <a:t>termos</a:t>
            </a:r>
            <a:r>
              <a:rPr dirty="0" sz="1800" spc="325">
                <a:latin typeface="Cambria"/>
                <a:cs typeface="Cambria"/>
              </a:rPr>
              <a:t> </a:t>
            </a:r>
            <a:r>
              <a:rPr dirty="0" sz="1800" spc="30">
                <a:latin typeface="Cambria"/>
                <a:cs typeface="Cambria"/>
              </a:rPr>
              <a:t>de</a:t>
            </a:r>
            <a:endParaRPr sz="1800">
              <a:latin typeface="Cambria"/>
              <a:cs typeface="Cambria"/>
            </a:endParaRPr>
          </a:p>
          <a:p>
            <a:pPr marL="195580">
              <a:lnSpc>
                <a:spcPts val="2000"/>
              </a:lnSpc>
            </a:pPr>
            <a:r>
              <a:rPr dirty="0" sz="1800" spc="40">
                <a:latin typeface="Cambria"/>
                <a:cs typeface="Cambria"/>
              </a:rPr>
              <a:t>tempo </a:t>
            </a:r>
            <a:r>
              <a:rPr dirty="0" sz="1800" spc="20">
                <a:latin typeface="Cambria"/>
                <a:cs typeface="Cambria"/>
              </a:rPr>
              <a:t>e</a:t>
            </a:r>
            <a:r>
              <a:rPr dirty="0" sz="1800" spc="190">
                <a:latin typeface="Cambria"/>
                <a:cs typeface="Cambria"/>
              </a:rPr>
              <a:t> </a:t>
            </a:r>
            <a:r>
              <a:rPr dirty="0" sz="1800" spc="50">
                <a:latin typeface="Cambria"/>
                <a:cs typeface="Cambria"/>
              </a:rPr>
              <a:t>espaço.</a:t>
            </a:r>
            <a:endParaRPr sz="1800">
              <a:latin typeface="Cambria"/>
              <a:cs typeface="Cambria"/>
            </a:endParaRPr>
          </a:p>
          <a:p>
            <a:pPr marL="195580" marR="84455" indent="-182880">
              <a:lnSpc>
                <a:spcPts val="1839"/>
              </a:lnSpc>
              <a:spcBef>
                <a:spcPts val="1605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75">
                <a:latin typeface="Cambria"/>
                <a:cs typeface="Cambria"/>
              </a:rPr>
              <a:t>A </a:t>
            </a:r>
            <a:r>
              <a:rPr dirty="0" sz="1800" spc="50">
                <a:latin typeface="Cambria"/>
                <a:cs typeface="Cambria"/>
              </a:rPr>
              <a:t>notação </a:t>
            </a:r>
            <a:r>
              <a:rPr dirty="0" sz="1800" spc="114">
                <a:latin typeface="Cambria"/>
                <a:cs typeface="Cambria"/>
              </a:rPr>
              <a:t>Big </a:t>
            </a:r>
            <a:r>
              <a:rPr dirty="0" sz="1800" spc="220">
                <a:latin typeface="Cambria"/>
                <a:cs typeface="Cambria"/>
              </a:rPr>
              <a:t>O </a:t>
            </a:r>
            <a:r>
              <a:rPr dirty="0" sz="1800" spc="20">
                <a:latin typeface="Cambria"/>
                <a:cs typeface="Cambria"/>
              </a:rPr>
              <a:t>é </a:t>
            </a:r>
            <a:r>
              <a:rPr dirty="0" sz="1800" spc="65">
                <a:latin typeface="Cambria"/>
                <a:cs typeface="Cambria"/>
              </a:rPr>
              <a:t>importante </a:t>
            </a:r>
            <a:r>
              <a:rPr dirty="0" sz="1800" spc="35">
                <a:latin typeface="Cambria"/>
                <a:cs typeface="Cambria"/>
              </a:rPr>
              <a:t>porque </a:t>
            </a:r>
            <a:r>
              <a:rPr dirty="0" sz="1800" spc="90">
                <a:latin typeface="Cambria"/>
                <a:cs typeface="Cambria"/>
              </a:rPr>
              <a:t>ajuda </a:t>
            </a:r>
            <a:r>
              <a:rPr dirty="0" sz="1800" spc="120">
                <a:latin typeface="Cambria"/>
                <a:cs typeface="Cambria"/>
              </a:rPr>
              <a:t>a </a:t>
            </a:r>
            <a:r>
              <a:rPr dirty="0" sz="1800" spc="65">
                <a:latin typeface="Cambria"/>
                <a:cs typeface="Cambria"/>
              </a:rPr>
              <a:t>identificar </a:t>
            </a:r>
            <a:r>
              <a:rPr dirty="0" sz="1800" spc="60">
                <a:latin typeface="Cambria"/>
                <a:cs typeface="Cambria"/>
              </a:rPr>
              <a:t>algoritmos </a:t>
            </a:r>
            <a:r>
              <a:rPr dirty="0" sz="1800" spc="50">
                <a:latin typeface="Cambria"/>
                <a:cs typeface="Cambria"/>
              </a:rPr>
              <a:t>que </a:t>
            </a:r>
            <a:r>
              <a:rPr dirty="0" sz="1800" spc="45">
                <a:latin typeface="Cambria"/>
                <a:cs typeface="Cambria"/>
              </a:rPr>
              <a:t>são  </a:t>
            </a:r>
            <a:r>
              <a:rPr dirty="0" sz="1800" spc="90">
                <a:latin typeface="Cambria"/>
                <a:cs typeface="Cambria"/>
              </a:rPr>
              <a:t>mais </a:t>
            </a:r>
            <a:r>
              <a:rPr dirty="0" sz="1800" spc="55">
                <a:latin typeface="Cambria"/>
                <a:cs typeface="Cambria"/>
              </a:rPr>
              <a:t>eficientes </a:t>
            </a:r>
            <a:r>
              <a:rPr dirty="0" sz="1800" spc="65">
                <a:latin typeface="Cambria"/>
                <a:cs typeface="Cambria"/>
              </a:rPr>
              <a:t>em </a:t>
            </a:r>
            <a:r>
              <a:rPr dirty="0" sz="1800" spc="50">
                <a:latin typeface="Cambria"/>
                <a:cs typeface="Cambria"/>
              </a:rPr>
              <a:t>termos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40">
                <a:latin typeface="Cambria"/>
                <a:cs typeface="Cambria"/>
              </a:rPr>
              <a:t>tempo </a:t>
            </a:r>
            <a:r>
              <a:rPr dirty="0" sz="1800" spc="20">
                <a:latin typeface="Cambria"/>
                <a:cs typeface="Cambria"/>
              </a:rPr>
              <a:t>e</a:t>
            </a:r>
            <a:r>
              <a:rPr dirty="0" sz="1800" spc="55">
                <a:latin typeface="Cambria"/>
                <a:cs typeface="Cambria"/>
              </a:rPr>
              <a:t> </a:t>
            </a:r>
            <a:r>
              <a:rPr dirty="0" sz="1800" spc="50">
                <a:latin typeface="Cambria"/>
                <a:cs typeface="Cambria"/>
              </a:rPr>
              <a:t>espaço.</a:t>
            </a:r>
            <a:endParaRPr sz="1800">
              <a:latin typeface="Cambria"/>
              <a:cs typeface="Cambria"/>
            </a:endParaRPr>
          </a:p>
          <a:p>
            <a:pPr lvl="1" marL="469900" indent="-182880">
              <a:lnSpc>
                <a:spcPts val="1730"/>
              </a:lnSpc>
              <a:spcBef>
                <a:spcPts val="114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40">
                <a:solidFill>
                  <a:srgbClr val="252525"/>
                </a:solidFill>
                <a:latin typeface="Cambria"/>
                <a:cs typeface="Cambria"/>
              </a:rPr>
              <a:t>Isso</a:t>
            </a:r>
            <a:r>
              <a:rPr dirty="0" sz="1600" spc="9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15">
                <a:solidFill>
                  <a:srgbClr val="252525"/>
                </a:solidFill>
                <a:latin typeface="Cambria"/>
                <a:cs typeface="Cambria"/>
              </a:rPr>
              <a:t>é</a:t>
            </a:r>
            <a:r>
              <a:rPr dirty="0" sz="1600" spc="10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45">
                <a:solidFill>
                  <a:srgbClr val="252525"/>
                </a:solidFill>
                <a:latin typeface="Cambria"/>
                <a:cs typeface="Cambria"/>
              </a:rPr>
              <a:t>especialmente</a:t>
            </a:r>
            <a:r>
              <a:rPr dirty="0" sz="1600" spc="11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importante</a:t>
            </a:r>
            <a:r>
              <a:rPr dirty="0" sz="1600" spc="125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40">
                <a:solidFill>
                  <a:srgbClr val="252525"/>
                </a:solidFill>
                <a:latin typeface="Cambria"/>
                <a:cs typeface="Cambria"/>
              </a:rPr>
              <a:t>quando</a:t>
            </a:r>
            <a:r>
              <a:rPr dirty="0" sz="1600" spc="114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30">
                <a:solidFill>
                  <a:srgbClr val="252525"/>
                </a:solidFill>
                <a:latin typeface="Cambria"/>
                <a:cs typeface="Cambria"/>
              </a:rPr>
              <a:t>se</a:t>
            </a:r>
            <a:r>
              <a:rPr dirty="0" sz="1600" spc="9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70">
                <a:solidFill>
                  <a:srgbClr val="252525"/>
                </a:solidFill>
                <a:latin typeface="Cambria"/>
                <a:cs typeface="Cambria"/>
              </a:rPr>
              <a:t>trabalha</a:t>
            </a:r>
            <a:r>
              <a:rPr dirty="0" sz="1600" spc="10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10">
                <a:solidFill>
                  <a:srgbClr val="252525"/>
                </a:solidFill>
                <a:latin typeface="Cambria"/>
                <a:cs typeface="Cambria"/>
              </a:rPr>
              <a:t>com</a:t>
            </a:r>
            <a:r>
              <a:rPr dirty="0" sz="1600" spc="10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grandes</a:t>
            </a:r>
            <a:r>
              <a:rPr dirty="0" sz="1600" spc="12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30">
                <a:solidFill>
                  <a:srgbClr val="252525"/>
                </a:solidFill>
                <a:latin typeface="Cambria"/>
                <a:cs typeface="Cambria"/>
              </a:rPr>
              <a:t>conjuntos</a:t>
            </a:r>
            <a:r>
              <a:rPr dirty="0" sz="1600" spc="12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15">
                <a:solidFill>
                  <a:srgbClr val="252525"/>
                </a:solidFill>
                <a:latin typeface="Cambria"/>
                <a:cs typeface="Cambria"/>
              </a:rPr>
              <a:t>de</a:t>
            </a:r>
            <a:endParaRPr sz="1600">
              <a:latin typeface="Cambria"/>
              <a:cs typeface="Cambria"/>
            </a:endParaRPr>
          </a:p>
          <a:p>
            <a:pPr marL="469900">
              <a:lnSpc>
                <a:spcPts val="1730"/>
              </a:lnSpc>
            </a:pPr>
            <a:r>
              <a:rPr dirty="0" sz="1600" spc="25">
                <a:solidFill>
                  <a:srgbClr val="252525"/>
                </a:solidFill>
                <a:latin typeface="Cambria"/>
                <a:cs typeface="Cambria"/>
              </a:rPr>
              <a:t>dados </a:t>
            </a:r>
            <a:r>
              <a:rPr dirty="0" sz="1600" spc="20">
                <a:solidFill>
                  <a:srgbClr val="252525"/>
                </a:solidFill>
                <a:latin typeface="Cambria"/>
                <a:cs typeface="Cambria"/>
              </a:rPr>
              <a:t>ou </a:t>
            </a:r>
            <a:r>
              <a:rPr dirty="0" sz="1600" spc="40">
                <a:solidFill>
                  <a:srgbClr val="252525"/>
                </a:solidFill>
                <a:latin typeface="Cambria"/>
                <a:cs typeface="Cambria"/>
              </a:rPr>
              <a:t>quando </a:t>
            </a:r>
            <a:r>
              <a:rPr dirty="0" sz="1600" spc="35">
                <a:solidFill>
                  <a:srgbClr val="252525"/>
                </a:solidFill>
                <a:latin typeface="Cambria"/>
                <a:cs typeface="Cambria"/>
              </a:rPr>
              <a:t>se </a:t>
            </a:r>
            <a:r>
              <a:rPr dirty="0" sz="1600" spc="40">
                <a:solidFill>
                  <a:srgbClr val="252525"/>
                </a:solidFill>
                <a:latin typeface="Cambria"/>
                <a:cs typeface="Cambria"/>
              </a:rPr>
              <a:t>precisa </a:t>
            </a:r>
            <a:r>
              <a:rPr dirty="0" sz="1600" spc="15">
                <a:solidFill>
                  <a:srgbClr val="252525"/>
                </a:solidFill>
                <a:latin typeface="Cambria"/>
                <a:cs typeface="Cambria"/>
              </a:rPr>
              <a:t>de </a:t>
            </a:r>
            <a:r>
              <a:rPr dirty="0" sz="1600" spc="40">
                <a:solidFill>
                  <a:srgbClr val="252525"/>
                </a:solidFill>
                <a:latin typeface="Cambria"/>
                <a:cs typeface="Cambria"/>
              </a:rPr>
              <a:t>respostas</a:t>
            </a:r>
            <a:r>
              <a:rPr dirty="0" sz="1600" spc="13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rápidas.</a:t>
            </a:r>
            <a:endParaRPr sz="1600">
              <a:latin typeface="Cambria"/>
              <a:cs typeface="Cambria"/>
            </a:endParaRPr>
          </a:p>
          <a:p>
            <a:pPr marL="195580" marR="5080" indent="-182880">
              <a:lnSpc>
                <a:spcPts val="1839"/>
              </a:lnSpc>
              <a:spcBef>
                <a:spcPts val="1705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75">
                <a:latin typeface="Cambria"/>
                <a:cs typeface="Cambria"/>
              </a:rPr>
              <a:t>A </a:t>
            </a:r>
            <a:r>
              <a:rPr dirty="0" sz="1800" spc="50">
                <a:latin typeface="Cambria"/>
                <a:cs typeface="Cambria"/>
              </a:rPr>
              <a:t>notação </a:t>
            </a:r>
            <a:r>
              <a:rPr dirty="0" sz="1800" spc="114">
                <a:latin typeface="Cambria"/>
                <a:cs typeface="Cambria"/>
              </a:rPr>
              <a:t>Big </a:t>
            </a:r>
            <a:r>
              <a:rPr dirty="0" sz="1800" spc="220">
                <a:latin typeface="Cambria"/>
                <a:cs typeface="Cambria"/>
              </a:rPr>
              <a:t>O </a:t>
            </a:r>
            <a:r>
              <a:rPr dirty="0" sz="1800" spc="20">
                <a:latin typeface="Cambria"/>
                <a:cs typeface="Cambria"/>
              </a:rPr>
              <a:t>é </a:t>
            </a:r>
            <a:r>
              <a:rPr dirty="0" sz="1800" spc="114">
                <a:latin typeface="Cambria"/>
                <a:cs typeface="Cambria"/>
              </a:rPr>
              <a:t>uma </a:t>
            </a:r>
            <a:r>
              <a:rPr dirty="0" sz="1800" spc="75">
                <a:latin typeface="Cambria"/>
                <a:cs typeface="Cambria"/>
              </a:rPr>
              <a:t>das </a:t>
            </a:r>
            <a:r>
              <a:rPr dirty="0" sz="1800" spc="80">
                <a:latin typeface="Cambria"/>
                <a:cs typeface="Cambria"/>
              </a:rPr>
              <a:t>ferramentas </a:t>
            </a:r>
            <a:r>
              <a:rPr dirty="0" sz="1800" spc="90">
                <a:latin typeface="Cambria"/>
                <a:cs typeface="Cambria"/>
              </a:rPr>
              <a:t>mais </a:t>
            </a:r>
            <a:r>
              <a:rPr dirty="0" sz="1800" spc="65">
                <a:latin typeface="Cambria"/>
                <a:cs typeface="Cambria"/>
              </a:rPr>
              <a:t>importantes </a:t>
            </a:r>
            <a:r>
              <a:rPr dirty="0" sz="1800" spc="85">
                <a:latin typeface="Cambria"/>
                <a:cs typeface="Cambria"/>
              </a:rPr>
              <a:t>para </a:t>
            </a:r>
            <a:r>
              <a:rPr dirty="0" sz="1800" spc="5">
                <a:latin typeface="Cambria"/>
                <a:cs typeface="Cambria"/>
              </a:rPr>
              <a:t>os </a:t>
            </a:r>
            <a:r>
              <a:rPr dirty="0" sz="1800" spc="70">
                <a:latin typeface="Cambria"/>
                <a:cs typeface="Cambria"/>
              </a:rPr>
              <a:t>cientistas  </a:t>
            </a:r>
            <a:r>
              <a:rPr dirty="0" sz="1800" spc="80">
                <a:latin typeface="Cambria"/>
                <a:cs typeface="Cambria"/>
              </a:rPr>
              <a:t>da </a:t>
            </a:r>
            <a:r>
              <a:rPr dirty="0" sz="1800" spc="50">
                <a:latin typeface="Cambria"/>
                <a:cs typeface="Cambria"/>
              </a:rPr>
              <a:t>computação </a:t>
            </a:r>
            <a:r>
              <a:rPr dirty="0" sz="1800" spc="90">
                <a:latin typeface="Cambria"/>
                <a:cs typeface="Cambria"/>
              </a:rPr>
              <a:t>analisarem </a:t>
            </a:r>
            <a:r>
              <a:rPr dirty="0" sz="1800" spc="-60">
                <a:latin typeface="Cambria"/>
                <a:cs typeface="Cambria"/>
              </a:rPr>
              <a:t>o </a:t>
            </a:r>
            <a:r>
              <a:rPr dirty="0" sz="1800" spc="45">
                <a:latin typeface="Cambria"/>
                <a:cs typeface="Cambria"/>
              </a:rPr>
              <a:t>custo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105">
                <a:latin typeface="Cambria"/>
                <a:cs typeface="Cambria"/>
              </a:rPr>
              <a:t>um</a:t>
            </a:r>
            <a:r>
              <a:rPr dirty="0" sz="1800" spc="220">
                <a:latin typeface="Cambria"/>
                <a:cs typeface="Cambria"/>
              </a:rPr>
              <a:t> </a:t>
            </a:r>
            <a:r>
              <a:rPr dirty="0" sz="1800" spc="65">
                <a:latin typeface="Cambria"/>
                <a:cs typeface="Cambria"/>
              </a:rPr>
              <a:t>algoritmo.</a:t>
            </a:r>
            <a:endParaRPr sz="1800">
              <a:latin typeface="Cambria"/>
              <a:cs typeface="Cambria"/>
            </a:endParaRPr>
          </a:p>
          <a:p>
            <a:pPr marL="195580" indent="-182880">
              <a:lnSpc>
                <a:spcPct val="100000"/>
              </a:lnSpc>
              <a:spcBef>
                <a:spcPts val="1255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55">
                <a:latin typeface="Cambria"/>
                <a:cs typeface="Cambria"/>
              </a:rPr>
              <a:t>Ela </a:t>
            </a:r>
            <a:r>
              <a:rPr dirty="0" sz="1800" spc="40">
                <a:latin typeface="Cambria"/>
                <a:cs typeface="Cambria"/>
              </a:rPr>
              <a:t>descreve </a:t>
            </a:r>
            <a:r>
              <a:rPr dirty="0" sz="1800" spc="120">
                <a:latin typeface="Cambria"/>
                <a:cs typeface="Cambria"/>
              </a:rPr>
              <a:t>a </a:t>
            </a:r>
            <a:r>
              <a:rPr dirty="0" sz="1800" spc="50">
                <a:latin typeface="Cambria"/>
                <a:cs typeface="Cambria"/>
              </a:rPr>
              <a:t>complexidade </a:t>
            </a:r>
            <a:r>
              <a:rPr dirty="0" sz="1800" spc="-10">
                <a:latin typeface="Cambria"/>
                <a:cs typeface="Cambria"/>
              </a:rPr>
              <a:t>do </a:t>
            </a:r>
            <a:r>
              <a:rPr dirty="0" sz="1800" spc="65">
                <a:latin typeface="Cambria"/>
                <a:cs typeface="Cambria"/>
              </a:rPr>
              <a:t>seu </a:t>
            </a:r>
            <a:r>
              <a:rPr dirty="0" sz="1800" spc="20">
                <a:latin typeface="Cambria"/>
                <a:cs typeface="Cambria"/>
              </a:rPr>
              <a:t>código </a:t>
            </a:r>
            <a:r>
              <a:rPr dirty="0" sz="1800" spc="65">
                <a:latin typeface="Cambria"/>
                <a:cs typeface="Cambria"/>
              </a:rPr>
              <a:t>usando </a:t>
            </a:r>
            <a:r>
              <a:rPr dirty="0" sz="1800" spc="50">
                <a:latin typeface="Cambria"/>
                <a:cs typeface="Cambria"/>
              </a:rPr>
              <a:t>termos</a:t>
            </a:r>
            <a:r>
              <a:rPr dirty="0" sz="1800" spc="150">
                <a:latin typeface="Cambria"/>
                <a:cs typeface="Cambria"/>
              </a:rPr>
              <a:t> </a:t>
            </a:r>
            <a:r>
              <a:rPr dirty="0" sz="1800" spc="55">
                <a:latin typeface="Cambria"/>
                <a:cs typeface="Cambria"/>
              </a:rPr>
              <a:t>algébricos.</a:t>
            </a:r>
            <a:endParaRPr sz="1800">
              <a:latin typeface="Cambria"/>
              <a:cs typeface="Cambria"/>
            </a:endParaRPr>
          </a:p>
          <a:p>
            <a:pPr lvl="1" marL="469900" marR="212090" indent="-182880">
              <a:lnSpc>
                <a:spcPts val="1540"/>
              </a:lnSpc>
              <a:spcBef>
                <a:spcPts val="484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55">
                <a:solidFill>
                  <a:srgbClr val="252525"/>
                </a:solidFill>
                <a:latin typeface="Cambria"/>
                <a:cs typeface="Cambria"/>
              </a:rPr>
              <a:t>A </a:t>
            </a:r>
            <a:r>
              <a:rPr dirty="0" sz="1600" spc="60">
                <a:solidFill>
                  <a:srgbClr val="252525"/>
                </a:solidFill>
                <a:latin typeface="Cambria"/>
                <a:cs typeface="Cambria"/>
              </a:rPr>
              <a:t>letra </a:t>
            </a:r>
            <a:r>
              <a:rPr dirty="0" sz="1600" spc="35">
                <a:solidFill>
                  <a:srgbClr val="252525"/>
                </a:solidFill>
                <a:latin typeface="Cambria"/>
                <a:cs typeface="Cambria"/>
              </a:rPr>
              <a:t>“n” </a:t>
            </a: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representa </a:t>
            </a:r>
            <a:r>
              <a:rPr dirty="0" sz="1600" spc="-50">
                <a:solidFill>
                  <a:srgbClr val="252525"/>
                </a:solidFill>
                <a:latin typeface="Cambria"/>
                <a:cs typeface="Cambria"/>
              </a:rPr>
              <a:t>o </a:t>
            </a: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tamanho </a:t>
            </a:r>
            <a:r>
              <a:rPr dirty="0" sz="1600" spc="60">
                <a:solidFill>
                  <a:srgbClr val="252525"/>
                </a:solidFill>
                <a:latin typeface="Cambria"/>
                <a:cs typeface="Cambria"/>
              </a:rPr>
              <a:t>da </a:t>
            </a:r>
            <a:r>
              <a:rPr dirty="0" sz="1600" spc="70">
                <a:solidFill>
                  <a:srgbClr val="252525"/>
                </a:solidFill>
                <a:latin typeface="Cambria"/>
                <a:cs typeface="Cambria"/>
              </a:rPr>
              <a:t>entrada, </a:t>
            </a: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enquanto </a:t>
            </a:r>
            <a:r>
              <a:rPr dirty="0" sz="1600" spc="105">
                <a:solidFill>
                  <a:srgbClr val="252525"/>
                </a:solidFill>
                <a:latin typeface="Cambria"/>
                <a:cs typeface="Cambria"/>
              </a:rPr>
              <a:t>a </a:t>
            </a:r>
            <a:r>
              <a:rPr dirty="0" sz="1600" spc="45">
                <a:solidFill>
                  <a:srgbClr val="252525"/>
                </a:solidFill>
                <a:latin typeface="Cambria"/>
                <a:cs typeface="Cambria"/>
              </a:rPr>
              <a:t>função </a:t>
            </a:r>
            <a:r>
              <a:rPr dirty="0" sz="1600">
                <a:solidFill>
                  <a:srgbClr val="252525"/>
                </a:solidFill>
                <a:latin typeface="Cambria"/>
                <a:cs typeface="Cambria"/>
              </a:rPr>
              <a:t>“g(n)” </a:t>
            </a: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interna </a:t>
            </a:r>
            <a:r>
              <a:rPr dirty="0" sz="1600" spc="20">
                <a:solidFill>
                  <a:srgbClr val="252525"/>
                </a:solidFill>
                <a:latin typeface="Cambria"/>
                <a:cs typeface="Cambria"/>
              </a:rPr>
              <a:t>ao  </a:t>
            </a:r>
            <a:r>
              <a:rPr dirty="0" sz="1600" spc="10">
                <a:solidFill>
                  <a:srgbClr val="252525"/>
                </a:solidFill>
                <a:latin typeface="Cambria"/>
                <a:cs typeface="Cambria"/>
              </a:rPr>
              <a:t>“O()” </a:t>
            </a:r>
            <a:r>
              <a:rPr dirty="0" sz="1600" spc="25">
                <a:solidFill>
                  <a:srgbClr val="252525"/>
                </a:solidFill>
                <a:latin typeface="Cambria"/>
                <a:cs typeface="Cambria"/>
              </a:rPr>
              <a:t>nos </a:t>
            </a: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dá </a:t>
            </a:r>
            <a:r>
              <a:rPr dirty="0" sz="1600" spc="105">
                <a:solidFill>
                  <a:srgbClr val="252525"/>
                </a:solidFill>
                <a:latin typeface="Cambria"/>
                <a:cs typeface="Cambria"/>
              </a:rPr>
              <a:t>a </a:t>
            </a: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ideia </a:t>
            </a: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da </a:t>
            </a:r>
            <a:r>
              <a:rPr dirty="0" sz="1600" spc="35">
                <a:solidFill>
                  <a:srgbClr val="252525"/>
                </a:solidFill>
                <a:latin typeface="Cambria"/>
                <a:cs typeface="Cambria"/>
              </a:rPr>
              <a:t>complexidade </a:t>
            </a:r>
            <a:r>
              <a:rPr dirty="0" sz="1600" spc="-15">
                <a:solidFill>
                  <a:srgbClr val="252525"/>
                </a:solidFill>
                <a:latin typeface="Cambria"/>
                <a:cs typeface="Cambria"/>
              </a:rPr>
              <a:t>do </a:t>
            </a:r>
            <a:r>
              <a:rPr dirty="0" sz="1600" spc="40">
                <a:solidFill>
                  <a:srgbClr val="252525"/>
                </a:solidFill>
                <a:latin typeface="Cambria"/>
                <a:cs typeface="Cambria"/>
              </a:rPr>
              <a:t>algoritmo </a:t>
            </a:r>
            <a:r>
              <a:rPr dirty="0" sz="1600" spc="50">
                <a:solidFill>
                  <a:srgbClr val="252525"/>
                </a:solidFill>
                <a:latin typeface="Cambria"/>
                <a:cs typeface="Cambria"/>
              </a:rPr>
              <a:t>em </a:t>
            </a:r>
            <a:r>
              <a:rPr dirty="0" sz="1600" spc="40">
                <a:solidFill>
                  <a:srgbClr val="252525"/>
                </a:solidFill>
                <a:latin typeface="Cambria"/>
                <a:cs typeface="Cambria"/>
              </a:rPr>
              <a:t>relação </a:t>
            </a:r>
            <a:r>
              <a:rPr dirty="0" sz="1600" spc="25">
                <a:solidFill>
                  <a:srgbClr val="252525"/>
                </a:solidFill>
                <a:latin typeface="Cambria"/>
                <a:cs typeface="Cambria"/>
              </a:rPr>
              <a:t>ao </a:t>
            </a:r>
            <a:r>
              <a:rPr dirty="0" sz="1600" spc="65">
                <a:solidFill>
                  <a:srgbClr val="252525"/>
                </a:solidFill>
                <a:latin typeface="Cambria"/>
                <a:cs typeface="Cambria"/>
              </a:rPr>
              <a:t>tamanho </a:t>
            </a:r>
            <a:r>
              <a:rPr dirty="0" sz="1600" spc="60">
                <a:solidFill>
                  <a:srgbClr val="252525"/>
                </a:solidFill>
                <a:latin typeface="Cambria"/>
                <a:cs typeface="Cambria"/>
              </a:rPr>
              <a:t>da  </a:t>
            </a:r>
            <a:r>
              <a:rPr dirty="0" sz="1600" spc="70">
                <a:solidFill>
                  <a:srgbClr val="252525"/>
                </a:solidFill>
                <a:latin typeface="Cambria"/>
                <a:cs typeface="Cambria"/>
              </a:rPr>
              <a:t>entrada.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25">
                <a:solidFill>
                  <a:srgbClr val="C8CAE7"/>
                </a:solidFill>
                <a:latin typeface="Cambria"/>
                <a:cs typeface="Cambria"/>
              </a:rPr>
              <a:t>ANO LECTIVO</a:t>
            </a:r>
            <a:r>
              <a:rPr dirty="0" sz="1050" spc="-13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-25">
                <a:solidFill>
                  <a:srgbClr val="C8CAE7"/>
                </a:solidFill>
                <a:latin typeface="Cambria"/>
                <a:cs typeface="Cambria"/>
              </a:rPr>
              <a:t>2023/2024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35">
                <a:solidFill>
                  <a:srgbClr val="C8CAE7"/>
                </a:solidFill>
                <a:latin typeface="Cambria"/>
                <a:cs typeface="Cambria"/>
              </a:rPr>
              <a:t>ESGT </a:t>
            </a:r>
            <a:r>
              <a:rPr dirty="0" sz="1050">
                <a:solidFill>
                  <a:srgbClr val="C8CAE7"/>
                </a:solidFill>
                <a:latin typeface="Cambria"/>
                <a:cs typeface="Cambria"/>
              </a:rPr>
              <a:t>- </a:t>
            </a:r>
            <a:r>
              <a:rPr dirty="0" sz="1050" spc="90">
                <a:solidFill>
                  <a:srgbClr val="C8CAE7"/>
                </a:solidFill>
                <a:latin typeface="Cambria"/>
                <a:cs typeface="Cambria"/>
              </a:rPr>
              <a:t>IP.</a:t>
            </a:r>
            <a:r>
              <a:rPr dirty="0" sz="1050" spc="-70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60">
                <a:solidFill>
                  <a:srgbClr val="C8CAE7"/>
                </a:solidFill>
                <a:latin typeface="Cambria"/>
                <a:cs typeface="Cambria"/>
              </a:rPr>
              <a:t>Santarém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22491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600"/>
              <a:t>E</a:t>
            </a:r>
            <a:r>
              <a:rPr dirty="0" spc="185"/>
              <a:t>x</a:t>
            </a:r>
            <a:r>
              <a:rPr dirty="0" spc="10"/>
              <a:t>e</a:t>
            </a:r>
            <a:r>
              <a:rPr dirty="0" spc="200"/>
              <a:t>m</a:t>
            </a:r>
            <a:r>
              <a:rPr dirty="0" spc="35"/>
              <a:t>p</a:t>
            </a:r>
            <a:r>
              <a:rPr dirty="0" spc="145"/>
              <a:t>l</a:t>
            </a:r>
            <a:r>
              <a:rPr dirty="0" spc="-135"/>
              <a:t>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dirty="0" spc="1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866" y="1819782"/>
            <a:ext cx="8422640" cy="415353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95580" marR="770255" indent="-182880">
              <a:lnSpc>
                <a:spcPts val="1730"/>
              </a:lnSpc>
              <a:spcBef>
                <a:spcPts val="420"/>
              </a:spcBef>
              <a:buClr>
                <a:srgbClr val="4966AC"/>
              </a:buClr>
              <a:buSzPct val="79411"/>
              <a:buFont typeface="Arial"/>
              <a:buChar char="•"/>
              <a:tabLst>
                <a:tab pos="195580" algn="l"/>
              </a:tabLst>
            </a:pPr>
            <a:r>
              <a:rPr dirty="0" sz="1700" spc="95">
                <a:latin typeface="Cambria"/>
                <a:cs typeface="Cambria"/>
              </a:rPr>
              <a:t>Suponha </a:t>
            </a:r>
            <a:r>
              <a:rPr dirty="0" sz="1700" spc="50">
                <a:latin typeface="Cambria"/>
                <a:cs typeface="Cambria"/>
              </a:rPr>
              <a:t>que </a:t>
            </a:r>
            <a:r>
              <a:rPr dirty="0" sz="1700" spc="15">
                <a:latin typeface="Cambria"/>
                <a:cs typeface="Cambria"/>
              </a:rPr>
              <a:t>você </a:t>
            </a:r>
            <a:r>
              <a:rPr dirty="0" sz="1700" spc="90">
                <a:latin typeface="Cambria"/>
                <a:cs typeface="Cambria"/>
              </a:rPr>
              <a:t>tenha </a:t>
            </a:r>
            <a:r>
              <a:rPr dirty="0" sz="1700" spc="110">
                <a:latin typeface="Cambria"/>
                <a:cs typeface="Cambria"/>
              </a:rPr>
              <a:t>uma </a:t>
            </a:r>
            <a:r>
              <a:rPr dirty="0" sz="1700" spc="85">
                <a:latin typeface="Cambria"/>
                <a:cs typeface="Cambria"/>
              </a:rPr>
              <a:t>lista </a:t>
            </a:r>
            <a:r>
              <a:rPr dirty="0" sz="1700" spc="35">
                <a:latin typeface="Cambria"/>
                <a:cs typeface="Cambria"/>
              </a:rPr>
              <a:t>de </a:t>
            </a:r>
            <a:r>
              <a:rPr dirty="0" sz="1700" spc="60">
                <a:latin typeface="Cambria"/>
                <a:cs typeface="Cambria"/>
              </a:rPr>
              <a:t>números </a:t>
            </a:r>
            <a:r>
              <a:rPr dirty="0" sz="1700" spc="20">
                <a:latin typeface="Cambria"/>
                <a:cs typeface="Cambria"/>
              </a:rPr>
              <a:t>e </a:t>
            </a:r>
            <a:r>
              <a:rPr dirty="0" sz="1700" spc="70">
                <a:latin typeface="Cambria"/>
                <a:cs typeface="Cambria"/>
              </a:rPr>
              <a:t>queira </a:t>
            </a:r>
            <a:r>
              <a:rPr dirty="0" sz="1700" spc="60">
                <a:latin typeface="Cambria"/>
                <a:cs typeface="Cambria"/>
              </a:rPr>
              <a:t>encontrar </a:t>
            </a:r>
            <a:r>
              <a:rPr dirty="0" sz="1700" spc="-55">
                <a:latin typeface="Cambria"/>
                <a:cs typeface="Cambria"/>
              </a:rPr>
              <a:t>o </a:t>
            </a:r>
            <a:r>
              <a:rPr dirty="0" sz="1700" spc="60">
                <a:latin typeface="Cambria"/>
                <a:cs typeface="Cambria"/>
              </a:rPr>
              <a:t>maior  número </a:t>
            </a:r>
            <a:r>
              <a:rPr dirty="0" sz="1700" spc="75">
                <a:latin typeface="Cambria"/>
                <a:cs typeface="Cambria"/>
              </a:rPr>
              <a:t>nessa</a:t>
            </a:r>
            <a:r>
              <a:rPr dirty="0" sz="1700" spc="114">
                <a:latin typeface="Cambria"/>
                <a:cs typeface="Cambria"/>
              </a:rPr>
              <a:t> </a:t>
            </a:r>
            <a:r>
              <a:rPr dirty="0" sz="1700" spc="95">
                <a:latin typeface="Cambria"/>
                <a:cs typeface="Cambria"/>
              </a:rPr>
              <a:t>lista.</a:t>
            </a:r>
            <a:endParaRPr sz="1700">
              <a:latin typeface="Cambria"/>
              <a:cs typeface="Cambria"/>
            </a:endParaRPr>
          </a:p>
          <a:p>
            <a:pPr marL="195580" indent="-182880">
              <a:lnSpc>
                <a:spcPts val="1889"/>
              </a:lnSpc>
              <a:spcBef>
                <a:spcPts val="1285"/>
              </a:spcBef>
              <a:buClr>
                <a:srgbClr val="4966AC"/>
              </a:buClr>
              <a:buSzPct val="79411"/>
              <a:buFont typeface="Arial"/>
              <a:buChar char="•"/>
              <a:tabLst>
                <a:tab pos="195580" algn="l"/>
              </a:tabLst>
            </a:pPr>
            <a:r>
              <a:rPr dirty="0" sz="1700" spc="170">
                <a:latin typeface="Cambria"/>
                <a:cs typeface="Cambria"/>
              </a:rPr>
              <a:t>Uma </a:t>
            </a:r>
            <a:r>
              <a:rPr dirty="0" sz="1700" spc="85">
                <a:latin typeface="Cambria"/>
                <a:cs typeface="Cambria"/>
              </a:rPr>
              <a:t>maneira </a:t>
            </a:r>
            <a:r>
              <a:rPr dirty="0" sz="1700" spc="35">
                <a:latin typeface="Cambria"/>
                <a:cs typeface="Cambria"/>
              </a:rPr>
              <a:t>de </a:t>
            </a:r>
            <a:r>
              <a:rPr dirty="0" sz="1700" spc="60">
                <a:latin typeface="Cambria"/>
                <a:cs typeface="Cambria"/>
              </a:rPr>
              <a:t>fazer </a:t>
            </a:r>
            <a:r>
              <a:rPr dirty="0" sz="1700" spc="40">
                <a:latin typeface="Cambria"/>
                <a:cs typeface="Cambria"/>
              </a:rPr>
              <a:t>isso </a:t>
            </a:r>
            <a:r>
              <a:rPr dirty="0" sz="1700" spc="70">
                <a:latin typeface="Cambria"/>
                <a:cs typeface="Cambria"/>
              </a:rPr>
              <a:t>seria </a:t>
            </a:r>
            <a:r>
              <a:rPr dirty="0" sz="1700" spc="30">
                <a:latin typeface="Cambria"/>
                <a:cs typeface="Cambria"/>
              </a:rPr>
              <a:t>percorrer </a:t>
            </a:r>
            <a:r>
              <a:rPr dirty="0" sz="1700" spc="114">
                <a:latin typeface="Cambria"/>
                <a:cs typeface="Cambria"/>
              </a:rPr>
              <a:t>a </a:t>
            </a:r>
            <a:r>
              <a:rPr dirty="0" sz="1700" spc="85">
                <a:latin typeface="Cambria"/>
                <a:cs typeface="Cambria"/>
              </a:rPr>
              <a:t>lista </a:t>
            </a:r>
            <a:r>
              <a:rPr dirty="0" sz="1700" spc="20">
                <a:latin typeface="Cambria"/>
                <a:cs typeface="Cambria"/>
              </a:rPr>
              <a:t>e </a:t>
            </a:r>
            <a:r>
              <a:rPr dirty="0" sz="1700" spc="60">
                <a:latin typeface="Cambria"/>
                <a:cs typeface="Cambria"/>
              </a:rPr>
              <a:t>comparar </a:t>
            </a:r>
            <a:r>
              <a:rPr dirty="0" sz="1700" spc="70">
                <a:latin typeface="Cambria"/>
                <a:cs typeface="Cambria"/>
              </a:rPr>
              <a:t>cada </a:t>
            </a:r>
            <a:r>
              <a:rPr dirty="0" sz="1700" spc="60">
                <a:latin typeface="Cambria"/>
                <a:cs typeface="Cambria"/>
              </a:rPr>
              <a:t>número </a:t>
            </a:r>
            <a:r>
              <a:rPr dirty="0" sz="1700" spc="25">
                <a:latin typeface="Cambria"/>
                <a:cs typeface="Cambria"/>
              </a:rPr>
              <a:t>com</a:t>
            </a:r>
            <a:r>
              <a:rPr dirty="0" sz="1700" spc="145">
                <a:latin typeface="Cambria"/>
                <a:cs typeface="Cambria"/>
              </a:rPr>
              <a:t> </a:t>
            </a:r>
            <a:r>
              <a:rPr dirty="0" sz="1700" spc="-55">
                <a:latin typeface="Cambria"/>
                <a:cs typeface="Cambria"/>
              </a:rPr>
              <a:t>o</a:t>
            </a:r>
            <a:endParaRPr sz="1700">
              <a:latin typeface="Cambria"/>
              <a:cs typeface="Cambria"/>
            </a:endParaRPr>
          </a:p>
          <a:p>
            <a:pPr marL="195580">
              <a:lnSpc>
                <a:spcPts val="1889"/>
              </a:lnSpc>
            </a:pPr>
            <a:r>
              <a:rPr dirty="0" sz="1700" spc="60">
                <a:latin typeface="Cambria"/>
                <a:cs typeface="Cambria"/>
              </a:rPr>
              <a:t>maior </a:t>
            </a:r>
            <a:r>
              <a:rPr dirty="0" sz="1700" spc="55">
                <a:latin typeface="Cambria"/>
                <a:cs typeface="Cambria"/>
              </a:rPr>
              <a:t>número </a:t>
            </a:r>
            <a:r>
              <a:rPr dirty="0" sz="1700" spc="45">
                <a:latin typeface="Cambria"/>
                <a:cs typeface="Cambria"/>
              </a:rPr>
              <a:t>encontrado </a:t>
            </a:r>
            <a:r>
              <a:rPr dirty="0" sz="1700" spc="80">
                <a:latin typeface="Cambria"/>
                <a:cs typeface="Cambria"/>
              </a:rPr>
              <a:t>até</a:t>
            </a:r>
            <a:r>
              <a:rPr dirty="0" sz="1700" spc="200">
                <a:latin typeface="Cambria"/>
                <a:cs typeface="Cambria"/>
              </a:rPr>
              <a:t> </a:t>
            </a:r>
            <a:r>
              <a:rPr dirty="0" sz="1700" spc="75">
                <a:latin typeface="Cambria"/>
                <a:cs typeface="Cambria"/>
              </a:rPr>
              <a:t>agora.</a:t>
            </a:r>
            <a:endParaRPr sz="1700">
              <a:latin typeface="Cambria"/>
              <a:cs typeface="Cambria"/>
            </a:endParaRPr>
          </a:p>
          <a:p>
            <a:pPr marL="195580" marR="140970" indent="-182880">
              <a:lnSpc>
                <a:spcPts val="1730"/>
              </a:lnSpc>
              <a:spcBef>
                <a:spcPts val="1614"/>
              </a:spcBef>
              <a:buClr>
                <a:srgbClr val="4966AC"/>
              </a:buClr>
              <a:buSzPct val="79411"/>
              <a:buFont typeface="Arial"/>
              <a:buChar char="•"/>
              <a:tabLst>
                <a:tab pos="195580" algn="l"/>
              </a:tabLst>
            </a:pPr>
            <a:r>
              <a:rPr dirty="0" sz="1700" spc="125">
                <a:latin typeface="Cambria"/>
                <a:cs typeface="Cambria"/>
              </a:rPr>
              <a:t>Se </a:t>
            </a:r>
            <a:r>
              <a:rPr dirty="0" sz="1700" spc="-55">
                <a:latin typeface="Cambria"/>
                <a:cs typeface="Cambria"/>
              </a:rPr>
              <a:t>o </a:t>
            </a:r>
            <a:r>
              <a:rPr dirty="0" sz="1700" spc="60">
                <a:latin typeface="Cambria"/>
                <a:cs typeface="Cambria"/>
              </a:rPr>
              <a:t>número </a:t>
            </a:r>
            <a:r>
              <a:rPr dirty="0" sz="1700" spc="105">
                <a:latin typeface="Cambria"/>
                <a:cs typeface="Cambria"/>
              </a:rPr>
              <a:t>atual </a:t>
            </a:r>
            <a:r>
              <a:rPr dirty="0" sz="1700" spc="20">
                <a:latin typeface="Cambria"/>
                <a:cs typeface="Cambria"/>
              </a:rPr>
              <a:t>for </a:t>
            </a:r>
            <a:r>
              <a:rPr dirty="0" sz="1700" spc="60">
                <a:latin typeface="Cambria"/>
                <a:cs typeface="Cambria"/>
              </a:rPr>
              <a:t>maior </a:t>
            </a:r>
            <a:r>
              <a:rPr dirty="0" sz="1700">
                <a:latin typeface="Cambria"/>
                <a:cs typeface="Cambria"/>
              </a:rPr>
              <a:t>do </a:t>
            </a:r>
            <a:r>
              <a:rPr dirty="0" sz="1700" spc="50">
                <a:latin typeface="Cambria"/>
                <a:cs typeface="Cambria"/>
              </a:rPr>
              <a:t>que </a:t>
            </a:r>
            <a:r>
              <a:rPr dirty="0" sz="1700" spc="-55">
                <a:latin typeface="Cambria"/>
                <a:cs typeface="Cambria"/>
              </a:rPr>
              <a:t>o </a:t>
            </a:r>
            <a:r>
              <a:rPr dirty="0" sz="1700" spc="60">
                <a:latin typeface="Cambria"/>
                <a:cs typeface="Cambria"/>
              </a:rPr>
              <a:t>maior número </a:t>
            </a:r>
            <a:r>
              <a:rPr dirty="0" sz="1700" spc="45">
                <a:latin typeface="Cambria"/>
                <a:cs typeface="Cambria"/>
              </a:rPr>
              <a:t>encontrado </a:t>
            </a:r>
            <a:r>
              <a:rPr dirty="0" sz="1700" spc="80">
                <a:latin typeface="Cambria"/>
                <a:cs typeface="Cambria"/>
              </a:rPr>
              <a:t>até agora, </a:t>
            </a:r>
            <a:r>
              <a:rPr dirty="0" sz="1700" spc="45">
                <a:latin typeface="Cambria"/>
                <a:cs typeface="Cambria"/>
              </a:rPr>
              <a:t>ele se  </a:t>
            </a:r>
            <a:r>
              <a:rPr dirty="0" sz="1700" spc="65">
                <a:latin typeface="Cambria"/>
                <a:cs typeface="Cambria"/>
              </a:rPr>
              <a:t>torna </a:t>
            </a:r>
            <a:r>
              <a:rPr dirty="0" sz="1700" spc="-55">
                <a:latin typeface="Cambria"/>
                <a:cs typeface="Cambria"/>
              </a:rPr>
              <a:t>o </a:t>
            </a:r>
            <a:r>
              <a:rPr dirty="0" sz="1700" spc="15">
                <a:latin typeface="Cambria"/>
                <a:cs typeface="Cambria"/>
              </a:rPr>
              <a:t>novo </a:t>
            </a:r>
            <a:r>
              <a:rPr dirty="0" sz="1700" spc="60">
                <a:latin typeface="Cambria"/>
                <a:cs typeface="Cambria"/>
              </a:rPr>
              <a:t>maior </a:t>
            </a:r>
            <a:r>
              <a:rPr dirty="0" sz="1700" spc="70">
                <a:latin typeface="Cambria"/>
                <a:cs typeface="Cambria"/>
              </a:rPr>
              <a:t>número.</a:t>
            </a:r>
            <a:endParaRPr sz="1700">
              <a:latin typeface="Cambria"/>
              <a:cs typeface="Cambria"/>
            </a:endParaRPr>
          </a:p>
          <a:p>
            <a:pPr marL="195580" indent="-182880">
              <a:lnSpc>
                <a:spcPct val="100000"/>
              </a:lnSpc>
              <a:spcBef>
                <a:spcPts val="1290"/>
              </a:spcBef>
              <a:buClr>
                <a:srgbClr val="4966AC"/>
              </a:buClr>
              <a:buSzPct val="79411"/>
              <a:buFont typeface="Arial"/>
              <a:buChar char="•"/>
              <a:tabLst>
                <a:tab pos="195580" algn="l"/>
              </a:tabLst>
            </a:pPr>
            <a:r>
              <a:rPr dirty="0" sz="1700" spc="105">
                <a:latin typeface="Cambria"/>
                <a:cs typeface="Cambria"/>
              </a:rPr>
              <a:t>Caso </a:t>
            </a:r>
            <a:r>
              <a:rPr dirty="0" sz="1700" spc="55">
                <a:latin typeface="Cambria"/>
                <a:cs typeface="Cambria"/>
              </a:rPr>
              <a:t>contrário, </a:t>
            </a:r>
            <a:r>
              <a:rPr dirty="0" sz="1700" spc="-55">
                <a:latin typeface="Cambria"/>
                <a:cs typeface="Cambria"/>
              </a:rPr>
              <a:t>o </a:t>
            </a:r>
            <a:r>
              <a:rPr dirty="0" sz="1700" spc="60">
                <a:latin typeface="Cambria"/>
                <a:cs typeface="Cambria"/>
              </a:rPr>
              <a:t>maior número </a:t>
            </a:r>
            <a:r>
              <a:rPr dirty="0" sz="1700" spc="45">
                <a:latin typeface="Cambria"/>
                <a:cs typeface="Cambria"/>
              </a:rPr>
              <a:t>encontrado </a:t>
            </a:r>
            <a:r>
              <a:rPr dirty="0" sz="1700" spc="80">
                <a:latin typeface="Cambria"/>
                <a:cs typeface="Cambria"/>
              </a:rPr>
              <a:t>até </a:t>
            </a:r>
            <a:r>
              <a:rPr dirty="0" sz="1700" spc="65">
                <a:latin typeface="Cambria"/>
                <a:cs typeface="Cambria"/>
              </a:rPr>
              <a:t>agora </a:t>
            </a:r>
            <a:r>
              <a:rPr dirty="0" sz="1700" spc="60">
                <a:latin typeface="Cambria"/>
                <a:cs typeface="Cambria"/>
              </a:rPr>
              <a:t>permanece </a:t>
            </a:r>
            <a:r>
              <a:rPr dirty="0" sz="1700" spc="-55">
                <a:latin typeface="Cambria"/>
                <a:cs typeface="Cambria"/>
              </a:rPr>
              <a:t>o</a:t>
            </a:r>
            <a:r>
              <a:rPr dirty="0" sz="1700" spc="175">
                <a:latin typeface="Cambria"/>
                <a:cs typeface="Cambria"/>
              </a:rPr>
              <a:t> </a:t>
            </a:r>
            <a:r>
              <a:rPr dirty="0" sz="1700" spc="65">
                <a:latin typeface="Cambria"/>
                <a:cs typeface="Cambria"/>
              </a:rPr>
              <a:t>mesmo.</a:t>
            </a:r>
            <a:endParaRPr sz="1700">
              <a:latin typeface="Cambria"/>
              <a:cs typeface="Cambria"/>
            </a:endParaRPr>
          </a:p>
          <a:p>
            <a:pPr marL="195580" marR="151765" indent="-182880">
              <a:lnSpc>
                <a:spcPct val="85000"/>
              </a:lnSpc>
              <a:spcBef>
                <a:spcPts val="1605"/>
              </a:spcBef>
              <a:buClr>
                <a:srgbClr val="4966AC"/>
              </a:buClr>
              <a:buSzPct val="79411"/>
              <a:buFont typeface="Arial"/>
              <a:buChar char="•"/>
              <a:tabLst>
                <a:tab pos="195580" algn="l"/>
              </a:tabLst>
            </a:pPr>
            <a:r>
              <a:rPr dirty="0" sz="1700" spc="120">
                <a:latin typeface="Cambria"/>
                <a:cs typeface="Cambria"/>
              </a:rPr>
              <a:t>Para </a:t>
            </a:r>
            <a:r>
              <a:rPr dirty="0" sz="1700" spc="40">
                <a:latin typeface="Cambria"/>
                <a:cs typeface="Cambria"/>
              </a:rPr>
              <a:t>descrever </a:t>
            </a:r>
            <a:r>
              <a:rPr dirty="0" sz="1700" spc="114">
                <a:latin typeface="Cambria"/>
                <a:cs typeface="Cambria"/>
              </a:rPr>
              <a:t>a </a:t>
            </a:r>
            <a:r>
              <a:rPr dirty="0" sz="1700" spc="50">
                <a:latin typeface="Cambria"/>
                <a:cs typeface="Cambria"/>
              </a:rPr>
              <a:t>complexidade </a:t>
            </a:r>
            <a:r>
              <a:rPr dirty="0" sz="1700" spc="35">
                <a:latin typeface="Cambria"/>
                <a:cs typeface="Cambria"/>
              </a:rPr>
              <a:t>de </a:t>
            </a:r>
            <a:r>
              <a:rPr dirty="0" sz="1700" spc="40">
                <a:latin typeface="Cambria"/>
                <a:cs typeface="Cambria"/>
              </a:rPr>
              <a:t>tempo </a:t>
            </a:r>
            <a:r>
              <a:rPr dirty="0" sz="1700" spc="45">
                <a:latin typeface="Cambria"/>
                <a:cs typeface="Cambria"/>
              </a:rPr>
              <a:t>desse </a:t>
            </a:r>
            <a:r>
              <a:rPr dirty="0" sz="1700" spc="55">
                <a:latin typeface="Cambria"/>
                <a:cs typeface="Cambria"/>
              </a:rPr>
              <a:t>algoritmo </a:t>
            </a:r>
            <a:r>
              <a:rPr dirty="0" sz="1700" spc="65">
                <a:latin typeface="Cambria"/>
                <a:cs typeface="Cambria"/>
              </a:rPr>
              <a:t>usando </a:t>
            </a:r>
            <a:r>
              <a:rPr dirty="0" sz="1700" spc="114">
                <a:latin typeface="Cambria"/>
                <a:cs typeface="Cambria"/>
              </a:rPr>
              <a:t>a </a:t>
            </a:r>
            <a:r>
              <a:rPr dirty="0" sz="1700" spc="50">
                <a:latin typeface="Cambria"/>
                <a:cs typeface="Cambria"/>
              </a:rPr>
              <a:t>notação </a:t>
            </a:r>
            <a:r>
              <a:rPr dirty="0" sz="1700" spc="114">
                <a:latin typeface="Cambria"/>
                <a:cs typeface="Cambria"/>
              </a:rPr>
              <a:t>Big  </a:t>
            </a:r>
            <a:r>
              <a:rPr dirty="0" sz="1700" spc="170">
                <a:latin typeface="Cambria"/>
                <a:cs typeface="Cambria"/>
              </a:rPr>
              <a:t>O, </a:t>
            </a:r>
            <a:r>
              <a:rPr dirty="0" sz="1700" spc="50">
                <a:latin typeface="Cambria"/>
                <a:cs typeface="Cambria"/>
              </a:rPr>
              <a:t>precisamos </a:t>
            </a:r>
            <a:r>
              <a:rPr dirty="0" sz="1700" spc="55">
                <a:latin typeface="Cambria"/>
                <a:cs typeface="Cambria"/>
              </a:rPr>
              <a:t>contar </a:t>
            </a:r>
            <a:r>
              <a:rPr dirty="0" sz="1700" spc="-55">
                <a:latin typeface="Cambria"/>
                <a:cs typeface="Cambria"/>
              </a:rPr>
              <a:t>o </a:t>
            </a:r>
            <a:r>
              <a:rPr dirty="0" sz="1700" spc="60">
                <a:latin typeface="Cambria"/>
                <a:cs typeface="Cambria"/>
              </a:rPr>
              <a:t>número </a:t>
            </a:r>
            <a:r>
              <a:rPr dirty="0" sz="1700" spc="35">
                <a:latin typeface="Cambria"/>
                <a:cs typeface="Cambria"/>
              </a:rPr>
              <a:t>de </a:t>
            </a:r>
            <a:r>
              <a:rPr dirty="0" sz="1700" spc="30">
                <a:latin typeface="Cambria"/>
                <a:cs typeface="Cambria"/>
              </a:rPr>
              <a:t>operações </a:t>
            </a:r>
            <a:r>
              <a:rPr dirty="0" sz="1700" spc="50">
                <a:latin typeface="Cambria"/>
                <a:cs typeface="Cambria"/>
              </a:rPr>
              <a:t>que </a:t>
            </a:r>
            <a:r>
              <a:rPr dirty="0" sz="1700" spc="-55">
                <a:latin typeface="Cambria"/>
                <a:cs typeface="Cambria"/>
              </a:rPr>
              <a:t>o </a:t>
            </a:r>
            <a:r>
              <a:rPr dirty="0" sz="1700" spc="55">
                <a:latin typeface="Cambria"/>
                <a:cs typeface="Cambria"/>
              </a:rPr>
              <a:t>algoritmo </a:t>
            </a:r>
            <a:r>
              <a:rPr dirty="0" sz="1700" spc="70">
                <a:latin typeface="Cambria"/>
                <a:cs typeface="Cambria"/>
              </a:rPr>
              <a:t>executa </a:t>
            </a:r>
            <a:r>
              <a:rPr dirty="0" sz="1700" spc="65">
                <a:latin typeface="Cambria"/>
                <a:cs typeface="Cambria"/>
              </a:rPr>
              <a:t>em </a:t>
            </a:r>
            <a:r>
              <a:rPr dirty="0" sz="1700" spc="55">
                <a:latin typeface="Cambria"/>
                <a:cs typeface="Cambria"/>
              </a:rPr>
              <a:t>relação  </a:t>
            </a:r>
            <a:r>
              <a:rPr dirty="0" sz="1700" spc="35">
                <a:latin typeface="Cambria"/>
                <a:cs typeface="Cambria"/>
              </a:rPr>
              <a:t>ao </a:t>
            </a:r>
            <a:r>
              <a:rPr dirty="0" sz="1700" spc="85">
                <a:latin typeface="Cambria"/>
                <a:cs typeface="Cambria"/>
              </a:rPr>
              <a:t>tamanho </a:t>
            </a:r>
            <a:r>
              <a:rPr dirty="0" sz="1700" spc="80">
                <a:latin typeface="Cambria"/>
                <a:cs typeface="Cambria"/>
              </a:rPr>
              <a:t>da</a:t>
            </a:r>
            <a:r>
              <a:rPr dirty="0" sz="1700" spc="185">
                <a:latin typeface="Cambria"/>
                <a:cs typeface="Cambria"/>
              </a:rPr>
              <a:t> </a:t>
            </a:r>
            <a:r>
              <a:rPr dirty="0" sz="1700" spc="90">
                <a:latin typeface="Cambria"/>
                <a:cs typeface="Cambria"/>
              </a:rPr>
              <a:t>entrada.</a:t>
            </a:r>
            <a:endParaRPr sz="1700">
              <a:latin typeface="Cambria"/>
              <a:cs typeface="Cambria"/>
            </a:endParaRPr>
          </a:p>
          <a:p>
            <a:pPr marL="195580" indent="-182880">
              <a:lnSpc>
                <a:spcPts val="1885"/>
              </a:lnSpc>
              <a:spcBef>
                <a:spcPts val="1295"/>
              </a:spcBef>
              <a:buClr>
                <a:srgbClr val="4966AC"/>
              </a:buClr>
              <a:buSzPct val="79411"/>
              <a:buFont typeface="Arial"/>
              <a:buChar char="•"/>
              <a:tabLst>
                <a:tab pos="195580" algn="l"/>
              </a:tabLst>
            </a:pPr>
            <a:r>
              <a:rPr dirty="0" sz="1700" spc="85">
                <a:latin typeface="Cambria"/>
                <a:cs typeface="Cambria"/>
              </a:rPr>
              <a:t>Digamos </a:t>
            </a:r>
            <a:r>
              <a:rPr dirty="0" sz="1700" spc="50">
                <a:latin typeface="Cambria"/>
                <a:cs typeface="Cambria"/>
              </a:rPr>
              <a:t>que </a:t>
            </a:r>
            <a:r>
              <a:rPr dirty="0" sz="1700" spc="114">
                <a:latin typeface="Cambria"/>
                <a:cs typeface="Cambria"/>
              </a:rPr>
              <a:t>a </a:t>
            </a:r>
            <a:r>
              <a:rPr dirty="0" sz="1700" spc="85">
                <a:latin typeface="Cambria"/>
                <a:cs typeface="Cambria"/>
              </a:rPr>
              <a:t>lista </a:t>
            </a:r>
            <a:r>
              <a:rPr dirty="0" sz="1700" spc="90">
                <a:latin typeface="Cambria"/>
                <a:cs typeface="Cambria"/>
              </a:rPr>
              <a:t>tenha n </a:t>
            </a:r>
            <a:r>
              <a:rPr dirty="0" sz="1700" spc="60">
                <a:latin typeface="Cambria"/>
                <a:cs typeface="Cambria"/>
              </a:rPr>
              <a:t>elementos. </a:t>
            </a:r>
            <a:r>
              <a:rPr dirty="0" sz="1700" spc="210">
                <a:latin typeface="Cambria"/>
                <a:cs typeface="Cambria"/>
              </a:rPr>
              <a:t>O </a:t>
            </a:r>
            <a:r>
              <a:rPr dirty="0" sz="1700" spc="55">
                <a:latin typeface="Cambria"/>
                <a:cs typeface="Cambria"/>
              </a:rPr>
              <a:t>algoritmo </a:t>
            </a:r>
            <a:r>
              <a:rPr dirty="0" sz="1700" spc="60">
                <a:latin typeface="Cambria"/>
                <a:cs typeface="Cambria"/>
              </a:rPr>
              <a:t>precisa </a:t>
            </a:r>
            <a:r>
              <a:rPr dirty="0" sz="1700" spc="30">
                <a:latin typeface="Cambria"/>
                <a:cs typeface="Cambria"/>
              </a:rPr>
              <a:t>percorrer </a:t>
            </a:r>
            <a:r>
              <a:rPr dirty="0" sz="1700" spc="114">
                <a:latin typeface="Cambria"/>
                <a:cs typeface="Cambria"/>
              </a:rPr>
              <a:t>a </a:t>
            </a:r>
            <a:r>
              <a:rPr dirty="0" sz="1700" spc="85">
                <a:latin typeface="Cambria"/>
                <a:cs typeface="Cambria"/>
              </a:rPr>
              <a:t>lista</a:t>
            </a:r>
            <a:r>
              <a:rPr dirty="0" sz="1700" spc="360">
                <a:latin typeface="Cambria"/>
                <a:cs typeface="Cambria"/>
              </a:rPr>
              <a:t> </a:t>
            </a:r>
            <a:r>
              <a:rPr dirty="0" sz="1700" spc="110">
                <a:latin typeface="Cambria"/>
                <a:cs typeface="Cambria"/>
              </a:rPr>
              <a:t>uma</a:t>
            </a:r>
            <a:endParaRPr sz="1700">
              <a:latin typeface="Cambria"/>
              <a:cs typeface="Cambria"/>
            </a:endParaRPr>
          </a:p>
          <a:p>
            <a:pPr marL="195580">
              <a:lnSpc>
                <a:spcPts val="1885"/>
              </a:lnSpc>
            </a:pPr>
            <a:r>
              <a:rPr dirty="0" sz="1700" spc="45">
                <a:latin typeface="Cambria"/>
                <a:cs typeface="Cambria"/>
              </a:rPr>
              <a:t>vez </a:t>
            </a:r>
            <a:r>
              <a:rPr dirty="0" sz="1700" spc="85">
                <a:latin typeface="Cambria"/>
                <a:cs typeface="Cambria"/>
              </a:rPr>
              <a:t>para </a:t>
            </a:r>
            <a:r>
              <a:rPr dirty="0" sz="1700" spc="60">
                <a:latin typeface="Cambria"/>
                <a:cs typeface="Cambria"/>
              </a:rPr>
              <a:t>encontrar </a:t>
            </a:r>
            <a:r>
              <a:rPr dirty="0" sz="1700" spc="-50">
                <a:latin typeface="Cambria"/>
                <a:cs typeface="Cambria"/>
              </a:rPr>
              <a:t>o </a:t>
            </a:r>
            <a:r>
              <a:rPr dirty="0" sz="1700" spc="60">
                <a:latin typeface="Cambria"/>
                <a:cs typeface="Cambria"/>
              </a:rPr>
              <a:t>maior</a:t>
            </a:r>
            <a:r>
              <a:rPr dirty="0" sz="1700" spc="15">
                <a:latin typeface="Cambria"/>
                <a:cs typeface="Cambria"/>
              </a:rPr>
              <a:t> </a:t>
            </a:r>
            <a:r>
              <a:rPr dirty="0" sz="1700" spc="65">
                <a:latin typeface="Cambria"/>
                <a:cs typeface="Cambria"/>
              </a:rPr>
              <a:t>número.</a:t>
            </a:r>
            <a:endParaRPr sz="1700">
              <a:latin typeface="Cambria"/>
              <a:cs typeface="Cambria"/>
            </a:endParaRPr>
          </a:p>
          <a:p>
            <a:pPr marL="469900" marR="151130" indent="-182880">
              <a:lnSpc>
                <a:spcPts val="1440"/>
              </a:lnSpc>
              <a:spcBef>
                <a:spcPts val="490"/>
              </a:spcBef>
            </a:pPr>
            <a:r>
              <a:rPr dirty="0" sz="1500" spc="-960">
                <a:solidFill>
                  <a:srgbClr val="4966AC"/>
                </a:solidFill>
                <a:latin typeface="Wingdings"/>
                <a:cs typeface="Wingdings"/>
              </a:rPr>
              <a:t></a:t>
            </a:r>
            <a:r>
              <a:rPr dirty="0" sz="1500" spc="525">
                <a:solidFill>
                  <a:srgbClr val="4966AC"/>
                </a:solidFill>
                <a:latin typeface="Times New Roman"/>
                <a:cs typeface="Times New Roman"/>
              </a:rPr>
              <a:t> </a:t>
            </a:r>
            <a:r>
              <a:rPr dirty="0" sz="1500" spc="55">
                <a:solidFill>
                  <a:srgbClr val="252525"/>
                </a:solidFill>
                <a:latin typeface="Cambria"/>
                <a:cs typeface="Cambria"/>
              </a:rPr>
              <a:t>Portanto, </a:t>
            </a:r>
            <a:r>
              <a:rPr dirty="0" sz="1500" spc="-50">
                <a:solidFill>
                  <a:srgbClr val="252525"/>
                </a:solidFill>
                <a:latin typeface="Cambria"/>
                <a:cs typeface="Cambria"/>
              </a:rPr>
              <a:t>o </a:t>
            </a:r>
            <a:r>
              <a:rPr dirty="0" sz="1500" spc="40">
                <a:solidFill>
                  <a:srgbClr val="252525"/>
                </a:solidFill>
                <a:latin typeface="Cambria"/>
                <a:cs typeface="Cambria"/>
              </a:rPr>
              <a:t>número </a:t>
            </a:r>
            <a:r>
              <a:rPr dirty="0" sz="1500" spc="20">
                <a:solidFill>
                  <a:srgbClr val="252525"/>
                </a:solidFill>
                <a:latin typeface="Cambria"/>
                <a:cs typeface="Cambria"/>
              </a:rPr>
              <a:t>de </a:t>
            </a:r>
            <a:r>
              <a:rPr dirty="0" sz="1500" spc="15">
                <a:solidFill>
                  <a:srgbClr val="252525"/>
                </a:solidFill>
                <a:latin typeface="Cambria"/>
                <a:cs typeface="Cambria"/>
              </a:rPr>
              <a:t>operações é </a:t>
            </a:r>
            <a:r>
              <a:rPr dirty="0" sz="1500" spc="20">
                <a:solidFill>
                  <a:srgbClr val="252525"/>
                </a:solidFill>
                <a:latin typeface="Cambria"/>
                <a:cs typeface="Cambria"/>
              </a:rPr>
              <a:t>proporcional </a:t>
            </a:r>
            <a:r>
              <a:rPr dirty="0" sz="1500" spc="100">
                <a:solidFill>
                  <a:srgbClr val="252525"/>
                </a:solidFill>
                <a:latin typeface="Cambria"/>
                <a:cs typeface="Cambria"/>
              </a:rPr>
              <a:t>a </a:t>
            </a:r>
            <a:r>
              <a:rPr dirty="0" sz="1500" spc="90">
                <a:solidFill>
                  <a:srgbClr val="252525"/>
                </a:solidFill>
                <a:latin typeface="Cambria"/>
                <a:cs typeface="Cambria"/>
              </a:rPr>
              <a:t>n. </a:t>
            </a:r>
            <a:r>
              <a:rPr dirty="0" sz="1500" spc="150">
                <a:solidFill>
                  <a:srgbClr val="252525"/>
                </a:solidFill>
                <a:latin typeface="Cambria"/>
                <a:cs typeface="Cambria"/>
              </a:rPr>
              <a:t>Em </a:t>
            </a:r>
            <a:r>
              <a:rPr dirty="0" sz="1500" spc="50">
                <a:solidFill>
                  <a:srgbClr val="252525"/>
                </a:solidFill>
                <a:latin typeface="Cambria"/>
                <a:cs typeface="Cambria"/>
              </a:rPr>
              <a:t>outras </a:t>
            </a:r>
            <a:r>
              <a:rPr dirty="0" sz="1500" spc="70">
                <a:solidFill>
                  <a:srgbClr val="252525"/>
                </a:solidFill>
                <a:latin typeface="Cambria"/>
                <a:cs typeface="Cambria"/>
              </a:rPr>
              <a:t>palavras, </a:t>
            </a:r>
            <a:r>
              <a:rPr dirty="0" sz="1500" spc="100">
                <a:solidFill>
                  <a:srgbClr val="252525"/>
                </a:solidFill>
                <a:latin typeface="Cambria"/>
                <a:cs typeface="Cambria"/>
              </a:rPr>
              <a:t>a </a:t>
            </a:r>
            <a:r>
              <a:rPr dirty="0" sz="1500" spc="30">
                <a:solidFill>
                  <a:srgbClr val="252525"/>
                </a:solidFill>
                <a:latin typeface="Cambria"/>
                <a:cs typeface="Cambria"/>
              </a:rPr>
              <a:t>complexidade  </a:t>
            </a:r>
            <a:r>
              <a:rPr dirty="0" sz="1500" spc="20">
                <a:solidFill>
                  <a:srgbClr val="252525"/>
                </a:solidFill>
                <a:latin typeface="Cambria"/>
                <a:cs typeface="Cambria"/>
              </a:rPr>
              <a:t>de </a:t>
            </a:r>
            <a:r>
              <a:rPr dirty="0" sz="1500" spc="30">
                <a:solidFill>
                  <a:srgbClr val="252525"/>
                </a:solidFill>
                <a:latin typeface="Cambria"/>
                <a:cs typeface="Cambria"/>
              </a:rPr>
              <a:t>tempo desse </a:t>
            </a:r>
            <a:r>
              <a:rPr dirty="0" sz="1500" spc="40">
                <a:solidFill>
                  <a:srgbClr val="252525"/>
                </a:solidFill>
                <a:latin typeface="Cambria"/>
                <a:cs typeface="Cambria"/>
              </a:rPr>
              <a:t>algoritmo </a:t>
            </a:r>
            <a:r>
              <a:rPr dirty="0" sz="1500" spc="15">
                <a:solidFill>
                  <a:srgbClr val="252525"/>
                </a:solidFill>
                <a:latin typeface="Cambria"/>
                <a:cs typeface="Cambria"/>
              </a:rPr>
              <a:t>é</a:t>
            </a:r>
            <a:r>
              <a:rPr dirty="0" sz="1500" spc="30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dirty="0" sz="1500" spc="95" b="1">
                <a:solidFill>
                  <a:srgbClr val="252525"/>
                </a:solidFill>
                <a:latin typeface="Arial"/>
                <a:cs typeface="Arial"/>
              </a:rPr>
              <a:t>O(n)</a:t>
            </a:r>
            <a:r>
              <a:rPr dirty="0" sz="1500" spc="95">
                <a:solidFill>
                  <a:srgbClr val="252525"/>
                </a:solidFill>
                <a:latin typeface="Cambria"/>
                <a:cs typeface="Cambria"/>
              </a:rPr>
              <a:t>.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25">
                <a:solidFill>
                  <a:srgbClr val="C8CAE7"/>
                </a:solidFill>
                <a:latin typeface="Cambria"/>
                <a:cs typeface="Cambria"/>
              </a:rPr>
              <a:t>ANO LECTIVO</a:t>
            </a:r>
            <a:r>
              <a:rPr dirty="0" sz="1050" spc="-13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-25">
                <a:solidFill>
                  <a:srgbClr val="C8CAE7"/>
                </a:solidFill>
                <a:latin typeface="Cambria"/>
                <a:cs typeface="Cambria"/>
              </a:rPr>
              <a:t>2023/2024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35">
                <a:solidFill>
                  <a:srgbClr val="C8CAE7"/>
                </a:solidFill>
                <a:latin typeface="Cambria"/>
                <a:cs typeface="Cambria"/>
              </a:rPr>
              <a:t>ESGT </a:t>
            </a:r>
            <a:r>
              <a:rPr dirty="0" sz="1050">
                <a:solidFill>
                  <a:srgbClr val="C8CAE7"/>
                </a:solidFill>
                <a:latin typeface="Cambria"/>
                <a:cs typeface="Cambria"/>
              </a:rPr>
              <a:t>- </a:t>
            </a:r>
            <a:r>
              <a:rPr dirty="0" sz="1050" spc="90">
                <a:solidFill>
                  <a:srgbClr val="C8CAE7"/>
                </a:solidFill>
                <a:latin typeface="Cambria"/>
                <a:cs typeface="Cambria"/>
              </a:rPr>
              <a:t>IP.</a:t>
            </a:r>
            <a:r>
              <a:rPr dirty="0" sz="1050" spc="-70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60">
                <a:solidFill>
                  <a:srgbClr val="C8CAE7"/>
                </a:solidFill>
                <a:latin typeface="Cambria"/>
                <a:cs typeface="Cambria"/>
              </a:rPr>
              <a:t>Santarém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37636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65"/>
              <a:t>Outro</a:t>
            </a:r>
            <a:r>
              <a:rPr dirty="0" spc="65"/>
              <a:t> exemplo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dirty="0" spc="1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866" y="1844166"/>
            <a:ext cx="8411845" cy="424180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95580" marR="835660" indent="-182880">
              <a:lnSpc>
                <a:spcPts val="2060"/>
              </a:lnSpc>
              <a:spcBef>
                <a:spcPts val="25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200">
                <a:latin typeface="Cambria"/>
                <a:cs typeface="Cambria"/>
              </a:rPr>
              <a:t>Um </a:t>
            </a:r>
            <a:r>
              <a:rPr dirty="0" sz="1800" spc="45">
                <a:latin typeface="Cambria"/>
                <a:cs typeface="Cambria"/>
              </a:rPr>
              <a:t>exemplo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60">
                <a:latin typeface="Cambria"/>
                <a:cs typeface="Cambria"/>
              </a:rPr>
              <a:t>algoritmo </a:t>
            </a:r>
            <a:r>
              <a:rPr dirty="0" sz="1800" spc="20">
                <a:latin typeface="Cambria"/>
                <a:cs typeface="Cambria"/>
              </a:rPr>
              <a:t>com </a:t>
            </a:r>
            <a:r>
              <a:rPr dirty="0" sz="1800" spc="50">
                <a:latin typeface="Cambria"/>
                <a:cs typeface="Cambria"/>
              </a:rPr>
              <a:t>complexidade </a:t>
            </a:r>
            <a:r>
              <a:rPr dirty="0" sz="1800" spc="90" b="1">
                <a:latin typeface="Arial"/>
                <a:cs typeface="Arial"/>
              </a:rPr>
              <a:t>O(n^2) </a:t>
            </a:r>
            <a:r>
              <a:rPr dirty="0" sz="1800" spc="20">
                <a:latin typeface="Cambria"/>
                <a:cs typeface="Cambria"/>
              </a:rPr>
              <a:t>é </a:t>
            </a:r>
            <a:r>
              <a:rPr dirty="0" sz="1800" spc="-60">
                <a:latin typeface="Cambria"/>
                <a:cs typeface="Cambria"/>
              </a:rPr>
              <a:t>o </a:t>
            </a:r>
            <a:r>
              <a:rPr dirty="0" sz="1800" spc="60">
                <a:latin typeface="Cambria"/>
                <a:cs typeface="Cambria"/>
              </a:rPr>
              <a:t>algoritmo </a:t>
            </a:r>
            <a:r>
              <a:rPr dirty="0" sz="1800" spc="30">
                <a:latin typeface="Cambria"/>
                <a:cs typeface="Cambria"/>
              </a:rPr>
              <a:t>de  </a:t>
            </a:r>
            <a:r>
              <a:rPr dirty="0" sz="1800" spc="45">
                <a:latin typeface="Cambria"/>
                <a:cs typeface="Cambria"/>
              </a:rPr>
              <a:t>ordenação </a:t>
            </a:r>
            <a:r>
              <a:rPr dirty="0" sz="1800" spc="15">
                <a:latin typeface="Cambria"/>
                <a:cs typeface="Cambria"/>
              </a:rPr>
              <a:t>por</a:t>
            </a:r>
            <a:r>
              <a:rPr dirty="0" sz="1800" spc="170">
                <a:latin typeface="Cambria"/>
                <a:cs typeface="Cambria"/>
              </a:rPr>
              <a:t> </a:t>
            </a:r>
            <a:r>
              <a:rPr dirty="0" sz="1800" spc="55">
                <a:latin typeface="Cambria"/>
                <a:cs typeface="Cambria"/>
              </a:rPr>
              <a:t>seleção.</a:t>
            </a:r>
            <a:endParaRPr sz="1800">
              <a:latin typeface="Cambria"/>
              <a:cs typeface="Cambria"/>
            </a:endParaRPr>
          </a:p>
          <a:p>
            <a:pPr marL="195580" marR="35560" indent="-182880">
              <a:lnSpc>
                <a:spcPct val="95000"/>
              </a:lnSpc>
              <a:spcBef>
                <a:spcPts val="155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05">
                <a:latin typeface="Cambria"/>
                <a:cs typeface="Cambria"/>
              </a:rPr>
              <a:t>Esse </a:t>
            </a:r>
            <a:r>
              <a:rPr dirty="0" sz="1800" spc="60">
                <a:latin typeface="Cambria"/>
                <a:cs typeface="Cambria"/>
              </a:rPr>
              <a:t>algoritmo </a:t>
            </a:r>
            <a:r>
              <a:rPr dirty="0" sz="1800" spc="65">
                <a:latin typeface="Cambria"/>
                <a:cs typeface="Cambria"/>
              </a:rPr>
              <a:t>funciona </a:t>
            </a:r>
            <a:r>
              <a:rPr dirty="0" sz="1800" spc="45">
                <a:latin typeface="Cambria"/>
                <a:cs typeface="Cambria"/>
              </a:rPr>
              <a:t>selecionando </a:t>
            </a:r>
            <a:r>
              <a:rPr dirty="0" sz="1800" spc="-60">
                <a:latin typeface="Cambria"/>
                <a:cs typeface="Cambria"/>
              </a:rPr>
              <a:t>o </a:t>
            </a:r>
            <a:r>
              <a:rPr dirty="0" sz="1800" spc="50">
                <a:latin typeface="Cambria"/>
                <a:cs typeface="Cambria"/>
              </a:rPr>
              <a:t>menor elemento </a:t>
            </a:r>
            <a:r>
              <a:rPr dirty="0" sz="1800" spc="80">
                <a:latin typeface="Cambria"/>
                <a:cs typeface="Cambria"/>
              </a:rPr>
              <a:t>da </a:t>
            </a:r>
            <a:r>
              <a:rPr dirty="0" sz="1800" spc="85">
                <a:latin typeface="Cambria"/>
                <a:cs typeface="Cambria"/>
              </a:rPr>
              <a:t>lista </a:t>
            </a:r>
            <a:r>
              <a:rPr dirty="0" sz="1800" spc="20">
                <a:latin typeface="Cambria"/>
                <a:cs typeface="Cambria"/>
              </a:rPr>
              <a:t>e </a:t>
            </a:r>
            <a:r>
              <a:rPr dirty="0" sz="1800" spc="35">
                <a:latin typeface="Cambria"/>
                <a:cs typeface="Cambria"/>
              </a:rPr>
              <a:t>colocando-  </a:t>
            </a:r>
            <a:r>
              <a:rPr dirty="0" sz="1800" spc="-60">
                <a:latin typeface="Cambria"/>
                <a:cs typeface="Cambria"/>
              </a:rPr>
              <a:t>o </a:t>
            </a:r>
            <a:r>
              <a:rPr dirty="0" sz="1800" spc="114">
                <a:latin typeface="Cambria"/>
                <a:cs typeface="Cambria"/>
              </a:rPr>
              <a:t>na </a:t>
            </a:r>
            <a:r>
              <a:rPr dirty="0" sz="1800" spc="70">
                <a:latin typeface="Cambria"/>
                <a:cs typeface="Cambria"/>
              </a:rPr>
              <a:t>primeira </a:t>
            </a:r>
            <a:r>
              <a:rPr dirty="0" sz="1800" spc="45">
                <a:latin typeface="Cambria"/>
                <a:cs typeface="Cambria"/>
              </a:rPr>
              <a:t>posição, </a:t>
            </a:r>
            <a:r>
              <a:rPr dirty="0" sz="1800" spc="30">
                <a:latin typeface="Cambria"/>
                <a:cs typeface="Cambria"/>
              </a:rPr>
              <a:t>depois </a:t>
            </a:r>
            <a:r>
              <a:rPr dirty="0" sz="1800" spc="45">
                <a:latin typeface="Cambria"/>
                <a:cs typeface="Cambria"/>
              </a:rPr>
              <a:t>selecionando </a:t>
            </a:r>
            <a:r>
              <a:rPr dirty="0" sz="1800" spc="-60">
                <a:latin typeface="Cambria"/>
                <a:cs typeface="Cambria"/>
              </a:rPr>
              <a:t>o </a:t>
            </a:r>
            <a:r>
              <a:rPr dirty="0" sz="1800" spc="55">
                <a:latin typeface="Cambria"/>
                <a:cs typeface="Cambria"/>
              </a:rPr>
              <a:t>segundo </a:t>
            </a:r>
            <a:r>
              <a:rPr dirty="0" sz="1800" spc="50">
                <a:latin typeface="Cambria"/>
                <a:cs typeface="Cambria"/>
              </a:rPr>
              <a:t>menor elemento </a:t>
            </a:r>
            <a:r>
              <a:rPr dirty="0" sz="1800" spc="20">
                <a:latin typeface="Cambria"/>
                <a:cs typeface="Cambria"/>
              </a:rPr>
              <a:t>e  colocando-o </a:t>
            </a:r>
            <a:r>
              <a:rPr dirty="0" sz="1800" spc="110">
                <a:latin typeface="Cambria"/>
                <a:cs typeface="Cambria"/>
              </a:rPr>
              <a:t>na </a:t>
            </a:r>
            <a:r>
              <a:rPr dirty="0" sz="1800" spc="80">
                <a:latin typeface="Cambria"/>
                <a:cs typeface="Cambria"/>
              </a:rPr>
              <a:t>segunda </a:t>
            </a:r>
            <a:r>
              <a:rPr dirty="0" sz="1800" spc="40">
                <a:latin typeface="Cambria"/>
                <a:cs typeface="Cambria"/>
              </a:rPr>
              <a:t>posição, </a:t>
            </a:r>
            <a:r>
              <a:rPr dirty="0" sz="1800" spc="20">
                <a:latin typeface="Cambria"/>
                <a:cs typeface="Cambria"/>
              </a:rPr>
              <a:t>e </a:t>
            </a:r>
            <a:r>
              <a:rPr dirty="0" sz="1800" spc="85">
                <a:latin typeface="Cambria"/>
                <a:cs typeface="Cambria"/>
              </a:rPr>
              <a:t>assim </a:t>
            </a:r>
            <a:r>
              <a:rPr dirty="0" sz="1800" spc="15">
                <a:latin typeface="Cambria"/>
                <a:cs typeface="Cambria"/>
              </a:rPr>
              <a:t>por </a:t>
            </a:r>
            <a:r>
              <a:rPr dirty="0" sz="1800" spc="85">
                <a:latin typeface="Cambria"/>
                <a:cs typeface="Cambria"/>
              </a:rPr>
              <a:t>diante, </a:t>
            </a:r>
            <a:r>
              <a:rPr dirty="0" sz="1800" spc="80">
                <a:latin typeface="Cambria"/>
                <a:cs typeface="Cambria"/>
              </a:rPr>
              <a:t>até </a:t>
            </a:r>
            <a:r>
              <a:rPr dirty="0" sz="1800" spc="50">
                <a:latin typeface="Cambria"/>
                <a:cs typeface="Cambria"/>
              </a:rPr>
              <a:t>que </a:t>
            </a:r>
            <a:r>
              <a:rPr dirty="0" sz="1800" spc="120">
                <a:latin typeface="Cambria"/>
                <a:cs typeface="Cambria"/>
              </a:rPr>
              <a:t>a </a:t>
            </a:r>
            <a:r>
              <a:rPr dirty="0" sz="1800" spc="85">
                <a:latin typeface="Cambria"/>
                <a:cs typeface="Cambria"/>
              </a:rPr>
              <a:t>lista </a:t>
            </a:r>
            <a:r>
              <a:rPr dirty="0" sz="1800" spc="65">
                <a:latin typeface="Cambria"/>
                <a:cs typeface="Cambria"/>
              </a:rPr>
              <a:t>esteja  </a:t>
            </a:r>
            <a:r>
              <a:rPr dirty="0" sz="1800" spc="60">
                <a:latin typeface="Cambria"/>
                <a:cs typeface="Cambria"/>
              </a:rPr>
              <a:t>completamente</a:t>
            </a:r>
            <a:r>
              <a:rPr dirty="0" sz="1800" spc="105">
                <a:latin typeface="Cambria"/>
                <a:cs typeface="Cambria"/>
              </a:rPr>
              <a:t> </a:t>
            </a:r>
            <a:r>
              <a:rPr dirty="0" sz="1800" spc="65">
                <a:latin typeface="Cambria"/>
                <a:cs typeface="Cambria"/>
              </a:rPr>
              <a:t>ordenada.</a:t>
            </a:r>
            <a:endParaRPr sz="1800">
              <a:latin typeface="Cambria"/>
              <a:cs typeface="Cambria"/>
            </a:endParaRPr>
          </a:p>
          <a:p>
            <a:pPr marL="195580" marR="198755" indent="-182880">
              <a:lnSpc>
                <a:spcPct val="95100"/>
              </a:lnSpc>
              <a:spcBef>
                <a:spcPts val="159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220">
                <a:latin typeface="Cambria"/>
                <a:cs typeface="Cambria"/>
              </a:rPr>
              <a:t>O </a:t>
            </a:r>
            <a:r>
              <a:rPr dirty="0" sz="1800" spc="60">
                <a:latin typeface="Cambria"/>
                <a:cs typeface="Cambria"/>
              </a:rPr>
              <a:t>algoritmo </a:t>
            </a:r>
            <a:r>
              <a:rPr dirty="0" sz="1800" spc="75">
                <a:latin typeface="Cambria"/>
                <a:cs typeface="Cambria"/>
              </a:rPr>
              <a:t>tem </a:t>
            </a:r>
            <a:r>
              <a:rPr dirty="0" sz="1800" spc="114">
                <a:latin typeface="Cambria"/>
                <a:cs typeface="Cambria"/>
              </a:rPr>
              <a:t>uma </a:t>
            </a:r>
            <a:r>
              <a:rPr dirty="0" u="sng" sz="1800" spc="5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complexidade </a:t>
            </a:r>
            <a:r>
              <a:rPr dirty="0" u="sng" sz="1800" spc="3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de </a:t>
            </a:r>
            <a:r>
              <a:rPr dirty="0" u="sng" sz="1800" spc="4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tempo </a:t>
            </a:r>
            <a:r>
              <a:rPr dirty="0" u="sng" sz="1800" spc="3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de </a:t>
            </a:r>
            <a:r>
              <a:rPr dirty="0" u="sng" sz="1800" spc="6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O(n^2), </a:t>
            </a:r>
            <a:r>
              <a:rPr dirty="0" u="sng" sz="1800" spc="35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porque </a:t>
            </a:r>
            <a:r>
              <a:rPr dirty="0" u="sng" sz="1800" spc="45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ele </a:t>
            </a:r>
            <a:r>
              <a:rPr dirty="0" u="sng" sz="1800" spc="55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precisa </a:t>
            </a:r>
            <a:r>
              <a:rPr dirty="0" u="sng" sz="1800" spc="55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800" spc="6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comparar </a:t>
            </a:r>
            <a:r>
              <a:rPr dirty="0" u="sng" sz="1800" spc="75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cada </a:t>
            </a:r>
            <a:r>
              <a:rPr dirty="0" u="sng" sz="1800" spc="5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elemento </a:t>
            </a:r>
            <a:r>
              <a:rPr dirty="0" u="sng" sz="1800" spc="8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da </a:t>
            </a:r>
            <a:r>
              <a:rPr dirty="0" u="sng" sz="1800" spc="85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lista </a:t>
            </a:r>
            <a:r>
              <a:rPr dirty="0" u="sng" sz="1800" spc="25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com </a:t>
            </a:r>
            <a:r>
              <a:rPr dirty="0" u="sng" sz="1800" spc="2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todos </a:t>
            </a:r>
            <a:r>
              <a:rPr dirty="0" u="sng" sz="1800" spc="5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os </a:t>
            </a:r>
            <a:r>
              <a:rPr dirty="0" u="sng" sz="1800" spc="4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outros </a:t>
            </a:r>
            <a:r>
              <a:rPr dirty="0" u="sng" sz="1800" spc="55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elementos</a:t>
            </a:r>
            <a:r>
              <a:rPr dirty="0" sz="1800" spc="55">
                <a:latin typeface="Cambria"/>
                <a:cs typeface="Cambria"/>
              </a:rPr>
              <a:t> </a:t>
            </a:r>
            <a:r>
              <a:rPr dirty="0" sz="1800" spc="85">
                <a:latin typeface="Cambria"/>
                <a:cs typeface="Cambria"/>
              </a:rPr>
              <a:t>para  </a:t>
            </a:r>
            <a:r>
              <a:rPr dirty="0" sz="1800" spc="60">
                <a:latin typeface="Cambria"/>
                <a:cs typeface="Cambria"/>
              </a:rPr>
              <a:t>encontrar </a:t>
            </a:r>
            <a:r>
              <a:rPr dirty="0" sz="1800" spc="-60">
                <a:latin typeface="Cambria"/>
                <a:cs typeface="Cambria"/>
              </a:rPr>
              <a:t>o </a:t>
            </a:r>
            <a:r>
              <a:rPr dirty="0" sz="1800" spc="50">
                <a:latin typeface="Cambria"/>
                <a:cs typeface="Cambria"/>
              </a:rPr>
              <a:t>menor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 spc="60">
                <a:latin typeface="Cambria"/>
                <a:cs typeface="Cambria"/>
              </a:rPr>
              <a:t>elemento.</a:t>
            </a:r>
            <a:endParaRPr sz="1800">
              <a:latin typeface="Cambria"/>
              <a:cs typeface="Cambria"/>
            </a:endParaRPr>
          </a:p>
          <a:p>
            <a:pPr marL="195580" indent="-182880">
              <a:lnSpc>
                <a:spcPts val="2100"/>
              </a:lnSpc>
              <a:spcBef>
                <a:spcPts val="150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55">
                <a:latin typeface="Cambria"/>
                <a:cs typeface="Cambria"/>
              </a:rPr>
              <a:t>Isso </a:t>
            </a:r>
            <a:r>
              <a:rPr dirty="0" sz="1800" spc="75">
                <a:latin typeface="Cambria"/>
                <a:cs typeface="Cambria"/>
              </a:rPr>
              <a:t>significa que, </a:t>
            </a:r>
            <a:r>
              <a:rPr dirty="0" sz="1800" spc="85">
                <a:latin typeface="Cambria"/>
                <a:cs typeface="Cambria"/>
              </a:rPr>
              <a:t>para </a:t>
            </a:r>
            <a:r>
              <a:rPr dirty="0" sz="1800" spc="114">
                <a:latin typeface="Cambria"/>
                <a:cs typeface="Cambria"/>
              </a:rPr>
              <a:t>uma </a:t>
            </a:r>
            <a:r>
              <a:rPr dirty="0" sz="1800" spc="85">
                <a:latin typeface="Cambria"/>
                <a:cs typeface="Cambria"/>
              </a:rPr>
              <a:t>lista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85">
                <a:latin typeface="Cambria"/>
                <a:cs typeface="Cambria"/>
              </a:rPr>
              <a:t>tamanho </a:t>
            </a:r>
            <a:r>
              <a:rPr dirty="0" sz="1800" spc="120">
                <a:latin typeface="Cambria"/>
                <a:cs typeface="Cambria"/>
              </a:rPr>
              <a:t>n, </a:t>
            </a:r>
            <a:r>
              <a:rPr dirty="0" sz="1800" spc="-60">
                <a:latin typeface="Cambria"/>
                <a:cs typeface="Cambria"/>
              </a:rPr>
              <a:t>o </a:t>
            </a:r>
            <a:r>
              <a:rPr dirty="0" sz="1800" spc="60">
                <a:latin typeface="Cambria"/>
                <a:cs typeface="Cambria"/>
              </a:rPr>
              <a:t>algoritmo </a:t>
            </a:r>
            <a:r>
              <a:rPr dirty="0" sz="1800" spc="55">
                <a:latin typeface="Cambria"/>
                <a:cs typeface="Cambria"/>
              </a:rPr>
              <a:t>precisa</a:t>
            </a:r>
            <a:r>
              <a:rPr dirty="0" sz="1800" spc="315">
                <a:latin typeface="Cambria"/>
                <a:cs typeface="Cambria"/>
              </a:rPr>
              <a:t> </a:t>
            </a:r>
            <a:r>
              <a:rPr dirty="0" sz="1800" spc="70">
                <a:latin typeface="Cambria"/>
                <a:cs typeface="Cambria"/>
              </a:rPr>
              <a:t>executar</a:t>
            </a:r>
            <a:endParaRPr sz="1800">
              <a:latin typeface="Cambria"/>
              <a:cs typeface="Cambria"/>
            </a:endParaRPr>
          </a:p>
          <a:p>
            <a:pPr marL="195580">
              <a:lnSpc>
                <a:spcPts val="2100"/>
              </a:lnSpc>
            </a:pPr>
            <a:r>
              <a:rPr dirty="0" sz="1800" spc="75" b="1">
                <a:latin typeface="Arial"/>
                <a:cs typeface="Arial"/>
              </a:rPr>
              <a:t>n^2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50">
                <a:latin typeface="Cambria"/>
                <a:cs typeface="Cambria"/>
              </a:rPr>
              <a:t>comparações.</a:t>
            </a:r>
            <a:endParaRPr sz="1800">
              <a:latin typeface="Cambria"/>
              <a:cs typeface="Cambria"/>
            </a:endParaRPr>
          </a:p>
          <a:p>
            <a:pPr marL="195580" marR="1029335" indent="-182880">
              <a:lnSpc>
                <a:spcPts val="2050"/>
              </a:lnSpc>
              <a:spcBef>
                <a:spcPts val="1664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85">
                <a:latin typeface="Cambria"/>
                <a:cs typeface="Cambria"/>
              </a:rPr>
              <a:t>Embora </a:t>
            </a:r>
            <a:r>
              <a:rPr dirty="0" sz="1800" spc="-60">
                <a:latin typeface="Cambria"/>
                <a:cs typeface="Cambria"/>
              </a:rPr>
              <a:t>o </a:t>
            </a:r>
            <a:r>
              <a:rPr dirty="0" sz="1800" spc="60">
                <a:latin typeface="Cambria"/>
                <a:cs typeface="Cambria"/>
              </a:rPr>
              <a:t>algoritmo </a:t>
            </a:r>
            <a:r>
              <a:rPr dirty="0" sz="1800" spc="30">
                <a:latin typeface="Cambria"/>
                <a:cs typeface="Cambria"/>
              </a:rPr>
              <a:t>de </a:t>
            </a:r>
            <a:r>
              <a:rPr dirty="0" sz="1800" spc="45">
                <a:latin typeface="Cambria"/>
                <a:cs typeface="Cambria"/>
              </a:rPr>
              <a:t>ordenação </a:t>
            </a:r>
            <a:r>
              <a:rPr dirty="0" sz="1800" spc="15">
                <a:latin typeface="Cambria"/>
                <a:cs typeface="Cambria"/>
              </a:rPr>
              <a:t>por </a:t>
            </a:r>
            <a:r>
              <a:rPr dirty="0" sz="1800" spc="40">
                <a:latin typeface="Cambria"/>
                <a:cs typeface="Cambria"/>
              </a:rPr>
              <a:t>seleção </a:t>
            </a:r>
            <a:r>
              <a:rPr dirty="0" sz="1800" spc="65">
                <a:latin typeface="Cambria"/>
                <a:cs typeface="Cambria"/>
              </a:rPr>
              <a:t>seja simples </a:t>
            </a:r>
            <a:r>
              <a:rPr dirty="0" sz="1800" spc="20">
                <a:latin typeface="Cambria"/>
                <a:cs typeface="Cambria"/>
              </a:rPr>
              <a:t>e </a:t>
            </a:r>
            <a:r>
              <a:rPr dirty="0" sz="1800" spc="70">
                <a:latin typeface="Cambria"/>
                <a:cs typeface="Cambria"/>
              </a:rPr>
              <a:t>fácil </a:t>
            </a:r>
            <a:r>
              <a:rPr dirty="0" sz="1800" spc="30">
                <a:latin typeface="Cambria"/>
                <a:cs typeface="Cambria"/>
              </a:rPr>
              <a:t>de  </a:t>
            </a:r>
            <a:r>
              <a:rPr dirty="0" sz="1800" spc="70">
                <a:latin typeface="Cambria"/>
                <a:cs typeface="Cambria"/>
              </a:rPr>
              <a:t>entender, </a:t>
            </a:r>
            <a:r>
              <a:rPr dirty="0" sz="1800" spc="45">
                <a:latin typeface="Cambria"/>
                <a:cs typeface="Cambria"/>
              </a:rPr>
              <a:t>ele </a:t>
            </a:r>
            <a:r>
              <a:rPr dirty="0" sz="1800" spc="60">
                <a:latin typeface="Cambria"/>
                <a:cs typeface="Cambria"/>
              </a:rPr>
              <a:t>não </a:t>
            </a:r>
            <a:r>
              <a:rPr dirty="0" sz="1800" spc="20">
                <a:latin typeface="Cambria"/>
                <a:cs typeface="Cambria"/>
              </a:rPr>
              <a:t>é </a:t>
            </a:r>
            <a:r>
              <a:rPr dirty="0" sz="1800" spc="65">
                <a:latin typeface="Cambria"/>
                <a:cs typeface="Cambria"/>
              </a:rPr>
              <a:t>muito </a:t>
            </a:r>
            <a:r>
              <a:rPr dirty="0" sz="1800" spc="55">
                <a:latin typeface="Cambria"/>
                <a:cs typeface="Cambria"/>
              </a:rPr>
              <a:t>eficiente </a:t>
            </a:r>
            <a:r>
              <a:rPr dirty="0" sz="1800" spc="85">
                <a:latin typeface="Cambria"/>
                <a:cs typeface="Cambria"/>
              </a:rPr>
              <a:t>para </a:t>
            </a:r>
            <a:r>
              <a:rPr dirty="0" sz="1800" spc="80">
                <a:latin typeface="Cambria"/>
                <a:cs typeface="Cambria"/>
              </a:rPr>
              <a:t>listas</a:t>
            </a:r>
            <a:r>
              <a:rPr dirty="0" sz="1800" spc="490">
                <a:latin typeface="Cambria"/>
                <a:cs typeface="Cambria"/>
              </a:rPr>
              <a:t> </a:t>
            </a:r>
            <a:r>
              <a:rPr dirty="0" sz="1800" spc="70">
                <a:latin typeface="Cambria"/>
                <a:cs typeface="Cambria"/>
              </a:rPr>
              <a:t>grandes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25">
                <a:solidFill>
                  <a:srgbClr val="C8CAE7"/>
                </a:solidFill>
                <a:latin typeface="Cambria"/>
                <a:cs typeface="Cambria"/>
              </a:rPr>
              <a:t>ANO LECTIVO</a:t>
            </a:r>
            <a:r>
              <a:rPr dirty="0" sz="1050" spc="-135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-25">
                <a:solidFill>
                  <a:srgbClr val="C8CAE7"/>
                </a:solidFill>
                <a:latin typeface="Cambria"/>
                <a:cs typeface="Cambria"/>
              </a:rPr>
              <a:t>2023/2024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135">
                <a:solidFill>
                  <a:srgbClr val="C8CAE7"/>
                </a:solidFill>
                <a:latin typeface="Cambria"/>
                <a:cs typeface="Cambria"/>
              </a:rPr>
              <a:t>ESGT </a:t>
            </a:r>
            <a:r>
              <a:rPr dirty="0" sz="1050">
                <a:solidFill>
                  <a:srgbClr val="C8CAE7"/>
                </a:solidFill>
                <a:latin typeface="Cambria"/>
                <a:cs typeface="Cambria"/>
              </a:rPr>
              <a:t>- </a:t>
            </a:r>
            <a:r>
              <a:rPr dirty="0" sz="1050" spc="90">
                <a:solidFill>
                  <a:srgbClr val="C8CAE7"/>
                </a:solidFill>
                <a:latin typeface="Cambria"/>
                <a:cs typeface="Cambria"/>
              </a:rPr>
              <a:t>IP.</a:t>
            </a:r>
            <a:r>
              <a:rPr dirty="0" sz="1050" spc="-70">
                <a:solidFill>
                  <a:srgbClr val="C8CAE7"/>
                </a:solidFill>
                <a:latin typeface="Cambria"/>
                <a:cs typeface="Cambria"/>
              </a:rPr>
              <a:t> </a:t>
            </a:r>
            <a:r>
              <a:rPr dirty="0" sz="1050" spc="60">
                <a:solidFill>
                  <a:srgbClr val="C8CAE7"/>
                </a:solidFill>
                <a:latin typeface="Cambria"/>
                <a:cs typeface="Cambria"/>
              </a:rPr>
              <a:t>Santarém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Pedro Ferreira</dc:creator>
  <dc:title>Algoritmos e estruturas de dados</dc:title>
  <dcterms:created xsi:type="dcterms:W3CDTF">2023-11-16T14:57:43Z</dcterms:created>
  <dcterms:modified xsi:type="dcterms:W3CDTF">2023-11-16T14:57:43Z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2023-11-16T00:00:00Z</vt:filetime>
  </property>
</Properties>
</file>