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C63B7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20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C63B7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20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C63B7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20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C63B7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20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C63B7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20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1B1E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40866" y="953211"/>
            <a:ext cx="9510267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0866" y="1845690"/>
            <a:ext cx="9510267" cy="428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598402" y="6154700"/>
            <a:ext cx="305434" cy="575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C63B7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20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866" y="953211"/>
            <a:ext cx="393763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Pesquisa</a:t>
            </a:r>
            <a:r>
              <a:rPr dirty="0" spc="-70"/>
              <a:t> </a:t>
            </a:r>
            <a:r>
              <a:rPr dirty="0" spc="300"/>
              <a:t>linear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r>
              <a:rPr dirty="0" spc="20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0866" y="1845690"/>
            <a:ext cx="8230234" cy="297243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95580" marR="5080" indent="-182880">
              <a:lnSpc>
                <a:spcPts val="2050"/>
              </a:lnSpc>
              <a:spcBef>
                <a:spcPts val="26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100">
                <a:latin typeface="Times New Roman"/>
                <a:cs typeface="Times New Roman"/>
              </a:rPr>
              <a:t>O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114">
                <a:latin typeface="Times New Roman"/>
                <a:cs typeface="Times New Roman"/>
              </a:rPr>
              <a:t>algoritmo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114">
                <a:latin typeface="Times New Roman"/>
                <a:cs typeface="Times New Roman"/>
              </a:rPr>
              <a:t>de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140">
                <a:latin typeface="Times New Roman"/>
                <a:cs typeface="Times New Roman"/>
              </a:rPr>
              <a:t>pesquisa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145">
                <a:latin typeface="Times New Roman"/>
                <a:cs typeface="Times New Roman"/>
              </a:rPr>
              <a:t>linear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120">
                <a:latin typeface="Times New Roman"/>
                <a:cs typeface="Times New Roman"/>
              </a:rPr>
              <a:t>base-se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155">
                <a:latin typeface="Times New Roman"/>
                <a:cs typeface="Times New Roman"/>
              </a:rPr>
              <a:t>em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percorrer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70">
                <a:latin typeface="Times New Roman"/>
                <a:cs typeface="Times New Roman"/>
              </a:rPr>
              <a:t>do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105">
                <a:latin typeface="Times New Roman"/>
                <a:cs typeface="Times New Roman"/>
              </a:rPr>
              <a:t>princípio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170">
                <a:latin typeface="Times New Roman"/>
                <a:cs typeface="Times New Roman"/>
              </a:rPr>
              <a:t>até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105">
                <a:latin typeface="Times New Roman"/>
                <a:cs typeface="Times New Roman"/>
              </a:rPr>
              <a:t>ao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90">
                <a:latin typeface="Times New Roman"/>
                <a:cs typeface="Times New Roman"/>
              </a:rPr>
              <a:t>fim  </a:t>
            </a:r>
            <a:r>
              <a:rPr dirty="0" sz="1800" spc="80">
                <a:latin typeface="Times New Roman"/>
                <a:cs typeface="Times New Roman"/>
              </a:rPr>
              <a:t>(se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110">
                <a:latin typeface="Times New Roman"/>
                <a:cs typeface="Times New Roman"/>
              </a:rPr>
              <a:t>necessário)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204">
                <a:latin typeface="Times New Roman"/>
                <a:cs typeface="Times New Roman"/>
              </a:rPr>
              <a:t>uma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lista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100">
                <a:latin typeface="Times New Roman"/>
                <a:cs typeface="Times New Roman"/>
              </a:rPr>
              <a:t>ou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 spc="180">
                <a:latin typeface="Times New Roman"/>
                <a:cs typeface="Times New Roman"/>
              </a:rPr>
              <a:t>array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100">
                <a:latin typeface="Times New Roman"/>
                <a:cs typeface="Times New Roman"/>
              </a:rPr>
              <a:t>ou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árvore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120">
                <a:latin typeface="Times New Roman"/>
                <a:cs typeface="Times New Roman"/>
              </a:rPr>
              <a:t>possivelmente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140">
                <a:latin typeface="Times New Roman"/>
                <a:cs typeface="Times New Roman"/>
              </a:rPr>
              <a:t>não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150">
                <a:latin typeface="Times New Roman"/>
                <a:cs typeface="Times New Roman"/>
              </a:rPr>
              <a:t>ordenada</a:t>
            </a:r>
            <a:endParaRPr sz="18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260"/>
              </a:spcBef>
            </a:pPr>
            <a:r>
              <a:rPr dirty="0" sz="1600" spc="-1025">
                <a:solidFill>
                  <a:srgbClr val="4966AC"/>
                </a:solidFill>
                <a:latin typeface="Wingdings"/>
                <a:cs typeface="Wingdings"/>
              </a:rPr>
              <a:t></a:t>
            </a:r>
            <a:r>
              <a:rPr dirty="0" sz="1600" spc="459">
                <a:solidFill>
                  <a:srgbClr val="4966AC"/>
                </a:solidFill>
                <a:latin typeface="Times New Roman"/>
                <a:cs typeface="Times New Roman"/>
              </a:rPr>
              <a:t> </a:t>
            </a:r>
            <a:r>
              <a:rPr dirty="0" sz="1600" spc="80">
                <a:solidFill>
                  <a:srgbClr val="252525"/>
                </a:solidFill>
                <a:latin typeface="Times New Roman"/>
                <a:cs typeface="Times New Roman"/>
              </a:rPr>
              <a:t>Até </a:t>
            </a:r>
            <a:r>
              <a:rPr dirty="0" sz="1600" spc="110">
                <a:solidFill>
                  <a:srgbClr val="252525"/>
                </a:solidFill>
                <a:latin typeface="Times New Roman"/>
                <a:cs typeface="Times New Roman"/>
              </a:rPr>
              <a:t>que </a:t>
            </a:r>
            <a:r>
              <a:rPr dirty="0" sz="1600" spc="-5">
                <a:solidFill>
                  <a:srgbClr val="252525"/>
                </a:solidFill>
                <a:latin typeface="Times New Roman"/>
                <a:cs typeface="Times New Roman"/>
              </a:rPr>
              <a:t>o </a:t>
            </a:r>
            <a:r>
              <a:rPr dirty="0" sz="1600" spc="100">
                <a:solidFill>
                  <a:srgbClr val="252525"/>
                </a:solidFill>
                <a:latin typeface="Times New Roman"/>
                <a:cs typeface="Times New Roman"/>
              </a:rPr>
              <a:t>elemento </a:t>
            </a:r>
            <a:r>
              <a:rPr dirty="0" sz="1600" spc="95">
                <a:solidFill>
                  <a:srgbClr val="252525"/>
                </a:solidFill>
                <a:latin typeface="Times New Roman"/>
                <a:cs typeface="Times New Roman"/>
              </a:rPr>
              <a:t>procurado </a:t>
            </a:r>
            <a:r>
              <a:rPr dirty="0" sz="1600" spc="100">
                <a:solidFill>
                  <a:srgbClr val="252525"/>
                </a:solidFill>
                <a:latin typeface="Times New Roman"/>
                <a:cs typeface="Times New Roman"/>
              </a:rPr>
              <a:t>seja</a:t>
            </a:r>
            <a:r>
              <a:rPr dirty="0" sz="16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600" spc="105">
                <a:solidFill>
                  <a:srgbClr val="252525"/>
                </a:solidFill>
                <a:latin typeface="Times New Roman"/>
                <a:cs typeface="Times New Roman"/>
              </a:rPr>
              <a:t>encontrado</a:t>
            </a:r>
            <a:endParaRPr sz="16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59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180">
                <a:latin typeface="Times New Roman"/>
                <a:cs typeface="Times New Roman"/>
              </a:rPr>
              <a:t>sua </a:t>
            </a:r>
            <a:r>
              <a:rPr dirty="0" sz="1800" spc="105">
                <a:latin typeface="Times New Roman"/>
                <a:cs typeface="Times New Roman"/>
              </a:rPr>
              <a:t>complexidade </a:t>
            </a:r>
            <a:r>
              <a:rPr dirty="0" sz="1800" spc="100">
                <a:latin typeface="Times New Roman"/>
                <a:cs typeface="Times New Roman"/>
              </a:rPr>
              <a:t>é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80">
                <a:latin typeface="Times New Roman"/>
                <a:cs typeface="Times New Roman"/>
              </a:rPr>
              <a:t>O(n)</a:t>
            </a:r>
            <a:endParaRPr sz="1800">
              <a:latin typeface="Times New Roman"/>
              <a:cs typeface="Times New Roman"/>
            </a:endParaRPr>
          </a:p>
          <a:p>
            <a:pPr marL="195580" marR="231140" indent="-182880">
              <a:lnSpc>
                <a:spcPts val="2050"/>
              </a:lnSpc>
              <a:spcBef>
                <a:spcPts val="1645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85">
                <a:latin typeface="Times New Roman"/>
                <a:cs typeface="Times New Roman"/>
              </a:rPr>
              <a:t>No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125">
                <a:latin typeface="Times New Roman"/>
                <a:cs typeface="Times New Roman"/>
              </a:rPr>
              <a:t>máximo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130">
                <a:latin typeface="Times New Roman"/>
                <a:cs typeface="Times New Roman"/>
              </a:rPr>
              <a:t>temos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que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130">
                <a:latin typeface="Times New Roman"/>
                <a:cs typeface="Times New Roman"/>
              </a:rPr>
              <a:t>percorrer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70">
                <a:latin typeface="Times New Roman"/>
                <a:cs typeface="Times New Roman"/>
              </a:rPr>
              <a:t>os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165">
                <a:latin typeface="Times New Roman"/>
                <a:cs typeface="Times New Roman"/>
              </a:rPr>
              <a:t>N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125">
                <a:latin typeface="Times New Roman"/>
                <a:cs typeface="Times New Roman"/>
              </a:rPr>
              <a:t>elementos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170">
                <a:latin typeface="Times New Roman"/>
                <a:cs typeface="Times New Roman"/>
              </a:rPr>
              <a:t>da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185">
                <a:latin typeface="Times New Roman"/>
                <a:cs typeface="Times New Roman"/>
              </a:rPr>
              <a:t>estrutura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200">
                <a:latin typeface="Times New Roman"/>
                <a:cs typeface="Times New Roman"/>
              </a:rPr>
              <a:t>a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145">
                <a:latin typeface="Times New Roman"/>
                <a:cs typeface="Times New Roman"/>
              </a:rPr>
              <a:t>pesquisar  </a:t>
            </a:r>
            <a:r>
              <a:rPr dirty="0" sz="1800" spc="185">
                <a:latin typeface="Times New Roman"/>
                <a:cs typeface="Times New Roman"/>
              </a:rPr>
              <a:t>para </a:t>
            </a:r>
            <a:r>
              <a:rPr dirty="0" sz="1800" spc="150">
                <a:latin typeface="Times New Roman"/>
                <a:cs typeface="Times New Roman"/>
              </a:rPr>
              <a:t>encontrar </a:t>
            </a:r>
            <a:r>
              <a:rPr dirty="0" sz="1800">
                <a:latin typeface="Times New Roman"/>
                <a:cs typeface="Times New Roman"/>
              </a:rPr>
              <a:t>o </a:t>
            </a:r>
            <a:r>
              <a:rPr dirty="0" sz="1800" spc="125">
                <a:latin typeface="Times New Roman"/>
                <a:cs typeface="Times New Roman"/>
              </a:rPr>
              <a:t>elemento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 spc="114">
                <a:latin typeface="Times New Roman"/>
                <a:cs typeface="Times New Roman"/>
              </a:rPr>
              <a:t>pesquisado.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455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85">
                <a:latin typeface="Times New Roman"/>
                <a:cs typeface="Times New Roman"/>
              </a:rPr>
              <a:t>Pouco </a:t>
            </a:r>
            <a:r>
              <a:rPr dirty="0" sz="1800" spc="100">
                <a:latin typeface="Times New Roman"/>
                <a:cs typeface="Times New Roman"/>
              </a:rPr>
              <a:t>eficiente </a:t>
            </a:r>
            <a:r>
              <a:rPr dirty="0" sz="1800" spc="185">
                <a:latin typeface="Times New Roman"/>
                <a:cs typeface="Times New Roman"/>
              </a:rPr>
              <a:t>para </a:t>
            </a:r>
            <a:r>
              <a:rPr dirty="0" sz="1800" spc="165">
                <a:latin typeface="Times New Roman"/>
                <a:cs typeface="Times New Roman"/>
              </a:rPr>
              <a:t>N </a:t>
            </a:r>
            <a:r>
              <a:rPr dirty="0" sz="1800" spc="135">
                <a:latin typeface="Times New Roman"/>
                <a:cs typeface="Times New Roman"/>
              </a:rPr>
              <a:t>muito</a:t>
            </a:r>
            <a:r>
              <a:rPr dirty="0" sz="1800" spc="-275">
                <a:latin typeface="Times New Roman"/>
                <a:cs typeface="Times New Roman"/>
              </a:rPr>
              <a:t> </a:t>
            </a:r>
            <a:r>
              <a:rPr dirty="0" sz="1800" spc="140">
                <a:latin typeface="Times New Roman"/>
                <a:cs typeface="Times New Roman"/>
              </a:rPr>
              <a:t>grande.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49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110">
                <a:latin typeface="Times New Roman"/>
                <a:cs typeface="Times New Roman"/>
              </a:rPr>
              <a:t>Pode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145">
                <a:latin typeface="Times New Roman"/>
                <a:cs typeface="Times New Roman"/>
              </a:rPr>
              <a:t>ser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114">
                <a:latin typeface="Times New Roman"/>
                <a:cs typeface="Times New Roman"/>
              </a:rPr>
              <a:t>utilizado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185">
                <a:latin typeface="Times New Roman"/>
                <a:cs typeface="Times New Roman"/>
              </a:rPr>
              <a:t>para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180">
                <a:latin typeface="Times New Roman"/>
                <a:cs typeface="Times New Roman"/>
              </a:rPr>
              <a:t>estruturas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140">
                <a:latin typeface="Times New Roman"/>
                <a:cs typeface="Times New Roman"/>
              </a:rPr>
              <a:t>não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150">
                <a:latin typeface="Times New Roman"/>
                <a:cs typeface="Times New Roman"/>
              </a:rPr>
              <a:t>ordenadas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7831" y="311286"/>
            <a:ext cx="186690" cy="1663700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55">
                <a:solidFill>
                  <a:srgbClr val="C8CAE7"/>
                </a:solidFill>
                <a:latin typeface="Times New Roman"/>
                <a:cs typeface="Times New Roman"/>
              </a:rPr>
              <a:t>ANO </a:t>
            </a:r>
            <a:r>
              <a:rPr dirty="0" sz="1050" spc="65">
                <a:solidFill>
                  <a:srgbClr val="C8CAE7"/>
                </a:solidFill>
                <a:latin typeface="Times New Roman"/>
                <a:cs typeface="Times New Roman"/>
              </a:rPr>
              <a:t>LECTIVO</a:t>
            </a:r>
            <a:r>
              <a:rPr dirty="0" sz="1050" spc="-160">
                <a:solidFill>
                  <a:srgbClr val="C8CAE7"/>
                </a:solidFill>
                <a:latin typeface="Times New Roman"/>
                <a:cs typeface="Times New Roman"/>
              </a:rPr>
              <a:t> </a:t>
            </a:r>
            <a:r>
              <a:rPr dirty="0" sz="1050" spc="50">
                <a:solidFill>
                  <a:srgbClr val="C8CAE7"/>
                </a:solidFill>
                <a:latin typeface="Times New Roman"/>
                <a:cs typeface="Times New Roman"/>
              </a:rPr>
              <a:t>2023/2024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57831" y="4596857"/>
            <a:ext cx="186690" cy="1346200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75">
                <a:solidFill>
                  <a:srgbClr val="C8CAE7"/>
                </a:solidFill>
                <a:latin typeface="Times New Roman"/>
                <a:cs typeface="Times New Roman"/>
              </a:rPr>
              <a:t>ESGT </a:t>
            </a:r>
            <a:r>
              <a:rPr dirty="0" sz="1050">
                <a:solidFill>
                  <a:srgbClr val="C8CAE7"/>
                </a:solidFill>
                <a:latin typeface="Times New Roman"/>
                <a:cs typeface="Times New Roman"/>
              </a:rPr>
              <a:t>- </a:t>
            </a:r>
            <a:r>
              <a:rPr dirty="0" sz="1050" spc="75">
                <a:solidFill>
                  <a:srgbClr val="C8CAE7"/>
                </a:solidFill>
                <a:latin typeface="Times New Roman"/>
                <a:cs typeface="Times New Roman"/>
              </a:rPr>
              <a:t>IP.</a:t>
            </a:r>
            <a:r>
              <a:rPr dirty="0" sz="1050" spc="-80">
                <a:solidFill>
                  <a:srgbClr val="C8CAE7"/>
                </a:solidFill>
                <a:latin typeface="Times New Roman"/>
                <a:cs typeface="Times New Roman"/>
              </a:rPr>
              <a:t> </a:t>
            </a:r>
            <a:r>
              <a:rPr dirty="0" sz="1050" spc="100">
                <a:solidFill>
                  <a:srgbClr val="C8CAE7"/>
                </a:solidFill>
                <a:latin typeface="Times New Roman"/>
                <a:cs typeface="Times New Roman"/>
              </a:rPr>
              <a:t>Santarém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866" y="953211"/>
            <a:ext cx="711009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0"/>
              <a:t>Inserção </a:t>
            </a:r>
            <a:r>
              <a:rPr dirty="0" spc="315"/>
              <a:t>ordenada </a:t>
            </a:r>
            <a:r>
              <a:rPr dirty="0" spc="350"/>
              <a:t>em</a:t>
            </a:r>
            <a:r>
              <a:rPr dirty="0" spc="-630"/>
              <a:t> </a:t>
            </a:r>
            <a:r>
              <a:rPr dirty="0" spc="290"/>
              <a:t>listas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r>
              <a:rPr dirty="0" spc="20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0866" y="1845690"/>
            <a:ext cx="8299450" cy="250888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95580" marR="5080" indent="-182880">
              <a:lnSpc>
                <a:spcPts val="2050"/>
              </a:lnSpc>
              <a:spcBef>
                <a:spcPts val="26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114">
                <a:latin typeface="Times New Roman"/>
                <a:cs typeface="Times New Roman"/>
              </a:rPr>
              <a:t>Se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inserirmos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150">
                <a:latin typeface="Times New Roman"/>
                <a:cs typeface="Times New Roman"/>
              </a:rPr>
              <a:t>sempre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125">
                <a:latin typeface="Times New Roman"/>
                <a:cs typeface="Times New Roman"/>
              </a:rPr>
              <a:t>elementos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204">
                <a:latin typeface="Times New Roman"/>
                <a:cs typeface="Times New Roman"/>
              </a:rPr>
              <a:t>numa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lista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150">
                <a:latin typeface="Times New Roman"/>
                <a:cs typeface="Times New Roman"/>
              </a:rPr>
              <a:t>garantindo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que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160">
                <a:latin typeface="Times New Roman"/>
                <a:cs typeface="Times New Roman"/>
              </a:rPr>
              <a:t>esta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114">
                <a:latin typeface="Times New Roman"/>
                <a:cs typeface="Times New Roman"/>
              </a:rPr>
              <a:t>se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185">
                <a:latin typeface="Times New Roman"/>
                <a:cs typeface="Times New Roman"/>
              </a:rPr>
              <a:t>mantém  </a:t>
            </a:r>
            <a:r>
              <a:rPr dirty="0" sz="1800" spc="150">
                <a:latin typeface="Times New Roman"/>
                <a:cs typeface="Times New Roman"/>
              </a:rPr>
              <a:t>ordenada </a:t>
            </a:r>
            <a:r>
              <a:rPr dirty="0" sz="1800" spc="120">
                <a:latin typeface="Times New Roman"/>
                <a:cs typeface="Times New Roman"/>
              </a:rPr>
              <a:t>de </a:t>
            </a:r>
            <a:r>
              <a:rPr dirty="0" sz="1800" spc="160">
                <a:latin typeface="Times New Roman"/>
                <a:cs typeface="Times New Roman"/>
              </a:rPr>
              <a:t>determinada </a:t>
            </a:r>
            <a:r>
              <a:rPr dirty="0" sz="1800" spc="114">
                <a:latin typeface="Times New Roman"/>
                <a:cs typeface="Times New Roman"/>
              </a:rPr>
              <a:t>forma,</a:t>
            </a:r>
            <a:r>
              <a:rPr dirty="0" sz="1800" spc="-195">
                <a:latin typeface="Times New Roman"/>
                <a:cs typeface="Times New Roman"/>
              </a:rPr>
              <a:t> </a:t>
            </a:r>
            <a:r>
              <a:rPr dirty="0" sz="1800" spc="130">
                <a:latin typeface="Times New Roman"/>
                <a:cs typeface="Times New Roman"/>
              </a:rPr>
              <a:t>temos</a:t>
            </a:r>
            <a:endParaRPr sz="18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260"/>
              </a:spcBef>
            </a:pPr>
            <a:r>
              <a:rPr dirty="0" sz="1600" spc="-1025">
                <a:solidFill>
                  <a:srgbClr val="4966AC"/>
                </a:solidFill>
                <a:latin typeface="Wingdings"/>
                <a:cs typeface="Wingdings"/>
              </a:rPr>
              <a:t></a:t>
            </a:r>
            <a:r>
              <a:rPr dirty="0" sz="1600" spc="455">
                <a:solidFill>
                  <a:srgbClr val="4966AC"/>
                </a:solidFill>
                <a:latin typeface="Times New Roman"/>
                <a:cs typeface="Times New Roman"/>
              </a:rPr>
              <a:t> </a:t>
            </a:r>
            <a:r>
              <a:rPr dirty="0" sz="1600" spc="100">
                <a:solidFill>
                  <a:srgbClr val="252525"/>
                </a:solidFill>
                <a:latin typeface="Times New Roman"/>
                <a:cs typeface="Times New Roman"/>
              </a:rPr>
              <a:t>Inserção</a:t>
            </a:r>
            <a:r>
              <a:rPr dirty="0" sz="1600" spc="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600" spc="125">
                <a:solidFill>
                  <a:srgbClr val="252525"/>
                </a:solidFill>
                <a:latin typeface="Times New Roman"/>
                <a:cs typeface="Times New Roman"/>
              </a:rPr>
              <a:t>ordenada</a:t>
            </a:r>
            <a:endParaRPr sz="16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59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145">
                <a:latin typeface="Times New Roman"/>
                <a:cs typeface="Times New Roman"/>
              </a:rPr>
              <a:t>Neste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85">
                <a:latin typeface="Times New Roman"/>
                <a:cs typeface="Times New Roman"/>
              </a:rPr>
              <a:t>caso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105">
                <a:latin typeface="Times New Roman"/>
                <a:cs typeface="Times New Roman"/>
              </a:rPr>
              <a:t>podemos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185">
                <a:latin typeface="Times New Roman"/>
                <a:cs typeface="Times New Roman"/>
              </a:rPr>
              <a:t>usar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120">
                <a:latin typeface="Times New Roman"/>
                <a:cs typeface="Times New Roman"/>
              </a:rPr>
              <a:t>algoritmos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que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125">
                <a:latin typeface="Times New Roman"/>
                <a:cs typeface="Times New Roman"/>
              </a:rPr>
              <a:t>façam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114">
                <a:latin typeface="Times New Roman"/>
                <a:cs typeface="Times New Roman"/>
              </a:rPr>
              <a:t>uso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145">
                <a:latin typeface="Times New Roman"/>
                <a:cs typeface="Times New Roman"/>
              </a:rPr>
              <a:t>dessa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125">
                <a:latin typeface="Times New Roman"/>
                <a:cs typeface="Times New Roman"/>
              </a:rPr>
              <a:t>propriedade.</a:t>
            </a:r>
            <a:endParaRPr sz="1800">
              <a:latin typeface="Times New Roman"/>
              <a:cs typeface="Times New Roman"/>
            </a:endParaRPr>
          </a:p>
          <a:p>
            <a:pPr marL="195580" marR="898525" indent="-182880">
              <a:lnSpc>
                <a:spcPts val="2050"/>
              </a:lnSpc>
              <a:spcBef>
                <a:spcPts val="1645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120">
                <a:latin typeface="Times New Roman"/>
                <a:cs typeface="Times New Roman"/>
              </a:rPr>
              <a:t>Percorro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70">
                <a:latin typeface="Times New Roman"/>
                <a:cs typeface="Times New Roman"/>
              </a:rPr>
              <a:t>os </a:t>
            </a:r>
            <a:r>
              <a:rPr dirty="0" sz="1800" spc="125">
                <a:latin typeface="Times New Roman"/>
                <a:cs typeface="Times New Roman"/>
              </a:rPr>
              <a:t>elementos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170">
                <a:latin typeface="Times New Roman"/>
                <a:cs typeface="Times New Roman"/>
              </a:rPr>
              <a:t>da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lista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100">
                <a:latin typeface="Times New Roman"/>
                <a:cs typeface="Times New Roman"/>
              </a:rPr>
              <a:t>verificando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114">
                <a:latin typeface="Times New Roman"/>
                <a:cs typeface="Times New Roman"/>
              </a:rPr>
              <a:t>se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pertence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100">
                <a:latin typeface="Times New Roman"/>
                <a:cs typeface="Times New Roman"/>
              </a:rPr>
              <a:t>ao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155">
                <a:latin typeface="Times New Roman"/>
                <a:cs typeface="Times New Roman"/>
              </a:rPr>
              <a:t>lugar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65">
                <a:latin typeface="Times New Roman"/>
                <a:cs typeface="Times New Roman"/>
              </a:rPr>
              <a:t>do  </a:t>
            </a:r>
            <a:r>
              <a:rPr dirty="0" sz="1800" spc="125">
                <a:latin typeface="Times New Roman"/>
                <a:cs typeface="Times New Roman"/>
              </a:rPr>
              <a:t>elemento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125">
                <a:latin typeface="Times New Roman"/>
                <a:cs typeface="Times New Roman"/>
              </a:rPr>
              <a:t>corrente.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455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114">
                <a:latin typeface="Times New Roman"/>
                <a:cs typeface="Times New Roman"/>
              </a:rPr>
              <a:t>Se </a:t>
            </a:r>
            <a:r>
              <a:rPr dirty="0" sz="1800" spc="110">
                <a:latin typeface="Times New Roman"/>
                <a:cs typeface="Times New Roman"/>
              </a:rPr>
              <a:t>sim, </a:t>
            </a:r>
            <a:r>
              <a:rPr dirty="0" sz="1800" spc="114">
                <a:latin typeface="Times New Roman"/>
                <a:cs typeface="Times New Roman"/>
              </a:rPr>
              <a:t>insiro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105">
                <a:latin typeface="Times New Roman"/>
                <a:cs typeface="Times New Roman"/>
              </a:rPr>
              <a:t>no </a:t>
            </a:r>
            <a:r>
              <a:rPr dirty="0" sz="1800" spc="150">
                <a:latin typeface="Times New Roman"/>
                <a:cs typeface="Times New Roman"/>
              </a:rPr>
              <a:t>lugar </a:t>
            </a:r>
            <a:r>
              <a:rPr dirty="0" sz="1800" spc="70">
                <a:latin typeface="Times New Roman"/>
                <a:cs typeface="Times New Roman"/>
              </a:rPr>
              <a:t>do </a:t>
            </a:r>
            <a:r>
              <a:rPr dirty="0" sz="1800" spc="125">
                <a:latin typeface="Times New Roman"/>
                <a:cs typeface="Times New Roman"/>
              </a:rPr>
              <a:t>elemento</a:t>
            </a:r>
            <a:r>
              <a:rPr dirty="0" sz="1800" spc="-180">
                <a:latin typeface="Times New Roman"/>
                <a:cs typeface="Times New Roman"/>
              </a:rPr>
              <a:t> </a:t>
            </a:r>
            <a:r>
              <a:rPr dirty="0" sz="1800" spc="125">
                <a:latin typeface="Times New Roman"/>
                <a:cs typeface="Times New Roman"/>
              </a:rPr>
              <a:t>corrente.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7831" y="311286"/>
            <a:ext cx="186690" cy="1663700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55">
                <a:solidFill>
                  <a:srgbClr val="C8CAE7"/>
                </a:solidFill>
                <a:latin typeface="Times New Roman"/>
                <a:cs typeface="Times New Roman"/>
              </a:rPr>
              <a:t>ANO </a:t>
            </a:r>
            <a:r>
              <a:rPr dirty="0" sz="1050" spc="65">
                <a:solidFill>
                  <a:srgbClr val="C8CAE7"/>
                </a:solidFill>
                <a:latin typeface="Times New Roman"/>
                <a:cs typeface="Times New Roman"/>
              </a:rPr>
              <a:t>LECTIVO</a:t>
            </a:r>
            <a:r>
              <a:rPr dirty="0" sz="1050" spc="-160">
                <a:solidFill>
                  <a:srgbClr val="C8CAE7"/>
                </a:solidFill>
                <a:latin typeface="Times New Roman"/>
                <a:cs typeface="Times New Roman"/>
              </a:rPr>
              <a:t> </a:t>
            </a:r>
            <a:r>
              <a:rPr dirty="0" sz="1050" spc="50">
                <a:solidFill>
                  <a:srgbClr val="C8CAE7"/>
                </a:solidFill>
                <a:latin typeface="Times New Roman"/>
                <a:cs typeface="Times New Roman"/>
              </a:rPr>
              <a:t>2023/2024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57831" y="4596857"/>
            <a:ext cx="186690" cy="1346200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75">
                <a:solidFill>
                  <a:srgbClr val="C8CAE7"/>
                </a:solidFill>
                <a:latin typeface="Times New Roman"/>
                <a:cs typeface="Times New Roman"/>
              </a:rPr>
              <a:t>ESGT </a:t>
            </a:r>
            <a:r>
              <a:rPr dirty="0" sz="1050">
                <a:solidFill>
                  <a:srgbClr val="C8CAE7"/>
                </a:solidFill>
                <a:latin typeface="Times New Roman"/>
                <a:cs typeface="Times New Roman"/>
              </a:rPr>
              <a:t>- </a:t>
            </a:r>
            <a:r>
              <a:rPr dirty="0" sz="1050" spc="75">
                <a:solidFill>
                  <a:srgbClr val="C8CAE7"/>
                </a:solidFill>
                <a:latin typeface="Times New Roman"/>
                <a:cs typeface="Times New Roman"/>
              </a:rPr>
              <a:t>IP.</a:t>
            </a:r>
            <a:r>
              <a:rPr dirty="0" sz="1050" spc="-80">
                <a:solidFill>
                  <a:srgbClr val="C8CAE7"/>
                </a:solidFill>
                <a:latin typeface="Times New Roman"/>
                <a:cs typeface="Times New Roman"/>
              </a:rPr>
              <a:t> </a:t>
            </a:r>
            <a:r>
              <a:rPr dirty="0" sz="1050" spc="100">
                <a:solidFill>
                  <a:srgbClr val="C8CAE7"/>
                </a:solidFill>
                <a:latin typeface="Times New Roman"/>
                <a:cs typeface="Times New Roman"/>
              </a:rPr>
              <a:t>Santarém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866" y="953211"/>
            <a:ext cx="63601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Pesquisa </a:t>
            </a:r>
            <a:r>
              <a:rPr dirty="0" spc="300"/>
              <a:t>linear </a:t>
            </a:r>
            <a:r>
              <a:rPr dirty="0" spc="350"/>
              <a:t>em</a:t>
            </a:r>
            <a:r>
              <a:rPr dirty="0" spc="-680"/>
              <a:t> </a:t>
            </a:r>
            <a:r>
              <a:rPr dirty="0" spc="290"/>
              <a:t>listas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r>
              <a:rPr dirty="0" spc="20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0866" y="1801001"/>
            <a:ext cx="7604125" cy="1863089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45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pesquisa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145">
                <a:latin typeface="Times New Roman"/>
                <a:cs typeface="Times New Roman"/>
              </a:rPr>
              <a:t>linear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155">
                <a:latin typeface="Times New Roman"/>
                <a:cs typeface="Times New Roman"/>
              </a:rPr>
              <a:t>em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listas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130">
                <a:latin typeface="Times New Roman"/>
                <a:cs typeface="Times New Roman"/>
              </a:rPr>
              <a:t>ligadas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 spc="125">
                <a:latin typeface="Times New Roman"/>
                <a:cs typeface="Times New Roman"/>
              </a:rPr>
              <a:t>basea-se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155">
                <a:latin typeface="Times New Roman"/>
                <a:cs typeface="Times New Roman"/>
              </a:rPr>
              <a:t>em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130">
                <a:latin typeface="Times New Roman"/>
                <a:cs typeface="Times New Roman"/>
              </a:rPr>
              <a:t>percorrer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toda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200">
                <a:latin typeface="Times New Roman"/>
                <a:cs typeface="Times New Roman"/>
              </a:rPr>
              <a:t>a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lista</a:t>
            </a:r>
            <a:endParaRPr sz="1800">
              <a:latin typeface="Times New Roman"/>
              <a:cs typeface="Times New Roman"/>
            </a:endParaRPr>
          </a:p>
          <a:p>
            <a:pPr lvl="1" marL="469900" indent="-182880">
              <a:lnSpc>
                <a:spcPct val="100000"/>
              </a:lnSpc>
              <a:spcBef>
                <a:spcPts val="309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-5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dirty="0" sz="1600" spc="140">
                <a:solidFill>
                  <a:srgbClr val="252525"/>
                </a:solidFill>
                <a:latin typeface="Times New Roman"/>
                <a:cs typeface="Times New Roman"/>
              </a:rPr>
              <a:t>partir </a:t>
            </a:r>
            <a:r>
              <a:rPr dirty="0" sz="1600" spc="50">
                <a:solidFill>
                  <a:srgbClr val="252525"/>
                </a:solidFill>
                <a:latin typeface="Times New Roman"/>
                <a:cs typeface="Times New Roman"/>
              </a:rPr>
              <a:t>do</a:t>
            </a:r>
            <a:r>
              <a:rPr dirty="0" sz="1600" spc="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600" spc="80">
                <a:solidFill>
                  <a:srgbClr val="252525"/>
                </a:solidFill>
                <a:latin typeface="Times New Roman"/>
                <a:cs typeface="Times New Roman"/>
              </a:rPr>
              <a:t>principio</a:t>
            </a:r>
            <a:endParaRPr sz="1600">
              <a:latin typeface="Times New Roman"/>
              <a:cs typeface="Times New Roman"/>
            </a:endParaRPr>
          </a:p>
          <a:p>
            <a:pPr lvl="1" marL="469900" indent="-182880">
              <a:lnSpc>
                <a:spcPct val="100000"/>
              </a:lnSpc>
              <a:spcBef>
                <a:spcPts val="405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125">
                <a:solidFill>
                  <a:srgbClr val="252525"/>
                </a:solidFill>
                <a:latin typeface="Times New Roman"/>
                <a:cs typeface="Times New Roman"/>
              </a:rPr>
              <a:t>Ou </a:t>
            </a:r>
            <a:r>
              <a:rPr dirty="0" sz="1600" spc="175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dirty="0" sz="1600" spc="140">
                <a:solidFill>
                  <a:srgbClr val="252525"/>
                </a:solidFill>
                <a:latin typeface="Times New Roman"/>
                <a:cs typeface="Times New Roman"/>
              </a:rPr>
              <a:t>partir </a:t>
            </a:r>
            <a:r>
              <a:rPr dirty="0" sz="1600" spc="50">
                <a:solidFill>
                  <a:srgbClr val="252525"/>
                </a:solidFill>
                <a:latin typeface="Times New Roman"/>
                <a:cs typeface="Times New Roman"/>
              </a:rPr>
              <a:t>do</a:t>
            </a:r>
            <a:r>
              <a:rPr dirty="0" sz="1600" spc="-2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600" spc="75">
                <a:solidFill>
                  <a:srgbClr val="252525"/>
                </a:solidFill>
                <a:latin typeface="Times New Roman"/>
                <a:cs typeface="Times New Roman"/>
              </a:rPr>
              <a:t>fim</a:t>
            </a:r>
            <a:endParaRPr sz="16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59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100">
                <a:latin typeface="Times New Roman"/>
                <a:cs typeface="Times New Roman"/>
              </a:rPr>
              <a:t>Até </a:t>
            </a:r>
            <a:r>
              <a:rPr dirty="0" sz="1800" spc="150">
                <a:latin typeface="Times New Roman"/>
                <a:cs typeface="Times New Roman"/>
              </a:rPr>
              <a:t>encontrar </a:t>
            </a:r>
            <a:r>
              <a:rPr dirty="0" sz="1800">
                <a:latin typeface="Times New Roman"/>
                <a:cs typeface="Times New Roman"/>
              </a:rPr>
              <a:t>o </a:t>
            </a:r>
            <a:r>
              <a:rPr dirty="0" sz="1800" spc="125">
                <a:latin typeface="Times New Roman"/>
                <a:cs typeface="Times New Roman"/>
              </a:rPr>
              <a:t>elemento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110">
                <a:latin typeface="Times New Roman"/>
                <a:cs typeface="Times New Roman"/>
              </a:rPr>
              <a:t>desejado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49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114">
                <a:latin typeface="Times New Roman"/>
                <a:cs typeface="Times New Roman"/>
              </a:rPr>
              <a:t>Complexidade </a:t>
            </a:r>
            <a:r>
              <a:rPr dirty="0" sz="1800" spc="80">
                <a:latin typeface="Times New Roman"/>
                <a:cs typeface="Times New Roman"/>
              </a:rPr>
              <a:t>O(n) </a:t>
            </a:r>
            <a:r>
              <a:rPr dirty="0" sz="1800" spc="55">
                <a:latin typeface="Times New Roman"/>
                <a:cs typeface="Times New Roman"/>
              </a:rPr>
              <a:t>como </a:t>
            </a:r>
            <a:r>
              <a:rPr dirty="0" sz="1800" spc="114">
                <a:latin typeface="Times New Roman"/>
                <a:cs typeface="Times New Roman"/>
              </a:rPr>
              <a:t>já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100">
                <a:latin typeface="Times New Roman"/>
                <a:cs typeface="Times New Roman"/>
              </a:rPr>
              <a:t>vimos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7831" y="311286"/>
            <a:ext cx="186690" cy="1663700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55">
                <a:solidFill>
                  <a:srgbClr val="C8CAE7"/>
                </a:solidFill>
                <a:latin typeface="Times New Roman"/>
                <a:cs typeface="Times New Roman"/>
              </a:rPr>
              <a:t>ANO </a:t>
            </a:r>
            <a:r>
              <a:rPr dirty="0" sz="1050" spc="65">
                <a:solidFill>
                  <a:srgbClr val="C8CAE7"/>
                </a:solidFill>
                <a:latin typeface="Times New Roman"/>
                <a:cs typeface="Times New Roman"/>
              </a:rPr>
              <a:t>LECTIVO</a:t>
            </a:r>
            <a:r>
              <a:rPr dirty="0" sz="1050" spc="-160">
                <a:solidFill>
                  <a:srgbClr val="C8CAE7"/>
                </a:solidFill>
                <a:latin typeface="Times New Roman"/>
                <a:cs typeface="Times New Roman"/>
              </a:rPr>
              <a:t> </a:t>
            </a:r>
            <a:r>
              <a:rPr dirty="0" sz="1050" spc="50">
                <a:solidFill>
                  <a:srgbClr val="C8CAE7"/>
                </a:solidFill>
                <a:latin typeface="Times New Roman"/>
                <a:cs typeface="Times New Roman"/>
              </a:rPr>
              <a:t>2023/2024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57831" y="4596857"/>
            <a:ext cx="186690" cy="1346200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75">
                <a:solidFill>
                  <a:srgbClr val="C8CAE7"/>
                </a:solidFill>
                <a:latin typeface="Times New Roman"/>
                <a:cs typeface="Times New Roman"/>
              </a:rPr>
              <a:t>ESGT </a:t>
            </a:r>
            <a:r>
              <a:rPr dirty="0" sz="1050">
                <a:solidFill>
                  <a:srgbClr val="C8CAE7"/>
                </a:solidFill>
                <a:latin typeface="Times New Roman"/>
                <a:cs typeface="Times New Roman"/>
              </a:rPr>
              <a:t>- </a:t>
            </a:r>
            <a:r>
              <a:rPr dirty="0" sz="1050" spc="75">
                <a:solidFill>
                  <a:srgbClr val="C8CAE7"/>
                </a:solidFill>
                <a:latin typeface="Times New Roman"/>
                <a:cs typeface="Times New Roman"/>
              </a:rPr>
              <a:t>IP.</a:t>
            </a:r>
            <a:r>
              <a:rPr dirty="0" sz="1050" spc="-80">
                <a:solidFill>
                  <a:srgbClr val="C8CAE7"/>
                </a:solidFill>
                <a:latin typeface="Times New Roman"/>
                <a:cs typeface="Times New Roman"/>
              </a:rPr>
              <a:t> </a:t>
            </a:r>
            <a:r>
              <a:rPr dirty="0" sz="1050" spc="100">
                <a:solidFill>
                  <a:srgbClr val="C8CAE7"/>
                </a:solidFill>
                <a:latin typeface="Times New Roman"/>
                <a:cs typeface="Times New Roman"/>
              </a:rPr>
              <a:t>Santarém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866" y="953211"/>
            <a:ext cx="6880859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Pesquisa </a:t>
            </a:r>
            <a:r>
              <a:rPr dirty="0" spc="300"/>
              <a:t>linear </a:t>
            </a:r>
            <a:r>
              <a:rPr dirty="0" spc="350"/>
              <a:t>em</a:t>
            </a:r>
            <a:r>
              <a:rPr dirty="0" spc="-670"/>
              <a:t> </a:t>
            </a:r>
            <a:r>
              <a:rPr dirty="0" spc="275"/>
              <a:t>árvores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r>
              <a:rPr dirty="0" spc="200"/>
              <a:t>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0866" y="1801001"/>
            <a:ext cx="7289800" cy="242697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45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pesquisa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145">
                <a:latin typeface="Times New Roman"/>
                <a:cs typeface="Times New Roman"/>
              </a:rPr>
              <a:t>linear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155">
                <a:latin typeface="Times New Roman"/>
                <a:cs typeface="Times New Roman"/>
              </a:rPr>
              <a:t>em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árvores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125">
                <a:latin typeface="Times New Roman"/>
                <a:cs typeface="Times New Roman"/>
              </a:rPr>
              <a:t>baseia-se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155">
                <a:latin typeface="Times New Roman"/>
                <a:cs typeface="Times New Roman"/>
              </a:rPr>
              <a:t>em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percorrer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140">
                <a:latin typeface="Times New Roman"/>
                <a:cs typeface="Times New Roman"/>
              </a:rPr>
              <a:t>toda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200">
                <a:latin typeface="Times New Roman"/>
                <a:cs typeface="Times New Roman"/>
              </a:rPr>
              <a:t>a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árvore</a:t>
            </a:r>
            <a:endParaRPr sz="1800">
              <a:latin typeface="Times New Roman"/>
              <a:cs typeface="Times New Roman"/>
            </a:endParaRPr>
          </a:p>
          <a:p>
            <a:pPr lvl="1" marL="469900" indent="-182880">
              <a:lnSpc>
                <a:spcPct val="100000"/>
              </a:lnSpc>
              <a:spcBef>
                <a:spcPts val="309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170">
                <a:solidFill>
                  <a:srgbClr val="252525"/>
                </a:solidFill>
                <a:latin typeface="Times New Roman"/>
                <a:cs typeface="Times New Roman"/>
              </a:rPr>
              <a:t>Em</a:t>
            </a:r>
            <a:r>
              <a:rPr dirty="0" sz="160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600" spc="110">
                <a:solidFill>
                  <a:srgbClr val="252525"/>
                </a:solidFill>
                <a:latin typeface="Times New Roman"/>
                <a:cs typeface="Times New Roman"/>
              </a:rPr>
              <a:t>Pré-ordem</a:t>
            </a:r>
            <a:endParaRPr sz="1600">
              <a:latin typeface="Times New Roman"/>
              <a:cs typeface="Times New Roman"/>
            </a:endParaRPr>
          </a:p>
          <a:p>
            <a:pPr lvl="1" marL="469900" indent="-182880">
              <a:lnSpc>
                <a:spcPct val="100000"/>
              </a:lnSpc>
              <a:spcBef>
                <a:spcPts val="405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170">
                <a:solidFill>
                  <a:srgbClr val="252525"/>
                </a:solidFill>
                <a:latin typeface="Times New Roman"/>
                <a:cs typeface="Times New Roman"/>
              </a:rPr>
              <a:t>Em</a:t>
            </a:r>
            <a:r>
              <a:rPr dirty="0" sz="16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600" spc="90">
                <a:solidFill>
                  <a:srgbClr val="252525"/>
                </a:solidFill>
                <a:latin typeface="Times New Roman"/>
                <a:cs typeface="Times New Roman"/>
              </a:rPr>
              <a:t>Pós-ordem</a:t>
            </a:r>
            <a:endParaRPr sz="1600">
              <a:latin typeface="Times New Roman"/>
              <a:cs typeface="Times New Roman"/>
            </a:endParaRPr>
          </a:p>
          <a:p>
            <a:pPr lvl="1" marL="469900" indent="-182880">
              <a:lnSpc>
                <a:spcPct val="100000"/>
              </a:lnSpc>
              <a:spcBef>
                <a:spcPts val="409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170">
                <a:solidFill>
                  <a:srgbClr val="252525"/>
                </a:solidFill>
                <a:latin typeface="Times New Roman"/>
                <a:cs typeface="Times New Roman"/>
              </a:rPr>
              <a:t>Em</a:t>
            </a:r>
            <a:r>
              <a:rPr dirty="0" sz="1600" spc="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600" spc="125">
                <a:solidFill>
                  <a:srgbClr val="252525"/>
                </a:solidFill>
                <a:latin typeface="Times New Roman"/>
                <a:cs typeface="Times New Roman"/>
              </a:rPr>
              <a:t>Ordem</a:t>
            </a:r>
            <a:endParaRPr sz="1600">
              <a:latin typeface="Times New Roman"/>
              <a:cs typeface="Times New Roman"/>
            </a:endParaRPr>
          </a:p>
          <a:p>
            <a:pPr marL="561340">
              <a:lnSpc>
                <a:spcPct val="100000"/>
              </a:lnSpc>
              <a:spcBef>
                <a:spcPts val="440"/>
              </a:spcBef>
            </a:pPr>
            <a:r>
              <a:rPr dirty="0" sz="1400" spc="-894">
                <a:solidFill>
                  <a:srgbClr val="4966AC"/>
                </a:solidFill>
                <a:latin typeface="Wingdings"/>
                <a:cs typeface="Wingdings"/>
              </a:rPr>
              <a:t></a:t>
            </a:r>
            <a:r>
              <a:rPr dirty="0" sz="1400" spc="575">
                <a:solidFill>
                  <a:srgbClr val="4966AC"/>
                </a:solidFill>
                <a:latin typeface="Times New Roman"/>
                <a:cs typeface="Times New Roman"/>
              </a:rPr>
              <a:t> </a:t>
            </a:r>
            <a:r>
              <a:rPr dirty="0" sz="1400" spc="55">
                <a:solidFill>
                  <a:srgbClr val="252525"/>
                </a:solidFill>
                <a:latin typeface="Times New Roman"/>
                <a:cs typeface="Times New Roman"/>
              </a:rPr>
              <a:t>(Ver </a:t>
            </a:r>
            <a:r>
              <a:rPr dirty="0" sz="1400" spc="75">
                <a:solidFill>
                  <a:srgbClr val="252525"/>
                </a:solidFill>
                <a:latin typeface="Times New Roman"/>
                <a:cs typeface="Times New Roman"/>
              </a:rPr>
              <a:t>fichas </a:t>
            </a:r>
            <a:r>
              <a:rPr dirty="0" sz="1400" spc="90">
                <a:solidFill>
                  <a:srgbClr val="252525"/>
                </a:solidFill>
                <a:latin typeface="Times New Roman"/>
                <a:cs typeface="Times New Roman"/>
              </a:rPr>
              <a:t>de</a:t>
            </a:r>
            <a:r>
              <a:rPr dirty="0" sz="14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400" spc="90">
                <a:solidFill>
                  <a:srgbClr val="252525"/>
                </a:solidFill>
                <a:latin typeface="Times New Roman"/>
                <a:cs typeface="Times New Roman"/>
              </a:rPr>
              <a:t>trablho)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100">
                <a:latin typeface="Times New Roman"/>
                <a:cs typeface="Times New Roman"/>
              </a:rPr>
              <a:t>Até </a:t>
            </a:r>
            <a:r>
              <a:rPr dirty="0" sz="1800" spc="135">
                <a:latin typeface="Times New Roman"/>
                <a:cs typeface="Times New Roman"/>
              </a:rPr>
              <a:t>que </a:t>
            </a:r>
            <a:r>
              <a:rPr dirty="0" sz="1800">
                <a:latin typeface="Times New Roman"/>
                <a:cs typeface="Times New Roman"/>
              </a:rPr>
              <a:t>o </a:t>
            </a:r>
            <a:r>
              <a:rPr dirty="0" sz="1800" spc="125">
                <a:latin typeface="Times New Roman"/>
                <a:cs typeface="Times New Roman"/>
              </a:rPr>
              <a:t>elemento </a:t>
            </a:r>
            <a:r>
              <a:rPr dirty="0" sz="1800" spc="120">
                <a:latin typeface="Times New Roman"/>
                <a:cs typeface="Times New Roman"/>
              </a:rPr>
              <a:t>seja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120">
                <a:latin typeface="Times New Roman"/>
                <a:cs typeface="Times New Roman"/>
              </a:rPr>
              <a:t>encontrado.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485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110">
                <a:latin typeface="Times New Roman"/>
                <a:cs typeface="Times New Roman"/>
              </a:rPr>
              <a:t>Complexidade </a:t>
            </a:r>
            <a:r>
              <a:rPr dirty="0" sz="1800" spc="80">
                <a:latin typeface="Times New Roman"/>
                <a:cs typeface="Times New Roman"/>
              </a:rPr>
              <a:t>O(n) </a:t>
            </a:r>
            <a:r>
              <a:rPr dirty="0" sz="1800" spc="55">
                <a:latin typeface="Times New Roman"/>
                <a:cs typeface="Times New Roman"/>
              </a:rPr>
              <a:t>como </a:t>
            </a:r>
            <a:r>
              <a:rPr dirty="0" sz="1800" spc="120">
                <a:latin typeface="Times New Roman"/>
                <a:cs typeface="Times New Roman"/>
              </a:rPr>
              <a:t>já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90">
                <a:latin typeface="Times New Roman"/>
                <a:cs typeface="Times New Roman"/>
              </a:rPr>
              <a:t>vimos.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7831" y="311286"/>
            <a:ext cx="186690" cy="1663700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55">
                <a:solidFill>
                  <a:srgbClr val="C8CAE7"/>
                </a:solidFill>
                <a:latin typeface="Times New Roman"/>
                <a:cs typeface="Times New Roman"/>
              </a:rPr>
              <a:t>ANO </a:t>
            </a:r>
            <a:r>
              <a:rPr dirty="0" sz="1050" spc="65">
                <a:solidFill>
                  <a:srgbClr val="C8CAE7"/>
                </a:solidFill>
                <a:latin typeface="Times New Roman"/>
                <a:cs typeface="Times New Roman"/>
              </a:rPr>
              <a:t>LECTIVO</a:t>
            </a:r>
            <a:r>
              <a:rPr dirty="0" sz="1050" spc="-160">
                <a:solidFill>
                  <a:srgbClr val="C8CAE7"/>
                </a:solidFill>
                <a:latin typeface="Times New Roman"/>
                <a:cs typeface="Times New Roman"/>
              </a:rPr>
              <a:t> </a:t>
            </a:r>
            <a:r>
              <a:rPr dirty="0" sz="1050" spc="50">
                <a:solidFill>
                  <a:srgbClr val="C8CAE7"/>
                </a:solidFill>
                <a:latin typeface="Times New Roman"/>
                <a:cs typeface="Times New Roman"/>
              </a:rPr>
              <a:t>2023/2024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57831" y="4596857"/>
            <a:ext cx="186690" cy="1346200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75">
                <a:solidFill>
                  <a:srgbClr val="C8CAE7"/>
                </a:solidFill>
                <a:latin typeface="Times New Roman"/>
                <a:cs typeface="Times New Roman"/>
              </a:rPr>
              <a:t>ESGT </a:t>
            </a:r>
            <a:r>
              <a:rPr dirty="0" sz="1050">
                <a:solidFill>
                  <a:srgbClr val="C8CAE7"/>
                </a:solidFill>
                <a:latin typeface="Times New Roman"/>
                <a:cs typeface="Times New Roman"/>
              </a:rPr>
              <a:t>- </a:t>
            </a:r>
            <a:r>
              <a:rPr dirty="0" sz="1050" spc="75">
                <a:solidFill>
                  <a:srgbClr val="C8CAE7"/>
                </a:solidFill>
                <a:latin typeface="Times New Roman"/>
                <a:cs typeface="Times New Roman"/>
              </a:rPr>
              <a:t>IP.</a:t>
            </a:r>
            <a:r>
              <a:rPr dirty="0" sz="1050" spc="-80">
                <a:solidFill>
                  <a:srgbClr val="C8CAE7"/>
                </a:solidFill>
                <a:latin typeface="Times New Roman"/>
                <a:cs typeface="Times New Roman"/>
              </a:rPr>
              <a:t> </a:t>
            </a:r>
            <a:r>
              <a:rPr dirty="0" sz="1050" spc="100">
                <a:solidFill>
                  <a:srgbClr val="C8CAE7"/>
                </a:solidFill>
                <a:latin typeface="Times New Roman"/>
                <a:cs typeface="Times New Roman"/>
              </a:rPr>
              <a:t>Santarém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866" y="953211"/>
            <a:ext cx="427355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Pesquisa</a:t>
            </a:r>
            <a:r>
              <a:rPr dirty="0" spc="-65"/>
              <a:t> </a:t>
            </a:r>
            <a:r>
              <a:rPr dirty="0" spc="320"/>
              <a:t>binária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r>
              <a:rPr dirty="0" spc="200"/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0866" y="1845690"/>
            <a:ext cx="8138159" cy="313499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95580" marR="5080" indent="-182880">
              <a:lnSpc>
                <a:spcPts val="2050"/>
              </a:lnSpc>
              <a:spcBef>
                <a:spcPts val="26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135">
                <a:latin typeface="Times New Roman"/>
                <a:cs typeface="Times New Roman"/>
              </a:rPr>
              <a:t>pesquisa </a:t>
            </a:r>
            <a:r>
              <a:rPr dirty="0" sz="1800" spc="150">
                <a:latin typeface="Times New Roman"/>
                <a:cs typeface="Times New Roman"/>
              </a:rPr>
              <a:t>binária </a:t>
            </a:r>
            <a:r>
              <a:rPr dirty="0" sz="1800" spc="125">
                <a:latin typeface="Times New Roman"/>
                <a:cs typeface="Times New Roman"/>
              </a:rPr>
              <a:t>baseia-se </a:t>
            </a:r>
            <a:r>
              <a:rPr dirty="0" sz="1800" spc="204">
                <a:latin typeface="Times New Roman"/>
                <a:cs typeface="Times New Roman"/>
              </a:rPr>
              <a:t>na</a:t>
            </a:r>
            <a:r>
              <a:rPr dirty="0" sz="1800" spc="-254">
                <a:latin typeface="Times New Roman"/>
                <a:cs typeface="Times New Roman"/>
              </a:rPr>
              <a:t> </a:t>
            </a:r>
            <a:r>
              <a:rPr dirty="0" sz="1800" spc="114">
                <a:latin typeface="Times New Roman"/>
                <a:cs typeface="Times New Roman"/>
              </a:rPr>
              <a:t>subdivisão </a:t>
            </a:r>
            <a:r>
              <a:rPr dirty="0" sz="1800" spc="120">
                <a:latin typeface="Times New Roman"/>
                <a:cs typeface="Times New Roman"/>
              </a:rPr>
              <a:t>sucessiva </a:t>
            </a:r>
            <a:r>
              <a:rPr dirty="0" sz="1800" spc="70">
                <a:latin typeface="Times New Roman"/>
                <a:cs typeface="Times New Roman"/>
              </a:rPr>
              <a:t>do </a:t>
            </a:r>
            <a:r>
              <a:rPr dirty="0" sz="1800" spc="100">
                <a:latin typeface="Times New Roman"/>
                <a:cs typeface="Times New Roman"/>
              </a:rPr>
              <a:t>espaço </a:t>
            </a:r>
            <a:r>
              <a:rPr dirty="0" sz="1800" spc="114">
                <a:latin typeface="Times New Roman"/>
                <a:cs typeface="Times New Roman"/>
              </a:rPr>
              <a:t>de </a:t>
            </a:r>
            <a:r>
              <a:rPr dirty="0" sz="1800" spc="140">
                <a:latin typeface="Times New Roman"/>
                <a:cs typeface="Times New Roman"/>
              </a:rPr>
              <a:t>procura  </a:t>
            </a:r>
            <a:r>
              <a:rPr dirty="0" sz="1800" spc="155">
                <a:latin typeface="Times New Roman"/>
                <a:cs typeface="Times New Roman"/>
              </a:rPr>
              <a:t>em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85">
                <a:latin typeface="Times New Roman"/>
                <a:cs typeface="Times New Roman"/>
              </a:rPr>
              <a:t>dois</a:t>
            </a:r>
            <a:endParaRPr sz="1800">
              <a:latin typeface="Times New Roman"/>
              <a:cs typeface="Times New Roman"/>
            </a:endParaRPr>
          </a:p>
          <a:p>
            <a:pPr lvl="1" marL="469900" indent="-182880">
              <a:lnSpc>
                <a:spcPct val="100000"/>
              </a:lnSpc>
              <a:spcBef>
                <a:spcPts val="260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140">
                <a:solidFill>
                  <a:srgbClr val="252525"/>
                </a:solidFill>
                <a:latin typeface="Times New Roman"/>
                <a:cs typeface="Times New Roman"/>
              </a:rPr>
              <a:t>até </a:t>
            </a:r>
            <a:r>
              <a:rPr dirty="0" sz="1600" spc="110">
                <a:solidFill>
                  <a:srgbClr val="252525"/>
                </a:solidFill>
                <a:latin typeface="Times New Roman"/>
                <a:cs typeface="Times New Roman"/>
              </a:rPr>
              <a:t>que </a:t>
            </a:r>
            <a:r>
              <a:rPr dirty="0" sz="1600" spc="-5">
                <a:solidFill>
                  <a:srgbClr val="252525"/>
                </a:solidFill>
                <a:latin typeface="Times New Roman"/>
                <a:cs typeface="Times New Roman"/>
              </a:rPr>
              <a:t>o </a:t>
            </a:r>
            <a:r>
              <a:rPr dirty="0" sz="1600" spc="100">
                <a:solidFill>
                  <a:srgbClr val="252525"/>
                </a:solidFill>
                <a:latin typeface="Times New Roman"/>
                <a:cs typeface="Times New Roman"/>
              </a:rPr>
              <a:t>elemento </a:t>
            </a:r>
            <a:r>
              <a:rPr dirty="0" sz="1600" spc="95">
                <a:solidFill>
                  <a:srgbClr val="252525"/>
                </a:solidFill>
                <a:latin typeface="Times New Roman"/>
                <a:cs typeface="Times New Roman"/>
              </a:rPr>
              <a:t>procurado </a:t>
            </a:r>
            <a:r>
              <a:rPr dirty="0" sz="1600" spc="100">
                <a:solidFill>
                  <a:srgbClr val="252525"/>
                </a:solidFill>
                <a:latin typeface="Times New Roman"/>
                <a:cs typeface="Times New Roman"/>
              </a:rPr>
              <a:t>seja</a:t>
            </a:r>
            <a:r>
              <a:rPr dirty="0" sz="1600" spc="-1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600" spc="105">
                <a:solidFill>
                  <a:srgbClr val="252525"/>
                </a:solidFill>
                <a:latin typeface="Times New Roman"/>
                <a:cs typeface="Times New Roman"/>
              </a:rPr>
              <a:t>encontrado</a:t>
            </a:r>
            <a:endParaRPr sz="1600">
              <a:latin typeface="Times New Roman"/>
              <a:cs typeface="Times New Roman"/>
            </a:endParaRPr>
          </a:p>
          <a:p>
            <a:pPr lvl="1" marL="469900" indent="-182880">
              <a:lnSpc>
                <a:spcPct val="100000"/>
              </a:lnSpc>
              <a:spcBef>
                <a:spcPts val="405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125">
                <a:solidFill>
                  <a:srgbClr val="252525"/>
                </a:solidFill>
                <a:latin typeface="Times New Roman"/>
                <a:cs typeface="Times New Roman"/>
              </a:rPr>
              <a:t>Ou</a:t>
            </a:r>
            <a:r>
              <a:rPr dirty="0" sz="1600" spc="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600" spc="95">
                <a:solidFill>
                  <a:srgbClr val="252525"/>
                </a:solidFill>
                <a:latin typeface="Times New Roman"/>
                <a:cs typeface="Times New Roman"/>
              </a:rPr>
              <a:t>cheguemos</a:t>
            </a:r>
            <a:r>
              <a:rPr dirty="0" sz="1600" spc="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600" spc="175">
                <a:solidFill>
                  <a:srgbClr val="252525"/>
                </a:solidFill>
                <a:latin typeface="Times New Roman"/>
                <a:cs typeface="Times New Roman"/>
              </a:rPr>
              <a:t>á</a:t>
            </a:r>
            <a:r>
              <a:rPr dirty="0" sz="1600" spc="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600" spc="75">
                <a:solidFill>
                  <a:srgbClr val="252525"/>
                </a:solidFill>
                <a:latin typeface="Times New Roman"/>
                <a:cs typeface="Times New Roman"/>
              </a:rPr>
              <a:t>conclusão</a:t>
            </a:r>
            <a:r>
              <a:rPr dirty="0" sz="1600" spc="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600" spc="110">
                <a:solidFill>
                  <a:srgbClr val="252525"/>
                </a:solidFill>
                <a:latin typeface="Times New Roman"/>
                <a:cs typeface="Times New Roman"/>
              </a:rPr>
              <a:t>que</a:t>
            </a:r>
            <a:r>
              <a:rPr dirty="0" sz="1600" spc="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600" spc="114">
                <a:solidFill>
                  <a:srgbClr val="252525"/>
                </a:solidFill>
                <a:latin typeface="Times New Roman"/>
                <a:cs typeface="Times New Roman"/>
              </a:rPr>
              <a:t>este</a:t>
            </a:r>
            <a:r>
              <a:rPr dirty="0" sz="1600" spc="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600" spc="110">
                <a:solidFill>
                  <a:srgbClr val="252525"/>
                </a:solidFill>
                <a:latin typeface="Times New Roman"/>
                <a:cs typeface="Times New Roman"/>
              </a:rPr>
              <a:t>não</a:t>
            </a:r>
            <a:r>
              <a:rPr dirty="0" sz="1600" spc="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600" spc="95">
                <a:solidFill>
                  <a:srgbClr val="252525"/>
                </a:solidFill>
                <a:latin typeface="Times New Roman"/>
                <a:cs typeface="Times New Roman"/>
              </a:rPr>
              <a:t>existe</a:t>
            </a:r>
            <a:endParaRPr sz="16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59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65">
                <a:latin typeface="Times New Roman"/>
                <a:cs typeface="Times New Roman"/>
              </a:rPr>
              <a:t>Só </a:t>
            </a:r>
            <a:r>
              <a:rPr dirty="0" sz="1800" spc="114">
                <a:latin typeface="Times New Roman"/>
                <a:cs typeface="Times New Roman"/>
              </a:rPr>
              <a:t>funciona </a:t>
            </a:r>
            <a:r>
              <a:rPr dirty="0" sz="1800" spc="155">
                <a:latin typeface="Times New Roman"/>
                <a:cs typeface="Times New Roman"/>
              </a:rPr>
              <a:t>em </a:t>
            </a:r>
            <a:r>
              <a:rPr dirty="0" sz="1800" spc="180">
                <a:latin typeface="Times New Roman"/>
                <a:cs typeface="Times New Roman"/>
              </a:rPr>
              <a:t>estuturas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pré-ordenadas.</a:t>
            </a:r>
            <a:endParaRPr sz="1800">
              <a:latin typeface="Times New Roman"/>
              <a:cs typeface="Times New Roman"/>
            </a:endParaRPr>
          </a:p>
          <a:p>
            <a:pPr lvl="1" marL="469900" indent="-182880">
              <a:lnSpc>
                <a:spcPct val="100000"/>
              </a:lnSpc>
              <a:spcBef>
                <a:spcPts val="310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120">
                <a:solidFill>
                  <a:srgbClr val="252525"/>
                </a:solidFill>
                <a:latin typeface="Times New Roman"/>
                <a:cs typeface="Times New Roman"/>
              </a:rPr>
              <a:t>Listas </a:t>
            </a:r>
            <a:r>
              <a:rPr dirty="0" sz="1600" spc="105">
                <a:solidFill>
                  <a:srgbClr val="252525"/>
                </a:solidFill>
                <a:latin typeface="Times New Roman"/>
                <a:cs typeface="Times New Roman"/>
              </a:rPr>
              <a:t>ligadas </a:t>
            </a:r>
            <a:r>
              <a:rPr dirty="0" sz="1600" spc="120">
                <a:solidFill>
                  <a:srgbClr val="252525"/>
                </a:solidFill>
                <a:latin typeface="Times New Roman"/>
                <a:cs typeface="Times New Roman"/>
              </a:rPr>
              <a:t>sempre </a:t>
            </a:r>
            <a:r>
              <a:rPr dirty="0" sz="1600" spc="125">
                <a:solidFill>
                  <a:srgbClr val="252525"/>
                </a:solidFill>
                <a:latin typeface="Times New Roman"/>
                <a:cs typeface="Times New Roman"/>
              </a:rPr>
              <a:t>ordenadas </a:t>
            </a:r>
            <a:r>
              <a:rPr dirty="0" sz="1600" spc="100">
                <a:solidFill>
                  <a:srgbClr val="252525"/>
                </a:solidFill>
                <a:latin typeface="Times New Roman"/>
                <a:cs typeface="Times New Roman"/>
              </a:rPr>
              <a:t>(usando </a:t>
            </a:r>
            <a:r>
              <a:rPr dirty="0" sz="1600" spc="95">
                <a:solidFill>
                  <a:srgbClr val="252525"/>
                </a:solidFill>
                <a:latin typeface="Times New Roman"/>
                <a:cs typeface="Times New Roman"/>
              </a:rPr>
              <a:t>inserção</a:t>
            </a:r>
            <a:r>
              <a:rPr dirty="0" sz="1600" spc="-2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600" spc="110">
                <a:solidFill>
                  <a:srgbClr val="252525"/>
                </a:solidFill>
                <a:latin typeface="Times New Roman"/>
                <a:cs typeface="Times New Roman"/>
              </a:rPr>
              <a:t>ordenada)</a:t>
            </a:r>
            <a:endParaRPr sz="1600">
              <a:latin typeface="Times New Roman"/>
              <a:cs typeface="Times New Roman"/>
            </a:endParaRPr>
          </a:p>
          <a:p>
            <a:pPr lvl="1" marL="469900" indent="-182880">
              <a:lnSpc>
                <a:spcPct val="100000"/>
              </a:lnSpc>
              <a:spcBef>
                <a:spcPts val="409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80">
                <a:solidFill>
                  <a:srgbClr val="252525"/>
                </a:solidFill>
                <a:latin typeface="Times New Roman"/>
                <a:cs typeface="Times New Roman"/>
              </a:rPr>
              <a:t>Árvores </a:t>
            </a:r>
            <a:r>
              <a:rPr dirty="0" sz="1600" spc="120">
                <a:solidFill>
                  <a:srgbClr val="252525"/>
                </a:solidFill>
                <a:latin typeface="Times New Roman"/>
                <a:cs typeface="Times New Roman"/>
              </a:rPr>
              <a:t>binárias </a:t>
            </a:r>
            <a:r>
              <a:rPr dirty="0" sz="1600" spc="125">
                <a:solidFill>
                  <a:srgbClr val="252525"/>
                </a:solidFill>
                <a:latin typeface="Times New Roman"/>
                <a:cs typeface="Times New Roman"/>
              </a:rPr>
              <a:t>ordenadas </a:t>
            </a:r>
            <a:r>
              <a:rPr dirty="0" sz="1600" spc="100">
                <a:solidFill>
                  <a:srgbClr val="252525"/>
                </a:solidFill>
                <a:latin typeface="Times New Roman"/>
                <a:cs typeface="Times New Roman"/>
              </a:rPr>
              <a:t>(usando </a:t>
            </a:r>
            <a:r>
              <a:rPr dirty="0" sz="1600" spc="95">
                <a:solidFill>
                  <a:srgbClr val="252525"/>
                </a:solidFill>
                <a:latin typeface="Times New Roman"/>
                <a:cs typeface="Times New Roman"/>
              </a:rPr>
              <a:t>inserção</a:t>
            </a:r>
            <a:r>
              <a:rPr dirty="0" sz="1600" spc="-1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600" spc="110">
                <a:solidFill>
                  <a:srgbClr val="252525"/>
                </a:solidFill>
                <a:latin typeface="Times New Roman"/>
                <a:cs typeface="Times New Roman"/>
              </a:rPr>
              <a:t>ordenada)</a:t>
            </a:r>
            <a:endParaRPr sz="16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59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114">
                <a:latin typeface="Times New Roman"/>
                <a:cs typeface="Times New Roman"/>
              </a:rPr>
              <a:t>Complexidade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70">
                <a:latin typeface="Times New Roman"/>
                <a:cs typeface="Times New Roman"/>
              </a:rPr>
              <a:t>O(logN)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50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114">
                <a:latin typeface="Times New Roman"/>
                <a:cs typeface="Times New Roman"/>
              </a:rPr>
              <a:t>Muito </a:t>
            </a:r>
            <a:r>
              <a:rPr dirty="0" sz="1800" spc="100">
                <a:latin typeface="Times New Roman"/>
                <a:cs typeface="Times New Roman"/>
              </a:rPr>
              <a:t>eficiente </a:t>
            </a:r>
            <a:r>
              <a:rPr dirty="0" sz="1800" spc="185">
                <a:latin typeface="Times New Roman"/>
                <a:cs typeface="Times New Roman"/>
              </a:rPr>
              <a:t>para </a:t>
            </a:r>
            <a:r>
              <a:rPr dirty="0" sz="1800" spc="155">
                <a:latin typeface="Times New Roman"/>
                <a:cs typeface="Times New Roman"/>
              </a:rPr>
              <a:t>grandes</a:t>
            </a:r>
            <a:r>
              <a:rPr dirty="0" sz="1800" spc="-195">
                <a:latin typeface="Times New Roman"/>
                <a:cs typeface="Times New Roman"/>
              </a:rPr>
              <a:t> </a:t>
            </a:r>
            <a:r>
              <a:rPr dirty="0" sz="1800" spc="165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7831" y="311286"/>
            <a:ext cx="186690" cy="1663700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55">
                <a:solidFill>
                  <a:srgbClr val="C8CAE7"/>
                </a:solidFill>
                <a:latin typeface="Times New Roman"/>
                <a:cs typeface="Times New Roman"/>
              </a:rPr>
              <a:t>ANO </a:t>
            </a:r>
            <a:r>
              <a:rPr dirty="0" sz="1050" spc="65">
                <a:solidFill>
                  <a:srgbClr val="C8CAE7"/>
                </a:solidFill>
                <a:latin typeface="Times New Roman"/>
                <a:cs typeface="Times New Roman"/>
              </a:rPr>
              <a:t>LECTIVO</a:t>
            </a:r>
            <a:r>
              <a:rPr dirty="0" sz="1050" spc="-160">
                <a:solidFill>
                  <a:srgbClr val="C8CAE7"/>
                </a:solidFill>
                <a:latin typeface="Times New Roman"/>
                <a:cs typeface="Times New Roman"/>
              </a:rPr>
              <a:t> </a:t>
            </a:r>
            <a:r>
              <a:rPr dirty="0" sz="1050" spc="50">
                <a:solidFill>
                  <a:srgbClr val="C8CAE7"/>
                </a:solidFill>
                <a:latin typeface="Times New Roman"/>
                <a:cs typeface="Times New Roman"/>
              </a:rPr>
              <a:t>2023/2024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57831" y="4596857"/>
            <a:ext cx="186690" cy="1346200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75">
                <a:solidFill>
                  <a:srgbClr val="C8CAE7"/>
                </a:solidFill>
                <a:latin typeface="Times New Roman"/>
                <a:cs typeface="Times New Roman"/>
              </a:rPr>
              <a:t>ESGT </a:t>
            </a:r>
            <a:r>
              <a:rPr dirty="0" sz="1050">
                <a:solidFill>
                  <a:srgbClr val="C8CAE7"/>
                </a:solidFill>
                <a:latin typeface="Times New Roman"/>
                <a:cs typeface="Times New Roman"/>
              </a:rPr>
              <a:t>- </a:t>
            </a:r>
            <a:r>
              <a:rPr dirty="0" sz="1050" spc="75">
                <a:solidFill>
                  <a:srgbClr val="C8CAE7"/>
                </a:solidFill>
                <a:latin typeface="Times New Roman"/>
                <a:cs typeface="Times New Roman"/>
              </a:rPr>
              <a:t>IP.</a:t>
            </a:r>
            <a:r>
              <a:rPr dirty="0" sz="1050" spc="-80">
                <a:solidFill>
                  <a:srgbClr val="C8CAE7"/>
                </a:solidFill>
                <a:latin typeface="Times New Roman"/>
                <a:cs typeface="Times New Roman"/>
              </a:rPr>
              <a:t> </a:t>
            </a:r>
            <a:r>
              <a:rPr dirty="0" sz="1050" spc="100">
                <a:solidFill>
                  <a:srgbClr val="C8CAE7"/>
                </a:solidFill>
                <a:latin typeface="Times New Roman"/>
                <a:cs typeface="Times New Roman"/>
              </a:rPr>
              <a:t>Santarém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866" y="953211"/>
            <a:ext cx="763079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0"/>
              <a:t>Inserção </a:t>
            </a:r>
            <a:r>
              <a:rPr dirty="0" spc="315"/>
              <a:t>ordenada </a:t>
            </a:r>
            <a:r>
              <a:rPr dirty="0" spc="350"/>
              <a:t>em</a:t>
            </a:r>
            <a:r>
              <a:rPr dirty="0" spc="-620"/>
              <a:t> </a:t>
            </a:r>
            <a:r>
              <a:rPr dirty="0" spc="275"/>
              <a:t>árvores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r>
              <a:rPr dirty="0" spc="200"/>
              <a:t>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0866" y="1845690"/>
            <a:ext cx="7950834" cy="343535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95580" marR="387985" indent="-182880">
              <a:lnSpc>
                <a:spcPts val="2050"/>
              </a:lnSpc>
              <a:spcBef>
                <a:spcPts val="26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114">
                <a:latin typeface="Times New Roman"/>
                <a:cs typeface="Times New Roman"/>
              </a:rPr>
              <a:t>Se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inserirmos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150">
                <a:latin typeface="Times New Roman"/>
                <a:cs typeface="Times New Roman"/>
              </a:rPr>
              <a:t>sempre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125">
                <a:latin typeface="Times New Roman"/>
                <a:cs typeface="Times New Roman"/>
              </a:rPr>
              <a:t>elementos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204">
                <a:latin typeface="Times New Roman"/>
                <a:cs typeface="Times New Roman"/>
              </a:rPr>
              <a:t>numa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árvore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150">
                <a:latin typeface="Times New Roman"/>
                <a:cs typeface="Times New Roman"/>
              </a:rPr>
              <a:t>garantindo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que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160">
                <a:latin typeface="Times New Roman"/>
                <a:cs typeface="Times New Roman"/>
              </a:rPr>
              <a:t>esta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114">
                <a:latin typeface="Times New Roman"/>
                <a:cs typeface="Times New Roman"/>
              </a:rPr>
              <a:t>se  </a:t>
            </a:r>
            <a:r>
              <a:rPr dirty="0" sz="1800" spc="185">
                <a:latin typeface="Times New Roman"/>
                <a:cs typeface="Times New Roman"/>
              </a:rPr>
              <a:t>mantém </a:t>
            </a:r>
            <a:r>
              <a:rPr dirty="0" sz="1800" spc="150">
                <a:latin typeface="Times New Roman"/>
                <a:cs typeface="Times New Roman"/>
              </a:rPr>
              <a:t>ordenada </a:t>
            </a:r>
            <a:r>
              <a:rPr dirty="0" sz="1800" spc="114">
                <a:latin typeface="Times New Roman"/>
                <a:cs typeface="Times New Roman"/>
              </a:rPr>
              <a:t>de </a:t>
            </a:r>
            <a:r>
              <a:rPr dirty="0" sz="1800" spc="165">
                <a:latin typeface="Times New Roman"/>
                <a:cs typeface="Times New Roman"/>
              </a:rPr>
              <a:t>determinada</a:t>
            </a:r>
            <a:r>
              <a:rPr dirty="0" sz="1800" spc="-270">
                <a:latin typeface="Times New Roman"/>
                <a:cs typeface="Times New Roman"/>
              </a:rPr>
              <a:t> </a:t>
            </a:r>
            <a:r>
              <a:rPr dirty="0" sz="1800" spc="114">
                <a:latin typeface="Times New Roman"/>
                <a:cs typeface="Times New Roman"/>
              </a:rPr>
              <a:t>forma, </a:t>
            </a:r>
            <a:r>
              <a:rPr dirty="0" sz="1800" spc="130">
                <a:latin typeface="Times New Roman"/>
                <a:cs typeface="Times New Roman"/>
              </a:rPr>
              <a:t>temos</a:t>
            </a:r>
            <a:endParaRPr sz="18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260"/>
              </a:spcBef>
            </a:pPr>
            <a:r>
              <a:rPr dirty="0" sz="1600" spc="-1025">
                <a:solidFill>
                  <a:srgbClr val="4966AC"/>
                </a:solidFill>
                <a:latin typeface="Wingdings"/>
                <a:cs typeface="Wingdings"/>
              </a:rPr>
              <a:t></a:t>
            </a:r>
            <a:r>
              <a:rPr dirty="0" sz="1600" spc="455">
                <a:solidFill>
                  <a:srgbClr val="4966AC"/>
                </a:solidFill>
                <a:latin typeface="Times New Roman"/>
                <a:cs typeface="Times New Roman"/>
              </a:rPr>
              <a:t> </a:t>
            </a:r>
            <a:r>
              <a:rPr dirty="0" sz="1600" spc="100">
                <a:solidFill>
                  <a:srgbClr val="252525"/>
                </a:solidFill>
                <a:latin typeface="Times New Roman"/>
                <a:cs typeface="Times New Roman"/>
              </a:rPr>
              <a:t>Inserção </a:t>
            </a:r>
            <a:r>
              <a:rPr dirty="0" sz="1600" spc="125">
                <a:solidFill>
                  <a:srgbClr val="252525"/>
                </a:solidFill>
                <a:latin typeface="Times New Roman"/>
                <a:cs typeface="Times New Roman"/>
              </a:rPr>
              <a:t>ordenada </a:t>
            </a:r>
            <a:r>
              <a:rPr dirty="0" sz="1600" spc="130">
                <a:solidFill>
                  <a:srgbClr val="252525"/>
                </a:solidFill>
                <a:latin typeface="Times New Roman"/>
                <a:cs typeface="Times New Roman"/>
              </a:rPr>
              <a:t>em</a:t>
            </a:r>
            <a:r>
              <a:rPr dirty="0" sz="16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600" spc="110">
                <a:solidFill>
                  <a:srgbClr val="252525"/>
                </a:solidFill>
                <a:latin typeface="Times New Roman"/>
                <a:cs typeface="Times New Roman"/>
              </a:rPr>
              <a:t>árvores</a:t>
            </a:r>
            <a:endParaRPr sz="16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59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145">
                <a:latin typeface="Times New Roman"/>
                <a:cs typeface="Times New Roman"/>
              </a:rPr>
              <a:t>Neste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85">
                <a:latin typeface="Times New Roman"/>
                <a:cs typeface="Times New Roman"/>
              </a:rPr>
              <a:t>caso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105">
                <a:latin typeface="Times New Roman"/>
                <a:cs typeface="Times New Roman"/>
              </a:rPr>
              <a:t>podemos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185">
                <a:latin typeface="Times New Roman"/>
                <a:cs typeface="Times New Roman"/>
              </a:rPr>
              <a:t>usar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120">
                <a:latin typeface="Times New Roman"/>
                <a:cs typeface="Times New Roman"/>
              </a:rPr>
              <a:t>algoritmos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que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125">
                <a:latin typeface="Times New Roman"/>
                <a:cs typeface="Times New Roman"/>
              </a:rPr>
              <a:t>façam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114">
                <a:latin typeface="Times New Roman"/>
                <a:cs typeface="Times New Roman"/>
              </a:rPr>
              <a:t>uso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145">
                <a:latin typeface="Times New Roman"/>
                <a:cs typeface="Times New Roman"/>
              </a:rPr>
              <a:t>dessa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125">
                <a:latin typeface="Times New Roman"/>
                <a:cs typeface="Times New Roman"/>
              </a:rPr>
              <a:t>propriedade.</a:t>
            </a:r>
            <a:endParaRPr sz="1800">
              <a:latin typeface="Times New Roman"/>
              <a:cs typeface="Times New Roman"/>
            </a:endParaRPr>
          </a:p>
          <a:p>
            <a:pPr marL="195580" marR="5080" indent="-182880">
              <a:lnSpc>
                <a:spcPts val="2050"/>
              </a:lnSpc>
              <a:spcBef>
                <a:spcPts val="1645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120">
                <a:latin typeface="Times New Roman"/>
                <a:cs typeface="Times New Roman"/>
              </a:rPr>
              <a:t>Percorro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70">
                <a:latin typeface="Times New Roman"/>
                <a:cs typeface="Times New Roman"/>
              </a:rPr>
              <a:t>os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125">
                <a:latin typeface="Times New Roman"/>
                <a:cs typeface="Times New Roman"/>
              </a:rPr>
              <a:t>elementos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170">
                <a:latin typeface="Times New Roman"/>
                <a:cs typeface="Times New Roman"/>
              </a:rPr>
              <a:t>da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árvore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100">
                <a:latin typeface="Times New Roman"/>
                <a:cs typeface="Times New Roman"/>
              </a:rPr>
              <a:t>verificando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114">
                <a:latin typeface="Times New Roman"/>
                <a:cs typeface="Times New Roman"/>
              </a:rPr>
              <a:t>se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100">
                <a:latin typeface="Times New Roman"/>
                <a:cs typeface="Times New Roman"/>
              </a:rPr>
              <a:t>é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145">
                <a:latin typeface="Times New Roman"/>
                <a:cs typeface="Times New Roman"/>
              </a:rPr>
              <a:t>menor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100">
                <a:latin typeface="Times New Roman"/>
                <a:cs typeface="Times New Roman"/>
              </a:rPr>
              <a:t>ou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maior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que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  </a:t>
            </a:r>
            <a:r>
              <a:rPr dirty="0" sz="1800" spc="125">
                <a:latin typeface="Times New Roman"/>
                <a:cs typeface="Times New Roman"/>
              </a:rPr>
              <a:t>elemento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125">
                <a:latin typeface="Times New Roman"/>
                <a:cs typeface="Times New Roman"/>
              </a:rPr>
              <a:t>corrente.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455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114">
                <a:latin typeface="Times New Roman"/>
                <a:cs typeface="Times New Roman"/>
              </a:rPr>
              <a:t>Se </a:t>
            </a:r>
            <a:r>
              <a:rPr dirty="0" sz="1800" spc="130">
                <a:latin typeface="Times New Roman"/>
                <a:cs typeface="Times New Roman"/>
              </a:rPr>
              <a:t>menor, </a:t>
            </a:r>
            <a:r>
              <a:rPr dirty="0" sz="1800" spc="114">
                <a:latin typeface="Times New Roman"/>
                <a:cs typeface="Times New Roman"/>
              </a:rPr>
              <a:t>insiro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204">
                <a:latin typeface="Times New Roman"/>
                <a:cs typeface="Times New Roman"/>
              </a:rPr>
              <a:t>na </a:t>
            </a:r>
            <a:r>
              <a:rPr dirty="0" sz="1800" spc="125">
                <a:latin typeface="Times New Roman"/>
                <a:cs typeface="Times New Roman"/>
              </a:rPr>
              <a:t>sub-árvore</a:t>
            </a:r>
            <a:r>
              <a:rPr dirty="0" sz="1800" spc="-175">
                <a:latin typeface="Times New Roman"/>
                <a:cs typeface="Times New Roman"/>
              </a:rPr>
              <a:t> </a:t>
            </a:r>
            <a:r>
              <a:rPr dirty="0" sz="1800" spc="140">
                <a:latin typeface="Times New Roman"/>
                <a:cs typeface="Times New Roman"/>
              </a:rPr>
              <a:t>esquerda.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49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114">
                <a:latin typeface="Times New Roman"/>
                <a:cs typeface="Times New Roman"/>
              </a:rPr>
              <a:t>Se </a:t>
            </a:r>
            <a:r>
              <a:rPr dirty="0" sz="1800" spc="125">
                <a:latin typeface="Times New Roman"/>
                <a:cs typeface="Times New Roman"/>
              </a:rPr>
              <a:t>maior, </a:t>
            </a:r>
            <a:r>
              <a:rPr dirty="0" sz="1800" spc="114">
                <a:latin typeface="Times New Roman"/>
                <a:cs typeface="Times New Roman"/>
              </a:rPr>
              <a:t>insiro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204">
                <a:latin typeface="Times New Roman"/>
                <a:cs typeface="Times New Roman"/>
              </a:rPr>
              <a:t>na </a:t>
            </a:r>
            <a:r>
              <a:rPr dirty="0" sz="1800" spc="125">
                <a:latin typeface="Times New Roman"/>
                <a:cs typeface="Times New Roman"/>
              </a:rPr>
              <a:t>sub-árvore</a:t>
            </a:r>
            <a:r>
              <a:rPr dirty="0" sz="1800" spc="-160">
                <a:latin typeface="Times New Roman"/>
                <a:cs typeface="Times New Roman"/>
              </a:rPr>
              <a:t> </a:t>
            </a:r>
            <a:r>
              <a:rPr dirty="0" sz="1800" spc="130">
                <a:latin typeface="Times New Roman"/>
                <a:cs typeface="Times New Roman"/>
              </a:rPr>
              <a:t>direita.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49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114">
                <a:latin typeface="Times New Roman"/>
                <a:cs typeface="Times New Roman"/>
              </a:rPr>
              <a:t>Se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70">
                <a:latin typeface="Times New Roman"/>
                <a:cs typeface="Times New Roman"/>
              </a:rPr>
              <a:t>for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114">
                <a:latin typeface="Times New Roman"/>
                <a:cs typeface="Times New Roman"/>
              </a:rPr>
              <a:t>igual,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114">
                <a:latin typeface="Times New Roman"/>
                <a:cs typeface="Times New Roman"/>
              </a:rPr>
              <a:t>já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lá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160">
                <a:latin typeface="Times New Roman"/>
                <a:cs typeface="Times New Roman"/>
              </a:rPr>
              <a:t>está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100">
                <a:latin typeface="Times New Roman"/>
                <a:cs typeface="Times New Roman"/>
              </a:rPr>
              <a:t>e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140">
                <a:latin typeface="Times New Roman"/>
                <a:cs typeface="Times New Roman"/>
              </a:rPr>
              <a:t>não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100">
                <a:latin typeface="Times New Roman"/>
                <a:cs typeface="Times New Roman"/>
              </a:rPr>
              <a:t>é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preciso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130">
                <a:latin typeface="Times New Roman"/>
                <a:cs typeface="Times New Roman"/>
              </a:rPr>
              <a:t>inserir.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7831" y="311286"/>
            <a:ext cx="186690" cy="1663700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55">
                <a:solidFill>
                  <a:srgbClr val="C8CAE7"/>
                </a:solidFill>
                <a:latin typeface="Times New Roman"/>
                <a:cs typeface="Times New Roman"/>
              </a:rPr>
              <a:t>ANO </a:t>
            </a:r>
            <a:r>
              <a:rPr dirty="0" sz="1050" spc="65">
                <a:solidFill>
                  <a:srgbClr val="C8CAE7"/>
                </a:solidFill>
                <a:latin typeface="Times New Roman"/>
                <a:cs typeface="Times New Roman"/>
              </a:rPr>
              <a:t>LECTIVO</a:t>
            </a:r>
            <a:r>
              <a:rPr dirty="0" sz="1050" spc="-160">
                <a:solidFill>
                  <a:srgbClr val="C8CAE7"/>
                </a:solidFill>
                <a:latin typeface="Times New Roman"/>
                <a:cs typeface="Times New Roman"/>
              </a:rPr>
              <a:t> </a:t>
            </a:r>
            <a:r>
              <a:rPr dirty="0" sz="1050" spc="50">
                <a:solidFill>
                  <a:srgbClr val="C8CAE7"/>
                </a:solidFill>
                <a:latin typeface="Times New Roman"/>
                <a:cs typeface="Times New Roman"/>
              </a:rPr>
              <a:t>2023/2024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57831" y="4596857"/>
            <a:ext cx="186690" cy="1346200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75">
                <a:solidFill>
                  <a:srgbClr val="C8CAE7"/>
                </a:solidFill>
                <a:latin typeface="Times New Roman"/>
                <a:cs typeface="Times New Roman"/>
              </a:rPr>
              <a:t>ESGT </a:t>
            </a:r>
            <a:r>
              <a:rPr dirty="0" sz="1050">
                <a:solidFill>
                  <a:srgbClr val="C8CAE7"/>
                </a:solidFill>
                <a:latin typeface="Times New Roman"/>
                <a:cs typeface="Times New Roman"/>
              </a:rPr>
              <a:t>- </a:t>
            </a:r>
            <a:r>
              <a:rPr dirty="0" sz="1050" spc="75">
                <a:solidFill>
                  <a:srgbClr val="C8CAE7"/>
                </a:solidFill>
                <a:latin typeface="Times New Roman"/>
                <a:cs typeface="Times New Roman"/>
              </a:rPr>
              <a:t>IP.</a:t>
            </a:r>
            <a:r>
              <a:rPr dirty="0" sz="1050" spc="-80">
                <a:solidFill>
                  <a:srgbClr val="C8CAE7"/>
                </a:solidFill>
                <a:latin typeface="Times New Roman"/>
                <a:cs typeface="Times New Roman"/>
              </a:rPr>
              <a:t> </a:t>
            </a:r>
            <a:r>
              <a:rPr dirty="0" sz="1050" spc="100">
                <a:solidFill>
                  <a:srgbClr val="C8CAE7"/>
                </a:solidFill>
                <a:latin typeface="Times New Roman"/>
                <a:cs typeface="Times New Roman"/>
              </a:rPr>
              <a:t>Santarém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866" y="953211"/>
            <a:ext cx="6696709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Pesquisa </a:t>
            </a:r>
            <a:r>
              <a:rPr dirty="0" spc="320"/>
              <a:t>binária </a:t>
            </a:r>
            <a:r>
              <a:rPr dirty="0" spc="350"/>
              <a:t>em</a:t>
            </a:r>
            <a:r>
              <a:rPr dirty="0" spc="-690"/>
              <a:t> </a:t>
            </a:r>
            <a:r>
              <a:rPr dirty="0" spc="290"/>
              <a:t>listas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71909" y="6154700"/>
            <a:ext cx="560070" cy="57594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r>
              <a:rPr dirty="0" sz="3600" spc="200">
                <a:solidFill>
                  <a:srgbClr val="5C63B7"/>
                </a:solidFill>
                <a:latin typeface="Times New Roman"/>
                <a:cs typeface="Times New Roman"/>
              </a:rPr>
              <a:t>10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866" y="1845690"/>
            <a:ext cx="8127365" cy="283972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95580" marR="5080" indent="-182880">
              <a:lnSpc>
                <a:spcPts val="2050"/>
              </a:lnSpc>
              <a:spcBef>
                <a:spcPts val="26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pesquisa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150">
                <a:latin typeface="Times New Roman"/>
                <a:cs typeface="Times New Roman"/>
              </a:rPr>
              <a:t>binária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155">
                <a:latin typeface="Times New Roman"/>
                <a:cs typeface="Times New Roman"/>
              </a:rPr>
              <a:t>em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listas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125">
                <a:latin typeface="Times New Roman"/>
                <a:cs typeface="Times New Roman"/>
              </a:rPr>
              <a:t>baseia-se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204">
                <a:latin typeface="Times New Roman"/>
                <a:cs typeface="Times New Roman"/>
              </a:rPr>
              <a:t>na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114">
                <a:latin typeface="Times New Roman"/>
                <a:cs typeface="Times New Roman"/>
              </a:rPr>
              <a:t>subdivisão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120">
                <a:latin typeface="Times New Roman"/>
                <a:cs typeface="Times New Roman"/>
              </a:rPr>
              <a:t>sucessiva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170">
                <a:latin typeface="Times New Roman"/>
                <a:cs typeface="Times New Roman"/>
              </a:rPr>
              <a:t>da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lista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155">
                <a:latin typeface="Times New Roman"/>
                <a:cs typeface="Times New Roman"/>
              </a:rPr>
              <a:t>em  </a:t>
            </a:r>
            <a:r>
              <a:rPr dirty="0" sz="1800" spc="170">
                <a:latin typeface="Times New Roman"/>
                <a:cs typeface="Times New Roman"/>
              </a:rPr>
              <a:t>duas</a:t>
            </a:r>
            <a:endParaRPr sz="1800">
              <a:latin typeface="Times New Roman"/>
              <a:cs typeface="Times New Roman"/>
            </a:endParaRPr>
          </a:p>
          <a:p>
            <a:pPr lvl="1" marL="469900" indent="-182880">
              <a:lnSpc>
                <a:spcPct val="100000"/>
              </a:lnSpc>
              <a:spcBef>
                <a:spcPts val="260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140">
                <a:solidFill>
                  <a:srgbClr val="252525"/>
                </a:solidFill>
                <a:latin typeface="Times New Roman"/>
                <a:cs typeface="Times New Roman"/>
              </a:rPr>
              <a:t>até </a:t>
            </a:r>
            <a:r>
              <a:rPr dirty="0" sz="1600" spc="110">
                <a:solidFill>
                  <a:srgbClr val="252525"/>
                </a:solidFill>
                <a:latin typeface="Times New Roman"/>
                <a:cs typeface="Times New Roman"/>
              </a:rPr>
              <a:t>que </a:t>
            </a:r>
            <a:r>
              <a:rPr dirty="0" sz="1600" spc="-5">
                <a:solidFill>
                  <a:srgbClr val="252525"/>
                </a:solidFill>
                <a:latin typeface="Times New Roman"/>
                <a:cs typeface="Times New Roman"/>
              </a:rPr>
              <a:t>o </a:t>
            </a:r>
            <a:r>
              <a:rPr dirty="0" sz="1600" spc="100">
                <a:solidFill>
                  <a:srgbClr val="252525"/>
                </a:solidFill>
                <a:latin typeface="Times New Roman"/>
                <a:cs typeface="Times New Roman"/>
              </a:rPr>
              <a:t>elemento </a:t>
            </a:r>
            <a:r>
              <a:rPr dirty="0" sz="1600" spc="95">
                <a:solidFill>
                  <a:srgbClr val="252525"/>
                </a:solidFill>
                <a:latin typeface="Times New Roman"/>
                <a:cs typeface="Times New Roman"/>
              </a:rPr>
              <a:t>procurado </a:t>
            </a:r>
            <a:r>
              <a:rPr dirty="0" sz="1600" spc="100">
                <a:solidFill>
                  <a:srgbClr val="252525"/>
                </a:solidFill>
                <a:latin typeface="Times New Roman"/>
                <a:cs typeface="Times New Roman"/>
              </a:rPr>
              <a:t>seja</a:t>
            </a:r>
            <a:r>
              <a:rPr dirty="0" sz="1600" spc="-1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600" spc="105">
                <a:solidFill>
                  <a:srgbClr val="252525"/>
                </a:solidFill>
                <a:latin typeface="Times New Roman"/>
                <a:cs typeface="Times New Roman"/>
              </a:rPr>
              <a:t>encontrado</a:t>
            </a:r>
            <a:endParaRPr sz="1600">
              <a:latin typeface="Times New Roman"/>
              <a:cs typeface="Times New Roman"/>
            </a:endParaRPr>
          </a:p>
          <a:p>
            <a:pPr lvl="1" marL="469900" indent="-182880">
              <a:lnSpc>
                <a:spcPct val="100000"/>
              </a:lnSpc>
              <a:spcBef>
                <a:spcPts val="405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125">
                <a:solidFill>
                  <a:srgbClr val="252525"/>
                </a:solidFill>
                <a:latin typeface="Times New Roman"/>
                <a:cs typeface="Times New Roman"/>
              </a:rPr>
              <a:t>Ou</a:t>
            </a:r>
            <a:r>
              <a:rPr dirty="0" sz="1600" spc="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600" spc="95">
                <a:solidFill>
                  <a:srgbClr val="252525"/>
                </a:solidFill>
                <a:latin typeface="Times New Roman"/>
                <a:cs typeface="Times New Roman"/>
              </a:rPr>
              <a:t>cheguemos</a:t>
            </a:r>
            <a:r>
              <a:rPr dirty="0" sz="1600" spc="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600" spc="175">
                <a:solidFill>
                  <a:srgbClr val="252525"/>
                </a:solidFill>
                <a:latin typeface="Times New Roman"/>
                <a:cs typeface="Times New Roman"/>
              </a:rPr>
              <a:t>á</a:t>
            </a:r>
            <a:r>
              <a:rPr dirty="0" sz="1600" spc="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600" spc="75">
                <a:solidFill>
                  <a:srgbClr val="252525"/>
                </a:solidFill>
                <a:latin typeface="Times New Roman"/>
                <a:cs typeface="Times New Roman"/>
              </a:rPr>
              <a:t>conclusão</a:t>
            </a:r>
            <a:r>
              <a:rPr dirty="0" sz="1600" spc="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600" spc="110">
                <a:solidFill>
                  <a:srgbClr val="252525"/>
                </a:solidFill>
                <a:latin typeface="Times New Roman"/>
                <a:cs typeface="Times New Roman"/>
              </a:rPr>
              <a:t>que</a:t>
            </a:r>
            <a:r>
              <a:rPr dirty="0" sz="1600" spc="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600" spc="114">
                <a:solidFill>
                  <a:srgbClr val="252525"/>
                </a:solidFill>
                <a:latin typeface="Times New Roman"/>
                <a:cs typeface="Times New Roman"/>
              </a:rPr>
              <a:t>este</a:t>
            </a:r>
            <a:r>
              <a:rPr dirty="0" sz="1600" spc="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600" spc="110">
                <a:solidFill>
                  <a:srgbClr val="252525"/>
                </a:solidFill>
                <a:latin typeface="Times New Roman"/>
                <a:cs typeface="Times New Roman"/>
              </a:rPr>
              <a:t>não</a:t>
            </a:r>
            <a:r>
              <a:rPr dirty="0" sz="1600" spc="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600" spc="95">
                <a:solidFill>
                  <a:srgbClr val="252525"/>
                </a:solidFill>
                <a:latin typeface="Times New Roman"/>
                <a:cs typeface="Times New Roman"/>
              </a:rPr>
              <a:t>existe</a:t>
            </a:r>
            <a:endParaRPr sz="16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59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65">
                <a:latin typeface="Times New Roman"/>
                <a:cs typeface="Times New Roman"/>
              </a:rPr>
              <a:t>Só </a:t>
            </a:r>
            <a:r>
              <a:rPr dirty="0" sz="1800" spc="114">
                <a:latin typeface="Times New Roman"/>
                <a:cs typeface="Times New Roman"/>
              </a:rPr>
              <a:t>funciona </a:t>
            </a:r>
            <a:r>
              <a:rPr dirty="0" sz="1800" spc="155">
                <a:latin typeface="Times New Roman"/>
                <a:cs typeface="Times New Roman"/>
              </a:rPr>
              <a:t>em </a:t>
            </a:r>
            <a:r>
              <a:rPr dirty="0" sz="1800" spc="135">
                <a:latin typeface="Times New Roman"/>
                <a:cs typeface="Times New Roman"/>
              </a:rPr>
              <a:t>listas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pré-ordenadas.</a:t>
            </a:r>
            <a:endParaRPr sz="1800">
              <a:latin typeface="Times New Roman"/>
              <a:cs typeface="Times New Roman"/>
            </a:endParaRPr>
          </a:p>
          <a:p>
            <a:pPr lvl="1" marL="469900" indent="-182880">
              <a:lnSpc>
                <a:spcPct val="100000"/>
              </a:lnSpc>
              <a:spcBef>
                <a:spcPts val="310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120">
                <a:solidFill>
                  <a:srgbClr val="252525"/>
                </a:solidFill>
                <a:latin typeface="Times New Roman"/>
                <a:cs typeface="Times New Roman"/>
              </a:rPr>
              <a:t>Listas </a:t>
            </a:r>
            <a:r>
              <a:rPr dirty="0" sz="1600" spc="105">
                <a:solidFill>
                  <a:srgbClr val="252525"/>
                </a:solidFill>
                <a:latin typeface="Times New Roman"/>
                <a:cs typeface="Times New Roman"/>
              </a:rPr>
              <a:t>ligadas </a:t>
            </a:r>
            <a:r>
              <a:rPr dirty="0" sz="1600" spc="120">
                <a:solidFill>
                  <a:srgbClr val="252525"/>
                </a:solidFill>
                <a:latin typeface="Times New Roman"/>
                <a:cs typeface="Times New Roman"/>
              </a:rPr>
              <a:t>sempre </a:t>
            </a:r>
            <a:r>
              <a:rPr dirty="0" sz="1600" spc="125">
                <a:solidFill>
                  <a:srgbClr val="252525"/>
                </a:solidFill>
                <a:latin typeface="Times New Roman"/>
                <a:cs typeface="Times New Roman"/>
              </a:rPr>
              <a:t>ordenadas </a:t>
            </a:r>
            <a:r>
              <a:rPr dirty="0" sz="1600" spc="100">
                <a:solidFill>
                  <a:srgbClr val="252525"/>
                </a:solidFill>
                <a:latin typeface="Times New Roman"/>
                <a:cs typeface="Times New Roman"/>
              </a:rPr>
              <a:t>(usando </a:t>
            </a:r>
            <a:r>
              <a:rPr dirty="0" sz="1600" spc="95">
                <a:solidFill>
                  <a:srgbClr val="252525"/>
                </a:solidFill>
                <a:latin typeface="Times New Roman"/>
                <a:cs typeface="Times New Roman"/>
              </a:rPr>
              <a:t>inserção</a:t>
            </a:r>
            <a:r>
              <a:rPr dirty="0" sz="1600" spc="-2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600" spc="110">
                <a:solidFill>
                  <a:srgbClr val="252525"/>
                </a:solidFill>
                <a:latin typeface="Times New Roman"/>
                <a:cs typeface="Times New Roman"/>
              </a:rPr>
              <a:t>ordenada)</a:t>
            </a:r>
            <a:endParaRPr sz="16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59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110">
                <a:latin typeface="Times New Roman"/>
                <a:cs typeface="Times New Roman"/>
              </a:rPr>
              <a:t>Complexidade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65">
                <a:latin typeface="Times New Roman"/>
                <a:cs typeface="Times New Roman"/>
              </a:rPr>
              <a:t>O(logN)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50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114">
                <a:latin typeface="Times New Roman"/>
                <a:cs typeface="Times New Roman"/>
              </a:rPr>
              <a:t>Muito </a:t>
            </a:r>
            <a:r>
              <a:rPr dirty="0" sz="1800" spc="100">
                <a:latin typeface="Times New Roman"/>
                <a:cs typeface="Times New Roman"/>
              </a:rPr>
              <a:t>eficiente </a:t>
            </a:r>
            <a:r>
              <a:rPr dirty="0" sz="1800" spc="185">
                <a:latin typeface="Times New Roman"/>
                <a:cs typeface="Times New Roman"/>
              </a:rPr>
              <a:t>para </a:t>
            </a:r>
            <a:r>
              <a:rPr dirty="0" sz="1800" spc="155">
                <a:latin typeface="Times New Roman"/>
                <a:cs typeface="Times New Roman"/>
              </a:rPr>
              <a:t>grandes</a:t>
            </a:r>
            <a:r>
              <a:rPr dirty="0" sz="1800" spc="-195">
                <a:latin typeface="Times New Roman"/>
                <a:cs typeface="Times New Roman"/>
              </a:rPr>
              <a:t> </a:t>
            </a:r>
            <a:r>
              <a:rPr dirty="0" sz="1800" spc="165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7831" y="311286"/>
            <a:ext cx="186690" cy="1663700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55">
                <a:solidFill>
                  <a:srgbClr val="C8CAE7"/>
                </a:solidFill>
                <a:latin typeface="Times New Roman"/>
                <a:cs typeface="Times New Roman"/>
              </a:rPr>
              <a:t>ANO </a:t>
            </a:r>
            <a:r>
              <a:rPr dirty="0" sz="1050" spc="65">
                <a:solidFill>
                  <a:srgbClr val="C8CAE7"/>
                </a:solidFill>
                <a:latin typeface="Times New Roman"/>
                <a:cs typeface="Times New Roman"/>
              </a:rPr>
              <a:t>LECTIVO</a:t>
            </a:r>
            <a:r>
              <a:rPr dirty="0" sz="1050" spc="-160">
                <a:solidFill>
                  <a:srgbClr val="C8CAE7"/>
                </a:solidFill>
                <a:latin typeface="Times New Roman"/>
                <a:cs typeface="Times New Roman"/>
              </a:rPr>
              <a:t> </a:t>
            </a:r>
            <a:r>
              <a:rPr dirty="0" sz="1050" spc="50">
                <a:solidFill>
                  <a:srgbClr val="C8CAE7"/>
                </a:solidFill>
                <a:latin typeface="Times New Roman"/>
                <a:cs typeface="Times New Roman"/>
              </a:rPr>
              <a:t>2023/2024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57831" y="4596857"/>
            <a:ext cx="186690" cy="1346200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75">
                <a:solidFill>
                  <a:srgbClr val="C8CAE7"/>
                </a:solidFill>
                <a:latin typeface="Times New Roman"/>
                <a:cs typeface="Times New Roman"/>
              </a:rPr>
              <a:t>ESGT </a:t>
            </a:r>
            <a:r>
              <a:rPr dirty="0" sz="1050">
                <a:solidFill>
                  <a:srgbClr val="C8CAE7"/>
                </a:solidFill>
                <a:latin typeface="Times New Roman"/>
                <a:cs typeface="Times New Roman"/>
              </a:rPr>
              <a:t>- </a:t>
            </a:r>
            <a:r>
              <a:rPr dirty="0" sz="1050" spc="75">
                <a:solidFill>
                  <a:srgbClr val="C8CAE7"/>
                </a:solidFill>
                <a:latin typeface="Times New Roman"/>
                <a:cs typeface="Times New Roman"/>
              </a:rPr>
              <a:t>IP.</a:t>
            </a:r>
            <a:r>
              <a:rPr dirty="0" sz="1050" spc="-80">
                <a:solidFill>
                  <a:srgbClr val="C8CAE7"/>
                </a:solidFill>
                <a:latin typeface="Times New Roman"/>
                <a:cs typeface="Times New Roman"/>
              </a:rPr>
              <a:t> </a:t>
            </a:r>
            <a:r>
              <a:rPr dirty="0" sz="1050" spc="100">
                <a:solidFill>
                  <a:srgbClr val="C8CAE7"/>
                </a:solidFill>
                <a:latin typeface="Times New Roman"/>
                <a:cs typeface="Times New Roman"/>
              </a:rPr>
              <a:t>Santarém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866" y="953211"/>
            <a:ext cx="72180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5"/>
              <a:t>Pesquisa </a:t>
            </a:r>
            <a:r>
              <a:rPr dirty="0" spc="320"/>
              <a:t>binária </a:t>
            </a:r>
            <a:r>
              <a:rPr dirty="0" spc="350"/>
              <a:t>em</a:t>
            </a:r>
            <a:r>
              <a:rPr dirty="0" spc="-675"/>
              <a:t> </a:t>
            </a:r>
            <a:r>
              <a:rPr dirty="0" spc="275"/>
              <a:t>árvores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71909" y="6154700"/>
            <a:ext cx="560070" cy="57594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0"/>
              </a:spcBef>
            </a:pPr>
            <a:r>
              <a:rPr dirty="0" sz="3600" spc="200">
                <a:solidFill>
                  <a:srgbClr val="5C63B7"/>
                </a:solidFill>
                <a:latin typeface="Times New Roman"/>
                <a:cs typeface="Times New Roman"/>
              </a:rPr>
              <a:t>11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866" y="1845690"/>
            <a:ext cx="8312150" cy="428752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95580" marR="137160" indent="-182880">
              <a:lnSpc>
                <a:spcPts val="2050"/>
              </a:lnSpc>
              <a:spcBef>
                <a:spcPts val="26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pesquisa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150">
                <a:latin typeface="Times New Roman"/>
                <a:cs typeface="Times New Roman"/>
              </a:rPr>
              <a:t>binária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155">
                <a:latin typeface="Times New Roman"/>
                <a:cs typeface="Times New Roman"/>
              </a:rPr>
              <a:t>em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árvores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125">
                <a:latin typeface="Times New Roman"/>
                <a:cs typeface="Times New Roman"/>
              </a:rPr>
              <a:t>baseia-se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204">
                <a:latin typeface="Times New Roman"/>
                <a:cs typeface="Times New Roman"/>
              </a:rPr>
              <a:t>na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114">
                <a:latin typeface="Times New Roman"/>
                <a:cs typeface="Times New Roman"/>
              </a:rPr>
              <a:t>subdivisão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120">
                <a:latin typeface="Times New Roman"/>
                <a:cs typeface="Times New Roman"/>
              </a:rPr>
              <a:t>sucessiva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70">
                <a:latin typeface="Times New Roman"/>
                <a:cs typeface="Times New Roman"/>
              </a:rPr>
              <a:t>do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100">
                <a:latin typeface="Times New Roman"/>
                <a:cs typeface="Times New Roman"/>
              </a:rPr>
              <a:t>espaço  </a:t>
            </a:r>
            <a:r>
              <a:rPr dirty="0" sz="1800" spc="114">
                <a:latin typeface="Times New Roman"/>
                <a:cs typeface="Times New Roman"/>
              </a:rPr>
              <a:t>de </a:t>
            </a:r>
            <a:r>
              <a:rPr dirty="0" sz="1800" spc="140">
                <a:latin typeface="Times New Roman"/>
                <a:cs typeface="Times New Roman"/>
              </a:rPr>
              <a:t>procura </a:t>
            </a:r>
            <a:r>
              <a:rPr dirty="0" sz="1800" spc="155">
                <a:latin typeface="Times New Roman"/>
                <a:cs typeface="Times New Roman"/>
              </a:rPr>
              <a:t>em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 spc="85">
                <a:latin typeface="Times New Roman"/>
                <a:cs typeface="Times New Roman"/>
              </a:rPr>
              <a:t>dois</a:t>
            </a:r>
            <a:endParaRPr sz="1800">
              <a:latin typeface="Times New Roman"/>
              <a:cs typeface="Times New Roman"/>
            </a:endParaRPr>
          </a:p>
          <a:p>
            <a:pPr lvl="1" marL="469900" indent="-182880">
              <a:lnSpc>
                <a:spcPct val="100000"/>
              </a:lnSpc>
              <a:spcBef>
                <a:spcPts val="260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140">
                <a:solidFill>
                  <a:srgbClr val="252525"/>
                </a:solidFill>
                <a:latin typeface="Times New Roman"/>
                <a:cs typeface="Times New Roman"/>
              </a:rPr>
              <a:t>até </a:t>
            </a:r>
            <a:r>
              <a:rPr dirty="0" sz="1600" spc="110">
                <a:solidFill>
                  <a:srgbClr val="252525"/>
                </a:solidFill>
                <a:latin typeface="Times New Roman"/>
                <a:cs typeface="Times New Roman"/>
              </a:rPr>
              <a:t>que </a:t>
            </a:r>
            <a:r>
              <a:rPr dirty="0" sz="1600" spc="-5">
                <a:solidFill>
                  <a:srgbClr val="252525"/>
                </a:solidFill>
                <a:latin typeface="Times New Roman"/>
                <a:cs typeface="Times New Roman"/>
              </a:rPr>
              <a:t>o </a:t>
            </a:r>
            <a:r>
              <a:rPr dirty="0" sz="1600" spc="100">
                <a:solidFill>
                  <a:srgbClr val="252525"/>
                </a:solidFill>
                <a:latin typeface="Times New Roman"/>
                <a:cs typeface="Times New Roman"/>
              </a:rPr>
              <a:t>elemento </a:t>
            </a:r>
            <a:r>
              <a:rPr dirty="0" sz="1600" spc="95">
                <a:solidFill>
                  <a:srgbClr val="252525"/>
                </a:solidFill>
                <a:latin typeface="Times New Roman"/>
                <a:cs typeface="Times New Roman"/>
              </a:rPr>
              <a:t>procurado </a:t>
            </a:r>
            <a:r>
              <a:rPr dirty="0" sz="1600" spc="100">
                <a:solidFill>
                  <a:srgbClr val="252525"/>
                </a:solidFill>
                <a:latin typeface="Times New Roman"/>
                <a:cs typeface="Times New Roman"/>
              </a:rPr>
              <a:t>seja</a:t>
            </a:r>
            <a:r>
              <a:rPr dirty="0" sz="1600" spc="-1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600" spc="105">
                <a:solidFill>
                  <a:srgbClr val="252525"/>
                </a:solidFill>
                <a:latin typeface="Times New Roman"/>
                <a:cs typeface="Times New Roman"/>
              </a:rPr>
              <a:t>encontrado</a:t>
            </a:r>
            <a:endParaRPr sz="1600">
              <a:latin typeface="Times New Roman"/>
              <a:cs typeface="Times New Roman"/>
            </a:endParaRPr>
          </a:p>
          <a:p>
            <a:pPr lvl="1" marL="469900" indent="-182880">
              <a:lnSpc>
                <a:spcPct val="100000"/>
              </a:lnSpc>
              <a:spcBef>
                <a:spcPts val="405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125">
                <a:solidFill>
                  <a:srgbClr val="252525"/>
                </a:solidFill>
                <a:latin typeface="Times New Roman"/>
                <a:cs typeface="Times New Roman"/>
              </a:rPr>
              <a:t>Ou</a:t>
            </a:r>
            <a:r>
              <a:rPr dirty="0" sz="1600" spc="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600" spc="95">
                <a:solidFill>
                  <a:srgbClr val="252525"/>
                </a:solidFill>
                <a:latin typeface="Times New Roman"/>
                <a:cs typeface="Times New Roman"/>
              </a:rPr>
              <a:t>cheguemos</a:t>
            </a:r>
            <a:r>
              <a:rPr dirty="0" sz="1600" spc="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600" spc="175">
                <a:solidFill>
                  <a:srgbClr val="252525"/>
                </a:solidFill>
                <a:latin typeface="Times New Roman"/>
                <a:cs typeface="Times New Roman"/>
              </a:rPr>
              <a:t>á</a:t>
            </a:r>
            <a:r>
              <a:rPr dirty="0" sz="1600" spc="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600" spc="75">
                <a:solidFill>
                  <a:srgbClr val="252525"/>
                </a:solidFill>
                <a:latin typeface="Times New Roman"/>
                <a:cs typeface="Times New Roman"/>
              </a:rPr>
              <a:t>conclusão</a:t>
            </a:r>
            <a:r>
              <a:rPr dirty="0" sz="1600" spc="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600" spc="110">
                <a:solidFill>
                  <a:srgbClr val="252525"/>
                </a:solidFill>
                <a:latin typeface="Times New Roman"/>
                <a:cs typeface="Times New Roman"/>
              </a:rPr>
              <a:t>que</a:t>
            </a:r>
            <a:r>
              <a:rPr dirty="0" sz="1600" spc="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600" spc="114">
                <a:solidFill>
                  <a:srgbClr val="252525"/>
                </a:solidFill>
                <a:latin typeface="Times New Roman"/>
                <a:cs typeface="Times New Roman"/>
              </a:rPr>
              <a:t>este</a:t>
            </a:r>
            <a:r>
              <a:rPr dirty="0" sz="1600" spc="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600" spc="110">
                <a:solidFill>
                  <a:srgbClr val="252525"/>
                </a:solidFill>
                <a:latin typeface="Times New Roman"/>
                <a:cs typeface="Times New Roman"/>
              </a:rPr>
              <a:t>não</a:t>
            </a:r>
            <a:r>
              <a:rPr dirty="0" sz="1600" spc="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600" spc="95">
                <a:solidFill>
                  <a:srgbClr val="252525"/>
                </a:solidFill>
                <a:latin typeface="Times New Roman"/>
                <a:cs typeface="Times New Roman"/>
              </a:rPr>
              <a:t>existe</a:t>
            </a:r>
            <a:endParaRPr sz="16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59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65">
                <a:latin typeface="Times New Roman"/>
                <a:cs typeface="Times New Roman"/>
              </a:rPr>
              <a:t>Só </a:t>
            </a:r>
            <a:r>
              <a:rPr dirty="0" sz="1800" spc="114">
                <a:latin typeface="Times New Roman"/>
                <a:cs typeface="Times New Roman"/>
              </a:rPr>
              <a:t>funciona </a:t>
            </a:r>
            <a:r>
              <a:rPr dirty="0" sz="1800" spc="155">
                <a:latin typeface="Times New Roman"/>
                <a:cs typeface="Times New Roman"/>
              </a:rPr>
              <a:t>em </a:t>
            </a:r>
            <a:r>
              <a:rPr dirty="0" sz="1800" spc="135">
                <a:latin typeface="Times New Roman"/>
                <a:cs typeface="Times New Roman"/>
              </a:rPr>
              <a:t>árvores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pré-ordenadas.</a:t>
            </a:r>
            <a:endParaRPr sz="1800">
              <a:latin typeface="Times New Roman"/>
              <a:cs typeface="Times New Roman"/>
            </a:endParaRPr>
          </a:p>
          <a:p>
            <a:pPr lvl="1" marL="469900" indent="-182880">
              <a:lnSpc>
                <a:spcPct val="100000"/>
              </a:lnSpc>
              <a:spcBef>
                <a:spcPts val="310"/>
              </a:spcBef>
              <a:buClr>
                <a:srgbClr val="4966AC"/>
              </a:buClr>
              <a:buFont typeface="Wingdings"/>
              <a:buChar char=""/>
              <a:tabLst>
                <a:tab pos="469900" algn="l"/>
              </a:tabLst>
            </a:pPr>
            <a:r>
              <a:rPr dirty="0" sz="1600" spc="80">
                <a:solidFill>
                  <a:srgbClr val="252525"/>
                </a:solidFill>
                <a:latin typeface="Times New Roman"/>
                <a:cs typeface="Times New Roman"/>
              </a:rPr>
              <a:t>Árvores </a:t>
            </a:r>
            <a:r>
              <a:rPr dirty="0" sz="1600" spc="120">
                <a:solidFill>
                  <a:srgbClr val="252525"/>
                </a:solidFill>
                <a:latin typeface="Times New Roman"/>
                <a:cs typeface="Times New Roman"/>
              </a:rPr>
              <a:t>binárias </a:t>
            </a:r>
            <a:r>
              <a:rPr dirty="0" sz="1600" spc="125">
                <a:solidFill>
                  <a:srgbClr val="252525"/>
                </a:solidFill>
                <a:latin typeface="Times New Roman"/>
                <a:cs typeface="Times New Roman"/>
              </a:rPr>
              <a:t>ordenadas </a:t>
            </a:r>
            <a:r>
              <a:rPr dirty="0" sz="1600" spc="100">
                <a:solidFill>
                  <a:srgbClr val="252525"/>
                </a:solidFill>
                <a:latin typeface="Times New Roman"/>
                <a:cs typeface="Times New Roman"/>
              </a:rPr>
              <a:t>(usando </a:t>
            </a:r>
            <a:r>
              <a:rPr dirty="0" sz="1600" spc="95">
                <a:solidFill>
                  <a:srgbClr val="252525"/>
                </a:solidFill>
                <a:latin typeface="Times New Roman"/>
                <a:cs typeface="Times New Roman"/>
              </a:rPr>
              <a:t>inserção</a:t>
            </a:r>
            <a:r>
              <a:rPr dirty="0" sz="1600" spc="-1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600" spc="110">
                <a:solidFill>
                  <a:srgbClr val="252525"/>
                </a:solidFill>
                <a:latin typeface="Times New Roman"/>
                <a:cs typeface="Times New Roman"/>
              </a:rPr>
              <a:t>ordenada)</a:t>
            </a:r>
            <a:endParaRPr sz="16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59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110">
                <a:latin typeface="Times New Roman"/>
                <a:cs typeface="Times New Roman"/>
              </a:rPr>
              <a:t>Complexidade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65">
                <a:latin typeface="Times New Roman"/>
                <a:cs typeface="Times New Roman"/>
              </a:rPr>
              <a:t>O(logN)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50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114">
                <a:latin typeface="Times New Roman"/>
                <a:cs typeface="Times New Roman"/>
              </a:rPr>
              <a:t>Muito </a:t>
            </a:r>
            <a:r>
              <a:rPr dirty="0" sz="1800" spc="100">
                <a:latin typeface="Times New Roman"/>
                <a:cs typeface="Times New Roman"/>
              </a:rPr>
              <a:t>eficiente </a:t>
            </a:r>
            <a:r>
              <a:rPr dirty="0" sz="1800" spc="185">
                <a:latin typeface="Times New Roman"/>
                <a:cs typeface="Times New Roman"/>
              </a:rPr>
              <a:t>para </a:t>
            </a:r>
            <a:r>
              <a:rPr dirty="0" sz="1800" spc="155">
                <a:latin typeface="Times New Roman"/>
                <a:cs typeface="Times New Roman"/>
              </a:rPr>
              <a:t>grandes</a:t>
            </a:r>
            <a:r>
              <a:rPr dirty="0" sz="1800" spc="-195">
                <a:latin typeface="Times New Roman"/>
                <a:cs typeface="Times New Roman"/>
              </a:rPr>
              <a:t> </a:t>
            </a:r>
            <a:r>
              <a:rPr dirty="0" sz="1800" spc="165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  <a:p>
            <a:pPr marL="195580" marR="5080" indent="-182880">
              <a:lnSpc>
                <a:spcPts val="2050"/>
              </a:lnSpc>
              <a:spcBef>
                <a:spcPts val="1650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114">
                <a:latin typeface="Times New Roman"/>
                <a:cs typeface="Times New Roman"/>
              </a:rPr>
              <a:t>Se </a:t>
            </a:r>
            <a:r>
              <a:rPr dirty="0" sz="1800">
                <a:latin typeface="Times New Roman"/>
                <a:cs typeface="Times New Roman"/>
              </a:rPr>
              <a:t>o </a:t>
            </a:r>
            <a:r>
              <a:rPr dirty="0" sz="1800" spc="125">
                <a:latin typeface="Times New Roman"/>
                <a:cs typeface="Times New Roman"/>
              </a:rPr>
              <a:t>elemento </a:t>
            </a:r>
            <a:r>
              <a:rPr dirty="0" sz="1800" spc="100">
                <a:latin typeface="Times New Roman"/>
                <a:cs typeface="Times New Roman"/>
              </a:rPr>
              <a:t>é </a:t>
            </a:r>
            <a:r>
              <a:rPr dirty="0" sz="1800" spc="125">
                <a:latin typeface="Times New Roman"/>
                <a:cs typeface="Times New Roman"/>
              </a:rPr>
              <a:t>igual </a:t>
            </a:r>
            <a:r>
              <a:rPr dirty="0" sz="1800" spc="100">
                <a:latin typeface="Times New Roman"/>
                <a:cs typeface="Times New Roman"/>
              </a:rPr>
              <a:t>ao </a:t>
            </a:r>
            <a:r>
              <a:rPr dirty="0" sz="1800" spc="125">
                <a:latin typeface="Times New Roman"/>
                <a:cs typeface="Times New Roman"/>
              </a:rPr>
              <a:t>elemento </a:t>
            </a:r>
            <a:r>
              <a:rPr dirty="0" sz="1800" spc="105">
                <a:latin typeface="Times New Roman"/>
                <a:cs typeface="Times New Roman"/>
              </a:rPr>
              <a:t>no </a:t>
            </a:r>
            <a:r>
              <a:rPr dirty="0" sz="1800" spc="100">
                <a:latin typeface="Times New Roman"/>
                <a:cs typeface="Times New Roman"/>
              </a:rPr>
              <a:t>nó </a:t>
            </a:r>
            <a:r>
              <a:rPr dirty="0" sz="1800" spc="125">
                <a:latin typeface="Times New Roman"/>
                <a:cs typeface="Times New Roman"/>
              </a:rPr>
              <a:t>corrente, </a:t>
            </a:r>
            <a:r>
              <a:rPr dirty="0" sz="1800" spc="85">
                <a:latin typeface="Times New Roman"/>
                <a:cs typeface="Times New Roman"/>
              </a:rPr>
              <a:t>devolve </a:t>
            </a:r>
            <a:r>
              <a:rPr dirty="0" sz="1800">
                <a:latin typeface="Times New Roman"/>
                <a:cs typeface="Times New Roman"/>
              </a:rPr>
              <a:t>o </a:t>
            </a:r>
            <a:r>
              <a:rPr dirty="0" sz="1800" spc="125">
                <a:latin typeface="Times New Roman"/>
                <a:cs typeface="Times New Roman"/>
              </a:rPr>
              <a:t>elemento </a:t>
            </a:r>
            <a:r>
              <a:rPr dirty="0" sz="1800" spc="105">
                <a:latin typeface="Times New Roman"/>
                <a:cs typeface="Times New Roman"/>
              </a:rPr>
              <a:t>no </a:t>
            </a:r>
            <a:r>
              <a:rPr dirty="0" sz="1800" spc="100">
                <a:latin typeface="Times New Roman"/>
                <a:cs typeface="Times New Roman"/>
              </a:rPr>
              <a:t>nó  </a:t>
            </a:r>
            <a:r>
              <a:rPr dirty="0" sz="1800" spc="120">
                <a:latin typeface="Times New Roman"/>
                <a:cs typeface="Times New Roman"/>
              </a:rPr>
              <a:t>corrente,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114">
                <a:latin typeface="Times New Roman"/>
                <a:cs typeface="Times New Roman"/>
              </a:rPr>
              <a:t>se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70">
                <a:latin typeface="Times New Roman"/>
                <a:cs typeface="Times New Roman"/>
              </a:rPr>
              <a:t>for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130">
                <a:latin typeface="Times New Roman"/>
                <a:cs typeface="Times New Roman"/>
              </a:rPr>
              <a:t>menor,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pesquisa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105">
                <a:latin typeface="Times New Roman"/>
                <a:cs typeface="Times New Roman"/>
              </a:rPr>
              <a:t>no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105">
                <a:latin typeface="Times New Roman"/>
                <a:cs typeface="Times New Roman"/>
              </a:rPr>
              <a:t>nó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114">
                <a:latin typeface="Times New Roman"/>
                <a:cs typeface="Times New Roman"/>
              </a:rPr>
              <a:t>esquerdo,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120">
                <a:latin typeface="Times New Roman"/>
                <a:cs typeface="Times New Roman"/>
              </a:rPr>
              <a:t>se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70">
                <a:latin typeface="Times New Roman"/>
                <a:cs typeface="Times New Roman"/>
              </a:rPr>
              <a:t>for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maior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pesquisa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105">
                <a:latin typeface="Times New Roman"/>
                <a:cs typeface="Times New Roman"/>
              </a:rPr>
              <a:t>no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105">
                <a:latin typeface="Times New Roman"/>
                <a:cs typeface="Times New Roman"/>
              </a:rPr>
              <a:t>nó  direito.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445"/>
              </a:spcBef>
              <a:buClr>
                <a:srgbClr val="4966AC"/>
              </a:buClr>
              <a:buSzPct val="80555"/>
              <a:buFont typeface="Arial"/>
              <a:buChar char="•"/>
              <a:tabLst>
                <a:tab pos="195580" algn="l"/>
              </a:tabLst>
            </a:pPr>
            <a:r>
              <a:rPr dirty="0" sz="1800" spc="114">
                <a:latin typeface="Times New Roman"/>
                <a:cs typeface="Times New Roman"/>
              </a:rPr>
              <a:t>Se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114">
                <a:latin typeface="Times New Roman"/>
                <a:cs typeface="Times New Roman"/>
              </a:rPr>
              <a:t>já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não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130">
                <a:latin typeface="Times New Roman"/>
                <a:cs typeface="Times New Roman"/>
              </a:rPr>
              <a:t>existirem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114">
                <a:latin typeface="Times New Roman"/>
                <a:cs typeface="Times New Roman"/>
              </a:rPr>
              <a:t>nós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200">
                <a:latin typeface="Times New Roman"/>
                <a:cs typeface="Times New Roman"/>
              </a:rPr>
              <a:t>a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pesquisar,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125">
                <a:latin typeface="Times New Roman"/>
                <a:cs typeface="Times New Roman"/>
              </a:rPr>
              <a:t>elemento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140">
                <a:latin typeface="Times New Roman"/>
                <a:cs typeface="Times New Roman"/>
              </a:rPr>
              <a:t>não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105">
                <a:latin typeface="Times New Roman"/>
                <a:cs typeface="Times New Roman"/>
              </a:rPr>
              <a:t>existe.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7831" y="311286"/>
            <a:ext cx="186690" cy="1663700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55">
                <a:solidFill>
                  <a:srgbClr val="C8CAE7"/>
                </a:solidFill>
                <a:latin typeface="Times New Roman"/>
                <a:cs typeface="Times New Roman"/>
              </a:rPr>
              <a:t>ANO </a:t>
            </a:r>
            <a:r>
              <a:rPr dirty="0" sz="1050" spc="65">
                <a:solidFill>
                  <a:srgbClr val="C8CAE7"/>
                </a:solidFill>
                <a:latin typeface="Times New Roman"/>
                <a:cs typeface="Times New Roman"/>
              </a:rPr>
              <a:t>LECTIVO</a:t>
            </a:r>
            <a:r>
              <a:rPr dirty="0" sz="1050" spc="-160">
                <a:solidFill>
                  <a:srgbClr val="C8CAE7"/>
                </a:solidFill>
                <a:latin typeface="Times New Roman"/>
                <a:cs typeface="Times New Roman"/>
              </a:rPr>
              <a:t> </a:t>
            </a:r>
            <a:r>
              <a:rPr dirty="0" sz="1050" spc="50">
                <a:solidFill>
                  <a:srgbClr val="C8CAE7"/>
                </a:solidFill>
                <a:latin typeface="Times New Roman"/>
                <a:cs typeface="Times New Roman"/>
              </a:rPr>
              <a:t>2023/2024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57831" y="4596857"/>
            <a:ext cx="186690" cy="1346200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75">
                <a:solidFill>
                  <a:srgbClr val="C8CAE7"/>
                </a:solidFill>
                <a:latin typeface="Times New Roman"/>
                <a:cs typeface="Times New Roman"/>
              </a:rPr>
              <a:t>ESGT </a:t>
            </a:r>
            <a:r>
              <a:rPr dirty="0" sz="1050">
                <a:solidFill>
                  <a:srgbClr val="C8CAE7"/>
                </a:solidFill>
                <a:latin typeface="Times New Roman"/>
                <a:cs typeface="Times New Roman"/>
              </a:rPr>
              <a:t>- </a:t>
            </a:r>
            <a:r>
              <a:rPr dirty="0" sz="1050" spc="75">
                <a:solidFill>
                  <a:srgbClr val="C8CAE7"/>
                </a:solidFill>
                <a:latin typeface="Times New Roman"/>
                <a:cs typeface="Times New Roman"/>
              </a:rPr>
              <a:t>IP.</a:t>
            </a:r>
            <a:r>
              <a:rPr dirty="0" sz="1050" spc="-80">
                <a:solidFill>
                  <a:srgbClr val="C8CAE7"/>
                </a:solidFill>
                <a:latin typeface="Times New Roman"/>
                <a:cs typeface="Times New Roman"/>
              </a:rPr>
              <a:t> </a:t>
            </a:r>
            <a:r>
              <a:rPr dirty="0" sz="1050" spc="100">
                <a:solidFill>
                  <a:srgbClr val="C8CAE7"/>
                </a:solidFill>
                <a:latin typeface="Times New Roman"/>
                <a:cs typeface="Times New Roman"/>
              </a:rPr>
              <a:t>Santarém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Pedro Ferreira</dc:creator>
  <dc:title>Algoritmos e estruturas de dados</dc:title>
  <dcterms:created xsi:type="dcterms:W3CDTF">2023-11-16T14:57:41Z</dcterms:created>
  <dcterms:modified xsi:type="dcterms:W3CDTF">2023-11-16T14:57:41Z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2023-11-14T00:00:00Z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2023-11-16T00:00:00Z</vt:filetime>
  </property>
</Properties>
</file>