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97" r:id="rId2"/>
    <p:sldId id="316" r:id="rId3"/>
    <p:sldId id="306" r:id="rId4"/>
    <p:sldId id="298" r:id="rId5"/>
    <p:sldId id="300" r:id="rId6"/>
    <p:sldId id="299" r:id="rId7"/>
    <p:sldId id="301" r:id="rId8"/>
    <p:sldId id="309" r:id="rId9"/>
    <p:sldId id="303" r:id="rId10"/>
    <p:sldId id="304" r:id="rId11"/>
    <p:sldId id="307" r:id="rId12"/>
    <p:sldId id="256" r:id="rId13"/>
    <p:sldId id="257" r:id="rId14"/>
    <p:sldId id="294" r:id="rId15"/>
    <p:sldId id="295" r:id="rId16"/>
    <p:sldId id="271" r:id="rId17"/>
    <p:sldId id="272" r:id="rId18"/>
    <p:sldId id="273" r:id="rId19"/>
    <p:sldId id="278" r:id="rId20"/>
    <p:sldId id="296" r:id="rId21"/>
    <p:sldId id="308" r:id="rId22"/>
    <p:sldId id="315" r:id="rId23"/>
    <p:sldId id="314" r:id="rId24"/>
    <p:sldId id="276" r:id="rId25"/>
    <p:sldId id="279" r:id="rId26"/>
    <p:sldId id="293" r:id="rId27"/>
    <p:sldId id="280" r:id="rId28"/>
    <p:sldId id="310" r:id="rId29"/>
    <p:sldId id="281" r:id="rId30"/>
    <p:sldId id="275" r:id="rId31"/>
    <p:sldId id="283" r:id="rId32"/>
    <p:sldId id="270" r:id="rId33"/>
    <p:sldId id="302" r:id="rId34"/>
    <p:sldId id="282" r:id="rId35"/>
    <p:sldId id="312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1" autoAdjust="0"/>
    <p:restoredTop sz="94660"/>
  </p:normalViewPr>
  <p:slideViewPr>
    <p:cSldViewPr>
      <p:cViewPr>
        <p:scale>
          <a:sx n="85" d="100"/>
          <a:sy n="85" d="100"/>
        </p:scale>
        <p:origin x="13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4855-AA3B-4EC1-BB47-B15870E318F8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AEB37-4CDE-413B-A29F-29E33F482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0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AEB37-4CDE-413B-A29F-29E33F482D7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74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AEB37-4CDE-413B-A29F-29E33F482D7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1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1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94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503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60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6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425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4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96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7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48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9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85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5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981A-7705-4768-8B2B-F2A882D11A35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7CD5CB-3F17-4199-B599-D72CA08E5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5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3.png"/><Relationship Id="rId4" Type="http://schemas.openxmlformats.org/officeDocument/2006/relationships/image" Target="../media/image29.wmf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9.png"/><Relationship Id="rId4" Type="http://schemas.openxmlformats.org/officeDocument/2006/relationships/image" Target="../media/image34.wmf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physics.utah.edu/~detar/lessons/python/numpy_eigen/node2.html" TargetMode="Externa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1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6.wmf"/><Relationship Id="rId9" Type="http://schemas.openxmlformats.org/officeDocument/2006/relationships/image" Target="../media/image6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0.png"/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12" Type="http://schemas.openxmlformats.org/officeDocument/2006/relationships/image" Target="../media/image59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58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0.png"/><Relationship Id="rId5" Type="http://schemas.openxmlformats.org/officeDocument/2006/relationships/image" Target="../media/image700.png"/><Relationship Id="rId10" Type="http://schemas.openxmlformats.org/officeDocument/2006/relationships/image" Target="../media/image62.png"/><Relationship Id="rId4" Type="http://schemas.openxmlformats.org/officeDocument/2006/relationships/image" Target="../media/image610.png"/><Relationship Id="rId9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35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69.wmf"/><Relationship Id="rId9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7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8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0.png"/><Relationship Id="rId18" Type="http://schemas.openxmlformats.org/officeDocument/2006/relationships/image" Target="../media/image810.png"/><Relationship Id="rId26" Type="http://schemas.openxmlformats.org/officeDocument/2006/relationships/image" Target="../media/image81.png"/><Relationship Id="rId21" Type="http://schemas.openxmlformats.org/officeDocument/2006/relationships/image" Target="../media/image84.png"/><Relationship Id="rId17" Type="http://schemas.openxmlformats.org/officeDocument/2006/relationships/image" Target="../media/image790.png"/><Relationship Id="rId25" Type="http://schemas.openxmlformats.org/officeDocument/2006/relationships/image" Target="../media/image880.png"/><Relationship Id="rId16" Type="http://schemas.openxmlformats.org/officeDocument/2006/relationships/image" Target="../media/image7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70.png"/><Relationship Id="rId15" Type="http://schemas.openxmlformats.org/officeDocument/2006/relationships/image" Target="../media/image80.png"/><Relationship Id="rId23" Type="http://schemas.openxmlformats.org/officeDocument/2006/relationships/image" Target="../media/image860.png"/><Relationship Id="rId19" Type="http://schemas.openxmlformats.org/officeDocument/2006/relationships/image" Target="../media/image820.png"/><Relationship Id="rId14" Type="http://schemas.openxmlformats.org/officeDocument/2006/relationships/image" Target="../media/image79.png"/><Relationship Id="rId22" Type="http://schemas.openxmlformats.org/officeDocument/2006/relationships/image" Target="../media/image850.png"/><Relationship Id="rId27" Type="http://schemas.openxmlformats.org/officeDocument/2006/relationships/image" Target="../media/image9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7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png"/><Relationship Id="rId11" Type="http://schemas.openxmlformats.org/officeDocument/2006/relationships/image" Target="../media/image114.png"/><Relationship Id="rId5" Type="http://schemas.openxmlformats.org/officeDocument/2006/relationships/image" Target="../media/image80.png"/><Relationship Id="rId15" Type="http://schemas.openxmlformats.org/officeDocument/2006/relationships/image" Target="../media/image86.png"/><Relationship Id="rId10" Type="http://schemas.openxmlformats.org/officeDocument/2006/relationships/image" Target="../media/image113.png"/><Relationship Id="rId4" Type="http://schemas.openxmlformats.org/officeDocument/2006/relationships/image" Target="../media/image82.wmf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diagonalization for </a:t>
            </a:r>
            <a:r>
              <a:rPr lang="en-US" altLang="zh-TW" dirty="0" err="1" smtClean="0"/>
              <a:t>eign</a:t>
            </a:r>
            <a:r>
              <a:rPr lang="en-US" altLang="zh-TW" dirty="0" smtClean="0"/>
              <a:t>-value problems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/>
                </a:solidFill>
              </a:rPr>
              <a:t>The power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Numpy.linalg.eig</a:t>
            </a:r>
            <a:r>
              <a:rPr lang="en-US" altLang="zh-TW" dirty="0" smtClean="0"/>
              <a:t>()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39816" y="4869160"/>
                <a:ext cx="26186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TW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4869160"/>
                <a:ext cx="261860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9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Eigenvalue shifting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5400" y="1556792"/>
                <a:ext cx="8928992" cy="4587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 smtClean="0"/>
                  <a:t>Consider a </a:t>
                </a:r>
                <a:r>
                  <a:rPr lang="en-US" altLang="zh-TW" sz="2000" b="0" dirty="0" err="1" smtClean="0"/>
                  <a:t>eigen</a:t>
                </a:r>
                <a:r>
                  <a:rPr lang="en-US" altLang="zh-TW" sz="2000" b="0" dirty="0" smtClean="0"/>
                  <a:t>-value eq.: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sz="2000" b="0" dirty="0" smtClean="0"/>
              </a:p>
              <a:p>
                <a:r>
                  <a:rPr lang="en-US" altLang="zh-TW" sz="2000" b="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altLang="zh-TW" sz="2000" b="0" dirty="0" smtClean="0"/>
                  <a:t>are much smaller than 1, then the convergence of the power method can get faster. So, sometimes one can take the technique of eigenvalue shifting to improve the convergence.</a:t>
                </a:r>
              </a:p>
              <a:p>
                <a:r>
                  <a:rPr lang="en-US" altLang="zh-TW" sz="2000" b="0" dirty="0" smtClean="0"/>
                  <a:t>Let us 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𝑠𝐼</m:t>
                      </m:r>
                    </m:oMath>
                  </m:oMathPara>
                </a14:m>
                <a:endParaRPr lang="en-US" altLang="zh-TW" sz="2000" b="0" dirty="0" smtClean="0">
                  <a:solidFill>
                    <a:srgbClr val="FF0000"/>
                  </a:solidFill>
                </a:endParaRPr>
              </a:p>
              <a:p>
                <a:endParaRPr lang="en-US" altLang="zh-TW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sz="2000" dirty="0"/>
              </a:p>
              <a:p>
                <a:r>
                  <a:rPr lang="en-US" altLang="zh-TW" sz="2000" dirty="0"/>
                  <a:t>w</a:t>
                </a:r>
                <a:r>
                  <a:rPr lang="en-US" altLang="zh-TW" sz="2000" b="0" dirty="0" smtClean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sz="20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TW" sz="2000" dirty="0" smtClean="0">
                  <a:solidFill>
                    <a:srgbClr val="FF0000"/>
                  </a:solidFill>
                </a:endParaRPr>
              </a:p>
              <a:p>
                <a:endParaRPr lang="en-US" altLang="zh-TW" sz="2000" dirty="0"/>
              </a:p>
              <a:p>
                <a:r>
                  <a:rPr lang="en-US" altLang="zh-TW" sz="2000" dirty="0" smtClean="0"/>
                  <a:t>If the chose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can make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TW" sz="2000" dirty="0" smtClean="0"/>
                  <a:t>, the convergence gets faster.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556792"/>
                <a:ext cx="8928992" cy="4587474"/>
              </a:xfrm>
              <a:prstGeom prst="rect">
                <a:avLst/>
              </a:prstGeom>
              <a:blipFill>
                <a:blip r:embed="rId2"/>
                <a:stretch>
                  <a:fillRect l="-683" t="-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6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diagonalization for </a:t>
            </a:r>
            <a:r>
              <a:rPr lang="en-US" altLang="zh-TW" dirty="0" err="1" smtClean="0"/>
              <a:t>eign</a:t>
            </a:r>
            <a:r>
              <a:rPr lang="en-US" altLang="zh-TW" dirty="0" smtClean="0"/>
              <a:t>-value problems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The power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 err="1" smtClean="0">
                <a:solidFill>
                  <a:schemeClr val="tx1"/>
                </a:solidFill>
              </a:rPr>
              <a:t>Numpy.linalg.eig</a:t>
            </a:r>
            <a:r>
              <a:rPr lang="en-US" altLang="zh-TW" b="1" dirty="0" smtClean="0">
                <a:solidFill>
                  <a:schemeClr val="tx1"/>
                </a:solidFill>
              </a:rPr>
              <a:t>()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39816" y="4869160"/>
                <a:ext cx="26186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TW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4869160"/>
                <a:ext cx="261860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3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Quantum physics: the Schrodinger’s eq.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068960"/>
            <a:ext cx="7781925" cy="2028825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67408" y="2060848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time-independent Schrodinger eq.</a:t>
            </a:r>
            <a:r>
              <a:rPr lang="zh-TW" altLang="en-US" dirty="0" smtClean="0"/>
              <a:t> </a:t>
            </a:r>
            <a:r>
              <a:rPr lang="en-US" altLang="zh-TW" dirty="0" smtClean="0"/>
              <a:t>(1D):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1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1: finite difference scheme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5373216"/>
            <a:ext cx="5760640" cy="1344791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491312"/>
              </p:ext>
            </p:extLst>
          </p:nvPr>
        </p:nvGraphicFramePr>
        <p:xfrm>
          <a:off x="717021" y="1557337"/>
          <a:ext cx="53927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" name="Equation" r:id="rId4" imgW="3492360" imgH="482400" progId="Equation.DSMT4">
                  <p:embed/>
                </p:oleObj>
              </mc:Choice>
              <mc:Fallback>
                <p:oleObj name="Equation" r:id="rId4" imgW="3492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021" y="1557337"/>
                        <a:ext cx="5392738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230985"/>
              </p:ext>
            </p:extLst>
          </p:nvPr>
        </p:nvGraphicFramePr>
        <p:xfrm>
          <a:off x="725633" y="2503902"/>
          <a:ext cx="543242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" name="Equation" r:id="rId6" imgW="3517560" imgH="1574640" progId="Equation.DSMT4">
                  <p:embed/>
                </p:oleObj>
              </mc:Choice>
              <mc:Fallback>
                <p:oleObj name="Equation" r:id="rId6" imgW="3517560" imgH="15746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5633" y="2503902"/>
                        <a:ext cx="5432425" cy="243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01844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Solve Schrodinger’s eq. </a:t>
            </a:r>
            <a:r>
              <a:rPr lang="en-US" altLang="zh-TW" sz="4000" dirty="0"/>
              <a:t>: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F</a:t>
            </a:r>
            <a:r>
              <a:rPr lang="en-US" altLang="zh-TW" sz="4000" dirty="0" smtClean="0"/>
              <a:t>inite difference method</a:t>
            </a:r>
            <a:endParaRPr lang="zh-TW" altLang="en-US" sz="40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83169"/>
              </p:ext>
            </p:extLst>
          </p:nvPr>
        </p:nvGraphicFramePr>
        <p:xfrm>
          <a:off x="551384" y="2103476"/>
          <a:ext cx="7296797" cy="437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7" name="Equation" r:id="rId3" imgW="4838400" imgH="2895480" progId="Equation.DSMT4">
                  <p:embed/>
                </p:oleObj>
              </mc:Choice>
              <mc:Fallback>
                <p:oleObj name="Equation" r:id="rId3" imgW="4838400" imgH="2895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384" y="2103476"/>
                        <a:ext cx="7296797" cy="437008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8413996" y="2008740"/>
            <a:ext cx="3350907" cy="1209735"/>
            <a:chOff x="5741977" y="2112774"/>
            <a:chExt cx="3350907" cy="1209735"/>
          </a:xfrm>
        </p:grpSpPr>
        <p:sp>
          <p:nvSpPr>
            <p:cNvPr id="7" name="手繪多邊形 6"/>
            <p:cNvSpPr/>
            <p:nvPr/>
          </p:nvSpPr>
          <p:spPr>
            <a:xfrm>
              <a:off x="5741977" y="2112774"/>
              <a:ext cx="3350907" cy="1209735"/>
            </a:xfrm>
            <a:custGeom>
              <a:avLst/>
              <a:gdLst>
                <a:gd name="connsiteX0" fmla="*/ 0 w 3663280"/>
                <a:gd name="connsiteY0" fmla="*/ 17039 h 1209735"/>
                <a:gd name="connsiteX1" fmla="*/ 1130221 w 3663280"/>
                <a:gd name="connsiteY1" fmla="*/ 11359 h 1209735"/>
                <a:gd name="connsiteX2" fmla="*/ 1141580 w 3663280"/>
                <a:gd name="connsiteY2" fmla="*/ 1209735 h 1209735"/>
                <a:gd name="connsiteX3" fmla="*/ 2516020 w 3663280"/>
                <a:gd name="connsiteY3" fmla="*/ 1204055 h 1209735"/>
                <a:gd name="connsiteX4" fmla="*/ 2533058 w 3663280"/>
                <a:gd name="connsiteY4" fmla="*/ 5680 h 1209735"/>
                <a:gd name="connsiteX5" fmla="*/ 3663280 w 3663280"/>
                <a:gd name="connsiteY5" fmla="*/ 0 h 12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3280" h="1209735">
                  <a:moveTo>
                    <a:pt x="0" y="17039"/>
                  </a:moveTo>
                  <a:lnTo>
                    <a:pt x="1130221" y="11359"/>
                  </a:lnTo>
                  <a:lnTo>
                    <a:pt x="1141580" y="1209735"/>
                  </a:lnTo>
                  <a:lnTo>
                    <a:pt x="2516020" y="1204055"/>
                  </a:lnTo>
                  <a:lnTo>
                    <a:pt x="2533058" y="5680"/>
                  </a:lnTo>
                  <a:lnTo>
                    <a:pt x="366328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787413" y="2510340"/>
              <a:ext cx="3294111" cy="607706"/>
            </a:xfrm>
            <a:custGeom>
              <a:avLst/>
              <a:gdLst>
                <a:gd name="connsiteX0" fmla="*/ 0 w 2135493"/>
                <a:gd name="connsiteY0" fmla="*/ 471400 h 471400"/>
                <a:gd name="connsiteX1" fmla="*/ 363488 w 2135493"/>
                <a:gd name="connsiteY1" fmla="*/ 380528 h 471400"/>
                <a:gd name="connsiteX2" fmla="*/ 1050708 w 2135493"/>
                <a:gd name="connsiteY2" fmla="*/ 2 h 471400"/>
                <a:gd name="connsiteX3" fmla="*/ 1766325 w 2135493"/>
                <a:gd name="connsiteY3" fmla="*/ 386208 h 471400"/>
                <a:gd name="connsiteX4" fmla="*/ 2135493 w 2135493"/>
                <a:gd name="connsiteY4" fmla="*/ 471400 h 47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493" h="471400">
                  <a:moveTo>
                    <a:pt x="0" y="471400"/>
                  </a:moveTo>
                  <a:cubicBezTo>
                    <a:pt x="94185" y="465247"/>
                    <a:pt x="188370" y="459094"/>
                    <a:pt x="363488" y="380528"/>
                  </a:cubicBezTo>
                  <a:cubicBezTo>
                    <a:pt x="538606" y="301962"/>
                    <a:pt x="816902" y="-945"/>
                    <a:pt x="1050708" y="2"/>
                  </a:cubicBezTo>
                  <a:cubicBezTo>
                    <a:pt x="1284514" y="949"/>
                    <a:pt x="1585528" y="307642"/>
                    <a:pt x="1766325" y="386208"/>
                  </a:cubicBezTo>
                  <a:cubicBezTo>
                    <a:pt x="1947122" y="464774"/>
                    <a:pt x="2041307" y="468087"/>
                    <a:pt x="2135493" y="4714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0" name="物件 9"/>
            <p:cNvGraphicFramePr>
              <a:graphicFrameLocks noChangeAspect="1"/>
            </p:cNvGraphicFramePr>
            <p:nvPr>
              <p:extLst/>
            </p:nvPr>
          </p:nvGraphicFramePr>
          <p:xfrm>
            <a:off x="7149980" y="2188817"/>
            <a:ext cx="528707" cy="364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8" name="Equation" r:id="rId5" imgW="368280" imgH="253800" progId="Equation.DSMT4">
                    <p:embed/>
                  </p:oleObj>
                </mc:Choice>
                <mc:Fallback>
                  <p:oleObj name="Equation" r:id="rId5" imgW="368280" imgH="253800" progId="Equation.DSMT4">
                    <p:embed/>
                    <p:pic>
                      <p:nvPicPr>
                        <p:cNvPr id="10" name="物件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49980" y="2188817"/>
                          <a:ext cx="528707" cy="3646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4232" y="3429000"/>
            <a:ext cx="3816424" cy="8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Solve Schrodinger’s 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 : boundary conditions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09339" y="3004823"/>
            <a:ext cx="5802313" cy="3381243"/>
            <a:chOff x="1455918" y="2064244"/>
            <a:chExt cx="5802313" cy="3381243"/>
          </a:xfrm>
        </p:grpSpPr>
        <p:graphicFrame>
          <p:nvGraphicFramePr>
            <p:cNvPr id="4" name="物件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6216917"/>
                </p:ext>
              </p:extLst>
            </p:nvPr>
          </p:nvGraphicFramePr>
          <p:xfrm>
            <a:off x="1455918" y="2346687"/>
            <a:ext cx="5802313" cy="309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2" name="Equation" r:id="rId3" imgW="3568680" imgH="1904760" progId="Equation.DSMT4">
                    <p:embed/>
                  </p:oleObj>
                </mc:Choice>
                <mc:Fallback>
                  <p:oleObj name="Equation" r:id="rId3" imgW="3568680" imgH="1904760" progId="Equation.DSMT4">
                    <p:embed/>
                    <p:pic>
                      <p:nvPicPr>
                        <p:cNvPr id="4" name="物件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55918" y="2346687"/>
                          <a:ext cx="5802313" cy="30988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線單箭頭接點 5"/>
            <p:cNvCxnSpPr/>
            <p:nvPr/>
          </p:nvCxnSpPr>
          <p:spPr>
            <a:xfrm flipV="1">
              <a:off x="1653586" y="2387296"/>
              <a:ext cx="755612" cy="5968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2425624" y="20642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V="1">
              <a:off x="5375979" y="4790105"/>
              <a:ext cx="755612" cy="5968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6148017" y="4467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303195"/>
              </p:ext>
            </p:extLst>
          </p:nvPr>
        </p:nvGraphicFramePr>
        <p:xfrm>
          <a:off x="7464152" y="3573016"/>
          <a:ext cx="3903662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3" name="Equation" r:id="rId5" imgW="2400120" imgH="1396800" progId="Equation.DSMT4">
                  <p:embed/>
                </p:oleObj>
              </mc:Choice>
              <mc:Fallback>
                <p:oleObj name="Equation" r:id="rId5" imgW="2400120" imgH="1396800" progId="Equation.DSMT4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4152" y="3573016"/>
                        <a:ext cx="3903662" cy="22733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6600056" y="1700808"/>
            <a:ext cx="5256584" cy="1872208"/>
            <a:chOff x="6600056" y="1700808"/>
            <a:chExt cx="5256584" cy="1872208"/>
          </a:xfrm>
        </p:grpSpPr>
        <p:grpSp>
          <p:nvGrpSpPr>
            <p:cNvPr id="13" name="群組 5"/>
            <p:cNvGrpSpPr/>
            <p:nvPr/>
          </p:nvGrpSpPr>
          <p:grpSpPr>
            <a:xfrm>
              <a:off x="7608168" y="1988840"/>
              <a:ext cx="3384376" cy="1209735"/>
              <a:chOff x="5741977" y="2112774"/>
              <a:chExt cx="3384376" cy="1209735"/>
            </a:xfrm>
          </p:grpSpPr>
          <p:sp>
            <p:nvSpPr>
              <p:cNvPr id="14" name="手繪多邊形 6"/>
              <p:cNvSpPr/>
              <p:nvPr/>
            </p:nvSpPr>
            <p:spPr>
              <a:xfrm>
                <a:off x="5741977" y="2112774"/>
                <a:ext cx="3350907" cy="1209735"/>
              </a:xfrm>
              <a:custGeom>
                <a:avLst/>
                <a:gdLst>
                  <a:gd name="connsiteX0" fmla="*/ 0 w 3663280"/>
                  <a:gd name="connsiteY0" fmla="*/ 17039 h 1209735"/>
                  <a:gd name="connsiteX1" fmla="*/ 1130221 w 3663280"/>
                  <a:gd name="connsiteY1" fmla="*/ 11359 h 1209735"/>
                  <a:gd name="connsiteX2" fmla="*/ 1141580 w 3663280"/>
                  <a:gd name="connsiteY2" fmla="*/ 1209735 h 1209735"/>
                  <a:gd name="connsiteX3" fmla="*/ 2516020 w 3663280"/>
                  <a:gd name="connsiteY3" fmla="*/ 1204055 h 1209735"/>
                  <a:gd name="connsiteX4" fmla="*/ 2533058 w 3663280"/>
                  <a:gd name="connsiteY4" fmla="*/ 5680 h 1209735"/>
                  <a:gd name="connsiteX5" fmla="*/ 3663280 w 3663280"/>
                  <a:gd name="connsiteY5" fmla="*/ 0 h 1209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63280" h="1209735">
                    <a:moveTo>
                      <a:pt x="0" y="17039"/>
                    </a:moveTo>
                    <a:lnTo>
                      <a:pt x="1130221" y="11359"/>
                    </a:lnTo>
                    <a:lnTo>
                      <a:pt x="1141580" y="1209735"/>
                    </a:lnTo>
                    <a:lnTo>
                      <a:pt x="2516020" y="1204055"/>
                    </a:lnTo>
                    <a:lnTo>
                      <a:pt x="2533058" y="5680"/>
                    </a:lnTo>
                    <a:lnTo>
                      <a:pt x="366328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手繪多邊形 8"/>
              <p:cNvSpPr/>
              <p:nvPr/>
            </p:nvSpPr>
            <p:spPr>
              <a:xfrm>
                <a:off x="5741977" y="2510340"/>
                <a:ext cx="3384376" cy="607706"/>
              </a:xfrm>
              <a:custGeom>
                <a:avLst/>
                <a:gdLst>
                  <a:gd name="connsiteX0" fmla="*/ 0 w 2135493"/>
                  <a:gd name="connsiteY0" fmla="*/ 471400 h 471400"/>
                  <a:gd name="connsiteX1" fmla="*/ 363488 w 2135493"/>
                  <a:gd name="connsiteY1" fmla="*/ 380528 h 471400"/>
                  <a:gd name="connsiteX2" fmla="*/ 1050708 w 2135493"/>
                  <a:gd name="connsiteY2" fmla="*/ 2 h 471400"/>
                  <a:gd name="connsiteX3" fmla="*/ 1766325 w 2135493"/>
                  <a:gd name="connsiteY3" fmla="*/ 386208 h 471400"/>
                  <a:gd name="connsiteX4" fmla="*/ 2135493 w 2135493"/>
                  <a:gd name="connsiteY4" fmla="*/ 471400 h 47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5493" h="471400">
                    <a:moveTo>
                      <a:pt x="0" y="471400"/>
                    </a:moveTo>
                    <a:cubicBezTo>
                      <a:pt x="94185" y="465247"/>
                      <a:pt x="188370" y="459094"/>
                      <a:pt x="363488" y="380528"/>
                    </a:cubicBezTo>
                    <a:cubicBezTo>
                      <a:pt x="538606" y="301962"/>
                      <a:pt x="816902" y="-945"/>
                      <a:pt x="1050708" y="2"/>
                    </a:cubicBezTo>
                    <a:cubicBezTo>
                      <a:pt x="1284514" y="949"/>
                      <a:pt x="1585528" y="307642"/>
                      <a:pt x="1766325" y="386208"/>
                    </a:cubicBezTo>
                    <a:cubicBezTo>
                      <a:pt x="1947122" y="464774"/>
                      <a:pt x="2041307" y="468087"/>
                      <a:pt x="2135493" y="4714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aphicFrame>
            <p:nvGraphicFramePr>
              <p:cNvPr id="16" name="物件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149980" y="2188817"/>
              <a:ext cx="528707" cy="3646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14" name="Equation" r:id="rId7" imgW="368280" imgH="253800" progId="Equation.DSMT4">
                      <p:embed/>
                    </p:oleObj>
                  </mc:Choice>
                  <mc:Fallback>
                    <p:oleObj name="Equation" r:id="rId7" imgW="368280" imgH="253800" progId="Equation.DSMT4">
                      <p:embed/>
                      <p:pic>
                        <p:nvPicPr>
                          <p:cNvPr id="10" name="物件 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149980" y="2188817"/>
                            <a:ext cx="528707" cy="3646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" name="Straight Connector 4"/>
            <p:cNvCxnSpPr/>
            <p:nvPr/>
          </p:nvCxnSpPr>
          <p:spPr>
            <a:xfrm>
              <a:off x="6600056" y="2996952"/>
              <a:ext cx="52565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物件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237832"/>
                </p:ext>
              </p:extLst>
            </p:nvPr>
          </p:nvGraphicFramePr>
          <p:xfrm>
            <a:off x="7167563" y="3159125"/>
            <a:ext cx="6921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5" name="Equation" r:id="rId9" imgW="482400" imgH="228600" progId="Equation.DSMT4">
                    <p:embed/>
                  </p:oleObj>
                </mc:Choice>
                <mc:Fallback>
                  <p:oleObj name="Equation" r:id="rId9" imgW="482400" imgH="228600" progId="Equation.DSMT4">
                    <p:embed/>
                    <p:pic>
                      <p:nvPicPr>
                        <p:cNvPr id="16" name="物件 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167563" y="3159125"/>
                          <a:ext cx="69215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物件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711815"/>
                </p:ext>
              </p:extLst>
            </p:nvPr>
          </p:nvGraphicFramePr>
          <p:xfrm>
            <a:off x="10874375" y="3141663"/>
            <a:ext cx="78422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6" name="Equation" r:id="rId11" imgW="545760" imgH="228600" progId="Equation.DSMT4">
                    <p:embed/>
                  </p:oleObj>
                </mc:Choice>
                <mc:Fallback>
                  <p:oleObj name="Equation" r:id="rId11" imgW="545760" imgH="228600" progId="Equation.DSMT4">
                    <p:embed/>
                    <p:pic>
                      <p:nvPicPr>
                        <p:cNvPr id="17" name="物件 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874375" y="3141663"/>
                          <a:ext cx="784225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Oval 18"/>
            <p:cNvSpPr/>
            <p:nvPr/>
          </p:nvSpPr>
          <p:spPr>
            <a:xfrm>
              <a:off x="7292761" y="2957794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1136560" y="2964102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608168" y="1700808"/>
              <a:ext cx="0" cy="18722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0953386" y="1700808"/>
              <a:ext cx="0" cy="18722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33668"/>
              </p:ext>
            </p:extLst>
          </p:nvPr>
        </p:nvGraphicFramePr>
        <p:xfrm>
          <a:off x="839416" y="2348880"/>
          <a:ext cx="23860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7" name="Equation" r:id="rId13" imgW="1663560" imgH="228600" progId="Equation.DSMT4">
                  <p:embed/>
                </p:oleObj>
              </mc:Choice>
              <mc:Fallback>
                <p:oleObj name="Equation" r:id="rId13" imgW="1663560" imgH="228600" progId="Equation.DSMT4">
                  <p:embed/>
                  <p:pic>
                    <p:nvPicPr>
                      <p:cNvPr id="17" name="物件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9416" y="2348880"/>
                        <a:ext cx="2386012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2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Example: 1D Simple Harmonic Oscillator (SHO)</a:t>
            </a:r>
            <a:endParaRPr lang="zh-TW" altLang="en-US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11787"/>
              </p:ext>
            </p:extLst>
          </p:nvPr>
        </p:nvGraphicFramePr>
        <p:xfrm>
          <a:off x="896938" y="1484313"/>
          <a:ext cx="4470400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1" name="Equation" r:id="rId3" imgW="2895480" imgH="1143000" progId="Equation.DSMT4">
                  <p:embed/>
                </p:oleObj>
              </mc:Choice>
              <mc:Fallback>
                <p:oleObj name="Equation" r:id="rId3" imgW="2895480" imgH="11430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938" y="1484313"/>
                        <a:ext cx="4470400" cy="176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538679"/>
              </p:ext>
            </p:extLst>
          </p:nvPr>
        </p:nvGraphicFramePr>
        <p:xfrm>
          <a:off x="839416" y="3429000"/>
          <a:ext cx="3879850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" name="Equation" r:id="rId5" imgW="2514600" imgH="1143000" progId="Equation.DSMT4">
                  <p:embed/>
                </p:oleObj>
              </mc:Choice>
              <mc:Fallback>
                <p:oleObj name="Equation" r:id="rId5" imgW="2514600" imgH="1143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416" y="3429000"/>
                        <a:ext cx="3879850" cy="176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227510"/>
              </p:ext>
            </p:extLst>
          </p:nvPr>
        </p:nvGraphicFramePr>
        <p:xfrm>
          <a:off x="3143672" y="5157192"/>
          <a:ext cx="53911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" name="Equation" r:id="rId7" imgW="3492360" imgH="685800" progId="Equation.DSMT4">
                  <p:embed/>
                </p:oleObj>
              </mc:Choice>
              <mc:Fallback>
                <p:oleObj name="Equation" r:id="rId7" imgW="3492360" imgH="685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3672" y="5157192"/>
                        <a:ext cx="5391150" cy="10604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384032" y="1268760"/>
            <a:ext cx="2400240" cy="1881500"/>
            <a:chOff x="6384032" y="1268760"/>
            <a:chExt cx="2400240" cy="18815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384032" y="2996952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320136" y="1628800"/>
              <a:ext cx="0" cy="1368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455554" y="1993063"/>
              <a:ext cx="1653586" cy="996552"/>
            </a:xfrm>
            <a:custGeom>
              <a:avLst/>
              <a:gdLst>
                <a:gd name="connsiteX0" fmla="*/ 0 w 1653586"/>
                <a:gd name="connsiteY0" fmla="*/ 21902 h 996552"/>
                <a:gd name="connsiteX1" fmla="*/ 854171 w 1653586"/>
                <a:gd name="connsiteY1" fmla="*/ 996532 h 996552"/>
                <a:gd name="connsiteX2" fmla="*/ 1653586 w 1653586"/>
                <a:gd name="connsiteY2" fmla="*/ 0 h 99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586" h="996552">
                  <a:moveTo>
                    <a:pt x="0" y="21902"/>
                  </a:moveTo>
                  <a:cubicBezTo>
                    <a:pt x="289286" y="511042"/>
                    <a:pt x="578573" y="1000182"/>
                    <a:pt x="854171" y="996532"/>
                  </a:cubicBezTo>
                  <a:cubicBezTo>
                    <a:pt x="1129769" y="992882"/>
                    <a:pt x="1391677" y="496441"/>
                    <a:pt x="165358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400256" y="2780928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256" y="2780928"/>
                  <a:ext cx="38401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960096" y="1268760"/>
                  <a:ext cx="727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96" y="1268760"/>
                  <a:ext cx="72795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51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1D SHO</a:t>
            </a:r>
            <a:endParaRPr lang="zh-TW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618285"/>
              </p:ext>
            </p:extLst>
          </p:nvPr>
        </p:nvGraphicFramePr>
        <p:xfrm>
          <a:off x="767408" y="1700808"/>
          <a:ext cx="4679950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" name="Equation" r:id="rId3" imgW="3098520" imgH="2895480" progId="Equation.DSMT4">
                  <p:embed/>
                </p:oleObj>
              </mc:Choice>
              <mc:Fallback>
                <p:oleObj name="Equation" r:id="rId3" imgW="3098520" imgH="2895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408" y="1700808"/>
                        <a:ext cx="4679950" cy="43846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702459"/>
              </p:ext>
            </p:extLst>
          </p:nvPr>
        </p:nvGraphicFramePr>
        <p:xfrm>
          <a:off x="6744072" y="3573016"/>
          <a:ext cx="360680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" name="Equation" r:id="rId5" imgW="2717640" imgH="1841400" progId="Equation.DSMT4">
                  <p:embed/>
                </p:oleObj>
              </mc:Choice>
              <mc:Fallback>
                <p:oleObj name="Equation" r:id="rId5" imgW="2717640" imgH="18414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4072" y="3573016"/>
                        <a:ext cx="3606800" cy="2449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102040" y="1124744"/>
            <a:ext cx="2402312" cy="2097524"/>
            <a:chOff x="7102040" y="1124744"/>
            <a:chExt cx="2402312" cy="2097524"/>
          </a:xfrm>
        </p:grpSpPr>
        <p:grpSp>
          <p:nvGrpSpPr>
            <p:cNvPr id="14" name="Group 13"/>
            <p:cNvGrpSpPr/>
            <p:nvPr/>
          </p:nvGrpSpPr>
          <p:grpSpPr>
            <a:xfrm>
              <a:off x="7104112" y="1124744"/>
              <a:ext cx="2400240" cy="2083163"/>
              <a:chOff x="6384032" y="1268760"/>
              <a:chExt cx="2400240" cy="208316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384032" y="1268760"/>
                <a:ext cx="2400240" cy="1881500"/>
                <a:chOff x="6384032" y="1268760"/>
                <a:chExt cx="2400240" cy="1881500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384032" y="2996952"/>
                  <a:ext cx="20162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7320136" y="1628800"/>
                  <a:ext cx="0" cy="13681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Freeform 7"/>
                <p:cNvSpPr/>
                <p:nvPr/>
              </p:nvSpPr>
              <p:spPr>
                <a:xfrm>
                  <a:off x="6455554" y="1993063"/>
                  <a:ext cx="1653586" cy="996552"/>
                </a:xfrm>
                <a:custGeom>
                  <a:avLst/>
                  <a:gdLst>
                    <a:gd name="connsiteX0" fmla="*/ 0 w 1653586"/>
                    <a:gd name="connsiteY0" fmla="*/ 21902 h 996552"/>
                    <a:gd name="connsiteX1" fmla="*/ 854171 w 1653586"/>
                    <a:gd name="connsiteY1" fmla="*/ 996532 h 996552"/>
                    <a:gd name="connsiteX2" fmla="*/ 1653586 w 1653586"/>
                    <a:gd name="connsiteY2" fmla="*/ 0 h 996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3586" h="996552">
                      <a:moveTo>
                        <a:pt x="0" y="21902"/>
                      </a:moveTo>
                      <a:cubicBezTo>
                        <a:pt x="289286" y="511042"/>
                        <a:pt x="578573" y="1000182"/>
                        <a:pt x="854171" y="996532"/>
                      </a:cubicBezTo>
                      <a:cubicBezTo>
                        <a:pt x="1129769" y="992882"/>
                        <a:pt x="1391677" y="496441"/>
                        <a:pt x="1653586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8400256" y="2780928"/>
                      <a:ext cx="3840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00256" y="2780928"/>
                      <a:ext cx="38401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6960096" y="1268760"/>
                      <a:ext cx="7279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0096" y="1268760"/>
                      <a:ext cx="727955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131731" y="2982591"/>
                    <a:ext cx="9444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1731" y="2982591"/>
                    <a:ext cx="94448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>
                <a:off x="7320135" y="2862228"/>
                <a:ext cx="0" cy="206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8001058" y="281377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02040" y="2852936"/>
                  <a:ext cx="4494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040" y="2852936"/>
                  <a:ext cx="44941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7824192" y="281461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400256" y="281377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223390" y="281461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645660" y="28192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468794" y="282008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783029" y="281461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606163" y="2815444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86453" y="28192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109587" y="282008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The flow chart for solving Schrodinger 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 by means of matrix diagonalization</a:t>
            </a:r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8" y="1484784"/>
            <a:ext cx="4824536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 a (2N+1)x(2N+1) matrix [H]</a:t>
            </a:r>
          </a:p>
          <a:p>
            <a:pPr algn="ctr"/>
            <a:r>
              <a:rPr lang="en-US" altLang="zh-TW" dirty="0" smtClean="0"/>
              <a:t>Create a 1x(2N+1) vector [Psi]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83832" y="4077072"/>
            <a:ext cx="252028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Assign the </a:t>
            </a:r>
            <a:r>
              <a:rPr lang="en-US" altLang="zh-TW" dirty="0" err="1" smtClean="0"/>
              <a:t>mtx</a:t>
            </a:r>
            <a:r>
              <a:rPr lang="en-US" altLang="zh-TW" dirty="0" smtClean="0"/>
              <a:t> values to H[m][n]</a:t>
            </a:r>
            <a:endParaRPr lang="zh-TW" alt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791744" y="2492896"/>
            <a:ext cx="4176464" cy="1224136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For m=0,…2N</a:t>
            </a:r>
          </a:p>
          <a:p>
            <a:pPr algn="ctr"/>
            <a:r>
              <a:rPr lang="en-US" altLang="zh-TW" dirty="0" smtClean="0"/>
              <a:t>For </a:t>
            </a:r>
            <a:r>
              <a:rPr lang="en-US" altLang="zh-TW" dirty="0"/>
              <a:t>n</a:t>
            </a:r>
            <a:r>
              <a:rPr lang="en-US" altLang="zh-TW" dirty="0" smtClean="0"/>
              <a:t>=0,…2N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575720" y="5085184"/>
            <a:ext cx="5256584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Diagonalize</a:t>
            </a:r>
            <a:r>
              <a:rPr lang="en-US" altLang="zh-TW" dirty="0" smtClean="0"/>
              <a:t> H[m][n]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np.linalg.eig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583832" y="6093296"/>
            <a:ext cx="252028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Obtain Psi[n], E[n]</a:t>
            </a:r>
            <a:endParaRPr lang="zh-TW" alt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735960" y="580526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Down Arrow 11"/>
          <p:cNvSpPr/>
          <p:nvPr/>
        </p:nvSpPr>
        <p:spPr>
          <a:xfrm>
            <a:off x="5735960" y="220486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Down Arrow 12"/>
          <p:cNvSpPr/>
          <p:nvPr/>
        </p:nvSpPr>
        <p:spPr>
          <a:xfrm>
            <a:off x="5735960" y="378904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Down Arrow 13"/>
          <p:cNvSpPr/>
          <p:nvPr/>
        </p:nvSpPr>
        <p:spPr>
          <a:xfrm>
            <a:off x="5735960" y="4797152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8472264" y="2852936"/>
            <a:ext cx="1296144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Specify V(x)</a:t>
            </a:r>
            <a:endParaRPr lang="zh-TW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472264" y="4077072"/>
            <a:ext cx="1296144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V[m][n]</a:t>
            </a:r>
            <a:endParaRPr lang="zh-TW" altLang="en-US" dirty="0"/>
          </a:p>
        </p:txBody>
      </p:sp>
      <p:sp>
        <p:nvSpPr>
          <p:cNvPr id="20" name="Down Arrow 19"/>
          <p:cNvSpPr/>
          <p:nvPr/>
        </p:nvSpPr>
        <p:spPr>
          <a:xfrm rot="5400000">
            <a:off x="7608168" y="3861048"/>
            <a:ext cx="28803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Down Arrow 20"/>
          <p:cNvSpPr/>
          <p:nvPr/>
        </p:nvSpPr>
        <p:spPr>
          <a:xfrm>
            <a:off x="8976320" y="3501008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53470" y="3053685"/>
            <a:ext cx="1926000" cy="1455435"/>
            <a:chOff x="2653470" y="3053685"/>
            <a:chExt cx="1926000" cy="1455435"/>
          </a:xfrm>
        </p:grpSpPr>
        <p:sp>
          <p:nvSpPr>
            <p:cNvPr id="18" name="Bent Arrow 17"/>
            <p:cNvSpPr/>
            <p:nvPr/>
          </p:nvSpPr>
          <p:spPr>
            <a:xfrm>
              <a:off x="2654890" y="3053685"/>
              <a:ext cx="1136853" cy="5760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53470" y="3573016"/>
              <a:ext cx="162000" cy="8640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3544462" y="3474112"/>
              <a:ext cx="144016" cy="192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4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diagonalize</a:t>
            </a:r>
            <a:r>
              <a:rPr lang="en-US" altLang="zh-TW" dirty="0" smtClean="0"/>
              <a:t> a matrix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5400" y="1340768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np.linalg.eig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988840"/>
            <a:ext cx="6912768" cy="3417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1484784"/>
            <a:ext cx="4814491" cy="28861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8040216" y="4653136"/>
            <a:ext cx="3600400" cy="1981390"/>
            <a:chOff x="8040216" y="4653136"/>
            <a:chExt cx="3600400" cy="19813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2224" y="4941168"/>
              <a:ext cx="3528392" cy="169335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8040216" y="4653136"/>
              <a:ext cx="1348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C00000"/>
                  </a:solidFill>
                </a:rPr>
                <a:t>Mathematica®</a:t>
              </a:r>
              <a:endParaRPr lang="zh-TW" altLang="en-US" sz="14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2924944"/>
            <a:ext cx="3819525" cy="390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020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學習重點</a:t>
            </a:r>
            <a:r>
              <a:rPr lang="en-US" altLang="zh-TW" dirty="0" smtClean="0"/>
              <a:t>(05/04)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7408" y="1484784"/>
            <a:ext cx="490230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Solving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Schrodinger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finite-difference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scheme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numpy.linalg.eig</a:t>
            </a:r>
            <a:r>
              <a:rPr lang="en-US" altLang="zh-TW" dirty="0" smtClean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Numpy.argsort</a:t>
            </a:r>
            <a:r>
              <a:rPr lang="en-US" altLang="zh-TW" dirty="0" smtClean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Exercises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(matrix</a:t>
            </a:r>
            <a:r>
              <a:rPr lang="zh-TW" altLang="en-US" dirty="0" smtClean="0"/>
              <a:t> </a:t>
            </a:r>
            <a:r>
              <a:rPr lang="en-US" altLang="zh-TW" dirty="0" smtClean="0"/>
              <a:t>diagonalization)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(SHO)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HW5.1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Basis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expansion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Plane-wave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(SHO)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LCAO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Power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8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 the </a:t>
            </a:r>
            <a:r>
              <a:rPr lang="en-US" altLang="zh-TW" dirty="0" err="1" smtClean="0"/>
              <a:t>eigen</a:t>
            </a:r>
            <a:r>
              <a:rPr lang="en-US" altLang="zh-TW" dirty="0"/>
              <a:t>-</a:t>
            </a:r>
            <a:r>
              <a:rPr lang="en-US" altLang="zh-TW" dirty="0" smtClean="0"/>
              <a:t>values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356992"/>
            <a:ext cx="9750156" cy="1584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7408" y="6655792"/>
            <a:ext cx="737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C:\Users\sjche\Desktop\Work place\teaching\computational physics\Python\NumPy\matrix\matrix_dia.py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556792"/>
            <a:ext cx="4574224" cy="129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645024"/>
            <a:ext cx="4333875" cy="6572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59424" y="5332856"/>
            <a:ext cx="7620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hlinkClick r:id="rId5"/>
              </a:rPr>
              <a:t>http://www.physics.utah.edu/~</a:t>
            </a:r>
            <a:r>
              <a:rPr lang="en-US" altLang="zh-TW" sz="1600" dirty="0" smtClean="0">
                <a:hlinkClick r:id="rId5"/>
              </a:rPr>
              <a:t>detar/lessons/python/numpy_eigen/node2.html</a:t>
            </a:r>
            <a:endParaRPr lang="en-US" altLang="zh-TW" sz="1600" dirty="0" smtClean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9861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Exercise: </a:t>
            </a:r>
            <a:r>
              <a:rPr lang="en-US" altLang="zh-TW" dirty="0" err="1" smtClean="0"/>
              <a:t>diagonalize</a:t>
            </a:r>
            <a:r>
              <a:rPr lang="en-US" altLang="zh-TW" dirty="0" smtClean="0"/>
              <a:t> a matrix using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    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numpy.linalg.eig</a:t>
            </a:r>
            <a:r>
              <a:rPr lang="en-US" altLang="zh-TW" dirty="0" smtClean="0">
                <a:solidFill>
                  <a:srgbClr val="FF0000"/>
                </a:solidFill>
              </a:rPr>
              <a:t>()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07" y="8566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 flipH="1">
                <a:off x="695400" y="2132856"/>
                <a:ext cx="6074961" cy="85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F</a:t>
                </a:r>
                <a:r>
                  <a:rPr lang="en-US" altLang="zh-TW" dirty="0" smtClean="0"/>
                  <a:t>ind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</a:t>
                </a:r>
                <a:r>
                  <a:rPr lang="zh-TW" altLang="en-US" dirty="0" smtClean="0"/>
                  <a:t> </a:t>
                </a:r>
                <a:r>
                  <a:rPr lang="en-US" altLang="zh-TW" dirty="0" err="1" smtClean="0"/>
                  <a:t>eigen</a:t>
                </a:r>
                <a:r>
                  <a:rPr lang="en-US" altLang="zh-TW" dirty="0" smtClean="0"/>
                  <a:t>-vales</a:t>
                </a:r>
                <a:r>
                  <a:rPr lang="zh-TW" altLang="en-US" dirty="0" smtClean="0"/>
                  <a:t> </a:t>
                </a:r>
                <a:r>
                  <a:rPr lang="en-US" altLang="zh-TW" dirty="0" err="1" smtClean="0"/>
                  <a:t>andeigen</a:t>
                </a:r>
                <a:r>
                  <a:rPr lang="en-US" altLang="zh-TW" dirty="0" smtClean="0"/>
                  <a:t>-vectors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for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00" y="2132856"/>
                <a:ext cx="6074961" cy="859146"/>
              </a:xfrm>
              <a:prstGeom prst="rect">
                <a:avLst/>
              </a:prstGeom>
              <a:blipFill>
                <a:blip r:embed="rId2"/>
                <a:stretch>
                  <a:fillRect l="-802" t="-4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9376" y="6381328"/>
            <a:ext cx="6877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2"/>
                </a:solidFill>
              </a:rPr>
              <a:t>C:\Users\sjche\Desktop\Work place\teaching\computational physics\matrix diagonalization\matrix diag.py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76120" y="4808207"/>
                <a:ext cx="4683718" cy="102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zh-TW" sz="1600" b="0" dirty="0" smtClean="0"/>
                  <a:t>Sol: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.7−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0.8−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0.5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4808207"/>
                <a:ext cx="4683718" cy="1023037"/>
              </a:xfrm>
              <a:prstGeom prst="rect">
                <a:avLst/>
              </a:prstGeom>
              <a:blipFill>
                <a:blip r:embed="rId3"/>
                <a:stretch>
                  <a:fillRect l="-519" t="-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5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Exercise: </a:t>
            </a:r>
            <a:r>
              <a:rPr lang="en-US" altLang="zh-TW" dirty="0" err="1" smtClean="0"/>
              <a:t>diagonalize</a:t>
            </a:r>
            <a:r>
              <a:rPr lang="en-US" altLang="zh-TW" dirty="0" smtClean="0"/>
              <a:t> a </a:t>
            </a:r>
            <a:r>
              <a:rPr lang="en-US" altLang="zh-TW" dirty="0" smtClean="0"/>
              <a:t>complex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07" y="8566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 flipH="1">
                <a:off x="695400" y="2132856"/>
                <a:ext cx="6074961" cy="85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Diagonalize the complex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and solve the </a:t>
                </a:r>
                <a:r>
                  <a:rPr lang="en-US" altLang="zh-TW" dirty="0" err="1" smtClean="0"/>
                  <a:t>eigen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values.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00" y="2132856"/>
                <a:ext cx="6074961" cy="859146"/>
              </a:xfrm>
              <a:prstGeom prst="rect">
                <a:avLst/>
              </a:prstGeom>
              <a:blipFill>
                <a:blip r:embed="rId2"/>
                <a:stretch>
                  <a:fillRect l="-802" b="-9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9376" y="6381328"/>
            <a:ext cx="6877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2"/>
                </a:solidFill>
              </a:rPr>
              <a:t>C:\Users\sjche\Desktop\Work place\teaching\computational physics\matrix diagonalization\matrix diag.py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01" y="3748039"/>
            <a:ext cx="3656658" cy="15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Exercise: </a:t>
            </a:r>
            <a:r>
              <a:rPr lang="en-US" altLang="zh-TW" dirty="0" err="1" smtClean="0"/>
              <a:t>diagonalize</a:t>
            </a:r>
            <a:r>
              <a:rPr lang="en-US" altLang="zh-TW" dirty="0" smtClean="0"/>
              <a:t> a matrix using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07" y="8566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695400" y="2132856"/>
                <a:ext cx="6074961" cy="168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Diagonalize 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and solve the </a:t>
                </a:r>
                <a:r>
                  <a:rPr lang="en-US" altLang="zh-TW" dirty="0" err="1" smtClean="0"/>
                  <a:t>eigen</a:t>
                </a:r>
                <a:r>
                  <a:rPr lang="en-US" altLang="zh-TW" dirty="0" smtClean="0"/>
                  <a:t> values in sort.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00" y="2132856"/>
                <a:ext cx="6074961" cy="1684372"/>
              </a:xfrm>
              <a:prstGeom prst="rect">
                <a:avLst/>
              </a:prstGeom>
              <a:blipFill>
                <a:blip r:embed="rId2"/>
                <a:stretch>
                  <a:fillRect l="-802" b="-47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9376" y="6381328"/>
            <a:ext cx="6877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2"/>
                </a:solidFill>
              </a:rPr>
              <a:t>C:\Users\sjche\Desktop\Work place\teaching\computational physics\matrix diagonalization\matrix diag.py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1D SHO: my code</a:t>
            </a:r>
            <a:endParaRPr lang="zh-TW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57357"/>
              </p:ext>
            </p:extLst>
          </p:nvPr>
        </p:nvGraphicFramePr>
        <p:xfrm>
          <a:off x="911424" y="1700808"/>
          <a:ext cx="4248472" cy="464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4" imgW="3301920" imgH="3606480" progId="Equation.DSMT4">
                  <p:embed/>
                </p:oleObj>
              </mc:Choice>
              <mc:Fallback>
                <p:oleObj name="Equation" r:id="rId4" imgW="3301920" imgH="3606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1424" y="1700808"/>
                        <a:ext cx="4248472" cy="4649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31904" y="6609701"/>
            <a:ext cx="66816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rgbClr val="0099CC"/>
                </a:solidFill>
              </a:rPr>
              <a:t>C:\Users\sjche\Desktop\Work place\teaching\computational physics\matrix diagonalization\1dScrodinger.py</a:t>
            </a:r>
            <a:endParaRPr lang="zh-TW" altLang="en-US" sz="1050" dirty="0">
              <a:solidFill>
                <a:srgbClr val="0099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87386" y="430029"/>
            <a:ext cx="5170672" cy="6165716"/>
            <a:chOff x="6023992" y="260648"/>
            <a:chExt cx="5170672" cy="61657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3992" y="260648"/>
              <a:ext cx="5170672" cy="616571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3" name="Oval 2"/>
            <p:cNvSpPr/>
            <p:nvPr/>
          </p:nvSpPr>
          <p:spPr>
            <a:xfrm flipH="1">
              <a:off x="8832304" y="2852936"/>
              <a:ext cx="122413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839416" y="4437112"/>
            <a:ext cx="3096344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2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620688"/>
            <a:ext cx="7128792" cy="13208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1D SHO: write a code to solve the </a:t>
            </a:r>
            <a:r>
              <a:rPr lang="en-US" altLang="zh-TW" sz="2400" dirty="0" err="1" smtClean="0"/>
              <a:t>eigen</a:t>
            </a:r>
            <a:r>
              <a:rPr lang="en-US" altLang="zh-TW" sz="2400" dirty="0" smtClean="0"/>
              <a:t> energies and </a:t>
            </a:r>
            <a:r>
              <a:rPr lang="en-US" altLang="zh-TW" sz="2400" dirty="0" err="1" smtClean="0"/>
              <a:t>eigen</a:t>
            </a:r>
            <a:r>
              <a:rPr lang="en-US" altLang="zh-TW" sz="2400" dirty="0" smtClean="0"/>
              <a:t> states (</a:t>
            </a:r>
            <a:r>
              <a:rPr lang="en-US" altLang="zh-TW" sz="2400" dirty="0" smtClean="0">
                <a:solidFill>
                  <a:srgbClr val="C00000"/>
                </a:solidFill>
              </a:rPr>
              <a:t>n=0,1,…10</a:t>
            </a:r>
            <a:r>
              <a:rPr lang="en-US" altLang="zh-TW" sz="2400" dirty="0" smtClean="0"/>
              <a:t>) of 1D SHO</a:t>
            </a:r>
            <a:endParaRPr lang="zh-TW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9416" y="6525344"/>
            <a:ext cx="7305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2"/>
                </a:solidFill>
              </a:rPr>
              <a:t>C:\Users\sjche\Desktop\Work place\teaching\computational physics\matrix diagonalization\1dScrodinger_SHO.py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07" y="8566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741732" y="36602"/>
            <a:ext cx="2376264" cy="1742044"/>
            <a:chOff x="4511824" y="4149080"/>
            <a:chExt cx="2376264" cy="17420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1824" y="4149080"/>
              <a:ext cx="2179646" cy="148902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511824" y="5637208"/>
              <a:ext cx="23762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Quantum harmonic </a:t>
              </a:r>
              <a:r>
                <a:rPr lang="en-US" altLang="zh-TW" sz="1050" dirty="0" err="1" smtClean="0"/>
                <a:t>oscillator,Wiki</a:t>
              </a:r>
              <a:endParaRPr lang="zh-TW" altLang="en-US" sz="1050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69" y="2492896"/>
            <a:ext cx="4002234" cy="285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936" y="2513399"/>
            <a:ext cx="4135654" cy="28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395330" cy="13208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 smtClean="0"/>
              <a:t>Solving a Schrodinger 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 with an arbitrary potential</a:t>
            </a:r>
            <a:endParaRPr lang="zh-TW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420252"/>
              </p:ext>
            </p:extLst>
          </p:nvPr>
        </p:nvGraphicFramePr>
        <p:xfrm>
          <a:off x="5015880" y="2852936"/>
          <a:ext cx="5186362" cy="360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Equation" r:id="rId3" imgW="1993680" imgH="1384200" progId="Equation.DSMT4">
                  <p:embed/>
                </p:oleObj>
              </mc:Choice>
              <mc:Fallback>
                <p:oleObj name="Equation" r:id="rId3" imgW="1993680" imgH="138420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5880" y="2852936"/>
                        <a:ext cx="5186362" cy="3605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5"/>
          <p:cNvGrpSpPr/>
          <p:nvPr/>
        </p:nvGrpSpPr>
        <p:grpSpPr>
          <a:xfrm>
            <a:off x="1271464" y="4725144"/>
            <a:ext cx="3350907" cy="1209735"/>
            <a:chOff x="5741977" y="2112774"/>
            <a:chExt cx="3350907" cy="1209735"/>
          </a:xfrm>
        </p:grpSpPr>
        <p:sp>
          <p:nvSpPr>
            <p:cNvPr id="5" name="手繪多邊形 6"/>
            <p:cNvSpPr/>
            <p:nvPr/>
          </p:nvSpPr>
          <p:spPr>
            <a:xfrm>
              <a:off x="5741977" y="2112774"/>
              <a:ext cx="3350907" cy="1209735"/>
            </a:xfrm>
            <a:custGeom>
              <a:avLst/>
              <a:gdLst>
                <a:gd name="connsiteX0" fmla="*/ 0 w 3663280"/>
                <a:gd name="connsiteY0" fmla="*/ 17039 h 1209735"/>
                <a:gd name="connsiteX1" fmla="*/ 1130221 w 3663280"/>
                <a:gd name="connsiteY1" fmla="*/ 11359 h 1209735"/>
                <a:gd name="connsiteX2" fmla="*/ 1141580 w 3663280"/>
                <a:gd name="connsiteY2" fmla="*/ 1209735 h 1209735"/>
                <a:gd name="connsiteX3" fmla="*/ 2516020 w 3663280"/>
                <a:gd name="connsiteY3" fmla="*/ 1204055 h 1209735"/>
                <a:gd name="connsiteX4" fmla="*/ 2533058 w 3663280"/>
                <a:gd name="connsiteY4" fmla="*/ 5680 h 1209735"/>
                <a:gd name="connsiteX5" fmla="*/ 3663280 w 3663280"/>
                <a:gd name="connsiteY5" fmla="*/ 0 h 12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3280" h="1209735">
                  <a:moveTo>
                    <a:pt x="0" y="17039"/>
                  </a:moveTo>
                  <a:lnTo>
                    <a:pt x="1130221" y="11359"/>
                  </a:lnTo>
                  <a:lnTo>
                    <a:pt x="1141580" y="1209735"/>
                  </a:lnTo>
                  <a:lnTo>
                    <a:pt x="2516020" y="1204055"/>
                  </a:lnTo>
                  <a:lnTo>
                    <a:pt x="2533058" y="5680"/>
                  </a:lnTo>
                  <a:lnTo>
                    <a:pt x="366328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" name="手繪多邊形 8"/>
            <p:cNvSpPr/>
            <p:nvPr/>
          </p:nvSpPr>
          <p:spPr>
            <a:xfrm>
              <a:off x="5787413" y="2510340"/>
              <a:ext cx="3294111" cy="607706"/>
            </a:xfrm>
            <a:custGeom>
              <a:avLst/>
              <a:gdLst>
                <a:gd name="connsiteX0" fmla="*/ 0 w 2135493"/>
                <a:gd name="connsiteY0" fmla="*/ 471400 h 471400"/>
                <a:gd name="connsiteX1" fmla="*/ 363488 w 2135493"/>
                <a:gd name="connsiteY1" fmla="*/ 380528 h 471400"/>
                <a:gd name="connsiteX2" fmla="*/ 1050708 w 2135493"/>
                <a:gd name="connsiteY2" fmla="*/ 2 h 471400"/>
                <a:gd name="connsiteX3" fmla="*/ 1766325 w 2135493"/>
                <a:gd name="connsiteY3" fmla="*/ 386208 h 471400"/>
                <a:gd name="connsiteX4" fmla="*/ 2135493 w 2135493"/>
                <a:gd name="connsiteY4" fmla="*/ 471400 h 47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493" h="471400">
                  <a:moveTo>
                    <a:pt x="0" y="471400"/>
                  </a:moveTo>
                  <a:cubicBezTo>
                    <a:pt x="94185" y="465247"/>
                    <a:pt x="188370" y="459094"/>
                    <a:pt x="363488" y="380528"/>
                  </a:cubicBezTo>
                  <a:cubicBezTo>
                    <a:pt x="538606" y="301962"/>
                    <a:pt x="816902" y="-945"/>
                    <a:pt x="1050708" y="2"/>
                  </a:cubicBezTo>
                  <a:cubicBezTo>
                    <a:pt x="1284514" y="949"/>
                    <a:pt x="1585528" y="307642"/>
                    <a:pt x="1766325" y="386208"/>
                  </a:cubicBezTo>
                  <a:cubicBezTo>
                    <a:pt x="1947122" y="464774"/>
                    <a:pt x="2041307" y="468087"/>
                    <a:pt x="2135493" y="4714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7" name="物件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256920"/>
                </p:ext>
              </p:extLst>
            </p:nvPr>
          </p:nvGraphicFramePr>
          <p:xfrm>
            <a:off x="7149980" y="2188817"/>
            <a:ext cx="528707" cy="364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9" name="Equation" r:id="rId5" imgW="368280" imgH="253800" progId="Equation.DSMT4">
                    <p:embed/>
                  </p:oleObj>
                </mc:Choice>
                <mc:Fallback>
                  <p:oleObj name="Equation" r:id="rId5" imgW="368280" imgH="253800" progId="Equation.DSMT4">
                    <p:embed/>
                    <p:pic>
                      <p:nvPicPr>
                        <p:cNvPr id="10" name="物件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49980" y="2188817"/>
                          <a:ext cx="528707" cy="3646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991544" y="6596390"/>
            <a:ext cx="6976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2"/>
                </a:solidFill>
              </a:rPr>
              <a:t>C:\Users\sjche\Desktop\Work place\teaching\computational physics\matrix diagonalization\1dScrodinger.py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76" y="1556792"/>
            <a:ext cx="4680520" cy="12202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15880" y="2348880"/>
            <a:ext cx="367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Redefine dimensionless variables: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552384" y="3140968"/>
                <a:ext cx="2153859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=76.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 smtClean="0"/>
                  <a:t>meV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3140968"/>
                <a:ext cx="2153859" cy="646331"/>
              </a:xfrm>
              <a:prstGeom prst="rect">
                <a:avLst/>
              </a:prstGeom>
              <a:blipFill>
                <a:blip r:embed="rId8"/>
                <a:stretch>
                  <a:fillRect l="-2254" t="-4630" b="-12037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1127448" y="5013176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9416" y="4725144"/>
                <a:ext cx="4320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4725144"/>
                <a:ext cx="432048" cy="374270"/>
              </a:xfrm>
              <a:prstGeom prst="rect">
                <a:avLst/>
              </a:prstGeom>
              <a:blipFill>
                <a:blip r:embed="rId9"/>
                <a:stretch>
                  <a:fillRect t="-3226" r="-15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9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Infinite square well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7408" y="1988840"/>
                <a:ext cx="7920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Write a code to solve the </a:t>
                </a:r>
                <a:r>
                  <a:rPr lang="en-US" altLang="zh-TW" dirty="0" err="1" smtClean="0"/>
                  <a:t>eigen</a:t>
                </a:r>
                <a:r>
                  <a:rPr lang="en-US" altLang="zh-TW" dirty="0" smtClean="0"/>
                  <a:t>-energies and wave functions of a 1D infinite square well (w=10nm,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TW" dirty="0" smtClean="0"/>
                  <a:t>), and compare the numerical data with the exact analytical solution of infinite well.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988840"/>
                <a:ext cx="7920880" cy="923330"/>
              </a:xfrm>
              <a:prstGeom prst="rect">
                <a:avLst/>
              </a:prstGeom>
              <a:blipFill>
                <a:blip r:embed="rId2"/>
                <a:stretch>
                  <a:fillRect l="-693" t="-3947" b="-8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09116" y="2555414"/>
            <a:ext cx="608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Ref: Ch2.2, “Introduction to Quantum Mechanics”, D. J. Griffiths, 2</a:t>
            </a:r>
            <a:r>
              <a:rPr lang="en-US" altLang="zh-TW" sz="1400" baseline="30000" dirty="0" smtClean="0"/>
              <a:t>nd</a:t>
            </a:r>
            <a:r>
              <a:rPr lang="en-US" altLang="zh-TW" sz="1400" dirty="0" smtClean="0"/>
              <a:t> ed.</a:t>
            </a:r>
            <a:endParaRPr lang="zh-TW" alt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5400" y="5373216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3432" y="3775186"/>
            <a:ext cx="3240360" cy="15841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2135560" y="3501008"/>
            <a:ext cx="936104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67808" y="5229200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5229200"/>
                <a:ext cx="384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7568" y="5373216"/>
                <a:ext cx="813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373216"/>
                <a:ext cx="8136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609170" y="5301216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5560" y="3645024"/>
            <a:ext cx="93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51584" y="3356992"/>
                <a:ext cx="430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356992"/>
                <a:ext cx="4302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96688" y="4293096"/>
                <a:ext cx="14001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688" y="4293096"/>
                <a:ext cx="140019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35560" y="4077072"/>
                <a:ext cx="820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4077072"/>
                <a:ext cx="8202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2063552" y="5085184"/>
            <a:ext cx="1116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3552" y="4725144"/>
                <a:ext cx="820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725144"/>
                <a:ext cx="8202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2063552" y="4509120"/>
            <a:ext cx="1116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223792" y="5517232"/>
                <a:ext cx="7776864" cy="1179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 smtClean="0"/>
                  <a:t>Hint1</a:t>
                </a:r>
                <a:r>
                  <a:rPr lang="en-US" altLang="zh-TW" sz="1600" dirty="0" smtClean="0"/>
                  <a:t>: </a:t>
                </a:r>
                <a:r>
                  <a:rPr lang="en-US" altLang="zh-TW" sz="1600" dirty="0"/>
                  <a:t>Consider the range under computation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altLang="zh-TW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TW" sz="16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with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>and the B.C.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 smtClean="0"/>
                  <a:t>. </a:t>
                </a:r>
              </a:p>
              <a:p>
                <a:r>
                  <a:rPr lang="en-US" altLang="zh-TW" sz="1600" b="1" dirty="0" smtClean="0"/>
                  <a:t>Hint2</a:t>
                </a:r>
                <a:r>
                  <a:rPr lang="en-US" altLang="zh-TW" sz="1600" dirty="0" smtClean="0"/>
                  <a:t>: For simulating the infinite well, set a very large finite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600" dirty="0" smtClean="0"/>
                  <a:t> </a:t>
                </a:r>
                <a:r>
                  <a:rPr lang="en-US" altLang="zh-TW" sz="1600" dirty="0" smtClean="0"/>
                  <a:t>to mimic the infinity of potential barrier.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5517232"/>
                <a:ext cx="7776864" cy="1179297"/>
              </a:xfrm>
              <a:prstGeom prst="rect">
                <a:avLst/>
              </a:prstGeom>
              <a:blipFill>
                <a:blip r:embed="rId9"/>
                <a:stretch>
                  <a:fillRect l="-391" r="-704" b="-45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066691" y="3596582"/>
                <a:ext cx="4781374" cy="1704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Analytical solution for infinite well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TW" dirty="0" smtClean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b="0" dirty="0" smtClean="0"/>
              </a:p>
              <a:p>
                <a:r>
                  <a:rPr lang="en-US" altLang="zh-TW" dirty="0"/>
                  <a:t>w</a:t>
                </a:r>
                <a:r>
                  <a:rPr lang="en-US" altLang="zh-TW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91" y="3596582"/>
                <a:ext cx="4781374" cy="1704634"/>
              </a:xfrm>
              <a:prstGeom prst="rect">
                <a:avLst/>
              </a:prstGeom>
              <a:blipFill>
                <a:blip r:embed="rId10"/>
                <a:stretch>
                  <a:fillRect l="-1020" t="-2500" r="-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983432" y="3501008"/>
            <a:ext cx="324036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31504" y="3212976"/>
                <a:ext cx="339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zh-TW" altLang="en-US" sz="1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3212976"/>
                <a:ext cx="33900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0056" y="116632"/>
            <a:ext cx="2477064" cy="17657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64352" y="116632"/>
            <a:ext cx="2407959" cy="1719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59896" y="1843666"/>
            <a:ext cx="66816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C:\Users\sjche\Desktop\Work place\teaching\computational physics\matrix diagonalization\1dScrodinger.py</a:t>
            </a:r>
            <a:endParaRPr lang="zh-TW" altLang="en-US" sz="10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11424" y="3789040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Finite-barrier square well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701928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Homework </a:t>
            </a:r>
            <a:r>
              <a:rPr lang="en-US" altLang="zh-TW" sz="2400" dirty="0" smtClean="0">
                <a:solidFill>
                  <a:schemeClr val="bg1"/>
                </a:solidFill>
              </a:rPr>
              <a:t>5.1 </a:t>
            </a:r>
            <a:r>
              <a:rPr lang="en-US" altLang="zh-TW" sz="2400" dirty="0" smtClean="0">
                <a:solidFill>
                  <a:schemeClr val="bg1"/>
                </a:solidFill>
              </a:rPr>
              <a:t>(deadline: </a:t>
            </a:r>
            <a:r>
              <a:rPr lang="en-US" altLang="zh-TW" sz="2400" dirty="0" smtClean="0">
                <a:solidFill>
                  <a:srgbClr val="FF0000"/>
                </a:solidFill>
              </a:rPr>
              <a:t>05/17</a:t>
            </a:r>
            <a:r>
              <a:rPr lang="en-US" altLang="zh-TW" sz="2400" dirty="0" smtClean="0">
                <a:solidFill>
                  <a:schemeClr val="bg1"/>
                </a:solidFill>
              </a:rPr>
              <a:t>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408" y="1844824"/>
            <a:ext cx="1029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Write a code to solve the </a:t>
            </a:r>
            <a:r>
              <a:rPr lang="en-US" altLang="zh-TW" dirty="0" err="1" smtClean="0"/>
              <a:t>eigen</a:t>
            </a:r>
            <a:r>
              <a:rPr lang="en-US" altLang="zh-TW" dirty="0" smtClean="0"/>
              <a:t>-energies and wave functions of GaAs 1D square wells (w=10nm,V=100,200,300,…</a:t>
            </a:r>
            <a:r>
              <a:rPr lang="en-US" altLang="zh-TW" dirty="0" err="1" smtClean="0"/>
              <a:t>meV</a:t>
            </a:r>
            <a:r>
              <a:rPr lang="en-US" altLang="zh-TW" dirty="0" smtClean="0"/>
              <a:t>, m=0.067m0), and compare the numerical data with the exact analytical solution of infinite well.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7688" y="3068960"/>
            <a:ext cx="6312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Ref: Fig4.2, “The physics of low-dimensional semiconductors”, J. H. Davies.</a:t>
            </a:r>
            <a:endParaRPr lang="zh-TW" alt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5400" y="5373216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3432" y="3775186"/>
            <a:ext cx="3240360" cy="15841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2135560" y="3501008"/>
            <a:ext cx="936104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67808" y="5229200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5229200"/>
                <a:ext cx="3840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7568" y="5373216"/>
                <a:ext cx="813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373216"/>
                <a:ext cx="81362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609170" y="5301216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5560" y="3645024"/>
            <a:ext cx="93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51584" y="3356992"/>
                <a:ext cx="430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356992"/>
                <a:ext cx="4302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3392" y="4437112"/>
                <a:ext cx="405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4437112"/>
                <a:ext cx="4051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35560" y="4077072"/>
                <a:ext cx="820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4077072"/>
                <a:ext cx="8202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2063552" y="5085184"/>
            <a:ext cx="1116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3552" y="4725144"/>
                <a:ext cx="820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725144"/>
                <a:ext cx="8202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2063552" y="4509120"/>
            <a:ext cx="1116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83432" y="3501008"/>
            <a:ext cx="324036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31504" y="3212976"/>
                <a:ext cx="339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zh-TW" altLang="en-US" sz="1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3212976"/>
                <a:ext cx="33900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007768" y="6596390"/>
            <a:ext cx="7192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C:\Users\sjche\Desktop\Work place\teaching\computational physics\matrix </a:t>
            </a:r>
            <a:r>
              <a:rPr lang="en-US" altLang="zh-TW" sz="11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diagonalization\1dScrodinger_v2.py</a:t>
            </a:r>
            <a:endParaRPr lang="zh-TW" altLang="en-US" sz="11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11424" y="3789040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00" y="3573016"/>
            <a:ext cx="2811408" cy="20071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9856" y="3645024"/>
            <a:ext cx="2911272" cy="19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 quantum well/dot: a charged quantum bit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429000"/>
            <a:ext cx="4099043" cy="2160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3356992"/>
            <a:ext cx="3686349" cy="9198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51384" y="5733256"/>
            <a:ext cx="43686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Guido Burkard, Daniel Loss, and David P. </a:t>
            </a:r>
            <a:r>
              <a:rPr lang="en-US" altLang="zh-TW" sz="1400" dirty="0" err="1"/>
              <a:t>DiVincenzo</a:t>
            </a:r>
            <a:endParaRPr lang="en-US" altLang="zh-TW" sz="1400" dirty="0"/>
          </a:p>
          <a:p>
            <a:r>
              <a:rPr lang="en-US" altLang="zh-TW" sz="1400" dirty="0" smtClean="0"/>
              <a:t>“</a:t>
            </a:r>
            <a:r>
              <a:rPr lang="en-US" altLang="zh-TW" sz="1400" dirty="0"/>
              <a:t>Coupled quantum dots as quantum gates</a:t>
            </a:r>
          </a:p>
          <a:p>
            <a:r>
              <a:rPr lang="en-US" altLang="zh-TW" sz="1400" dirty="0" smtClean="0"/>
              <a:t>“,Phys</a:t>
            </a:r>
            <a:r>
              <a:rPr lang="en-US" altLang="zh-TW" sz="1400" dirty="0"/>
              <a:t>. Rev. B </a:t>
            </a:r>
            <a:r>
              <a:rPr lang="en-US" altLang="zh-TW" sz="1400" b="1" dirty="0"/>
              <a:t>59</a:t>
            </a:r>
            <a:r>
              <a:rPr lang="en-US" altLang="zh-TW" sz="1400" dirty="0"/>
              <a:t>, 2070 (</a:t>
            </a:r>
            <a:r>
              <a:rPr lang="en-US" altLang="zh-TW" sz="1400" dirty="0" smtClean="0"/>
              <a:t>1999)</a:t>
            </a:r>
            <a:endParaRPr lang="en-US" altLang="zh-TW" sz="1400" dirty="0"/>
          </a:p>
          <a:p>
            <a:endParaRPr lang="zh-TW" alt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12024" y="4941168"/>
            <a:ext cx="3491258" cy="1571625"/>
            <a:chOff x="6312024" y="4149080"/>
            <a:chExt cx="3491258" cy="15716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2" y="4149080"/>
              <a:ext cx="3114675" cy="157162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6312024" y="5229200"/>
              <a:ext cx="3024336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12024" y="5085184"/>
              <a:ext cx="3024336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264352" y="5085184"/>
                  <a:ext cx="5389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0〉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352" y="5085184"/>
                  <a:ext cx="53892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264352" y="4725144"/>
                  <a:ext cx="53893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1〉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352" y="4725144"/>
                  <a:ext cx="53893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0" y="0"/>
            <a:ext cx="1123193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Problem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7408" y="1988840"/>
                <a:ext cx="6552728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Compute the energy splitting between the two lowest states of the double quantum well versus the well separation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. For simplicity, consider the problem in 1D without the y-coordinate.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988840"/>
                <a:ext cx="6552728" cy="1200329"/>
              </a:xfrm>
              <a:prstGeom prst="rect">
                <a:avLst/>
              </a:prstGeom>
              <a:blipFill>
                <a:blip r:embed="rId7"/>
                <a:stretch>
                  <a:fillRect l="-837" t="-3046" b="-6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8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524024"/>
            <a:ext cx="9595130" cy="1320800"/>
          </a:xfrm>
        </p:spPr>
        <p:txBody>
          <a:bodyPr/>
          <a:lstStyle/>
          <a:p>
            <a:r>
              <a:rPr lang="en-US" altLang="zh-TW" dirty="0" smtClean="0"/>
              <a:t>Transfer matrix: Marital population analysis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196752"/>
            <a:ext cx="6984776" cy="1615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2777911"/>
            <a:ext cx="6615672" cy="1371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83" y="4176385"/>
            <a:ext cx="6552728" cy="6604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80752" y="4994184"/>
                <a:ext cx="5461944" cy="821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0000FF"/>
                    </a:solidFill>
                  </a:rPr>
                  <a:t>After many year: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000" dirty="0" smtClean="0"/>
                  <a:t>(iteration)</a:t>
                </a:r>
                <a:endParaRPr lang="en-US" altLang="zh-TW" sz="2000" dirty="0" smtClean="0"/>
              </a:p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2" y="4994184"/>
                <a:ext cx="5461944" cy="821059"/>
              </a:xfrm>
              <a:prstGeom prst="rect">
                <a:avLst/>
              </a:prstGeom>
              <a:blipFill>
                <a:blip r:embed="rId5"/>
                <a:stretch>
                  <a:fillRect l="-1116" t="-4444" r="-4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655840" y="3540708"/>
                <a:ext cx="1781642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TW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arried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single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540708"/>
                <a:ext cx="1781642" cy="6083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23992" y="6604084"/>
            <a:ext cx="6221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rgbClr val="0099CC"/>
                </a:solidFill>
              </a:rPr>
              <a:t>C:\Users\sjche\Desktop\Work place\teaching\computational physics\linear algebra\marital status.py</a:t>
            </a:r>
            <a:endParaRPr lang="zh-TW" altLang="en-US" sz="1050" dirty="0">
              <a:solidFill>
                <a:srgbClr val="0099CC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178" y="3356992"/>
            <a:ext cx="3626302" cy="25202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136" y="1124744"/>
            <a:ext cx="3970387" cy="2068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35961" y="5944366"/>
                <a:ext cx="5220595" cy="5305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.7−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0.8−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0.5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61" y="5944366"/>
                <a:ext cx="5220595" cy="530594"/>
              </a:xfrm>
              <a:prstGeom prst="rect">
                <a:avLst/>
              </a:prstGeom>
              <a:blipFill>
                <a:blip r:embed="rId9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2: Method of basis expansion</a:t>
            </a:r>
            <a:endParaRPr lang="zh-TW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52870"/>
              </p:ext>
            </p:extLst>
          </p:nvPr>
        </p:nvGraphicFramePr>
        <p:xfrm>
          <a:off x="658813" y="3098800"/>
          <a:ext cx="9421812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" name="Equation" r:id="rId3" imgW="5562360" imgH="1752480" progId="Equation.DSMT4">
                  <p:embed/>
                </p:oleObj>
              </mc:Choice>
              <mc:Fallback>
                <p:oleObj name="Equation" r:id="rId3" imgW="556236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3" y="3098800"/>
                        <a:ext cx="9421812" cy="2976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700138"/>
              </p:ext>
            </p:extLst>
          </p:nvPr>
        </p:nvGraphicFramePr>
        <p:xfrm>
          <a:off x="3071664" y="1628800"/>
          <a:ext cx="46466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" name="Equation" r:id="rId5" imgW="2743200" imgH="482400" progId="Equation.DSMT4">
                  <p:embed/>
                </p:oleObj>
              </mc:Choice>
              <mc:Fallback>
                <p:oleObj name="Equation" r:id="rId5" imgW="274320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664" y="1628800"/>
                        <a:ext cx="4646613" cy="81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57374"/>
              </p:ext>
            </p:extLst>
          </p:nvPr>
        </p:nvGraphicFramePr>
        <p:xfrm>
          <a:off x="8328248" y="4149080"/>
          <a:ext cx="3333750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" name="Equation" r:id="rId7" imgW="1968480" imgH="939600" progId="Equation.DSMT4">
                  <p:embed/>
                </p:oleObj>
              </mc:Choice>
              <mc:Fallback>
                <p:oleObj name="Equation" r:id="rId7" imgW="1968480" imgH="939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28248" y="4149080"/>
                        <a:ext cx="3333750" cy="1595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3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Plane-wave basis</a:t>
            </a:r>
            <a:endParaRPr lang="zh-TW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41789"/>
              </p:ext>
            </p:extLst>
          </p:nvPr>
        </p:nvGraphicFramePr>
        <p:xfrm>
          <a:off x="752486" y="1086418"/>
          <a:ext cx="5454526" cy="69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7" name="Equation" r:id="rId3" imgW="3492360" imgH="444240" progId="Equation.DSMT4">
                  <p:embed/>
                </p:oleObj>
              </mc:Choice>
              <mc:Fallback>
                <p:oleObj name="Equation" r:id="rId3" imgW="3492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86" y="1086418"/>
                        <a:ext cx="5454526" cy="695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061220"/>
              </p:ext>
            </p:extLst>
          </p:nvPr>
        </p:nvGraphicFramePr>
        <p:xfrm>
          <a:off x="823913" y="1689100"/>
          <a:ext cx="583723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Equation" r:id="rId5" imgW="3797280" imgH="685800" progId="Equation.DSMT4">
                  <p:embed/>
                </p:oleObj>
              </mc:Choice>
              <mc:Fallback>
                <p:oleObj name="Equation" r:id="rId5" imgW="37972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3913" y="1689100"/>
                        <a:ext cx="583723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91344" y="4509120"/>
            <a:ext cx="5568592" cy="1881500"/>
            <a:chOff x="3863752" y="4509120"/>
            <a:chExt cx="5568592" cy="18815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448414" y="6017065"/>
              <a:ext cx="3743930" cy="4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84518" y="4648913"/>
              <a:ext cx="0" cy="1368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5519936" y="5013176"/>
              <a:ext cx="1653586" cy="996552"/>
            </a:xfrm>
            <a:custGeom>
              <a:avLst/>
              <a:gdLst>
                <a:gd name="connsiteX0" fmla="*/ 0 w 1653586"/>
                <a:gd name="connsiteY0" fmla="*/ 21902 h 996552"/>
                <a:gd name="connsiteX1" fmla="*/ 854171 w 1653586"/>
                <a:gd name="connsiteY1" fmla="*/ 996532 h 996552"/>
                <a:gd name="connsiteX2" fmla="*/ 1653586 w 1653586"/>
                <a:gd name="connsiteY2" fmla="*/ 0 h 99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586" h="996552">
                  <a:moveTo>
                    <a:pt x="0" y="21902"/>
                  </a:moveTo>
                  <a:cubicBezTo>
                    <a:pt x="289286" y="511042"/>
                    <a:pt x="578573" y="1000182"/>
                    <a:pt x="854171" y="996532"/>
                  </a:cubicBezTo>
                  <a:cubicBezTo>
                    <a:pt x="1129769" y="992882"/>
                    <a:pt x="1391677" y="496441"/>
                    <a:pt x="165358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048328" y="5661248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328" y="5661248"/>
                  <a:ext cx="38401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/>
            <p:cNvSpPr/>
            <p:nvPr/>
          </p:nvSpPr>
          <p:spPr>
            <a:xfrm>
              <a:off x="7176120" y="5013176"/>
              <a:ext cx="1653586" cy="996552"/>
            </a:xfrm>
            <a:custGeom>
              <a:avLst/>
              <a:gdLst>
                <a:gd name="connsiteX0" fmla="*/ 0 w 1653586"/>
                <a:gd name="connsiteY0" fmla="*/ 21902 h 996552"/>
                <a:gd name="connsiteX1" fmla="*/ 854171 w 1653586"/>
                <a:gd name="connsiteY1" fmla="*/ 996532 h 996552"/>
                <a:gd name="connsiteX2" fmla="*/ 1653586 w 1653586"/>
                <a:gd name="connsiteY2" fmla="*/ 0 h 99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586" h="996552">
                  <a:moveTo>
                    <a:pt x="0" y="21902"/>
                  </a:moveTo>
                  <a:cubicBezTo>
                    <a:pt x="289286" y="511042"/>
                    <a:pt x="578573" y="1000182"/>
                    <a:pt x="854171" y="996532"/>
                  </a:cubicBezTo>
                  <a:cubicBezTo>
                    <a:pt x="1129769" y="992882"/>
                    <a:pt x="1391677" y="496441"/>
                    <a:pt x="1653586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63752" y="5024736"/>
              <a:ext cx="1653586" cy="996552"/>
            </a:xfrm>
            <a:custGeom>
              <a:avLst/>
              <a:gdLst>
                <a:gd name="connsiteX0" fmla="*/ 0 w 1653586"/>
                <a:gd name="connsiteY0" fmla="*/ 21902 h 996552"/>
                <a:gd name="connsiteX1" fmla="*/ 854171 w 1653586"/>
                <a:gd name="connsiteY1" fmla="*/ 996532 h 996552"/>
                <a:gd name="connsiteX2" fmla="*/ 1653586 w 1653586"/>
                <a:gd name="connsiteY2" fmla="*/ 0 h 99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586" h="996552">
                  <a:moveTo>
                    <a:pt x="0" y="21902"/>
                  </a:moveTo>
                  <a:cubicBezTo>
                    <a:pt x="289286" y="511042"/>
                    <a:pt x="578573" y="1000182"/>
                    <a:pt x="854171" y="996532"/>
                  </a:cubicBezTo>
                  <a:cubicBezTo>
                    <a:pt x="1129769" y="992882"/>
                    <a:pt x="1391677" y="496441"/>
                    <a:pt x="1653586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519936" y="6165304"/>
              <a:ext cx="16561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456040" y="6021288"/>
                  <a:ext cx="381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040" y="6021288"/>
                  <a:ext cx="38177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5519936" y="4509120"/>
              <a:ext cx="0" cy="15841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76120" y="4509120"/>
              <a:ext cx="0" cy="15841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0" y="0"/>
            <a:ext cx="1133644" cy="4001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Exercise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765888" y="219727"/>
                <a:ext cx="5106270" cy="6388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Hints:</a:t>
                </a:r>
              </a:p>
              <a:p>
                <a:pPr/>
                <a:r>
                  <a:rPr lang="en-US" altLang="zh-TW" dirty="0" smtClean="0"/>
                  <a:t>1.</a:t>
                </a:r>
                <a:r>
                  <a:rPr lang="zh-TW" altLang="en-US" dirty="0" smtClean="0"/>
                  <a:t> 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2⋅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zh-TW" altLang="en-US" dirty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zh-TW" altLang="en-US" dirty="0"/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zh-TW" altLang="en-US" dirty="0"/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2.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Define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≡ℏ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Express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/ℏ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/ℏ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and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pPr/>
                <a:r>
                  <a:rPr lang="en-US" altLang="zh-TW" dirty="0" smtClean="0"/>
                  <a:t>3.</a:t>
                </a:r>
              </a:p>
              <a:p>
                <a:pPr/>
                <a:endParaRPr lang="en-US" altLang="zh-TW" dirty="0"/>
              </a:p>
              <a:p>
                <a:pPr/>
                <a:r>
                  <a:rPr lang="en-US" altLang="zh-TW" dirty="0" smtClean="0"/>
                  <a:t>The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Schrodinger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eq.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,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den>
                    </m:f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=…−2,−1,0,1,2,…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888" y="219727"/>
                <a:ext cx="5106270" cy="6388352"/>
              </a:xfrm>
              <a:prstGeom prst="rect">
                <a:avLst/>
              </a:prstGeom>
              <a:blipFill>
                <a:blip r:embed="rId9"/>
                <a:stretch>
                  <a:fillRect l="-952" t="-4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10418"/>
              </p:ext>
            </p:extLst>
          </p:nvPr>
        </p:nvGraphicFramePr>
        <p:xfrm>
          <a:off x="839416" y="3038766"/>
          <a:ext cx="4591794" cy="75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9" name="Equation" r:id="rId10" imgW="2958840" imgH="482400" progId="Equation.DSMT4">
                  <p:embed/>
                </p:oleObj>
              </mc:Choice>
              <mc:Fallback>
                <p:oleObj name="Equation" r:id="rId10" imgW="2958840" imgH="48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9416" y="3038766"/>
                        <a:ext cx="4591794" cy="7502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242624" y="4277047"/>
                <a:ext cx="727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24" y="4277047"/>
                <a:ext cx="727956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28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Basis of Linear </a:t>
            </a:r>
            <a:r>
              <a:rPr lang="en-US" altLang="zh-TW" dirty="0"/>
              <a:t>C</a:t>
            </a:r>
            <a:r>
              <a:rPr lang="en-US" altLang="zh-TW" dirty="0" smtClean="0"/>
              <a:t>ombination of Atomic </a:t>
            </a:r>
            <a:r>
              <a:rPr lang="en-US" altLang="zh-TW" dirty="0"/>
              <a:t>O</a:t>
            </a:r>
            <a:r>
              <a:rPr lang="en-US" altLang="zh-TW" dirty="0" smtClean="0"/>
              <a:t>rbital (LCAO)</a:t>
            </a:r>
            <a:endParaRPr lang="zh-TW" alt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321969"/>
              </p:ext>
            </p:extLst>
          </p:nvPr>
        </p:nvGraphicFramePr>
        <p:xfrm>
          <a:off x="767408" y="2204864"/>
          <a:ext cx="418465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" name="Equation" r:id="rId3" imgW="2679480" imgH="1143000" progId="Equation.DSMT4">
                  <p:embed/>
                </p:oleObj>
              </mc:Choice>
              <mc:Fallback>
                <p:oleObj name="Equation" r:id="rId3" imgW="2679480" imgH="1143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408" y="2204864"/>
                        <a:ext cx="4184650" cy="178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427403"/>
              </p:ext>
            </p:extLst>
          </p:nvPr>
        </p:nvGraphicFramePr>
        <p:xfrm>
          <a:off x="767408" y="4149080"/>
          <a:ext cx="6683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" name="Equation" r:id="rId5" imgW="4457520" imgH="1574640" progId="Equation.DSMT4">
                  <p:embed/>
                </p:oleObj>
              </mc:Choice>
              <mc:Fallback>
                <p:oleObj name="Equation" r:id="rId5" imgW="4457520" imgH="157464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7408" y="4149080"/>
                        <a:ext cx="668337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783632" y="3429000"/>
            <a:ext cx="187220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623392" y="342900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9220715" y="4037520"/>
            <a:ext cx="1404470" cy="1042895"/>
            <a:chOff x="1622612" y="4954494"/>
            <a:chExt cx="1404470" cy="1042895"/>
          </a:xfrm>
        </p:grpSpPr>
        <p:sp>
          <p:nvSpPr>
            <p:cNvPr id="19" name="橢圓 3"/>
            <p:cNvSpPr/>
            <p:nvPr/>
          </p:nvSpPr>
          <p:spPr>
            <a:xfrm>
              <a:off x="2073836" y="5366870"/>
              <a:ext cx="215153" cy="2330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4"/>
            <p:cNvSpPr/>
            <p:nvPr/>
          </p:nvSpPr>
          <p:spPr>
            <a:xfrm>
              <a:off x="2811929" y="5345952"/>
              <a:ext cx="215153" cy="2330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弧形箭號 (下彎) 8"/>
            <p:cNvSpPr/>
            <p:nvPr/>
          </p:nvSpPr>
          <p:spPr>
            <a:xfrm>
              <a:off x="2163483" y="4954494"/>
              <a:ext cx="687294" cy="298824"/>
            </a:xfrm>
            <a:prstGeom prst="curved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弧形箭號 (下彎) 9"/>
            <p:cNvSpPr/>
            <p:nvPr/>
          </p:nvSpPr>
          <p:spPr>
            <a:xfrm rot="10800000">
              <a:off x="2124636" y="5698565"/>
              <a:ext cx="687294" cy="298824"/>
            </a:xfrm>
            <a:prstGeom prst="curved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字方塊 17"/>
            <p:cNvSpPr txBox="1"/>
            <p:nvPr/>
          </p:nvSpPr>
          <p:spPr>
            <a:xfrm>
              <a:off x="1622612" y="526825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/>
                <a:t>E</a:t>
              </a:r>
              <a:endParaRPr lang="zh-TW" altLang="en-US" sz="2400" i="1" dirty="0"/>
            </a:p>
          </p:txBody>
        </p:sp>
      </p:grpSp>
      <p:sp>
        <p:nvSpPr>
          <p:cNvPr id="25" name="文字方塊 16"/>
          <p:cNvSpPr txBox="1"/>
          <p:nvPr/>
        </p:nvSpPr>
        <p:spPr>
          <a:xfrm>
            <a:off x="9922757" y="352392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t</a:t>
            </a:r>
            <a:endParaRPr lang="zh-TW" altLang="en-US" sz="24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12224" y="5733256"/>
            <a:ext cx="8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12224" y="5805264"/>
            <a:ext cx="8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42818" y="6021288"/>
            <a:ext cx="8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624889" y="5445224"/>
            <a:ext cx="8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976320" y="5445224"/>
            <a:ext cx="66649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76320" y="5805264"/>
            <a:ext cx="66649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765861" y="5402188"/>
            <a:ext cx="0" cy="105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17"/>
          <p:cNvSpPr txBox="1"/>
          <p:nvPr/>
        </p:nvSpPr>
        <p:spPr>
          <a:xfrm>
            <a:off x="7724875" y="508436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/>
              <a:t>E</a:t>
            </a:r>
            <a:endParaRPr lang="zh-TW" altLang="en-US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632504" y="602128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bonding</a:t>
            </a:r>
            <a:endParaRPr lang="zh-TW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625185" y="521469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Anti-bonding</a:t>
            </a:r>
            <a:endParaRPr lang="zh-TW" alt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65861" y="6453336"/>
            <a:ext cx="4162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16"/>
          <p:cNvSpPr txBox="1"/>
          <p:nvPr/>
        </p:nvSpPr>
        <p:spPr>
          <a:xfrm>
            <a:off x="8283258" y="6345198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t=0</a:t>
            </a:r>
            <a:endParaRPr lang="zh-TW" altLang="en-US" sz="2400" i="1" dirty="0"/>
          </a:p>
        </p:txBody>
      </p:sp>
      <p:sp>
        <p:nvSpPr>
          <p:cNvPr id="51" name="文字方塊 16"/>
          <p:cNvSpPr txBox="1"/>
          <p:nvPr/>
        </p:nvSpPr>
        <p:spPr>
          <a:xfrm>
            <a:off x="9818503" y="6331135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t</a:t>
            </a:r>
            <a:r>
              <a:rPr lang="en-US" altLang="zh-TW" sz="2400" i="1" dirty="0" smtClean="0">
                <a:sym typeface="Mathematica1" panose="05000502060100000001" pitchFamily="2" charset="2"/>
              </a:rPr>
              <a:t></a:t>
            </a:r>
            <a:r>
              <a:rPr lang="en-US" altLang="zh-TW" sz="2400" i="1" dirty="0" smtClean="0"/>
              <a:t>0</a:t>
            </a:r>
            <a:endParaRPr lang="zh-TW" altLang="en-US" sz="2400" i="1" dirty="0"/>
          </a:p>
        </p:txBody>
      </p:sp>
      <p:sp>
        <p:nvSpPr>
          <p:cNvPr id="52" name="Rectangle 51"/>
          <p:cNvSpPr/>
          <p:nvPr/>
        </p:nvSpPr>
        <p:spPr>
          <a:xfrm>
            <a:off x="677334" y="4509120"/>
            <a:ext cx="1674250" cy="787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Exercise: lattice chain in the tight binding model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/>
          </p:nvPr>
        </p:nvGraphicFramePr>
        <p:xfrm>
          <a:off x="1035236" y="1772771"/>
          <a:ext cx="631031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Equation" r:id="rId3" imgW="3746160" imgH="1371600" progId="Equation.DSMT4">
                  <p:embed/>
                </p:oleObj>
              </mc:Choice>
              <mc:Fallback>
                <p:oleObj name="Equation" r:id="rId3" imgW="3746160" imgH="13716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236" y="1772771"/>
                        <a:ext cx="6310313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橢圓 3"/>
          <p:cNvSpPr/>
          <p:nvPr/>
        </p:nvSpPr>
        <p:spPr>
          <a:xfrm>
            <a:off x="2073836" y="5366870"/>
            <a:ext cx="215153" cy="2330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811929" y="5345952"/>
            <a:ext cx="215153" cy="2330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633694" y="5331011"/>
            <a:ext cx="215153" cy="2330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395693" y="5310093"/>
            <a:ext cx="215153" cy="2330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115858" y="5307104"/>
            <a:ext cx="215153" cy="2330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下彎) 8"/>
          <p:cNvSpPr/>
          <p:nvPr/>
        </p:nvSpPr>
        <p:spPr>
          <a:xfrm>
            <a:off x="2163483" y="4954494"/>
            <a:ext cx="687294" cy="298824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下彎) 9"/>
          <p:cNvSpPr/>
          <p:nvPr/>
        </p:nvSpPr>
        <p:spPr>
          <a:xfrm rot="10800000">
            <a:off x="2124636" y="5698565"/>
            <a:ext cx="687294" cy="298824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箭號 (下彎) 10"/>
          <p:cNvSpPr/>
          <p:nvPr/>
        </p:nvSpPr>
        <p:spPr>
          <a:xfrm>
            <a:off x="2991224" y="4951506"/>
            <a:ext cx="687294" cy="298824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弧形箭號 (下彎) 11"/>
          <p:cNvSpPr/>
          <p:nvPr/>
        </p:nvSpPr>
        <p:spPr>
          <a:xfrm rot="10800000">
            <a:off x="2952377" y="5695577"/>
            <a:ext cx="687294" cy="298824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箭號 (下彎) 12"/>
          <p:cNvSpPr/>
          <p:nvPr/>
        </p:nvSpPr>
        <p:spPr>
          <a:xfrm>
            <a:off x="3783107" y="4960471"/>
            <a:ext cx="687294" cy="298824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箭號 (下彎) 13"/>
          <p:cNvSpPr/>
          <p:nvPr/>
        </p:nvSpPr>
        <p:spPr>
          <a:xfrm rot="10800000">
            <a:off x="3744260" y="5704542"/>
            <a:ext cx="687294" cy="298824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弧形箭號 (下彎) 14"/>
          <p:cNvSpPr/>
          <p:nvPr/>
        </p:nvSpPr>
        <p:spPr>
          <a:xfrm>
            <a:off x="4563037" y="4957483"/>
            <a:ext cx="687294" cy="286870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下彎) 15"/>
          <p:cNvSpPr/>
          <p:nvPr/>
        </p:nvSpPr>
        <p:spPr>
          <a:xfrm rot="10800000">
            <a:off x="4524190" y="5701554"/>
            <a:ext cx="687294" cy="286870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84612" y="450625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t</a:t>
            </a:r>
            <a:endParaRPr lang="zh-TW" altLang="en-US" sz="2400" i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622612" y="526825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/>
              <a:t>E</a:t>
            </a:r>
            <a:endParaRPr lang="zh-TW" altLang="en-US" sz="2400" i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737412" y="5193553"/>
            <a:ext cx="450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(lattice chain: tight-binding model)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65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 square well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95401" y="1412776"/>
                <a:ext cx="8640960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 smtClean="0"/>
                  <a:t>Numerically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the corresponding </a:t>
                </a:r>
                <a:r>
                  <a:rPr lang="en-US" altLang="zh-TW" dirty="0" err="1" smtClean="0"/>
                  <a:t>eigen</a:t>
                </a:r>
                <a:r>
                  <a:rPr lang="en-US" altLang="zh-TW" dirty="0" smtClean="0"/>
                  <a:t> energies with the parameters w=10nm, a=8nm, and </a:t>
                </a:r>
                <a:r>
                  <a:rPr lang="en-US" altLang="zh-TW" dirty="0" err="1" smtClean="0"/>
                  <a:t>Vb</a:t>
                </a:r>
                <a:r>
                  <a:rPr lang="en-US" altLang="zh-TW" dirty="0" smtClean="0"/>
                  <a:t>=300meV.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1" y="1412776"/>
                <a:ext cx="8640960" cy="646331"/>
              </a:xfrm>
              <a:prstGeom prst="rect">
                <a:avLst/>
              </a:prstGeom>
              <a:blipFill>
                <a:blip r:embed="rId13"/>
                <a:stretch>
                  <a:fillRect l="-564" t="-6604" r="-141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0" y="0"/>
            <a:ext cx="1123193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Problem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6160" y="2852936"/>
            <a:ext cx="2418511" cy="18016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6160" y="5004630"/>
            <a:ext cx="2448272" cy="174788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824192" y="4005064"/>
            <a:ext cx="64807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1384" y="6595679"/>
            <a:ext cx="7192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2"/>
                </a:solidFill>
              </a:rPr>
              <a:t>C:\Users\sjche\Desktop\Work place\teaching\computational physics\matrix diagonalization\1dScrodinger_v2.py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8472264" y="3646493"/>
            <a:ext cx="2366126" cy="358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51384" y="2771636"/>
            <a:ext cx="6504696" cy="3033628"/>
            <a:chOff x="551384" y="2771636"/>
            <a:chExt cx="6504696" cy="3033628"/>
          </a:xfrm>
        </p:grpSpPr>
        <p:sp>
          <p:nvSpPr>
            <p:cNvPr id="5" name="Rectangle 4"/>
            <p:cNvSpPr/>
            <p:nvPr/>
          </p:nvSpPr>
          <p:spPr>
            <a:xfrm>
              <a:off x="839416" y="3491716"/>
              <a:ext cx="5760640" cy="20743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551384" y="5579948"/>
              <a:ext cx="61926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91544" y="3491716"/>
              <a:ext cx="93610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991544" y="3347700"/>
              <a:ext cx="0" cy="2232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672064" y="5435932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064" y="5435932"/>
                  <a:ext cx="38401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2465154" y="5507948"/>
              <a:ext cx="0" cy="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91544" y="3851756"/>
              <a:ext cx="9360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775520" y="3573016"/>
                  <a:ext cx="1319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520" y="3573016"/>
                  <a:ext cx="131907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71464" y="3059668"/>
                  <a:ext cx="1550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=300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𝑚𝑒𝑉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464" y="3059668"/>
                  <a:ext cx="155061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90654" y="3059668"/>
                  <a:ext cx="449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0654" y="3059668"/>
                  <a:ext cx="44916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199456" y="5138608"/>
                  <a:ext cx="82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5138608"/>
                  <a:ext cx="82022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3287688" y="3491716"/>
              <a:ext cx="936104" cy="2081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223792" y="3347700"/>
              <a:ext cx="0" cy="2232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19536" y="5291916"/>
              <a:ext cx="259228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19536" y="5147900"/>
              <a:ext cx="259228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99456" y="4859868"/>
                  <a:ext cx="82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4859868"/>
                  <a:ext cx="82022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>
              <a:off x="3791744" y="5507940"/>
              <a:ext cx="0" cy="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927648" y="3347700"/>
              <a:ext cx="0" cy="2232248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287688" y="3347700"/>
              <a:ext cx="0" cy="2232248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287688" y="3851756"/>
              <a:ext cx="9360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503712" y="3563724"/>
                  <a:ext cx="4302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3712" y="3563724"/>
                  <a:ext cx="430246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>
              <a:off x="2927648" y="3131676"/>
              <a:ext cx="3960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29450" y="2771636"/>
                  <a:ext cx="1291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450" y="2771636"/>
                  <a:ext cx="1291444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25520" y="4202504"/>
                  <a:ext cx="48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520" y="4202504"/>
                  <a:ext cx="48224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>
              <a:off x="2711624" y="4221088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439816" y="5013176"/>
                  <a:ext cx="726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816" y="5013176"/>
                  <a:ext cx="72648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>
              <a:off x="2927648" y="3395317"/>
              <a:ext cx="360040" cy="8257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840416" y="2132856"/>
            <a:ext cx="1995948" cy="1513637"/>
            <a:chOff x="9840416" y="2132856"/>
            <a:chExt cx="1995948" cy="151363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840416" y="2132856"/>
              <a:ext cx="1995948" cy="151363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42" name="Straight Arrow Connector 41"/>
            <p:cNvCxnSpPr/>
            <p:nvPr/>
          </p:nvCxnSpPr>
          <p:spPr>
            <a:xfrm>
              <a:off x="10488488" y="2780928"/>
              <a:ext cx="0" cy="43204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0488488" y="2780928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8488" y="2780928"/>
                  <a:ext cx="391454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10056440" y="3191076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0416480" y="278092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383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Basis of Linear </a:t>
            </a:r>
            <a:r>
              <a:rPr lang="en-US" altLang="zh-TW" dirty="0"/>
              <a:t>C</a:t>
            </a:r>
            <a:r>
              <a:rPr lang="en-US" altLang="zh-TW" dirty="0" smtClean="0"/>
              <a:t>ombination of Atomic </a:t>
            </a:r>
            <a:r>
              <a:rPr lang="en-US" altLang="zh-TW" dirty="0"/>
              <a:t>O</a:t>
            </a:r>
            <a:r>
              <a:rPr lang="en-US" altLang="zh-TW" dirty="0" smtClean="0"/>
              <a:t>rbital (LCAO)</a:t>
            </a:r>
            <a:endParaRPr lang="zh-TW" altLang="en-US" dirty="0"/>
          </a:p>
        </p:txBody>
      </p:sp>
      <p:graphicFrame>
        <p:nvGraphicFramePr>
          <p:cNvPr id="49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276794"/>
              </p:ext>
            </p:extLst>
          </p:nvPr>
        </p:nvGraphicFramePr>
        <p:xfrm>
          <a:off x="3575720" y="1988840"/>
          <a:ext cx="4502150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Equation" r:id="rId3" imgW="3429000" imgH="2120760" progId="Equation.DSMT4">
                  <p:embed/>
                </p:oleObj>
              </mc:Choice>
              <mc:Fallback>
                <p:oleObj name="Equation" r:id="rId3" imgW="3429000" imgH="2120760" progId="Equation.DSMT4">
                  <p:embed/>
                  <p:pic>
                    <p:nvPicPr>
                      <p:cNvPr id="49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5720" y="1988840"/>
                        <a:ext cx="4502150" cy="2784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354" y="4904486"/>
            <a:ext cx="2736304" cy="195351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1344" y="2132856"/>
            <a:ext cx="3678892" cy="4525471"/>
            <a:chOff x="3431704" y="2060848"/>
            <a:chExt cx="3678892" cy="4525471"/>
          </a:xfrm>
        </p:grpSpPr>
        <p:sp>
          <p:nvSpPr>
            <p:cNvPr id="17" name="TextBox 16"/>
            <p:cNvSpPr txBox="1"/>
            <p:nvPr/>
          </p:nvSpPr>
          <p:spPr>
            <a:xfrm>
              <a:off x="4007768" y="2060848"/>
              <a:ext cx="1965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Double quantum dot: </a:t>
              </a:r>
            </a:p>
            <a:p>
              <a:r>
                <a:rPr lang="en-US" altLang="zh-TW" sz="1400" dirty="0" smtClean="0"/>
                <a:t>a </a:t>
              </a:r>
              <a:r>
                <a:rPr lang="en-US" altLang="zh-TW" sz="1400" dirty="0"/>
                <a:t>c</a:t>
              </a:r>
              <a:r>
                <a:rPr lang="en-US" altLang="zh-TW" sz="1400" dirty="0" smtClean="0"/>
                <a:t>harge </a:t>
              </a:r>
              <a:r>
                <a:rPr lang="en-US" altLang="zh-TW" sz="1400" b="1" i="1" dirty="0" smtClean="0"/>
                <a:t>quantum bit</a:t>
              </a:r>
              <a:endParaRPr lang="zh-TW" altLang="en-US" sz="1400" b="1" i="1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647728" y="5085184"/>
              <a:ext cx="2752222" cy="872475"/>
              <a:chOff x="1055440" y="4179612"/>
              <a:chExt cx="3816424" cy="169272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55440" y="4680595"/>
                <a:ext cx="3816424" cy="115212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1055440" y="4559725"/>
                <a:ext cx="792088" cy="11008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79776" y="4559726"/>
                <a:ext cx="792088" cy="11895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715816" y="4559726"/>
                <a:ext cx="495672" cy="11008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718336" y="4713149"/>
                <a:ext cx="2433448" cy="588059"/>
              </a:xfrm>
              <a:custGeom>
                <a:avLst/>
                <a:gdLst>
                  <a:gd name="connsiteX0" fmla="*/ 0 w 1429900"/>
                  <a:gd name="connsiteY0" fmla="*/ 0 h 349965"/>
                  <a:gd name="connsiteX1" fmla="*/ 184107 w 1429900"/>
                  <a:gd name="connsiteY1" fmla="*/ 73643 h 349965"/>
                  <a:gd name="connsiteX2" fmla="*/ 460268 w 1429900"/>
                  <a:gd name="connsiteY2" fmla="*/ 343667 h 349965"/>
                  <a:gd name="connsiteX3" fmla="*/ 730292 w 1429900"/>
                  <a:gd name="connsiteY3" fmla="*/ 122738 h 349965"/>
                  <a:gd name="connsiteX4" fmla="*/ 981906 w 1429900"/>
                  <a:gd name="connsiteY4" fmla="*/ 349804 h 349965"/>
                  <a:gd name="connsiteX5" fmla="*/ 1282614 w 1429900"/>
                  <a:gd name="connsiteY5" fmla="*/ 79780 h 349965"/>
                  <a:gd name="connsiteX6" fmla="*/ 1429900 w 1429900"/>
                  <a:gd name="connsiteY6" fmla="*/ 18411 h 34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9900" h="349965">
                    <a:moveTo>
                      <a:pt x="0" y="0"/>
                    </a:moveTo>
                    <a:cubicBezTo>
                      <a:pt x="53698" y="8182"/>
                      <a:pt x="107396" y="16365"/>
                      <a:pt x="184107" y="73643"/>
                    </a:cubicBezTo>
                    <a:cubicBezTo>
                      <a:pt x="260818" y="130921"/>
                      <a:pt x="369237" y="335485"/>
                      <a:pt x="460268" y="343667"/>
                    </a:cubicBezTo>
                    <a:cubicBezTo>
                      <a:pt x="551299" y="351849"/>
                      <a:pt x="643352" y="121715"/>
                      <a:pt x="730292" y="122738"/>
                    </a:cubicBezTo>
                    <a:cubicBezTo>
                      <a:pt x="817232" y="123761"/>
                      <a:pt x="889852" y="356964"/>
                      <a:pt x="981906" y="349804"/>
                    </a:cubicBezTo>
                    <a:cubicBezTo>
                      <a:pt x="1073960" y="342644"/>
                      <a:pt x="1207948" y="135012"/>
                      <a:pt x="1282614" y="79780"/>
                    </a:cubicBezTo>
                    <a:cubicBezTo>
                      <a:pt x="1357280" y="24548"/>
                      <a:pt x="1393590" y="21479"/>
                      <a:pt x="1429900" y="1841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890041" y="4759771"/>
                <a:ext cx="621783" cy="507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V(x)</a:t>
                </a:r>
                <a:endParaRPr lang="zh-TW" altLang="en-US" sz="105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2760231" y="5661248"/>
                <a:ext cx="15121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401" y="5364777"/>
                <a:ext cx="353875" cy="50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50" dirty="0"/>
                  <a:t>x</a:t>
                </a:r>
                <a:endParaRPr lang="zh-TW" altLang="en-US" sz="105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04109" y="4190393"/>
                <a:ext cx="580256" cy="507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Vg1</a:t>
                </a:r>
                <a:endParaRPr lang="zh-TW" altLang="en-US" sz="105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73525" y="4179612"/>
                <a:ext cx="580256" cy="507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Vg2</a:t>
                </a:r>
                <a:endParaRPr lang="zh-TW" altLang="en-US" sz="105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51784" y="4185002"/>
                <a:ext cx="580256" cy="507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Vg3</a:t>
                </a:r>
                <a:endParaRPr lang="zh-TW" altLang="en-US" sz="1050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431704" y="6309320"/>
              <a:ext cx="3678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T. Hayashi et al. Phys. Rev. Lett. 91, 226804 (2003)</a:t>
              </a:r>
              <a:endParaRPr lang="zh-TW" altLang="en-US" sz="12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3752" y="2636912"/>
              <a:ext cx="2579122" cy="2160240"/>
            </a:xfrm>
            <a:prstGeom prst="rect">
              <a:avLst/>
            </a:prstGeom>
          </p:spPr>
        </p:pic>
        <p:cxnSp>
          <p:nvCxnSpPr>
            <p:cNvPr id="32" name="Straight Connector 31"/>
            <p:cNvCxnSpPr/>
            <p:nvPr/>
          </p:nvCxnSpPr>
          <p:spPr>
            <a:xfrm>
              <a:off x="4583832" y="4005064"/>
              <a:ext cx="1008112" cy="7200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162306" y="2420888"/>
            <a:ext cx="4011920" cy="2221215"/>
            <a:chOff x="7752184" y="2420888"/>
            <a:chExt cx="4011920" cy="2221215"/>
          </a:xfrm>
        </p:grpSpPr>
        <p:sp>
          <p:nvSpPr>
            <p:cNvPr id="35" name="Rectangle 34"/>
            <p:cNvSpPr/>
            <p:nvPr/>
          </p:nvSpPr>
          <p:spPr>
            <a:xfrm>
              <a:off x="7973944" y="3001987"/>
              <a:ext cx="3492723" cy="1621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752184" y="4616597"/>
              <a:ext cx="3880804" cy="7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8860985" y="2983890"/>
              <a:ext cx="720721" cy="1632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8860985" y="2871290"/>
              <a:ext cx="0" cy="1745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1446518" y="4365104"/>
                  <a:ext cx="3175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6518" y="4365104"/>
                  <a:ext cx="31758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9225625" y="4560303"/>
              <a:ext cx="0" cy="5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860985" y="3265392"/>
              <a:ext cx="72064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694665" y="3047456"/>
                  <a:ext cx="9393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665" y="3047456"/>
                  <a:ext cx="939360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251145" y="4271531"/>
                  <a:ext cx="6078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1145" y="4271531"/>
                  <a:ext cx="607859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/>
            <p:cNvSpPr/>
            <p:nvPr/>
          </p:nvSpPr>
          <p:spPr>
            <a:xfrm>
              <a:off x="9858906" y="2983890"/>
              <a:ext cx="720721" cy="1627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10579627" y="2871290"/>
              <a:ext cx="0" cy="1745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805545" y="4391396"/>
              <a:ext cx="199584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805545" y="4278796"/>
              <a:ext cx="199584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251145" y="4053595"/>
                  <a:ext cx="6078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1145" y="4053595"/>
                  <a:ext cx="60785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>
              <a:off x="10246986" y="4560297"/>
              <a:ext cx="0" cy="5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9570756" y="2871290"/>
              <a:ext cx="0" cy="1745307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858906" y="2871290"/>
              <a:ext cx="0" cy="1745307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9858906" y="3265392"/>
              <a:ext cx="72064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0025226" y="3040191"/>
                  <a:ext cx="3494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5226" y="3040191"/>
                  <a:ext cx="349455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9581706" y="2702389"/>
              <a:ext cx="30488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583093" y="2420888"/>
                  <a:ext cx="4165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093" y="2420888"/>
                  <a:ext cx="41658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0042017" y="3539628"/>
                  <a:ext cx="3836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017" y="3539628"/>
                  <a:ext cx="383631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/>
            <p:nvPr/>
          </p:nvCxnSpPr>
          <p:spPr>
            <a:xfrm>
              <a:off x="9415386" y="3715794"/>
              <a:ext cx="72072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574284" y="2792711"/>
              <a:ext cx="281724" cy="914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1258650" y="4149080"/>
                <a:ext cx="391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650" y="4149080"/>
                <a:ext cx="39145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3791744" y="5013176"/>
            <a:ext cx="3438867" cy="1542077"/>
            <a:chOff x="1127448" y="4797152"/>
            <a:chExt cx="3438867" cy="1542077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43472" y="4869160"/>
              <a:ext cx="3222843" cy="14700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127448" y="4797152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Quantum computation</a:t>
              </a:r>
              <a:endParaRPr lang="zh-TW" alt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60296" y="332656"/>
            <a:ext cx="2901819" cy="21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Power method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636912"/>
            <a:ext cx="6579270" cy="20721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7768" y="836712"/>
            <a:ext cx="5710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Ch9,Numerical </a:t>
            </a:r>
            <a:r>
              <a:rPr lang="en-US" altLang="zh-TW" sz="1400" dirty="0">
                <a:solidFill>
                  <a:schemeClr val="accent2"/>
                </a:solidFill>
              </a:rPr>
              <a:t>Methods in Engineering with Python </a:t>
            </a:r>
            <a:r>
              <a:rPr lang="en-US" altLang="zh-TW" sz="1400" dirty="0" smtClean="0">
                <a:solidFill>
                  <a:schemeClr val="accent2"/>
                </a:solidFill>
              </a:rPr>
              <a:t>3, </a:t>
            </a:r>
            <a:r>
              <a:rPr lang="en-US" altLang="zh-TW" sz="1400" dirty="0" err="1">
                <a:solidFill>
                  <a:schemeClr val="accent2"/>
                </a:solidFill>
              </a:rPr>
              <a:t>Jaan</a:t>
            </a:r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err="1">
                <a:solidFill>
                  <a:schemeClr val="accent2"/>
                </a:solidFill>
              </a:rPr>
              <a:t>Kiusalaas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1424" y="4941168"/>
                <a:ext cx="691638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dirty="0" smtClean="0"/>
                  <a:t>As convergence is reached in the </a:t>
                </a:r>
                <a:r>
                  <a:rPr lang="en-US" altLang="zh-TW" i="1" dirty="0" err="1" smtClean="0"/>
                  <a:t>i-th</a:t>
                </a:r>
                <a:r>
                  <a:rPr lang="en-US" altLang="zh-TW" i="1" dirty="0" smtClean="0"/>
                  <a:t> iteration </a:t>
                </a:r>
                <a:r>
                  <a:rPr lang="en-US" altLang="zh-TW" sz="2000" i="1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US" altLang="zh-TW" sz="2000" i="1" dirty="0" smtClean="0"/>
                  <a:t>),</a:t>
                </a:r>
                <a:endParaRPr lang="en-US" altLang="zh-TW" sz="20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/>
                      <m:t>Since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=1⇒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∗</m:t>
                        </m:r>
                      </m:sup>
                    </m:sSup>
                  </m:oMath>
                </a14:m>
                <a:r>
                  <a:rPr lang="en-US" altLang="zh-TW" sz="2000" dirty="0"/>
                  <a:t>,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4941168"/>
                <a:ext cx="6916381" cy="1323439"/>
              </a:xfrm>
              <a:prstGeom prst="rect">
                <a:avLst/>
              </a:prstGeom>
              <a:blipFill>
                <a:blip r:embed="rId3"/>
                <a:stretch>
                  <a:fillRect l="-794" t="-3226" b="-69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7408" y="1556792"/>
                <a:ext cx="978671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Consider an </a:t>
                </a:r>
                <a:r>
                  <a:rPr lang="en-US" altLang="zh-TW" b="0" dirty="0" err="1" smtClean="0"/>
                  <a:t>eigen</a:t>
                </a:r>
                <a:r>
                  <a:rPr lang="en-US" altLang="zh-TW" b="0" dirty="0" smtClean="0"/>
                  <a:t>-value eq.: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2400" b="0" dirty="0" smtClean="0"/>
              </a:p>
              <a:p>
                <a:r>
                  <a:rPr lang="en-US" altLang="zh-TW" dirty="0"/>
                  <a:t>w</a:t>
                </a:r>
                <a:r>
                  <a:rPr lang="en-US" altLang="zh-TW" b="0" dirty="0" smtClean="0"/>
                  <a:t>ith the </a:t>
                </a:r>
                <a:r>
                  <a:rPr lang="en-US" altLang="zh-TW" b="0" dirty="0" err="1" smtClean="0"/>
                  <a:t>eigen</a:t>
                </a:r>
                <a:r>
                  <a:rPr lang="en-US" altLang="zh-TW" b="0" dirty="0" smtClean="0"/>
                  <a:t>-values,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&gt;…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b="0" dirty="0" smtClean="0"/>
                  <a:t>The power method can be used to compute the </a:t>
                </a:r>
                <a:r>
                  <a:rPr lang="en-US" altLang="zh-TW" b="0" i="1" dirty="0" smtClean="0">
                    <a:solidFill>
                      <a:srgbClr val="FF0000"/>
                    </a:solidFill>
                  </a:rPr>
                  <a:t>maximum</a:t>
                </a:r>
                <a:r>
                  <a:rPr lang="en-US" altLang="zh-TW" b="0" dirty="0" smtClean="0"/>
                  <a:t> </a:t>
                </a:r>
                <a:r>
                  <a:rPr lang="en-US" altLang="zh-TW" b="0" dirty="0" err="1" smtClean="0"/>
                  <a:t>eigen</a:t>
                </a:r>
                <a:r>
                  <a:rPr lang="en-US" altLang="zh-TW" b="0" dirty="0" smtClean="0"/>
                  <a:t>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,of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b="0" dirty="0" smtClean="0"/>
                  <a:t> </a:t>
                </a:r>
                <a:r>
                  <a:rPr lang="en-US" altLang="zh-TW" dirty="0"/>
                  <a:t>o</a:t>
                </a:r>
                <a:r>
                  <a:rPr lang="en-US" altLang="zh-TW" b="0" dirty="0" smtClean="0"/>
                  <a:t>ne at a time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556792"/>
                <a:ext cx="9786718" cy="1015663"/>
              </a:xfrm>
              <a:prstGeom prst="rect">
                <a:avLst/>
              </a:prstGeom>
              <a:blipFill>
                <a:blip r:embed="rId4"/>
                <a:stretch>
                  <a:fillRect l="-561" b="-7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19536" y="6585912"/>
            <a:ext cx="70836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C:\Users\sjche\Desktop\Work place\teaching\computational physics\matrix diagonalization\power.py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5589240"/>
            <a:ext cx="531267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*</a:t>
            </a:r>
            <a:r>
              <a:rPr lang="en-US" altLang="zh-TW" sz="1400" dirty="0" smtClean="0"/>
              <a:t> The </a:t>
            </a:r>
            <a:r>
              <a:rPr lang="en-US" altLang="zh-TW" sz="1400" dirty="0"/>
              <a:t>sign </a:t>
            </a:r>
            <a:r>
              <a:rPr lang="en-US" altLang="zh-TW" sz="1400" dirty="0" smtClean="0"/>
              <a:t>of </a:t>
            </a:r>
            <a:r>
              <a:rPr lang="en-US" altLang="zh-TW" sz="1400" i="1" dirty="0" smtClean="0"/>
              <a:t>λ</a:t>
            </a:r>
            <a:r>
              <a:rPr lang="en-US" altLang="zh-TW" sz="1400" dirty="0" smtClean="0"/>
              <a:t>1 </a:t>
            </a:r>
            <a:r>
              <a:rPr lang="en-US" altLang="zh-TW" sz="1400" dirty="0"/>
              <a:t>is determined as follows</a:t>
            </a:r>
            <a:r>
              <a:rPr lang="en-US" altLang="zh-TW" sz="1400" dirty="0" smtClean="0"/>
              <a:t>:</a:t>
            </a:r>
          </a:p>
          <a:p>
            <a:r>
              <a:rPr lang="en-US" altLang="zh-TW" sz="1400" dirty="0" smtClean="0"/>
              <a:t>If </a:t>
            </a:r>
            <a:r>
              <a:rPr lang="en-US" altLang="zh-TW" sz="1400" b="1" dirty="0"/>
              <a:t>z </a:t>
            </a:r>
            <a:r>
              <a:rPr lang="en-US" altLang="zh-TW" sz="1400" dirty="0"/>
              <a:t>changes sign between successive iterations, </a:t>
            </a:r>
            <a:r>
              <a:rPr lang="en-US" altLang="zh-TW" sz="1400" i="1" dirty="0"/>
              <a:t>λ</a:t>
            </a:r>
            <a:r>
              <a:rPr lang="en-US" altLang="zh-TW" sz="1400" dirty="0"/>
              <a:t>1 is negative;</a:t>
            </a:r>
          </a:p>
          <a:p>
            <a:r>
              <a:rPr lang="en-US" altLang="zh-TW" sz="1400" dirty="0"/>
              <a:t>otherwise, use the plus sign.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76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Power method (proof)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7408" y="1556792"/>
                <a:ext cx="6678816" cy="4948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Given an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→∞⇒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+…≈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556792"/>
                <a:ext cx="6678816" cy="4948534"/>
              </a:xfrm>
              <a:prstGeom prst="rect">
                <a:avLst/>
              </a:prstGeom>
              <a:blipFill>
                <a:blip r:embed="rId2"/>
                <a:stretch>
                  <a:fillRect l="-1918" t="-9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Power method (proof)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7408" y="1484784"/>
                <a:ext cx="8287974" cy="538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In the previous formalism,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+…..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 together might become a very large value after many  times of iteration.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So, let us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in each iteration.</a:t>
                </a:r>
                <a:endParaRPr lang="en-US" altLang="zh-TW" dirty="0"/>
              </a:p>
              <a:p>
                <a:r>
                  <a:rPr lang="en-US" altLang="zh-TW" dirty="0" smtClean="0"/>
                  <a:t>For a given an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+…..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 smtClean="0"/>
                  <a:t>as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sufficiently large</a:t>
                </a:r>
              </a:p>
              <a:p>
                <a:r>
                  <a:rPr lang="en-US" altLang="zh-TW" sz="2400" dirty="0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=1⇒</m:t>
                    </m:r>
                  </m:oMath>
                </a14:m>
                <a:r>
                  <a:rPr lang="en-US" altLang="zh-TW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484784"/>
                <a:ext cx="8287974" cy="5388783"/>
              </a:xfrm>
              <a:prstGeom prst="rect">
                <a:avLst/>
              </a:prstGeom>
              <a:blipFill>
                <a:blip r:embed="rId2"/>
                <a:stretch>
                  <a:fillRect l="-1177" t="-792" b="-1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44072" y="4869160"/>
            <a:ext cx="531267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*</a:t>
            </a:r>
            <a:r>
              <a:rPr lang="en-US" altLang="zh-TW" sz="1400" dirty="0" smtClean="0"/>
              <a:t> The </a:t>
            </a:r>
            <a:r>
              <a:rPr lang="en-US" altLang="zh-TW" sz="1400" dirty="0"/>
              <a:t>sign </a:t>
            </a:r>
            <a:r>
              <a:rPr lang="en-US" altLang="zh-TW" sz="1400" dirty="0" smtClean="0"/>
              <a:t>of </a:t>
            </a:r>
            <a:r>
              <a:rPr lang="en-US" altLang="zh-TW" sz="1400" i="1" dirty="0" smtClean="0"/>
              <a:t>λ</a:t>
            </a:r>
            <a:r>
              <a:rPr lang="en-US" altLang="zh-TW" sz="1400" dirty="0" smtClean="0"/>
              <a:t>1 </a:t>
            </a:r>
            <a:r>
              <a:rPr lang="en-US" altLang="zh-TW" sz="1400" dirty="0"/>
              <a:t>is determined as follows</a:t>
            </a:r>
            <a:r>
              <a:rPr lang="en-US" altLang="zh-TW" sz="1400" dirty="0" smtClean="0"/>
              <a:t>:</a:t>
            </a:r>
          </a:p>
          <a:p>
            <a:r>
              <a:rPr lang="en-US" altLang="zh-TW" sz="1400" dirty="0" smtClean="0"/>
              <a:t>If </a:t>
            </a:r>
            <a:r>
              <a:rPr lang="en-US" altLang="zh-TW" sz="1400" b="1" dirty="0"/>
              <a:t>z </a:t>
            </a:r>
            <a:r>
              <a:rPr lang="en-US" altLang="zh-TW" sz="1400" dirty="0"/>
              <a:t>changes sign between successive iterations, </a:t>
            </a:r>
            <a:r>
              <a:rPr lang="en-US" altLang="zh-TW" sz="1400" i="1" dirty="0"/>
              <a:t>λ</a:t>
            </a:r>
            <a:r>
              <a:rPr lang="en-US" altLang="zh-TW" sz="1400" dirty="0"/>
              <a:t>1 is negative;</a:t>
            </a:r>
          </a:p>
          <a:p>
            <a:r>
              <a:rPr lang="en-US" altLang="zh-TW" sz="1400" dirty="0"/>
              <a:t>otherwise, use the plus sign.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1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Exercise: the power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5400" y="1484784"/>
                <a:ext cx="7488831" cy="85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Find the greatest </a:t>
                </a:r>
                <a:r>
                  <a:rPr lang="en-US" altLang="zh-TW" dirty="0" err="1" smtClean="0"/>
                  <a:t>eigen</a:t>
                </a:r>
                <a:r>
                  <a:rPr lang="en-US" altLang="zh-TW" dirty="0" smtClean="0"/>
                  <a:t>-value and the corresponding </a:t>
                </a:r>
                <a:r>
                  <a:rPr lang="en-US" altLang="zh-TW" dirty="0" err="1" smtClean="0"/>
                  <a:t>eigen</a:t>
                </a:r>
                <a:r>
                  <a:rPr lang="en-US" altLang="zh-TW" dirty="0" smtClean="0"/>
                  <a:t>-vector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using the power method.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484784"/>
                <a:ext cx="7488831" cy="859146"/>
              </a:xfrm>
              <a:prstGeom prst="rect">
                <a:avLst/>
              </a:prstGeom>
              <a:blipFill>
                <a:blip r:embed="rId2"/>
                <a:stretch>
                  <a:fillRect l="-651" t="-4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7408" y="6237312"/>
            <a:ext cx="824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/>
                </a:solidFill>
              </a:rPr>
              <a:t>C:\Users\sjche\Desktop\Work place\teaching\computational physics\matrix diagonalization\power.py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07" y="8566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924944"/>
            <a:ext cx="5487156" cy="172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420888"/>
            <a:ext cx="4968552" cy="37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Exercise: the power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5400" y="1484784"/>
                <a:ext cx="7488831" cy="85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Find the greatest </a:t>
                </a:r>
                <a:r>
                  <a:rPr lang="en-US" altLang="zh-TW" dirty="0" err="1" smtClean="0"/>
                  <a:t>eigen</a:t>
                </a:r>
                <a:r>
                  <a:rPr lang="en-US" altLang="zh-TW" dirty="0" smtClean="0"/>
                  <a:t>-value and the corresponding </a:t>
                </a:r>
                <a:r>
                  <a:rPr lang="en-US" altLang="zh-TW" dirty="0" err="1" smtClean="0"/>
                  <a:t>eigen</a:t>
                </a:r>
                <a:r>
                  <a:rPr lang="en-US" altLang="zh-TW" dirty="0" smtClean="0"/>
                  <a:t>-vector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using the power method.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484784"/>
                <a:ext cx="7488831" cy="859146"/>
              </a:xfrm>
              <a:prstGeom prst="rect">
                <a:avLst/>
              </a:prstGeom>
              <a:blipFill>
                <a:blip r:embed="rId2"/>
                <a:stretch>
                  <a:fillRect l="-651" t="-4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7408" y="6237312"/>
            <a:ext cx="824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/>
                </a:solidFill>
              </a:rPr>
              <a:t>C:\Users\sjche\Desktop\Work place\teaching\computational physics\matrix diagonalization\power.py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07" y="8566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Inverse power method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1944" y="836712"/>
            <a:ext cx="5710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Ch9,Numerical </a:t>
            </a:r>
            <a:r>
              <a:rPr lang="en-US" altLang="zh-TW" sz="1400" dirty="0">
                <a:solidFill>
                  <a:schemeClr val="accent2"/>
                </a:solidFill>
              </a:rPr>
              <a:t>Methods in Engineering with Python </a:t>
            </a:r>
            <a:r>
              <a:rPr lang="en-US" altLang="zh-TW" sz="1400" dirty="0" smtClean="0">
                <a:solidFill>
                  <a:schemeClr val="accent2"/>
                </a:solidFill>
              </a:rPr>
              <a:t>3, </a:t>
            </a:r>
            <a:r>
              <a:rPr lang="en-US" altLang="zh-TW" sz="1400" dirty="0" err="1">
                <a:solidFill>
                  <a:schemeClr val="accent2"/>
                </a:solidFill>
              </a:rPr>
              <a:t>Jaan</a:t>
            </a:r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err="1">
                <a:solidFill>
                  <a:schemeClr val="accent2"/>
                </a:solidFill>
              </a:rPr>
              <a:t>Kiusalaas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7408" y="1556792"/>
                <a:ext cx="108468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Consider a </a:t>
                </a:r>
                <a:r>
                  <a:rPr lang="en-US" altLang="zh-TW" b="0" dirty="0" err="1" smtClean="0"/>
                  <a:t>eigen</a:t>
                </a:r>
                <a:r>
                  <a:rPr lang="en-US" altLang="zh-TW" b="0" dirty="0" smtClean="0"/>
                  <a:t>-value eq.: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/>
                  <a:t>w</a:t>
                </a:r>
                <a:r>
                  <a:rPr lang="en-US" altLang="zh-TW" b="0" dirty="0" smtClean="0"/>
                  <a:t>ith the </a:t>
                </a:r>
                <a:r>
                  <a:rPr lang="en-US" altLang="zh-TW" b="0" dirty="0" err="1" smtClean="0"/>
                  <a:t>eigen</a:t>
                </a:r>
                <a:r>
                  <a:rPr lang="en-US" altLang="zh-TW" b="0" dirty="0" smtClean="0"/>
                  <a:t>-values,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&gt;…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b="0" dirty="0" smtClean="0"/>
                  <a:t>The inverse power method can be used to compute the minimum </a:t>
                </a:r>
                <a:r>
                  <a:rPr lang="en-US" altLang="zh-TW" b="0" dirty="0" err="1" smtClean="0"/>
                  <a:t>eigen</a:t>
                </a:r>
                <a:r>
                  <a:rPr lang="en-US" altLang="zh-TW" b="0" dirty="0" smtClean="0"/>
                  <a:t>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, 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b="0" dirty="0" smtClean="0"/>
                  <a:t> </a:t>
                </a:r>
                <a:r>
                  <a:rPr lang="en-US" altLang="zh-TW" dirty="0"/>
                  <a:t>o</a:t>
                </a:r>
                <a:r>
                  <a:rPr lang="en-US" altLang="zh-TW" b="0" dirty="0" smtClean="0"/>
                  <a:t>ne at a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556792"/>
                <a:ext cx="10846816" cy="923330"/>
              </a:xfrm>
              <a:prstGeom prst="rect">
                <a:avLst/>
              </a:prstGeom>
              <a:blipFill>
                <a:blip r:embed="rId2"/>
                <a:stretch>
                  <a:fillRect l="-506" t="-3947" b="-8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19536" y="6585912"/>
            <a:ext cx="70836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C:\Users\sjche\Desktop\Work place\teaching\computational physics\matrix diagonalization\power.py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708920"/>
            <a:ext cx="5595541" cy="1805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408" y="4797152"/>
                <a:ext cx="6916381" cy="1488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dirty="0" smtClean="0"/>
                  <a:t>As convergence is reached in the </a:t>
                </a:r>
                <a:r>
                  <a:rPr lang="en-US" altLang="zh-TW" i="1" dirty="0" err="1" smtClean="0"/>
                  <a:t>i-th</a:t>
                </a:r>
                <a:r>
                  <a:rPr lang="en-US" altLang="zh-TW" i="1" dirty="0" smtClean="0"/>
                  <a:t> iteration </a:t>
                </a:r>
                <a:r>
                  <a:rPr lang="en-US" altLang="zh-TW" sz="2000" i="1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US" altLang="zh-TW" sz="2000" i="1" dirty="0" smtClean="0"/>
                  <a:t>),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TW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dirty="0"/>
              </a:p>
              <a:p>
                <a:r>
                  <a:rPr lang="en-US" altLang="zh-TW" sz="2000" dirty="0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 smtClean="0"/>
                  <a:t>,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≈1/|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2000" dirty="0" smtClean="0">
                    <a:solidFill>
                      <a:srgbClr val="FF0000"/>
                    </a:solidFill>
                  </a:rPr>
                  <a:t> 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4797152"/>
                <a:ext cx="6916381" cy="1488484"/>
              </a:xfrm>
              <a:prstGeom prst="rect">
                <a:avLst/>
              </a:prstGeom>
              <a:blipFill>
                <a:blip r:embed="rId4"/>
                <a:stretch>
                  <a:fillRect l="-970" t="-2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0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52113</TotalTime>
  <Words>3085</Words>
  <Application>Microsoft Office PowerPoint</Application>
  <PresentationFormat>Widescreen</PresentationFormat>
  <Paragraphs>269</Paragraphs>
  <Slides>35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微軟正黑體</vt:lpstr>
      <vt:lpstr>新細明體</vt:lpstr>
      <vt:lpstr>Arial</vt:lpstr>
      <vt:lpstr>Calibri</vt:lpstr>
      <vt:lpstr>Cambria Math</vt:lpstr>
      <vt:lpstr>Mathematica1</vt:lpstr>
      <vt:lpstr>Trebuchet MS</vt:lpstr>
      <vt:lpstr>Wingdings</vt:lpstr>
      <vt:lpstr>Wingdings 3</vt:lpstr>
      <vt:lpstr>Facet</vt:lpstr>
      <vt:lpstr>Equation</vt:lpstr>
      <vt:lpstr>MathType 6.0 Equation</vt:lpstr>
      <vt:lpstr>Matrix diagonalization for eign-value problems</vt:lpstr>
      <vt:lpstr>學習重點(05/04)</vt:lpstr>
      <vt:lpstr>Transfer matrix: Marital population analysis</vt:lpstr>
      <vt:lpstr>Power method</vt:lpstr>
      <vt:lpstr>Power method (proof)</vt:lpstr>
      <vt:lpstr>Power method (proof)</vt:lpstr>
      <vt:lpstr>Exercise: the power method</vt:lpstr>
      <vt:lpstr>Exercise: the power method</vt:lpstr>
      <vt:lpstr>Inverse power method</vt:lpstr>
      <vt:lpstr>Eigenvalue shifting</vt:lpstr>
      <vt:lpstr>Matrix diagonalization for eign-value problems</vt:lpstr>
      <vt:lpstr>Quantum physics: the Schrodinger’s eq.</vt:lpstr>
      <vt:lpstr>Method 1: finite difference scheme</vt:lpstr>
      <vt:lpstr>Solve Schrodinger’s eq. : Finite difference method</vt:lpstr>
      <vt:lpstr>Solve Schrodinger’s eq : boundary conditions</vt:lpstr>
      <vt:lpstr>Example: 1D Simple Harmonic Oscillator (SHO)</vt:lpstr>
      <vt:lpstr>Example: 1D SHO</vt:lpstr>
      <vt:lpstr>The flow chart for solving Schrodinger eq by means of matrix diagonalization</vt:lpstr>
      <vt:lpstr>Numpy: diagonalize a matrix</vt:lpstr>
      <vt:lpstr>Sort the eigen-values</vt:lpstr>
      <vt:lpstr>Exercise: diagonalize a matrix using                 numpy.linalg.eig() </vt:lpstr>
      <vt:lpstr>Exercise: diagonalize a complex matrix</vt:lpstr>
      <vt:lpstr>Exercise: diagonalize a matrix using numpy </vt:lpstr>
      <vt:lpstr>1D SHO: my code</vt:lpstr>
      <vt:lpstr>1D SHO: write a code to solve the eigen energies and eigen states (n=0,1,…10) of 1D SHO</vt:lpstr>
      <vt:lpstr>Solving a Schrodinger eq with an arbitrary potential</vt:lpstr>
      <vt:lpstr>Infinite square well</vt:lpstr>
      <vt:lpstr>Finite-barrier square well</vt:lpstr>
      <vt:lpstr>Double quantum well/dot: a charged quantum bit</vt:lpstr>
      <vt:lpstr>Method 2: Method of basis expansion</vt:lpstr>
      <vt:lpstr>Plane-wave basis</vt:lpstr>
      <vt:lpstr>Basis of Linear Combination of Atomic Orbital (LCAO)</vt:lpstr>
      <vt:lpstr>Exercise: lattice chain in the tight binding model</vt:lpstr>
      <vt:lpstr>Double square well</vt:lpstr>
      <vt:lpstr>Basis of Linear Combination of Atomic Orbital (LCAO)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Schrodinger equation: 1D cases</dc:title>
  <dc:creator>Shun-Jen Cheng</dc:creator>
  <cp:lastModifiedBy>Shun-Jen Cheng</cp:lastModifiedBy>
  <cp:revision>223</cp:revision>
  <dcterms:created xsi:type="dcterms:W3CDTF">2019-12-15T08:38:47Z</dcterms:created>
  <dcterms:modified xsi:type="dcterms:W3CDTF">2021-05-04T02:10:04Z</dcterms:modified>
</cp:coreProperties>
</file>