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62" r:id="rId2"/>
    <p:sldId id="268" r:id="rId3"/>
    <p:sldId id="263" r:id="rId4"/>
    <p:sldId id="275" r:id="rId5"/>
    <p:sldId id="269" r:id="rId6"/>
    <p:sldId id="276" r:id="rId7"/>
    <p:sldId id="270" r:id="rId8"/>
    <p:sldId id="271" r:id="rId9"/>
    <p:sldId id="272" r:id="rId10"/>
    <p:sldId id="273" r:id="rId11"/>
    <p:sldId id="256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8" autoAdjust="0"/>
    <p:restoredTop sz="94660"/>
  </p:normalViewPr>
  <p:slideViewPr>
    <p:cSldViewPr>
      <p:cViewPr varScale="1">
        <p:scale>
          <a:sx n="86" d="100"/>
          <a:sy n="86" d="100"/>
        </p:scale>
        <p:origin x="5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07D0-FB59-49B4-B0B8-8410E4E51FAC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CF53-AEBB-4084-842B-1A0C1BC599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CF53-AEBB-4084-842B-1A0C1BC599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25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3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21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44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22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99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8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93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1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1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0187-2F4A-4470-B513-D0C6C7FD5DF6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7D04-25A8-4BA4-97D1-BFD732EF2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4EB9-DAB6-40F6-9E2C-0153C0A64C0D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7954C-A93B-442B-9105-2F21E1B17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4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3.1.3/gallery/index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zhong.cs/beyond-data-scientist-3d-plots-in-python-with-examples-2a8bd7aa654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usage.html#sphx-glr-tutorials-introductory-usage-py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matplotlib-intro-tutorial/" TargetMode="External"/><Relationship Id="rId2" Type="http://schemas.openxmlformats.org/officeDocument/2006/relationships/hyperlink" Target="https://www.datacamp.com/community/tutorials/matplotlib-tutorial-python#anatomy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ofanpy.com/tutorials/data-manipulation/pl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pilepsy" TargetMode="External"/><Relationship Id="rId13" Type="http://schemas.openxmlformats.org/officeDocument/2006/relationships/hyperlink" Target="https://en.wikipedia.org/wiki/John_D._Hunter#cite_note-6" TargetMode="External"/><Relationship Id="rId3" Type="http://schemas.openxmlformats.org/officeDocument/2006/relationships/hyperlink" Target="https://en.wikipedia.org/wiki/Library_(computer_science)" TargetMode="External"/><Relationship Id="rId7" Type="http://schemas.openxmlformats.org/officeDocument/2006/relationships/hyperlink" Target="https://en.wikipedia.org/wiki/Electrocorticography" TargetMode="External"/><Relationship Id="rId12" Type="http://schemas.openxmlformats.org/officeDocument/2006/relationships/hyperlink" Target="https://en.wikipedia.org/wiki/IPython" TargetMode="External"/><Relationship Id="rId2" Type="http://schemas.openxmlformats.org/officeDocument/2006/relationships/hyperlink" Target="https://en.wikipedia.org/wiki/Plott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John_D._Hunter" TargetMode="External"/><Relationship Id="rId11" Type="http://schemas.openxmlformats.org/officeDocument/2006/relationships/hyperlink" Target="https://en.wikipedia.org/wiki/Scipy" TargetMode="External"/><Relationship Id="rId5" Type="http://schemas.openxmlformats.org/officeDocument/2006/relationships/hyperlink" Target="https://en.wikipedia.org/wiki/NumPy" TargetMode="External"/><Relationship Id="rId15" Type="http://schemas.openxmlformats.org/officeDocument/2006/relationships/hyperlink" Target="https://zh.wikipedia.org/wiki/%E5%87%A4%E5%87%B0%E5%8F%B7%E7%81%AB%E6%98%9F%E6%8E%A2%E6%B5%8B%E5%99%A8" TargetMode="External"/><Relationship Id="rId10" Type="http://schemas.openxmlformats.org/officeDocument/2006/relationships/hyperlink" Target="https://en.wikipedia.org/wiki/Numpy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en.wikipedia.org/wiki/John_D._Hunter#cite_note-auto-4" TargetMode="External"/><Relationship Id="rId14" Type="http://schemas.openxmlformats.org/officeDocument/2006/relationships/hyperlink" Target="https://en.wikipedia.org/wiki/Phoenix_(spacecraft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atplotlib.org/api/axes_api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matplotlib.org/api/_as_gen/matplotlib.axes.Axes.plot.html#matplotlib.axes.Axes.plo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36712"/>
            <a:ext cx="7766936" cy="3214124"/>
          </a:xfrm>
        </p:spPr>
        <p:txBody>
          <a:bodyPr/>
          <a:lstStyle/>
          <a:p>
            <a:pPr algn="l"/>
            <a:r>
              <a:rPr lang="en-US" altLang="zh-TW" sz="4800" dirty="0" err="1" smtClean="0"/>
              <a:t>Matplotlib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400" dirty="0" smtClean="0"/>
              <a:t>Scientific </a:t>
            </a:r>
            <a:r>
              <a:rPr lang="en-US" altLang="zh-TW" sz="4400" dirty="0"/>
              <a:t>plots with Python</a:t>
            </a:r>
            <a:r>
              <a:rPr lang="zh-TW" altLang="en-US" sz="4800" dirty="0"/>
              <a:t/>
            </a:r>
            <a:br>
              <a:rPr lang="zh-TW" altLang="en-US" sz="4800" dirty="0"/>
            </a:br>
            <a:endParaRPr lang="zh-TW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7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Scatter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plot: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ax.scatter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40768"/>
            <a:ext cx="7347429" cy="2175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92" y="3573016"/>
            <a:ext cx="4726311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Gallery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1424" y="2348880"/>
            <a:ext cx="460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https://matplotlib.org/3.1.3/gallery/index.html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6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: 3D plots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1" y="2375169"/>
            <a:ext cx="645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https://medium.com/@yzhong.cs/beyond-data-scientist-3d-plots-in-python-with-examples-2a8bd7aa654b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9667138" cy="2069904"/>
          </a:xfrm>
        </p:spPr>
        <p:txBody>
          <a:bodyPr>
            <a:noAutofit/>
          </a:bodyPr>
          <a:lstStyle/>
          <a:p>
            <a:r>
              <a:rPr lang="en-US" altLang="zh-TW" sz="1600" b="1" dirty="0" err="1">
                <a:solidFill>
                  <a:prstClr val="black"/>
                </a:solidFill>
              </a:rPr>
              <a:t>Matplotlib</a:t>
            </a:r>
            <a:r>
              <a:rPr lang="en-US" altLang="zh-TW" sz="1600" dirty="0">
                <a:solidFill>
                  <a:prstClr val="black"/>
                </a:solidFill>
              </a:rPr>
              <a:t> is a Python 2D plotting library which produces publication quality figures in a variety of hardcopy formats and interactive environments across platforms. See </a:t>
            </a:r>
            <a:r>
              <a:rPr lang="en-US" altLang="zh-TW" sz="1600" dirty="0">
                <a:solidFill>
                  <a:prstClr val="black"/>
                </a:solidFill>
                <a:hlinkClick r:id="rId2"/>
              </a:rPr>
              <a:t>https://matplotlib.org/</a:t>
            </a:r>
            <a:endParaRPr lang="en-US" altLang="zh-TW" sz="1600" dirty="0">
              <a:solidFill>
                <a:prstClr val="black"/>
              </a:solidFill>
            </a:endParaRP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The usage guide:</a:t>
            </a:r>
          </a:p>
          <a:p>
            <a:r>
              <a:rPr lang="en-US" altLang="zh-TW" sz="1600" dirty="0" smtClean="0"/>
              <a:t> </a:t>
            </a:r>
            <a:r>
              <a:rPr lang="en-US" altLang="zh-TW" sz="1600" dirty="0">
                <a:hlinkClick r:id="rId3"/>
              </a:rPr>
              <a:t>https://matplotlib.org/tutorials/introductory/usage.html#sphx-glr-tutorials-introductory-usage-py</a:t>
            </a:r>
            <a:endParaRPr lang="zh-TW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82" y="944581"/>
            <a:ext cx="4723738" cy="26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Matplotlib</a:t>
            </a:r>
            <a:r>
              <a:rPr lang="en-US" altLang="zh-TW" sz="4000" dirty="0" smtClean="0"/>
              <a:t>: tutorial resources </a:t>
            </a:r>
            <a:endParaRPr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844824"/>
            <a:ext cx="880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1988840"/>
            <a:ext cx="9351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On-line tutorial: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  <a:hlinkClick r:id="rId2"/>
              </a:rPr>
              <a:t>https://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  <a:hlinkClick r:id="rId2"/>
              </a:rPr>
              <a:t>www.datacamp.com/community/tutorials/matplotlib-tutorial-python#anatomy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  <a:hlinkClick r:id="rId3"/>
              </a:rPr>
              <a:t> https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  <a:hlinkClick r:id="rId3"/>
              </a:rPr>
              <a:t>://pythonprogramming.net/matplotlib-intro-tutorial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  <a:hlinkClick r:id="rId3"/>
              </a:rPr>
              <a:t>/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lvl="0" defTabSz="457200"/>
            <a:r>
              <a:rPr lang="en-US" altLang="zh-TW" dirty="0">
                <a:hlinkClick r:id="rId4"/>
              </a:rPr>
              <a:t>https://mofanpy.com/tutorials/data-manipulation/plt/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Matplotlib</a:t>
            </a:r>
            <a:r>
              <a:rPr lang="en-US" altLang="zh-TW" sz="4000" dirty="0" smtClean="0"/>
              <a:t>: tutorial resources </a:t>
            </a:r>
            <a:endParaRPr lang="zh-TW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67408" y="1412776"/>
            <a:ext cx="880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353071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https://en.wikipedia.org/wiki/John_D._Hunter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1844824"/>
            <a:ext cx="9307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Matplotlib</a:t>
            </a:r>
            <a:r>
              <a:rPr lang="en-US" altLang="zh-TW" dirty="0"/>
              <a:t> is a </a:t>
            </a:r>
            <a:r>
              <a:rPr lang="en-US" altLang="zh-TW" dirty="0">
                <a:hlinkClick r:id="rId2" tooltip="Plotter"/>
              </a:rPr>
              <a:t>plotting</a:t>
            </a:r>
            <a:r>
              <a:rPr lang="en-US" altLang="zh-TW" dirty="0"/>
              <a:t> </a:t>
            </a:r>
            <a:r>
              <a:rPr lang="en-US" altLang="zh-TW" dirty="0">
                <a:hlinkClick r:id="rId3" tooltip="Library (computer science)"/>
              </a:rPr>
              <a:t>library</a:t>
            </a:r>
            <a:r>
              <a:rPr lang="en-US" altLang="zh-TW" dirty="0"/>
              <a:t> for the </a:t>
            </a:r>
            <a:r>
              <a:rPr lang="en-US" altLang="zh-TW" dirty="0">
                <a:hlinkClick r:id="rId4" tooltip="Python (programming language)"/>
              </a:rPr>
              <a:t>Python</a:t>
            </a:r>
            <a:r>
              <a:rPr lang="en-US" altLang="zh-TW" dirty="0"/>
              <a:t> programming language and its numerical mathematics extension </a:t>
            </a:r>
            <a:r>
              <a:rPr lang="en-US" altLang="zh-TW" dirty="0" err="1">
                <a:hlinkClick r:id="rId5" tooltip="NumPy"/>
              </a:rPr>
              <a:t>NumPy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Matplotlib</a:t>
            </a:r>
            <a:r>
              <a:rPr lang="en-US" altLang="zh-TW" dirty="0"/>
              <a:t> was originally written by </a:t>
            </a:r>
            <a:r>
              <a:rPr lang="en-US" altLang="zh-TW" dirty="0">
                <a:hlinkClick r:id="rId6" tooltip="John D. Hunter"/>
              </a:rPr>
              <a:t>John D. Hunter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/>
              <a:t>was originally conceived to visualize </a:t>
            </a:r>
            <a:r>
              <a:rPr lang="en-US" altLang="zh-TW" dirty="0" err="1">
                <a:hlinkClick r:id="rId7" tooltip="Electrocorticography"/>
              </a:rPr>
              <a:t>electrocorticography</a:t>
            </a:r>
            <a:r>
              <a:rPr lang="en-US" altLang="zh-TW" dirty="0"/>
              <a:t> (</a:t>
            </a:r>
            <a:r>
              <a:rPr lang="en-US" altLang="zh-TW" dirty="0" err="1"/>
              <a:t>ECoG</a:t>
            </a:r>
            <a:r>
              <a:rPr lang="en-US" altLang="zh-TW" dirty="0"/>
              <a:t>) </a:t>
            </a:r>
            <a:r>
              <a:rPr lang="en-US" altLang="zh-TW" dirty="0" smtClean="0"/>
              <a:t>data </a:t>
            </a:r>
            <a:r>
              <a:rPr lang="en-US" altLang="zh-TW" dirty="0"/>
              <a:t>(</a:t>
            </a:r>
            <a:r>
              <a:rPr lang="zh-TW" altLang="en-US" dirty="0"/>
              <a:t>腦皮層圖</a:t>
            </a:r>
            <a:r>
              <a:rPr lang="en-US" altLang="zh-TW" dirty="0"/>
              <a:t>) </a:t>
            </a:r>
            <a:r>
              <a:rPr lang="en-US" altLang="zh-TW" dirty="0" smtClean="0"/>
              <a:t>of</a:t>
            </a:r>
            <a:r>
              <a:rPr lang="en-US" altLang="zh-TW" dirty="0"/>
              <a:t> </a:t>
            </a:r>
            <a:r>
              <a:rPr lang="en-US" altLang="zh-TW" dirty="0">
                <a:hlinkClick r:id="rId8" tooltip="Epilepsy"/>
              </a:rPr>
              <a:t>epilepsy</a:t>
            </a:r>
            <a:r>
              <a:rPr lang="en-US" altLang="zh-TW" dirty="0"/>
              <a:t> </a:t>
            </a:r>
            <a:r>
              <a:rPr lang="en-US" altLang="zh-TW" dirty="0" smtClean="0"/>
              <a:t>patients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癲癇患者</a:t>
            </a:r>
            <a:r>
              <a:rPr lang="en-US" altLang="zh-TW" dirty="0" smtClean="0"/>
              <a:t>) </a:t>
            </a:r>
            <a:r>
              <a:rPr lang="en-US" altLang="zh-TW" dirty="0"/>
              <a:t>during post-doctoral research in neurobiology.</a:t>
            </a:r>
            <a:r>
              <a:rPr lang="en-US" altLang="zh-TW" baseline="30000" dirty="0">
                <a:hlinkClick r:id="rId9"/>
              </a:rPr>
              <a:t>[4]</a:t>
            </a:r>
            <a:r>
              <a:rPr lang="en-US" altLang="zh-TW" dirty="0"/>
              <a:t> The open-source tool emerged as the most widely used plotting library for the </a:t>
            </a:r>
            <a:r>
              <a:rPr lang="en-US" altLang="zh-TW" dirty="0">
                <a:hlinkClick r:id="rId4" tooltip="Python (programming language)"/>
              </a:rPr>
              <a:t>Python programming language</a:t>
            </a:r>
            <a:r>
              <a:rPr lang="en-US" altLang="zh-TW" dirty="0"/>
              <a:t>, and a core component of the scientific Python stack, along with </a:t>
            </a:r>
            <a:r>
              <a:rPr lang="en-US" altLang="zh-TW" dirty="0" err="1">
                <a:hlinkClick r:id="rId10" tooltip="Numpy"/>
              </a:rPr>
              <a:t>Numpy</a:t>
            </a:r>
            <a:r>
              <a:rPr lang="en-US" altLang="zh-TW" dirty="0"/>
              <a:t>, </a:t>
            </a:r>
            <a:r>
              <a:rPr lang="en-US" altLang="zh-TW" dirty="0" err="1">
                <a:hlinkClick r:id="rId11" tooltip="Scipy"/>
              </a:rPr>
              <a:t>Scipy</a:t>
            </a:r>
            <a:r>
              <a:rPr lang="en-US" altLang="zh-TW" dirty="0"/>
              <a:t> and </a:t>
            </a:r>
            <a:r>
              <a:rPr lang="en-US" altLang="zh-TW" dirty="0" err="1">
                <a:hlinkClick r:id="rId12" tooltip="IPython"/>
              </a:rPr>
              <a:t>IPython</a:t>
            </a:r>
            <a:r>
              <a:rPr lang="en-US" altLang="zh-TW" dirty="0"/>
              <a:t>.</a:t>
            </a:r>
            <a:r>
              <a:rPr lang="en-US" altLang="zh-TW" baseline="30000" dirty="0">
                <a:hlinkClick r:id="rId13"/>
              </a:rPr>
              <a:t>[6]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/>
              <a:t>was used for data visualization during landing of the </a:t>
            </a:r>
            <a:r>
              <a:rPr lang="en-US" altLang="zh-TW" dirty="0">
                <a:hlinkClick r:id="rId14" tooltip="Phoenix (spacecraft)"/>
              </a:rPr>
              <a:t>Phoenix spacecraft</a:t>
            </a:r>
            <a:r>
              <a:rPr lang="en-US" altLang="zh-TW" dirty="0"/>
              <a:t> </a:t>
            </a:r>
            <a:r>
              <a:rPr lang="en-US" altLang="zh-TW" dirty="0" smtClean="0"/>
              <a:t>(</a:t>
            </a:r>
            <a:r>
              <a:rPr lang="zh-TW" altLang="en-US" dirty="0">
                <a:hlinkClick r:id="rId15"/>
              </a:rPr>
              <a:t>鳳凰號火星探測器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2008 as well as for the creation of the first image of a black hole.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1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figure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554839"/>
            <a:ext cx="8501817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581001"/>
            <a:ext cx="7386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C:\Users\sjche\Desktop\Work place\teaching\computational physics\Python\</a:t>
            </a:r>
            <a:r>
              <a:rPr lang="en-US" altLang="zh-TW" sz="1200" dirty="0" err="1">
                <a:solidFill>
                  <a:schemeClr val="accent2"/>
                </a:solidFill>
              </a:rPr>
              <a:t>Matplotlib</a:t>
            </a:r>
            <a:r>
              <a:rPr lang="en-US" altLang="zh-TW" sz="1200" dirty="0">
                <a:solidFill>
                  <a:schemeClr val="accent2"/>
                </a:solidFill>
              </a:rPr>
              <a:t>\2D plot_simple.py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759" y="1428085"/>
            <a:ext cx="637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Matplotlib</a:t>
            </a:r>
            <a:r>
              <a:rPr lang="en-US" altLang="zh-TW" sz="1600" dirty="0"/>
              <a:t> graphs your data on </a:t>
            </a:r>
            <a:r>
              <a:rPr lang="en-US" altLang="zh-TW" sz="1600" dirty="0">
                <a:solidFill>
                  <a:schemeClr val="accent2"/>
                </a:solidFill>
              </a:rPr>
              <a:t>Figures</a:t>
            </a:r>
            <a:r>
              <a:rPr lang="en-US" altLang="zh-TW" sz="1600" dirty="0"/>
              <a:t> (i.e., windows, </a:t>
            </a:r>
            <a:r>
              <a:rPr lang="en-US" altLang="zh-TW" sz="1600" dirty="0" err="1"/>
              <a:t>Jupyter</a:t>
            </a:r>
            <a:r>
              <a:rPr lang="en-US" altLang="zh-TW" sz="1600" dirty="0"/>
              <a:t> widgets, etc.), each of which can contain one or more </a:t>
            </a:r>
            <a:r>
              <a:rPr lang="en-US" altLang="zh-TW" sz="1600" dirty="0">
                <a:solidFill>
                  <a:schemeClr val="accent2"/>
                </a:solidFill>
              </a:rPr>
              <a:t>Axes</a:t>
            </a:r>
            <a:r>
              <a:rPr lang="en-US" altLang="zh-TW" sz="1600" dirty="0"/>
              <a:t> (i.e., an area where points can be specified in terms of x-y coordinates</a:t>
            </a:r>
            <a:endParaRPr lang="zh-TW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759" y="2485232"/>
            <a:ext cx="4046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matplotlib.pyplot.subplots</a:t>
            </a:r>
            <a:r>
              <a:rPr lang="en-US" altLang="zh-TW" dirty="0" smtClean="0">
                <a:solidFill>
                  <a:schemeClr val="accent2"/>
                </a:solidFill>
              </a:rPr>
              <a:t>: </a:t>
            </a:r>
          </a:p>
          <a:p>
            <a:r>
              <a:rPr lang="en-US" altLang="zh-TW" dirty="0" smtClean="0"/>
              <a:t>Create </a:t>
            </a:r>
            <a:r>
              <a:rPr lang="en-US" altLang="zh-TW" dirty="0"/>
              <a:t>a figure and a set of subplots.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 smtClean="0"/>
              <a:t>Returns: figure (fig), axes (ax)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260648"/>
            <a:ext cx="5086705" cy="35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7" y="1171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object-oriented interface and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the </a:t>
            </a:r>
            <a:r>
              <a:rPr lang="en-US" altLang="zh-TW" dirty="0" err="1"/>
              <a:t>pyplot</a:t>
            </a:r>
            <a:r>
              <a:rPr lang="en-US" altLang="zh-TW" dirty="0"/>
              <a:t> interface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344" y="1186209"/>
            <a:ext cx="584647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T</a:t>
            </a:r>
            <a:r>
              <a:rPr lang="en-US" altLang="zh-TW" sz="2000" dirty="0" smtClean="0"/>
              <a:t>here </a:t>
            </a:r>
            <a:r>
              <a:rPr lang="en-US" altLang="zh-TW" sz="2000" dirty="0"/>
              <a:t>are essentially two ways to use </a:t>
            </a:r>
            <a:r>
              <a:rPr lang="en-US" altLang="zh-TW" sz="2000" dirty="0" err="1"/>
              <a:t>Matplotlib</a:t>
            </a:r>
            <a:r>
              <a:rPr lang="en-US" altLang="zh-TW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Use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"</a:t>
            </a:r>
            <a:r>
              <a:rPr lang="en-US" altLang="zh-TW" sz="2000" b="1" dirty="0"/>
              <a:t>object-oriented </a:t>
            </a:r>
            <a:r>
              <a:rPr lang="en-US" altLang="zh-TW" sz="2000" dirty="0"/>
              <a:t>(OO) style</a:t>
            </a:r>
            <a:r>
              <a:rPr lang="en-US" altLang="zh-TW" sz="2000" dirty="0" smtClean="0"/>
              <a:t>".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use </a:t>
            </a:r>
            <a:r>
              <a:rPr lang="en-US" altLang="zh-TW" sz="2000" b="1" dirty="0" err="1"/>
              <a:t>pyplot</a:t>
            </a:r>
            <a:r>
              <a:rPr lang="en-US" altLang="zh-TW" sz="2000" dirty="0"/>
              <a:t> functions for plotting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3" y="2769905"/>
            <a:ext cx="6231163" cy="2607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773705"/>
            <a:ext cx="5650400" cy="216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61905"/>
            <a:ext cx="2984812" cy="2424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344" y="5661248"/>
            <a:ext cx="98650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Matplotlib's</a:t>
            </a:r>
            <a:r>
              <a:rPr lang="en-US" altLang="zh-TW" sz="1400" dirty="0"/>
              <a:t> documentation and examples </a:t>
            </a:r>
            <a:r>
              <a:rPr lang="en-US" altLang="zh-TW" sz="1400" b="1" u="sng" dirty="0"/>
              <a:t>use both the OO and the </a:t>
            </a:r>
            <a:r>
              <a:rPr lang="en-US" altLang="zh-TW" sz="1400" b="1" u="sng" dirty="0" err="1"/>
              <a:t>pyplot</a:t>
            </a:r>
            <a:r>
              <a:rPr lang="en-US" altLang="zh-TW" sz="1400" b="1" u="sng" dirty="0"/>
              <a:t> approaches (which are equally powerful), </a:t>
            </a:r>
            <a:r>
              <a:rPr lang="en-US" altLang="zh-TW" sz="1400" dirty="0"/>
              <a:t>and you should feel free to use either (however, it is preferable pick one of them and stick to it, instead of mixing them). In general, we suggest to restrict </a:t>
            </a:r>
            <a:r>
              <a:rPr lang="en-US" altLang="zh-TW" sz="1400" dirty="0" err="1"/>
              <a:t>pyplot</a:t>
            </a:r>
            <a:r>
              <a:rPr lang="en-US" altLang="zh-TW" sz="1400" dirty="0"/>
              <a:t> to interactive plotting (e.g., in a </a:t>
            </a:r>
            <a:r>
              <a:rPr lang="en-US" altLang="zh-TW" sz="1400" dirty="0" err="1"/>
              <a:t>Jupyter</a:t>
            </a:r>
            <a:r>
              <a:rPr lang="en-US" altLang="zh-TW" sz="1400" dirty="0"/>
              <a:t> notebook), and to prefer the OO-style for non-interactive plotting (in functions and scripts that are intended to be reused as part of a larger project).</a:t>
            </a:r>
            <a:endParaRPr lang="zh-TW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3268" y="2249879"/>
            <a:ext cx="874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https://matplotlib.org/stable/tutorials/introductory/usage.html#sphx-glr-tutorials-introductory-usage-py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3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Axes</a:t>
            </a:r>
            <a:endParaRPr lang="en-US" altLang="zh-TW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9" y="1945520"/>
            <a:ext cx="8014571" cy="425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575" y="6408943"/>
            <a:ext cx="842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/>
                </a:solidFill>
              </a:rPr>
              <a:t>C:\Users\sjche\Desktop\Work place\teaching\computational physics\Python\</a:t>
            </a:r>
            <a:r>
              <a:rPr lang="en-US" altLang="zh-TW" sz="1400" dirty="0" err="1">
                <a:solidFill>
                  <a:schemeClr val="accent2"/>
                </a:solidFill>
              </a:rPr>
              <a:t>Matplotlib</a:t>
            </a:r>
            <a:r>
              <a:rPr lang="en-US" altLang="zh-TW" sz="1400" dirty="0">
                <a:solidFill>
                  <a:schemeClr val="accent2"/>
                </a:solidFill>
              </a:rPr>
              <a:t>\2D plot_axes.py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60648"/>
            <a:ext cx="4213750" cy="3082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384" y="1340768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https://matplotlib.org/api/axes_api.html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60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Axes.plot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403" y="1700808"/>
            <a:ext cx="413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https://matplotlib.org/api/_as_gen/matplotlib.axes.Axes.plot.html#matplotlib.axes.Axes.plot</a:t>
            </a:r>
            <a:endParaRPr lang="zh-TW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93358" y="119675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Plot y versus x as lines and/or markers.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40351"/>
            <a:ext cx="3137399" cy="6793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80" y="5013176"/>
            <a:ext cx="2813172" cy="1704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7" y="2331529"/>
            <a:ext cx="4713139" cy="968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0" y="3359738"/>
            <a:ext cx="4680520" cy="3424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680" y="957134"/>
            <a:ext cx="2661948" cy="37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lt.subplots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61" y="2204864"/>
            <a:ext cx="6440524" cy="44644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99456" y="3861048"/>
            <a:ext cx="34563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952123" y="1340768"/>
            <a:ext cx="679705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 err="1"/>
              <a:t>matplotlib.pyplot.subplots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nrows</a:t>
            </a:r>
            <a:r>
              <a:rPr lang="en-US" altLang="zh-TW" sz="2400" dirty="0"/>
              <a:t>=1, </a:t>
            </a:r>
            <a:r>
              <a:rPr lang="en-US" altLang="zh-TW" sz="2400" dirty="0" err="1" smtClean="0"/>
              <a:t>ncols</a:t>
            </a:r>
            <a:r>
              <a:rPr lang="en-US" altLang="zh-TW" sz="2400" dirty="0" smtClean="0"/>
              <a:t>=1,…)</a:t>
            </a:r>
            <a:endParaRPr lang="zh-TW" altLang="en-US" sz="2400" dirty="0"/>
          </a:p>
        </p:txBody>
      </p:sp>
      <p:cxnSp>
        <p:nvCxnSpPr>
          <p:cNvPr id="11" name="Straight Arrow Connector 10"/>
          <p:cNvCxnSpPr>
            <a:stCxn id="6" idx="2"/>
            <a:endCxn id="9" idx="3"/>
          </p:cNvCxnSpPr>
          <p:nvPr/>
        </p:nvCxnSpPr>
        <p:spPr>
          <a:xfrm flipH="1">
            <a:off x="4655840" y="1802433"/>
            <a:ext cx="2694810" cy="227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92" y="3068960"/>
            <a:ext cx="4928723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3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13199</TotalTime>
  <Words>479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Trebuchet MS</vt:lpstr>
      <vt:lpstr>Wingdings 3</vt:lpstr>
      <vt:lpstr>Facet</vt:lpstr>
      <vt:lpstr>Matplotlib:  Scientific plots with Python </vt:lpstr>
      <vt:lpstr>Matplotlib</vt:lpstr>
      <vt:lpstr>Matplotlib: tutorial resources </vt:lpstr>
      <vt:lpstr>Matplotlib: tutorial resources </vt:lpstr>
      <vt:lpstr>create a figure</vt:lpstr>
      <vt:lpstr>The object-oriented interface and  the pyplot interface </vt:lpstr>
      <vt:lpstr>Axes</vt:lpstr>
      <vt:lpstr>Axes.plot</vt:lpstr>
      <vt:lpstr>plt.subplots</vt:lpstr>
      <vt:lpstr>Scatter plot: ax.scatter()</vt:lpstr>
      <vt:lpstr>Gallery</vt:lpstr>
      <vt:lpstr>Matplotlib: 3D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</dc:title>
  <dc:creator>Shun-Jen Cheng</dc:creator>
  <cp:lastModifiedBy>Shun-Jen Cheng</cp:lastModifiedBy>
  <cp:revision>43</cp:revision>
  <dcterms:created xsi:type="dcterms:W3CDTF">2020-02-24T03:10:04Z</dcterms:created>
  <dcterms:modified xsi:type="dcterms:W3CDTF">2021-03-15T06:45:03Z</dcterms:modified>
</cp:coreProperties>
</file>