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4"/>
  </p:notesMasterIdLst>
  <p:sldIdLst>
    <p:sldId id="256" r:id="rId2"/>
    <p:sldId id="379" r:id="rId3"/>
    <p:sldId id="354" r:id="rId4"/>
    <p:sldId id="355" r:id="rId5"/>
    <p:sldId id="272" r:id="rId6"/>
    <p:sldId id="345" r:id="rId7"/>
    <p:sldId id="324" r:id="rId8"/>
    <p:sldId id="325" r:id="rId9"/>
    <p:sldId id="370" r:id="rId10"/>
    <p:sldId id="366" r:id="rId11"/>
    <p:sldId id="350" r:id="rId12"/>
    <p:sldId id="357" r:id="rId13"/>
    <p:sldId id="361" r:id="rId14"/>
    <p:sldId id="358" r:id="rId15"/>
    <p:sldId id="313" r:id="rId16"/>
    <p:sldId id="364" r:id="rId17"/>
    <p:sldId id="372" r:id="rId18"/>
    <p:sldId id="359" r:id="rId19"/>
    <p:sldId id="371" r:id="rId20"/>
    <p:sldId id="377" r:id="rId21"/>
    <p:sldId id="378" r:id="rId22"/>
    <p:sldId id="327" r:id="rId23"/>
    <p:sldId id="328" r:id="rId24"/>
    <p:sldId id="346" r:id="rId25"/>
    <p:sldId id="367" r:id="rId26"/>
    <p:sldId id="382" r:id="rId27"/>
    <p:sldId id="369" r:id="rId28"/>
    <p:sldId id="383" r:id="rId29"/>
    <p:sldId id="352" r:id="rId30"/>
    <p:sldId id="265" r:id="rId31"/>
    <p:sldId id="384" r:id="rId32"/>
    <p:sldId id="320" r:id="rId33"/>
    <p:sldId id="284" r:id="rId34"/>
    <p:sldId id="374" r:id="rId35"/>
    <p:sldId id="375" r:id="rId36"/>
    <p:sldId id="278" r:id="rId37"/>
    <p:sldId id="279" r:id="rId38"/>
    <p:sldId id="262" r:id="rId39"/>
    <p:sldId id="353" r:id="rId40"/>
    <p:sldId id="336" r:id="rId41"/>
    <p:sldId id="268" r:id="rId42"/>
    <p:sldId id="376" r:id="rId43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FF"/>
    <a:srgbClr val="CC9900"/>
    <a:srgbClr val="A6A6A6"/>
    <a:srgbClr val="C2DFEA"/>
    <a:srgbClr val="7F7F7F"/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2213" autoAdjust="0"/>
  </p:normalViewPr>
  <p:slideViewPr>
    <p:cSldViewPr showGuides="1">
      <p:cViewPr varScale="1">
        <p:scale>
          <a:sx n="86" d="100"/>
          <a:sy n="86" d="100"/>
        </p:scale>
        <p:origin x="63" y="1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36B2-BFAD-4162-ABE4-26015B2CCD5A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3ACB5-09C0-4F90-9B47-9B22706D7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7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0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3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57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68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8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4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64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1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9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7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4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7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54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6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4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3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02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78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7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64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439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11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99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48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85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531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566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65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96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2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8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9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7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3ACB5-09C0-4F90-9B47-9B22706D73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6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2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41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39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3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6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7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1532-2E4E-42D7-AF73-F8021783B9C0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68D0F-7604-4C9F-A87D-4677FF2DC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5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62.png"/><Relationship Id="rId5" Type="http://schemas.openxmlformats.org/officeDocument/2006/relationships/image" Target="../media/image28.wmf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00.wmf"/><Relationship Id="rId3" Type="http://schemas.openxmlformats.org/officeDocument/2006/relationships/notesSlide" Target="../notesSlides/notesSlide10.xml"/><Relationship Id="rId34" Type="http://schemas.openxmlformats.org/officeDocument/2006/relationships/image" Target="../media/image209.png"/><Relationship Id="rId42" Type="http://schemas.openxmlformats.org/officeDocument/2006/relationships/oleObject" Target="../embeddings/oleObject12.bin"/><Relationship Id="rId47" Type="http://schemas.openxmlformats.org/officeDocument/2006/relationships/image" Target="../media/image54.png"/><Relationship Id="rId7" Type="http://schemas.openxmlformats.org/officeDocument/2006/relationships/image" Target="../media/image48.png"/><Relationship Id="rId33" Type="http://schemas.openxmlformats.org/officeDocument/2006/relationships/image" Target="../media/image208.png"/><Relationship Id="rId38" Type="http://schemas.openxmlformats.org/officeDocument/2006/relationships/oleObject" Target="../embeddings/oleObject110.bin"/><Relationship Id="rId46" Type="http://schemas.openxmlformats.org/officeDocument/2006/relationships/image" Target="../media/image53.png"/><Relationship Id="rId2" Type="http://schemas.openxmlformats.org/officeDocument/2006/relationships/slideLayout" Target="../slideLayouts/slideLayout6.xml"/><Relationship Id="rId29" Type="http://schemas.openxmlformats.org/officeDocument/2006/relationships/image" Target="../media/image204.png"/><Relationship Id="rId41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png"/><Relationship Id="rId24" Type="http://schemas.openxmlformats.org/officeDocument/2006/relationships/image" Target="../media/image51.png"/><Relationship Id="rId32" Type="http://schemas.openxmlformats.org/officeDocument/2006/relationships/image" Target="../media/image207.png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12.bin"/><Relationship Id="rId45" Type="http://schemas.openxmlformats.org/officeDocument/2006/relationships/image" Target="../media/image290.png"/><Relationship Id="rId5" Type="http://schemas.openxmlformats.org/officeDocument/2006/relationships/image" Target="../media/image46.png"/><Relationship Id="rId23" Type="http://schemas.openxmlformats.org/officeDocument/2006/relationships/image" Target="../media/image195.png"/><Relationship Id="rId28" Type="http://schemas.openxmlformats.org/officeDocument/2006/relationships/image" Target="../media/image203.png"/><Relationship Id="rId36" Type="http://schemas.openxmlformats.org/officeDocument/2006/relationships/oleObject" Target="../embeddings/oleObject11.bin"/><Relationship Id="rId49" Type="http://schemas.openxmlformats.org/officeDocument/2006/relationships/image" Target="../media/image56.png"/><Relationship Id="rId31" Type="http://schemas.openxmlformats.org/officeDocument/2006/relationships/image" Target="../media/image206.png"/><Relationship Id="rId4" Type="http://schemas.openxmlformats.org/officeDocument/2006/relationships/image" Target="../media/image45.png"/><Relationship Id="rId30" Type="http://schemas.openxmlformats.org/officeDocument/2006/relationships/image" Target="../media/image205.png"/><Relationship Id="rId35" Type="http://schemas.openxmlformats.org/officeDocument/2006/relationships/image" Target="../media/image49.png"/><Relationship Id="rId43" Type="http://schemas.openxmlformats.org/officeDocument/2006/relationships/image" Target="../media/image31.wmf"/><Relationship Id="rId48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9.png"/><Relationship Id="rId34" Type="http://schemas.openxmlformats.org/officeDocument/2006/relationships/image" Target="../media/image209.png"/><Relationship Id="rId33" Type="http://schemas.openxmlformats.org/officeDocument/2006/relationships/image" Target="../media/image208.png"/><Relationship Id="rId38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207.png"/><Relationship Id="rId37" Type="http://schemas.openxmlformats.org/officeDocument/2006/relationships/image" Target="../media/image59.png"/><Relationship Id="rId23" Type="http://schemas.openxmlformats.org/officeDocument/2006/relationships/image" Target="../media/image196.png"/><Relationship Id="rId28" Type="http://schemas.openxmlformats.org/officeDocument/2006/relationships/image" Target="../media/image203.png"/><Relationship Id="rId36" Type="http://schemas.openxmlformats.org/officeDocument/2006/relationships/image" Target="../media/image58.png"/><Relationship Id="rId31" Type="http://schemas.openxmlformats.org/officeDocument/2006/relationships/image" Target="../media/image206.png"/><Relationship Id="rId22" Type="http://schemas.openxmlformats.org/officeDocument/2006/relationships/image" Target="../media/image195.png"/><Relationship Id="rId30" Type="http://schemas.openxmlformats.org/officeDocument/2006/relationships/image" Target="../media/image205.png"/><Relationship Id="rId35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image" Target="../media/image224.png"/><Relationship Id="rId3" Type="http://schemas.openxmlformats.org/officeDocument/2006/relationships/image" Target="../media/image74.png"/><Relationship Id="rId21" Type="http://schemas.openxmlformats.org/officeDocument/2006/relationships/image" Target="../media/image227.png"/><Relationship Id="rId17" Type="http://schemas.openxmlformats.org/officeDocument/2006/relationships/image" Target="../media/image22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72.png"/><Relationship Id="rId15" Type="http://schemas.openxmlformats.org/officeDocument/2006/relationships/image" Target="../media/image221.png"/><Relationship Id="rId23" Type="http://schemas.openxmlformats.org/officeDocument/2006/relationships/image" Target="../media/image71.png"/><Relationship Id="rId19" Type="http://schemas.openxmlformats.org/officeDocument/2006/relationships/image" Target="../media/image225.png"/><Relationship Id="rId14" Type="http://schemas.openxmlformats.org/officeDocument/2006/relationships/image" Target="../media/image75.png"/><Relationship Id="rId22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notesSlide" Target="../notesSlides/notesSlide14.xml"/><Relationship Id="rId34" Type="http://schemas.openxmlformats.org/officeDocument/2006/relationships/image" Target="../media/image242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0.png"/><Relationship Id="rId20" Type="http://schemas.openxmlformats.org/officeDocument/2006/relationships/image" Target="../media/image270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png"/><Relationship Id="rId11" Type="http://schemas.openxmlformats.org/officeDocument/2006/relationships/image" Target="../media/image530.png"/><Relationship Id="rId5" Type="http://schemas.openxmlformats.org/officeDocument/2006/relationships/image" Target="../media/image79.png"/><Relationship Id="rId15" Type="http://schemas.openxmlformats.org/officeDocument/2006/relationships/image" Target="../media/image570.png"/><Relationship Id="rId36" Type="http://schemas.openxmlformats.org/officeDocument/2006/relationships/image" Target="../media/image83.png"/><Relationship Id="rId10" Type="http://schemas.openxmlformats.org/officeDocument/2006/relationships/image" Target="../media/image520.png"/><Relationship Id="rId4" Type="http://schemas.openxmlformats.org/officeDocument/2006/relationships/image" Target="../media/image81.png"/><Relationship Id="rId9" Type="http://schemas.openxmlformats.org/officeDocument/2006/relationships/image" Target="../media/image260.png"/><Relationship Id="rId14" Type="http://schemas.openxmlformats.org/officeDocument/2006/relationships/image" Target="../media/image560.png"/><Relationship Id="rId35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4" Type="http://schemas.openxmlformats.org/officeDocument/2006/relationships/image" Target="../media/image242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38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30.png"/><Relationship Id="rId37" Type="http://schemas.openxmlformats.org/officeDocument/2006/relationships/image" Target="../media/image85.png"/><Relationship Id="rId15" Type="http://schemas.openxmlformats.org/officeDocument/2006/relationships/image" Target="../media/image570.png"/><Relationship Id="rId36" Type="http://schemas.openxmlformats.org/officeDocument/2006/relationships/image" Target="../media/image84.png"/><Relationship Id="rId10" Type="http://schemas.openxmlformats.org/officeDocument/2006/relationships/image" Target="../media/image520.png"/><Relationship Id="rId9" Type="http://schemas.openxmlformats.org/officeDocument/2006/relationships/image" Target="../media/image260.png"/><Relationship Id="rId14" Type="http://schemas.openxmlformats.org/officeDocument/2006/relationships/image" Target="../media/image560.png"/><Relationship Id="rId35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89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2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1.png"/><Relationship Id="rId18" Type="http://schemas.openxmlformats.org/officeDocument/2006/relationships/image" Target="../media/image760.png"/><Relationship Id="rId26" Type="http://schemas.openxmlformats.org/officeDocument/2006/relationships/image" Target="../media/image840.png"/><Relationship Id="rId39" Type="http://schemas.openxmlformats.org/officeDocument/2006/relationships/image" Target="../media/image104.png"/><Relationship Id="rId3" Type="http://schemas.openxmlformats.org/officeDocument/2006/relationships/image" Target="../media/image940.png"/><Relationship Id="rId21" Type="http://schemas.openxmlformats.org/officeDocument/2006/relationships/image" Target="../media/image790.png"/><Relationship Id="rId34" Type="http://schemas.openxmlformats.org/officeDocument/2006/relationships/image" Target="../media/image99.png"/><Relationship Id="rId12" Type="http://schemas.openxmlformats.org/officeDocument/2006/relationships/image" Target="../media/image700.png"/><Relationship Id="rId17" Type="http://schemas.openxmlformats.org/officeDocument/2006/relationships/image" Target="../media/image750.png"/><Relationship Id="rId25" Type="http://schemas.openxmlformats.org/officeDocument/2006/relationships/image" Target="../media/image830.png"/><Relationship Id="rId33" Type="http://schemas.openxmlformats.org/officeDocument/2006/relationships/image" Target="../media/image910.png"/><Relationship Id="rId38" Type="http://schemas.openxmlformats.org/officeDocument/2006/relationships/image" Target="../media/image10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40.png"/><Relationship Id="rId20" Type="http://schemas.openxmlformats.org/officeDocument/2006/relationships/image" Target="../media/image780.png"/><Relationship Id="rId29" Type="http://schemas.openxmlformats.org/officeDocument/2006/relationships/image" Target="../media/image87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90.png"/><Relationship Id="rId24" Type="http://schemas.openxmlformats.org/officeDocument/2006/relationships/image" Target="../media/image972.png"/><Relationship Id="rId32" Type="http://schemas.openxmlformats.org/officeDocument/2006/relationships/image" Target="../media/image980.png"/><Relationship Id="rId37" Type="http://schemas.openxmlformats.org/officeDocument/2006/relationships/image" Target="../media/image102.png"/><Relationship Id="rId5" Type="http://schemas.openxmlformats.org/officeDocument/2006/relationships/image" Target="../media/image960.png"/><Relationship Id="rId15" Type="http://schemas.openxmlformats.org/officeDocument/2006/relationships/image" Target="../media/image730.png"/><Relationship Id="rId23" Type="http://schemas.openxmlformats.org/officeDocument/2006/relationships/image" Target="../media/image811.png"/><Relationship Id="rId28" Type="http://schemas.openxmlformats.org/officeDocument/2006/relationships/image" Target="../media/image981.png"/><Relationship Id="rId36" Type="http://schemas.openxmlformats.org/officeDocument/2006/relationships/image" Target="../media/image101.png"/><Relationship Id="rId10" Type="http://schemas.openxmlformats.org/officeDocument/2006/relationships/image" Target="../media/image680.png"/><Relationship Id="rId19" Type="http://schemas.openxmlformats.org/officeDocument/2006/relationships/image" Target="../media/image770.png"/><Relationship Id="rId31" Type="http://schemas.openxmlformats.org/officeDocument/2006/relationships/image" Target="../media/image890.png"/><Relationship Id="rId4" Type="http://schemas.openxmlformats.org/officeDocument/2006/relationships/image" Target="../media/image951.png"/><Relationship Id="rId9" Type="http://schemas.openxmlformats.org/officeDocument/2006/relationships/image" Target="../media/image670.png"/><Relationship Id="rId14" Type="http://schemas.openxmlformats.org/officeDocument/2006/relationships/image" Target="../media/image720.png"/><Relationship Id="rId22" Type="http://schemas.openxmlformats.org/officeDocument/2006/relationships/image" Target="../media/image800.png"/><Relationship Id="rId27" Type="http://schemas.openxmlformats.org/officeDocument/2006/relationships/image" Target="../media/image850.png"/><Relationship Id="rId30" Type="http://schemas.openxmlformats.org/officeDocument/2006/relationships/image" Target="../media/image971.png"/><Relationship Id="rId35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26" Type="http://schemas.openxmlformats.org/officeDocument/2006/relationships/image" Target="../media/image163.png"/><Relationship Id="rId39" Type="http://schemas.openxmlformats.org/officeDocument/2006/relationships/image" Target="../media/image266.png"/><Relationship Id="rId3" Type="http://schemas.openxmlformats.org/officeDocument/2006/relationships/image" Target="../media/image950.png"/><Relationship Id="rId21" Type="http://schemas.openxmlformats.org/officeDocument/2006/relationships/image" Target="../media/image146.png"/><Relationship Id="rId34" Type="http://schemas.openxmlformats.org/officeDocument/2006/relationships/image" Target="../media/image1010.png"/><Relationship Id="rId17" Type="http://schemas.openxmlformats.org/officeDocument/2006/relationships/image" Target="../media/image1320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5" Type="http://schemas.openxmlformats.org/officeDocument/2006/relationships/image" Target="../media/image162.png"/><Relationship Id="rId38" Type="http://schemas.openxmlformats.org/officeDocument/2006/relationships/image" Target="../media/image265.png"/><Relationship Id="rId33" Type="http://schemas.openxmlformats.org/officeDocument/2006/relationships/image" Target="../media/image1000.png"/><Relationship Id="rId2" Type="http://schemas.openxmlformats.org/officeDocument/2006/relationships/notesSlide" Target="../notesSlides/notesSlide21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264.png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24" Type="http://schemas.openxmlformats.org/officeDocument/2006/relationships/image" Target="../media/image161.png"/><Relationship Id="rId36" Type="http://schemas.openxmlformats.org/officeDocument/2006/relationships/image" Target="../media/image263.png"/><Relationship Id="rId5" Type="http://schemas.openxmlformats.org/officeDocument/2006/relationships/image" Target="../media/image148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10" Type="http://schemas.openxmlformats.org/officeDocument/2006/relationships/image" Target="../media/image153.png"/><Relationship Id="rId35" Type="http://schemas.openxmlformats.org/officeDocument/2006/relationships/image" Target="../media/image2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0.png"/><Relationship Id="rId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en.wikipedia.org/wiki/High-electron-mobility_transistor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7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129.png"/><Relationship Id="rId10" Type="http://schemas.openxmlformats.org/officeDocument/2006/relationships/image" Target="../media/image128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1050.png"/><Relationship Id="rId4" Type="http://schemas.openxmlformats.org/officeDocument/2006/relationships/image" Target="../media/image12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6.png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3" Type="http://schemas.openxmlformats.org/officeDocument/2006/relationships/image" Target="../media/image138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11.png"/><Relationship Id="rId9" Type="http://schemas.openxmlformats.org/officeDocument/2006/relationships/image" Target="../media/image1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7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0.png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7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wmf"/><Relationship Id="rId10" Type="http://schemas.openxmlformats.org/officeDocument/2006/relationships/image" Target="../media/image177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1.png"/><Relationship Id="rId5" Type="http://schemas.openxmlformats.org/officeDocument/2006/relationships/image" Target="../media/image1580.png"/><Relationship Id="rId4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0.png"/><Relationship Id="rId7" Type="http://schemas.openxmlformats.org/officeDocument/2006/relationships/image" Target="../media/image1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png"/><Relationship Id="rId5" Type="http://schemas.openxmlformats.org/officeDocument/2006/relationships/image" Target="../media/image810.png"/><Relationship Id="rId15" Type="http://schemas.openxmlformats.org/officeDocument/2006/relationships/image" Target="../media/image19.png"/><Relationship Id="rId10" Type="http://schemas.openxmlformats.org/officeDocument/2006/relationships/image" Target="../media/image142.png"/><Relationship Id="rId4" Type="http://schemas.openxmlformats.org/officeDocument/2006/relationships/image" Target="../media/image7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80.png"/><Relationship Id="rId18" Type="http://schemas.openxmlformats.org/officeDocument/2006/relationships/image" Target="../media/image23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3.png"/><Relationship Id="rId12" Type="http://schemas.openxmlformats.org/officeDocument/2006/relationships/image" Target="../media/image172.png"/><Relationship Id="rId17" Type="http://schemas.openxmlformats.org/officeDocument/2006/relationships/image" Target="../media/image22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10.png"/><Relationship Id="rId11" Type="http://schemas.openxmlformats.org/officeDocument/2006/relationships/image" Target="../media/image1610.png"/><Relationship Id="rId5" Type="http://schemas.openxmlformats.org/officeDocument/2006/relationships/image" Target="../media/image14.wmf"/><Relationship Id="rId15" Type="http://schemas.openxmlformats.org/officeDocument/2006/relationships/image" Target="../media/image23.png"/><Relationship Id="rId10" Type="http://schemas.openxmlformats.org/officeDocument/2006/relationships/image" Target="../media/image1510.png"/><Relationship Id="rId19" Type="http://schemas.openxmlformats.org/officeDocument/2006/relationships/image" Target="../media/image2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10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7.xml"/><Relationship Id="rId34" Type="http://schemas.openxmlformats.org/officeDocument/2006/relationships/image" Target="../media/image44.png"/><Relationship Id="rId7" Type="http://schemas.openxmlformats.org/officeDocument/2006/relationships/image" Target="../media/image23.png"/><Relationship Id="rId25" Type="http://schemas.openxmlformats.org/officeDocument/2006/relationships/image" Target="../media/image30.png"/><Relationship Id="rId17" Type="http://schemas.openxmlformats.org/officeDocument/2006/relationships/image" Target="../media/image38.png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24" Type="http://schemas.openxmlformats.org/officeDocument/2006/relationships/image" Target="../media/image43.png"/><Relationship Id="rId32" Type="http://schemas.openxmlformats.org/officeDocument/2006/relationships/oleObject" Target="../embeddings/oleObject7.bin"/><Relationship Id="rId5" Type="http://schemas.openxmlformats.org/officeDocument/2006/relationships/image" Target="../media/image24.wmf"/><Relationship Id="rId23" Type="http://schemas.openxmlformats.org/officeDocument/2006/relationships/image" Target="../media/image42.png"/><Relationship Id="rId28" Type="http://schemas.openxmlformats.org/officeDocument/2006/relationships/image" Target="../media/image33.png"/><Relationship Id="rId15" Type="http://schemas.openxmlformats.org/officeDocument/2006/relationships/image" Target="../media/image36.png"/><Relationship Id="rId19" Type="http://schemas.openxmlformats.org/officeDocument/2006/relationships/image" Target="../media/image40.png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5.bin"/><Relationship Id="rId27" Type="http://schemas.openxmlformats.org/officeDocument/2006/relationships/image" Target="../media/image32.png"/><Relationship Id="rId14" Type="http://schemas.openxmlformats.org/officeDocument/2006/relationships/image" Target="../media/image35.png"/><Relationship Id="rId30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2204864"/>
            <a:ext cx="10081119" cy="1646302"/>
          </a:xfrm>
        </p:spPr>
        <p:txBody>
          <a:bodyPr/>
          <a:lstStyle/>
          <a:p>
            <a:pPr algn="just"/>
            <a:r>
              <a:rPr lang="en-US" altLang="zh-TW" dirty="0"/>
              <a:t>Electrostatics-</a:t>
            </a:r>
            <a:br>
              <a:rPr lang="en-US" altLang="zh-TW" dirty="0"/>
            </a:br>
            <a:r>
              <a:rPr lang="en-US" altLang="zh-TW" sz="4000" dirty="0"/>
              <a:t>solving the partial differential </a:t>
            </a:r>
            <a:r>
              <a:rPr lang="en-US" altLang="zh-TW" sz="4000" dirty="0" err="1"/>
              <a:t>eqs</a:t>
            </a:r>
            <a:r>
              <a:rPr lang="en-US" altLang="zh-TW" sz="4000" dirty="0"/>
              <a:t>. (PDEs) </a:t>
            </a:r>
            <a:endParaRPr lang="zh-TW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4005064"/>
            <a:ext cx="7766936" cy="109689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altLang="zh-TW" sz="2400" b="1" dirty="0"/>
              <a:t>Poisson’s eq.</a:t>
            </a:r>
          </a:p>
          <a:p>
            <a:pPr marL="457200" indent="-457200" algn="just">
              <a:buAutoNum type="arabicPeriod"/>
            </a:pPr>
            <a:r>
              <a:rPr lang="en-US" altLang="zh-TW" sz="2400" b="1" dirty="0"/>
              <a:t>Laplace’s eq.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5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 flipH="1">
            <a:off x="1775520" y="414908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559496" y="3717032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uniformly-charged </a:t>
            </a:r>
            <a:r>
              <a:rPr lang="en-US" altLang="zh-TW" dirty="0" smtClean="0"/>
              <a:t>sheet: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tx1"/>
                </a:solidFill>
              </a:rPr>
              <a:t>analytical </a:t>
            </a:r>
            <a:r>
              <a:rPr lang="en-US" altLang="zh-TW" dirty="0">
                <a:solidFill>
                  <a:schemeClr val="tx1"/>
                </a:solidFill>
              </a:rPr>
              <a:t>solution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99734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44756"/>
              </p:ext>
            </p:extLst>
          </p:nvPr>
        </p:nvGraphicFramePr>
        <p:xfrm>
          <a:off x="5480050" y="3287713"/>
          <a:ext cx="2555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7" name="Equation" r:id="rId6" imgW="114120" imgH="406080" progId="Equation.DSMT4">
                  <p:embed/>
                </p:oleObj>
              </mc:Choice>
              <mc:Fallback>
                <p:oleObj name="Equation" r:id="rId6" imgW="114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0050" y="3287713"/>
                        <a:ext cx="255588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1984" y="1988840"/>
                <a:ext cx="5672900" cy="37083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mtClean="0"/>
                        <m:t>Gauss</m:t>
                      </m:r>
                      <m:r>
                        <m:rPr>
                          <m:nor/>
                        </m:rPr>
                        <a:rPr lang="zh-TW" altLang="en-US" smtClean="0"/>
                        <m:t>′</m:t>
                      </m:r>
                      <m:r>
                        <m:rPr>
                          <m:nor/>
                        </m:rPr>
                        <a:rPr lang="zh-TW" altLang="en-US" smtClean="0"/>
                        <m:t>s</m:t>
                      </m:r>
                      <m:r>
                        <m:rPr>
                          <m:nor/>
                        </m:rPr>
                        <a:rPr lang="zh-TW" altLang="en-US" smtClean="0"/>
                        <m:t> </m:t>
                      </m:r>
                      <m:r>
                        <m:rPr>
                          <m:nor/>
                        </m:rPr>
                        <a:rPr lang="zh-TW" altLang="en-US" smtClean="0"/>
                        <m:t>law</m:t>
                      </m:r>
                      <m:r>
                        <m:rPr>
                          <m:nor/>
                        </m:rPr>
                        <a:rPr lang="zh-TW" altLang="en-US" smtClean="0"/>
                        <m:t>:</m:t>
                      </m:r>
                    </m:oMath>
                  </m:oMathPara>
                </a14:m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𝐸𝑑𝑥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988840"/>
                <a:ext cx="5672900" cy="3708387"/>
              </a:xfrm>
              <a:prstGeom prst="rect">
                <a:avLst/>
              </a:prstGeom>
              <a:blipFill>
                <a:blip r:embed="rId8"/>
                <a:stretch>
                  <a:fillRect l="-859" b="-1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847528" y="2996952"/>
            <a:ext cx="3600400" cy="2736304"/>
            <a:chOff x="7824192" y="692696"/>
            <a:chExt cx="1800200" cy="130543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896200" y="1772816"/>
              <a:ext cx="1570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824192" y="980728"/>
              <a:ext cx="1512168" cy="864096"/>
            </a:xfrm>
            <a:prstGeom prst="rect">
              <a:avLst/>
            </a:prstGeom>
            <a:solidFill>
              <a:srgbClr val="FF0000"/>
            </a:solidFill>
            <a:scene3d>
              <a:camera prst="isometricRightUp">
                <a:rot lat="2018645" lon="17813204" rev="21583674"/>
              </a:camera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8544272" y="836712"/>
              <a:ext cx="21832" cy="94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574488" y="1268760"/>
              <a:ext cx="47384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64252" y="692696"/>
                  <a:ext cx="288032" cy="176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52" y="692696"/>
                  <a:ext cx="288032" cy="1762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40316" y="1139293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316" y="1139293"/>
                  <a:ext cx="144016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/>
          <p:cNvSpPr/>
          <p:nvPr/>
        </p:nvSpPr>
        <p:spPr>
          <a:xfrm>
            <a:off x="3431704" y="3645024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83832" y="3068960"/>
                <a:ext cx="401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068960"/>
                <a:ext cx="4017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39616" y="3212976"/>
                <a:ext cx="401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212976"/>
                <a:ext cx="4017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511824" y="407707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99856" y="3789040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789040"/>
                <a:ext cx="4069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59496" y="3861048"/>
                <a:ext cx="40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861048"/>
                <a:ext cx="4069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567608" y="3645024"/>
            <a:ext cx="1872208" cy="1307162"/>
          </a:xfrm>
          <a:prstGeom prst="rect">
            <a:avLst/>
          </a:prstGeom>
          <a:noFill/>
          <a:ln>
            <a:prstDash val="dash"/>
          </a:ln>
          <a:scene3d>
            <a:camera prst="isometricRightUp">
              <a:rot lat="2018645" lon="17813204" rev="21583674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87E713-A64D-4465-9359-D99D8554C54A}"/>
              </a:ext>
            </a:extLst>
          </p:cNvPr>
          <p:cNvSpPr txBox="1">
            <a:spLocks/>
          </p:cNvSpPr>
          <p:nvPr/>
        </p:nvSpPr>
        <p:spPr>
          <a:xfrm>
            <a:off x="191344" y="324632"/>
            <a:ext cx="11233248" cy="8001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Example: the potential made by an uniformly-charged sheet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07368" y="5157192"/>
                <a:ext cx="3899892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density</a:t>
                </a:r>
                <a:r>
                  <a:rPr lang="en-US" altLang="zh-TW" b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157192"/>
                <a:ext cx="3899892" cy="811761"/>
              </a:xfrm>
              <a:prstGeom prst="rect">
                <a:avLst/>
              </a:prstGeom>
              <a:blipFill>
                <a:blip r:embed="rId4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79376" y="4221088"/>
                <a:ext cx="5472608" cy="909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b="0" i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=0,1,…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221088"/>
                <a:ext cx="5472608" cy="909480"/>
              </a:xfrm>
              <a:prstGeom prst="rect">
                <a:avLst/>
              </a:prstGeom>
              <a:blipFill>
                <a:blip r:embed="rId5"/>
                <a:stretch>
                  <a:fillRect l="-1003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79376" y="2708920"/>
                <a:ext cx="4680520" cy="1479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Poisson’s equation (1D):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TW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2D charge density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4680520" cy="1479123"/>
              </a:xfrm>
              <a:prstGeom prst="rect">
                <a:avLst/>
              </a:prstGeom>
              <a:blipFill>
                <a:blip r:embed="rId6"/>
                <a:stretch>
                  <a:fillRect l="-1173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8"/>
              <p:cNvSpPr txBox="1"/>
              <p:nvPr/>
            </p:nvSpPr>
            <p:spPr>
              <a:xfrm>
                <a:off x="407368" y="6093296"/>
                <a:ext cx="4752528" cy="57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6093296"/>
                <a:ext cx="4752528" cy="572401"/>
              </a:xfrm>
              <a:prstGeom prst="rect">
                <a:avLst/>
              </a:prstGeom>
              <a:blipFill>
                <a:blip r:embed="rId7"/>
                <a:stretch>
                  <a:fillRect l="-1155" t="-84946" b="-124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703512" y="1052736"/>
            <a:ext cx="4848512" cy="1623221"/>
            <a:chOff x="407368" y="836712"/>
            <a:chExt cx="4848512" cy="16232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07368" y="2060848"/>
              <a:ext cx="446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71864" y="184482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844824"/>
                  <a:ext cx="38401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207568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639616" y="908720"/>
                  <a:ext cx="1599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616" y="908720"/>
                  <a:ext cx="15995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19536" y="2132856"/>
                  <a:ext cx="1872208" cy="327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36" y="2132856"/>
                  <a:ext cx="1872208" cy="327077"/>
                </a:xfrm>
                <a:prstGeom prst="rect">
                  <a:avLst/>
                </a:prstGeom>
                <a:blipFill>
                  <a:blip r:embed="rId28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177552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71664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39616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1424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9376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9580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03712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39616" y="836712"/>
              <a:ext cx="144016" cy="1207569"/>
            </a:xfrm>
            <a:custGeom>
              <a:avLst/>
              <a:gdLst>
                <a:gd name="connsiteX0" fmla="*/ 0 w 1987826"/>
                <a:gd name="connsiteY0" fmla="*/ 1556250 h 1567609"/>
                <a:gd name="connsiteX1" fmla="*/ 522515 w 1987826"/>
                <a:gd name="connsiteY1" fmla="*/ 1249557 h 1567609"/>
                <a:gd name="connsiteX2" fmla="*/ 1022311 w 1987826"/>
                <a:gd name="connsiteY2" fmla="*/ 66 h 1567609"/>
                <a:gd name="connsiteX3" fmla="*/ 1419876 w 1987826"/>
                <a:gd name="connsiteY3" fmla="*/ 1306352 h 1567609"/>
                <a:gd name="connsiteX4" fmla="*/ 1987826 w 1987826"/>
                <a:gd name="connsiteY4" fmla="*/ 1567609 h 15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826" h="1567609">
                  <a:moveTo>
                    <a:pt x="0" y="1556250"/>
                  </a:moveTo>
                  <a:cubicBezTo>
                    <a:pt x="176065" y="1532585"/>
                    <a:pt x="352130" y="1508921"/>
                    <a:pt x="522515" y="1249557"/>
                  </a:cubicBezTo>
                  <a:cubicBezTo>
                    <a:pt x="692900" y="990193"/>
                    <a:pt x="872751" y="-9400"/>
                    <a:pt x="1022311" y="66"/>
                  </a:cubicBezTo>
                  <a:cubicBezTo>
                    <a:pt x="1171871" y="9532"/>
                    <a:pt x="1258957" y="1045095"/>
                    <a:pt x="1419876" y="1306352"/>
                  </a:cubicBezTo>
                  <a:cubicBezTo>
                    <a:pt x="1580795" y="1567609"/>
                    <a:pt x="1784310" y="1567609"/>
                    <a:pt x="1987826" y="156760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655840" y="19888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47728" y="17728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28" y="1772816"/>
                  <a:ext cx="64807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127448" y="1772816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8" y="1772816"/>
                  <a:ext cx="648072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3392" y="1484784"/>
                  <a:ext cx="1103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1484784"/>
                  <a:ext cx="1103122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551384" y="191683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7368" y="2132856"/>
                  <a:ext cx="383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68" y="2132856"/>
                  <a:ext cx="383567" cy="27699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67408" y="2132856"/>
                  <a:ext cx="3799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2132856"/>
                  <a:ext cx="379976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583832" y="2132856"/>
                  <a:ext cx="4054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132856"/>
                  <a:ext cx="405432" cy="2769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240016" y="2708920"/>
            <a:ext cx="4757738" cy="3960440"/>
            <a:chOff x="6489700" y="1412776"/>
            <a:chExt cx="4757738" cy="3960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849740" y="1412776"/>
                  <a:ext cx="26028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Choose N=10 </a:t>
                  </a:r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B.C.: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740" y="1412776"/>
                  <a:ext cx="2602828" cy="646331"/>
                </a:xfrm>
                <a:prstGeom prst="rect">
                  <a:avLst/>
                </a:prstGeom>
                <a:blipFill>
                  <a:blip r:embed="rId35"/>
                  <a:stretch>
                    <a:fillRect l="-2108" t="-4717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6489700" y="2014538"/>
              <a:ext cx="4757738" cy="3358678"/>
              <a:chOff x="6489700" y="2014538"/>
              <a:chExt cx="4757738" cy="335867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89420598"/>
                      </p:ext>
                    </p:extLst>
                  </p:nvPr>
                </p:nvGraphicFramePr>
                <p:xfrm>
                  <a:off x="6489700" y="2014538"/>
                  <a:ext cx="4757738" cy="24177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756" name="Equation" r:id="rId36" imgW="3530520" imgH="1803240" progId="Equation.DSMT4">
                          <p:embed/>
                        </p:oleObj>
                      </mc:Choice>
                      <mc:Fallback>
                        <p:oleObj name="Equation" r:id="rId36" imgW="3530520" imgH="1803240" progId="Equation.DSMT4">
                          <p:embed/>
                          <p:pic>
                            <p:nvPicPr>
                              <p:cNvPr id="48" name="Object 31"/>
                              <p:cNvPicPr/>
                              <p:nvPr/>
                            </p:nvPicPr>
                            <p:blipFill>
                              <a:blip r:embed="rId3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89700" y="2014538"/>
                                <a:ext cx="4757738" cy="2417762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801188"/>
                      </p:ext>
                    </p:extLst>
                  </p:nvPr>
                </p:nvGraphicFramePr>
                <p:xfrm>
                  <a:off x="6489700" y="2014538"/>
                  <a:ext cx="4757738" cy="24177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486" name="Equation" r:id="rId38" imgW="3530520" imgH="1803240" progId="Equation.DSMT4">
                          <p:embed/>
                        </p:oleObj>
                      </mc:Choice>
                      <mc:Fallback>
                        <p:oleObj name="Equation" r:id="rId38" imgW="3530520" imgH="1803240" progId="Equation.DSMT4">
                          <p:embed/>
                          <p:pic>
                            <p:nvPicPr>
                              <p:cNvPr id="48" name="Object 31"/>
                              <p:cNvPicPr/>
                              <p:nvPr/>
                            </p:nvPicPr>
                            <p:blipFill>
                              <a:blip r:embed="rId3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489700" y="2014538"/>
                                <a:ext cx="4757738" cy="2417762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5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770207"/>
                      </p:ext>
                    </p:extLst>
                  </p:nvPr>
                </p:nvGraphicFramePr>
                <p:xfrm>
                  <a:off x="6888088" y="4509120"/>
                  <a:ext cx="1654067" cy="8640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757" name="Equation" r:id="rId40" imgW="863280" imgH="457200" progId="Equation.DSMT4">
                          <p:embed/>
                        </p:oleObj>
                      </mc:Choice>
                      <mc:Fallback>
                        <p:oleObj name="Equation" r:id="rId40" imgW="863280" imgH="457200" progId="Equation.DSMT4">
                          <p:embed/>
                          <p:pic>
                            <p:nvPicPr>
                              <p:cNvPr id="59" name="Object 31"/>
                              <p:cNvPicPr/>
                              <p:nvPr/>
                            </p:nvPicPr>
                            <p:blipFill>
                              <a:blip r:embed="rId4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88088" y="4509120"/>
                                <a:ext cx="1654067" cy="864096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5" name="Object 3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770207"/>
                      </p:ext>
                    </p:extLst>
                  </p:nvPr>
                </p:nvGraphicFramePr>
                <p:xfrm>
                  <a:off x="6888088" y="4509120"/>
                  <a:ext cx="1654067" cy="8640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9487" name="Equation" r:id="rId42" imgW="863280" imgH="457200" progId="Equation.DSMT4">
                          <p:embed/>
                        </p:oleObj>
                      </mc:Choice>
                      <mc:Fallback>
                        <p:oleObj name="Equation" r:id="rId42" imgW="863280" imgH="457200" progId="Equation.DSMT4">
                          <p:embed/>
                          <p:pic>
                            <p:nvPicPr>
                              <p:cNvPr id="59" name="Object 31"/>
                              <p:cNvPicPr/>
                              <p:nvPr/>
                            </p:nvPicPr>
                            <p:blipFill>
                              <a:blip r:embed="rId4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88088" y="4509120"/>
                                <a:ext cx="1654067" cy="864096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cxnSp>
        <p:nvCxnSpPr>
          <p:cNvPr id="57" name="Straight Arrow Connector 56"/>
          <p:cNvCxnSpPr/>
          <p:nvPr/>
        </p:nvCxnSpPr>
        <p:spPr>
          <a:xfrm>
            <a:off x="1847528" y="1628800"/>
            <a:ext cx="424847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27648" y="126876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268760"/>
                <a:ext cx="288032" cy="369332"/>
              </a:xfrm>
              <a:prstGeom prst="rect">
                <a:avLst/>
              </a:prstGeom>
              <a:blipFill>
                <a:blip r:embed="rId45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536160" y="1052736"/>
            <a:ext cx="1800200" cy="1305436"/>
            <a:chOff x="7824192" y="692696"/>
            <a:chExt cx="1800200" cy="130543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896200" y="1772816"/>
              <a:ext cx="1570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7824192" y="980728"/>
              <a:ext cx="1512168" cy="864096"/>
            </a:xfrm>
            <a:prstGeom prst="rect">
              <a:avLst/>
            </a:prstGeom>
            <a:solidFill>
              <a:srgbClr val="FF0000"/>
            </a:solidFill>
            <a:scene3d>
              <a:camera prst="isometricRightUp">
                <a:rot lat="2018645" lon="17813204" rev="21583674"/>
              </a:camera>
              <a:lightRig rig="threePt" dir="t"/>
            </a:scene3d>
            <a:sp3d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8544272" y="836712"/>
              <a:ext cx="21832" cy="94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574488" y="1268760"/>
              <a:ext cx="473840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0376" y="1556792"/>
                  <a:ext cx="144016" cy="369332"/>
                </a:xfrm>
                <a:prstGeom prst="rect">
                  <a:avLst/>
                </a:prstGeom>
                <a:blipFill>
                  <a:blip r:embed="rId46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28248" y="692696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248" y="692696"/>
                  <a:ext cx="144016" cy="369332"/>
                </a:xfrm>
                <a:prstGeom prst="rect">
                  <a:avLst/>
                </a:prstGeom>
                <a:blipFill>
                  <a:blip r:embed="rId47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976320" y="1052736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320" y="1052736"/>
                  <a:ext cx="144016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8333" r="-958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240" y="1628800"/>
                  <a:ext cx="144016" cy="369332"/>
                </a:xfrm>
                <a:prstGeom prst="rect">
                  <a:avLst/>
                </a:prstGeom>
                <a:blipFill>
                  <a:blip r:embed="rId49"/>
                  <a:stretch>
                    <a:fillRect r="-8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848659" y="2022793"/>
            <a:ext cx="327101" cy="440432"/>
            <a:chOff x="11064552" y="1700808"/>
            <a:chExt cx="327101" cy="440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064552" y="1700808"/>
              <a:ext cx="0" cy="4404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1391653" y="1700808"/>
              <a:ext cx="0" cy="4404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062320" y="6172938"/>
            <a:ext cx="1224136" cy="58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5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en-US" altLang="zh-TW" dirty="0" smtClean="0"/>
              <a:t>: Matrix inversion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3392" y="2132856"/>
                <a:ext cx="3166508" cy="5821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132856"/>
                <a:ext cx="3166508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3392" y="3212976"/>
            <a:ext cx="11215007" cy="3024336"/>
            <a:chOff x="623392" y="3212976"/>
            <a:chExt cx="11215007" cy="30243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92" y="3212976"/>
              <a:ext cx="5487980" cy="257517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4072" y="3212976"/>
              <a:ext cx="5094327" cy="302433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503712" y="3356992"/>
              <a:ext cx="864096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9416" y="4509120"/>
              <a:ext cx="108012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407" y="2546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6525344"/>
            <a:ext cx="900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physics\Python\NumPy\matrix\matrix-inv_numpy.py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1107298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sz="3200" dirty="0" smtClean="0"/>
              <a:t>Potential induced by a uniformly-charged plane: the code</a:t>
            </a:r>
            <a:endParaRPr lang="zh-TW" alt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1384" y="1268760"/>
            <a:ext cx="4848512" cy="1623221"/>
            <a:chOff x="767408" y="2060848"/>
            <a:chExt cx="4848512" cy="1623221"/>
          </a:xfrm>
        </p:grpSpPr>
        <p:grpSp>
          <p:nvGrpSpPr>
            <p:cNvPr id="4" name="Group 3"/>
            <p:cNvGrpSpPr/>
            <p:nvPr/>
          </p:nvGrpSpPr>
          <p:grpSpPr>
            <a:xfrm>
              <a:off x="767408" y="2060848"/>
              <a:ext cx="4848512" cy="1623221"/>
              <a:chOff x="407368" y="836712"/>
              <a:chExt cx="4848512" cy="162322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07368" y="2060848"/>
                <a:ext cx="4464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/>
              <p:cNvSpPr/>
              <p:nvPr/>
            </p:nvSpPr>
            <p:spPr>
              <a:xfrm>
                <a:off x="2207568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639616" y="908720"/>
                    <a:ext cx="15899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9616" y="908720"/>
                    <a:ext cx="158992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177552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07166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961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142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7937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9580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503712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39616" y="836712"/>
                <a:ext cx="144016" cy="1207569"/>
              </a:xfrm>
              <a:custGeom>
                <a:avLst/>
                <a:gdLst>
                  <a:gd name="connsiteX0" fmla="*/ 0 w 1987826"/>
                  <a:gd name="connsiteY0" fmla="*/ 1556250 h 1567609"/>
                  <a:gd name="connsiteX1" fmla="*/ 522515 w 1987826"/>
                  <a:gd name="connsiteY1" fmla="*/ 1249557 h 1567609"/>
                  <a:gd name="connsiteX2" fmla="*/ 1022311 w 1987826"/>
                  <a:gd name="connsiteY2" fmla="*/ 66 h 1567609"/>
                  <a:gd name="connsiteX3" fmla="*/ 1419876 w 1987826"/>
                  <a:gd name="connsiteY3" fmla="*/ 1306352 h 1567609"/>
                  <a:gd name="connsiteX4" fmla="*/ 1987826 w 1987826"/>
                  <a:gd name="connsiteY4" fmla="*/ 1567609 h 156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826" h="1567609">
                    <a:moveTo>
                      <a:pt x="0" y="1556250"/>
                    </a:moveTo>
                    <a:cubicBezTo>
                      <a:pt x="176065" y="1532585"/>
                      <a:pt x="352130" y="1508921"/>
                      <a:pt x="522515" y="1249557"/>
                    </a:cubicBezTo>
                    <a:cubicBezTo>
                      <a:pt x="692900" y="990193"/>
                      <a:pt x="872751" y="-9400"/>
                      <a:pt x="1022311" y="66"/>
                    </a:cubicBezTo>
                    <a:cubicBezTo>
                      <a:pt x="1171871" y="9532"/>
                      <a:pt x="1258957" y="1045095"/>
                      <a:pt x="1419876" y="1306352"/>
                    </a:cubicBezTo>
                    <a:cubicBezTo>
                      <a:pt x="1580795" y="1567609"/>
                      <a:pt x="1784310" y="1567609"/>
                      <a:pt x="1987826" y="156760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65584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/>
              <p:nvPr/>
            </p:nvCxnSpPr>
            <p:spPr>
              <a:xfrm>
                <a:off x="551384" y="1916832"/>
                <a:ext cx="5040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911424" y="2636912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991544" y="2276872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2276872"/>
                  <a:ext cx="288032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84032" y="4293096"/>
            <a:ext cx="4379392" cy="23804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328" y="2840725"/>
            <a:ext cx="5472608" cy="3927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0056" y="1628800"/>
            <a:ext cx="4024075" cy="24746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9656" y="6646268"/>
            <a:ext cx="6024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physics\PDE\1DPoisson_linalg.py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384032" y="2852936"/>
            <a:ext cx="3228975" cy="13239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297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5687E713-A64D-4465-9359-D99D8554C5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332656"/>
                <a:ext cx="10801200" cy="13761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altLang="zh-TW" dirty="0"/>
                  <a:t>1D problem: Potential arising from 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-charge sheet (</a:t>
                </a:r>
                <a:r>
                  <a:rPr lang="en-US" altLang="zh-TW" dirty="0" smtClean="0"/>
                  <a:t>N=21)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5687E713-A64D-4465-9359-D99D8554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32656"/>
                <a:ext cx="10801200" cy="1376176"/>
              </a:xfrm>
              <a:prstGeom prst="rect">
                <a:avLst/>
              </a:prstGeom>
              <a:blipFill>
                <a:blip r:embed="rId3"/>
                <a:stretch>
                  <a:fillRect l="-1693" t="-6667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7368" y="1844824"/>
            <a:ext cx="4848512" cy="1623221"/>
            <a:chOff x="3791744" y="1484784"/>
            <a:chExt cx="4848512" cy="1623221"/>
          </a:xfrm>
        </p:grpSpPr>
        <p:grpSp>
          <p:nvGrpSpPr>
            <p:cNvPr id="14" name="Group 13"/>
            <p:cNvGrpSpPr/>
            <p:nvPr/>
          </p:nvGrpSpPr>
          <p:grpSpPr>
            <a:xfrm>
              <a:off x="3791744" y="1484784"/>
              <a:ext cx="4848512" cy="1623221"/>
              <a:chOff x="407368" y="836712"/>
              <a:chExt cx="4848512" cy="1623221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407368" y="2060848"/>
                <a:ext cx="44644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864" y="1844824"/>
                    <a:ext cx="38401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2207568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639616" y="908720"/>
                    <a:ext cx="1599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9616" y="908720"/>
                    <a:ext cx="15995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2132856"/>
                    <a:ext cx="1872208" cy="3270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177552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7166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3961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11424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9376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9580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503712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639616" y="836712"/>
                <a:ext cx="144016" cy="1207569"/>
              </a:xfrm>
              <a:custGeom>
                <a:avLst/>
                <a:gdLst>
                  <a:gd name="connsiteX0" fmla="*/ 0 w 1987826"/>
                  <a:gd name="connsiteY0" fmla="*/ 1556250 h 1567609"/>
                  <a:gd name="connsiteX1" fmla="*/ 522515 w 1987826"/>
                  <a:gd name="connsiteY1" fmla="*/ 1249557 h 1567609"/>
                  <a:gd name="connsiteX2" fmla="*/ 1022311 w 1987826"/>
                  <a:gd name="connsiteY2" fmla="*/ 66 h 1567609"/>
                  <a:gd name="connsiteX3" fmla="*/ 1419876 w 1987826"/>
                  <a:gd name="connsiteY3" fmla="*/ 1306352 h 1567609"/>
                  <a:gd name="connsiteX4" fmla="*/ 1987826 w 1987826"/>
                  <a:gd name="connsiteY4" fmla="*/ 1567609 h 156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826" h="1567609">
                    <a:moveTo>
                      <a:pt x="0" y="1556250"/>
                    </a:moveTo>
                    <a:cubicBezTo>
                      <a:pt x="176065" y="1532585"/>
                      <a:pt x="352130" y="1508921"/>
                      <a:pt x="522515" y="1249557"/>
                    </a:cubicBezTo>
                    <a:cubicBezTo>
                      <a:pt x="692900" y="990193"/>
                      <a:pt x="872751" y="-9400"/>
                      <a:pt x="1022311" y="66"/>
                    </a:cubicBezTo>
                    <a:cubicBezTo>
                      <a:pt x="1171871" y="9532"/>
                      <a:pt x="1258957" y="1045095"/>
                      <a:pt x="1419876" y="1306352"/>
                    </a:cubicBezTo>
                    <a:cubicBezTo>
                      <a:pt x="1580795" y="1567609"/>
                      <a:pt x="1784310" y="1567609"/>
                      <a:pt x="1987826" y="156760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55840" y="19888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728" y="1772816"/>
                    <a:ext cx="64807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448" y="1772816"/>
                    <a:ext cx="64807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92" y="1484784"/>
                    <a:ext cx="110312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>
                <a:off x="551384" y="1916832"/>
                <a:ext cx="5040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368" y="2132856"/>
                    <a:ext cx="383567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408" y="2132856"/>
                    <a:ext cx="379976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32" y="2132856"/>
                    <a:ext cx="40543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Arrow Connector 36"/>
            <p:cNvCxnSpPr/>
            <p:nvPr/>
          </p:nvCxnSpPr>
          <p:spPr>
            <a:xfrm>
              <a:off x="3935760" y="2060848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015880" y="1700808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880" y="1700808"/>
                  <a:ext cx="28803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2064" y="2996952"/>
            <a:ext cx="4960443" cy="3306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9377" y="4221088"/>
            <a:ext cx="5688632" cy="150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60096" y="1556792"/>
                <a:ext cx="4746428" cy="1278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4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nalytical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zh-TW" altLang="en-US" sz="1400" smtClean="0"/>
                        <m:t>: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  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sz="12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sz="1200" i="1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TW" sz="1200" dirty="0" smtClean="0"/>
                  <a:t>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1556792"/>
                <a:ext cx="4746428" cy="127881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99656" y="6646268"/>
            <a:ext cx="6024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physics\PDE\1DPoisson_linalg.py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60648"/>
            <a:ext cx="9865096" cy="6480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Exercise: an uniformly charged 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(2D problem)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91344" y="1052736"/>
                <a:ext cx="5062897" cy="1803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a line charged uniformly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along the z-direction. The Poisson’s equation describing the electrostatic system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the 1D charge density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052736"/>
                <a:ext cx="5062897" cy="1803442"/>
              </a:xfrm>
              <a:prstGeom prst="rect">
                <a:avLst/>
              </a:prstGeom>
              <a:blipFill>
                <a:blip r:embed="rId4"/>
                <a:stretch>
                  <a:fillRect l="-963" t="-4392" r="-602"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1344" y="2780928"/>
                <a:ext cx="5414754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rebuchet MS" panose="020B0603020202020204" pitchFamily="34" charset="0"/>
                  </a:rPr>
                  <a:t>FDM: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As a tutorial example, we set a small set of grids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=0,1,..,(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−1)=2</m:t>
                    </m:r>
                  </m:oMath>
                </a14:m>
                <a:r>
                  <a:rPr lang="en-US" altLang="zh-TW" dirty="0" smtClean="0"/>
                  <a:t> as depicted by the schematics.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2780928"/>
                <a:ext cx="5414754" cy="1519390"/>
              </a:xfrm>
              <a:prstGeom prst="rect">
                <a:avLst/>
              </a:prstGeom>
              <a:blipFill>
                <a:blip r:embed="rId5"/>
                <a:stretch>
                  <a:fillRect l="-900" t="-2410" b="-5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528048" y="5373216"/>
                <a:ext cx="5414754" cy="96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Boundary conditions: </a:t>
                </a:r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=0,1,2.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373216"/>
                <a:ext cx="5414754" cy="967957"/>
              </a:xfrm>
              <a:prstGeom prst="rect">
                <a:avLst/>
              </a:prstGeom>
              <a:blipFill>
                <a:blip r:embed="rId6"/>
                <a:stretch>
                  <a:fillRect l="-1014" t="-3774" b="-6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74941"/>
              </p:ext>
            </p:extLst>
          </p:nvPr>
        </p:nvGraphicFramePr>
        <p:xfrm>
          <a:off x="6815758" y="915989"/>
          <a:ext cx="4243010" cy="323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3" name="Equation" r:id="rId7" imgW="3035160" imgH="2311200" progId="Equation.DSMT4">
                  <p:embed/>
                </p:oleObj>
              </mc:Choice>
              <mc:Fallback>
                <p:oleObj name="Equation" r:id="rId7" imgW="3035160" imgH="231120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5758" y="915989"/>
                        <a:ext cx="4243010" cy="32330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5519936" y="3501008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263352" y="4738046"/>
            <a:ext cx="1993641" cy="2095047"/>
            <a:chOff x="3832898" y="2906398"/>
            <a:chExt cx="2394973" cy="2516794"/>
          </a:xfrm>
        </p:grpSpPr>
        <p:sp>
          <p:nvSpPr>
            <p:cNvPr id="17" name="Oval 19"/>
            <p:cNvSpPr/>
            <p:nvPr/>
          </p:nvSpPr>
          <p:spPr>
            <a:xfrm>
              <a:off x="4322800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8" name="Oval 21"/>
            <p:cNvSpPr/>
            <p:nvPr/>
          </p:nvSpPr>
          <p:spPr>
            <a:xfrm>
              <a:off x="5156268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9" name="Oval 19"/>
            <p:cNvSpPr/>
            <p:nvPr/>
          </p:nvSpPr>
          <p:spPr>
            <a:xfrm>
              <a:off x="5989737" y="3321722"/>
              <a:ext cx="238134" cy="231678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5E77BCC-0F42-46E8-91F7-73D28D4D7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92" y="3255945"/>
              <a:ext cx="7692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/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19"/>
            <p:cNvSpPr/>
            <p:nvPr/>
          </p:nvSpPr>
          <p:spPr>
            <a:xfrm>
              <a:off x="4322800" y="4104347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3" name="Oval 21"/>
            <p:cNvSpPr/>
            <p:nvPr/>
          </p:nvSpPr>
          <p:spPr>
            <a:xfrm>
              <a:off x="5156268" y="4104347"/>
              <a:ext cx="238134" cy="2316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4" name="Oval 19"/>
            <p:cNvSpPr/>
            <p:nvPr/>
          </p:nvSpPr>
          <p:spPr>
            <a:xfrm>
              <a:off x="5989737" y="4104348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5" name="Oval 19"/>
            <p:cNvSpPr/>
            <p:nvPr/>
          </p:nvSpPr>
          <p:spPr>
            <a:xfrm>
              <a:off x="4322800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6" name="Oval 21"/>
            <p:cNvSpPr/>
            <p:nvPr/>
          </p:nvSpPr>
          <p:spPr>
            <a:xfrm>
              <a:off x="5156268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7" name="Oval 19"/>
            <p:cNvSpPr/>
            <p:nvPr/>
          </p:nvSpPr>
          <p:spPr>
            <a:xfrm>
              <a:off x="5989737" y="490179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33"/>
                <p:cNvSpPr txBox="1"/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8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4"/>
                <p:cNvSpPr txBox="1"/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2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8"/>
                <p:cNvSpPr txBox="1"/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8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/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/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/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/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/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/>
            <p:cNvSpPr/>
            <p:nvPr/>
          </p:nvSpPr>
          <p:spPr>
            <a:xfrm>
              <a:off x="4438965" y="3429000"/>
              <a:ext cx="1657036" cy="1598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/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blipFill>
                  <a:blip r:embed="rId2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43672" y="5242102"/>
                <a:ext cx="3024336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Charge density: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=(1,1)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5242102"/>
                <a:ext cx="3024336" cy="1253613"/>
              </a:xfrm>
              <a:prstGeom prst="rect">
                <a:avLst/>
              </a:prstGeom>
              <a:blipFill>
                <a:blip r:embed="rId35"/>
                <a:stretch>
                  <a:fillRect l="-1815" t="-3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75920" y="2996952"/>
                <a:ext cx="1512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rgbClr val="FF0000"/>
                    </a:solidFill>
                  </a:rPr>
                  <a:t>Case of N=3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=1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996952"/>
                <a:ext cx="1512168" cy="584775"/>
              </a:xfrm>
              <a:prstGeom prst="rect">
                <a:avLst/>
              </a:prstGeom>
              <a:blipFill>
                <a:blip r:embed="rId36"/>
                <a:stretch>
                  <a:fillRect l="-2419" t="-4167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4407" y="2546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4293096"/>
            <a:ext cx="9386609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Write a python code to implement the </a:t>
            </a:r>
            <a:r>
              <a:rPr lang="en-US" altLang="zh-TW" sz="2000" dirty="0" smtClean="0">
                <a:solidFill>
                  <a:srgbClr val="7030A0"/>
                </a:solidFill>
              </a:rPr>
              <a:t>2D Poisson’s </a:t>
            </a:r>
            <a:r>
              <a:rPr lang="en-US" altLang="zh-TW" sz="2000" dirty="0">
                <a:solidFill>
                  <a:srgbClr val="7030A0"/>
                </a:solidFill>
              </a:rPr>
              <a:t>eq. in the discretized FDM.  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an uniformly charged line</a:t>
            </a:r>
            <a:r>
              <a:rPr lang="zh-TW" altLang="en-US" dirty="0"/>
              <a:t> </a:t>
            </a:r>
            <a:r>
              <a:rPr lang="en-US" altLang="zh-TW" dirty="0" smtClean="0"/>
              <a:t>(N=3)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1784" y="6546472"/>
            <a:ext cx="6527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</a:t>
            </a:r>
            <a:r>
              <a:rPr lang="en-US" altLang="zh-TW" sz="1200" dirty="0" smtClean="0">
                <a:solidFill>
                  <a:schemeClr val="accent1"/>
                </a:solidFill>
              </a:rPr>
              <a:t>physics\PDE\2DPoisson_linalg.py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8" name="群組 15"/>
          <p:cNvGrpSpPr/>
          <p:nvPr/>
        </p:nvGrpSpPr>
        <p:grpSpPr>
          <a:xfrm>
            <a:off x="263352" y="1412776"/>
            <a:ext cx="1993641" cy="2095047"/>
            <a:chOff x="3832898" y="2906398"/>
            <a:chExt cx="2394973" cy="2516794"/>
          </a:xfrm>
        </p:grpSpPr>
        <p:sp>
          <p:nvSpPr>
            <p:cNvPr id="9" name="Oval 19"/>
            <p:cNvSpPr/>
            <p:nvPr/>
          </p:nvSpPr>
          <p:spPr>
            <a:xfrm>
              <a:off x="4322800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" name="Oval 21"/>
            <p:cNvSpPr/>
            <p:nvPr/>
          </p:nvSpPr>
          <p:spPr>
            <a:xfrm>
              <a:off x="5156268" y="332172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1" name="Oval 19"/>
            <p:cNvSpPr/>
            <p:nvPr/>
          </p:nvSpPr>
          <p:spPr>
            <a:xfrm>
              <a:off x="5989737" y="3321722"/>
              <a:ext cx="238134" cy="231678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12" name="直線單箭頭接點 19">
              <a:extLst>
                <a:ext uri="{FF2B5EF4-FFF2-40B4-BE49-F238E27FC236}">
                  <a16:creationId xmlns:a16="http://schemas.microsoft.com/office/drawing/2014/main" id="{15E77BCC-0F42-46E8-91F7-73D28D4D7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92" y="3255945"/>
              <a:ext cx="7692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/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B1C1E6-CA07-4D9B-A0E8-0084462C4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2906398"/>
                  <a:ext cx="410405" cy="369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9"/>
            <p:cNvSpPr/>
            <p:nvPr/>
          </p:nvSpPr>
          <p:spPr>
            <a:xfrm>
              <a:off x="4322800" y="4104347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Oval 21"/>
            <p:cNvSpPr/>
            <p:nvPr/>
          </p:nvSpPr>
          <p:spPr>
            <a:xfrm>
              <a:off x="5156268" y="4104347"/>
              <a:ext cx="238134" cy="2316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Oval 19"/>
            <p:cNvSpPr/>
            <p:nvPr/>
          </p:nvSpPr>
          <p:spPr>
            <a:xfrm>
              <a:off x="5989737" y="4104348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7" name="Oval 19"/>
            <p:cNvSpPr/>
            <p:nvPr/>
          </p:nvSpPr>
          <p:spPr>
            <a:xfrm>
              <a:off x="4322800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8" name="Oval 21"/>
            <p:cNvSpPr/>
            <p:nvPr/>
          </p:nvSpPr>
          <p:spPr>
            <a:xfrm>
              <a:off x="5156268" y="4901790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9" name="Oval 19"/>
            <p:cNvSpPr/>
            <p:nvPr/>
          </p:nvSpPr>
          <p:spPr>
            <a:xfrm>
              <a:off x="5989737" y="4901791"/>
              <a:ext cx="238134" cy="2316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3"/>
                <p:cNvSpPr txBox="1"/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8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31" y="5063577"/>
                  <a:ext cx="625494" cy="3426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34"/>
                <p:cNvSpPr txBox="1"/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2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10" y="5063577"/>
                  <a:ext cx="625494" cy="3426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14" y="4210246"/>
                  <a:ext cx="625494" cy="3426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127" y="4285701"/>
                  <a:ext cx="625494" cy="3426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38"/>
                <p:cNvSpPr txBox="1"/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8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789" y="5080572"/>
                  <a:ext cx="625494" cy="3426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/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39" name="TextBox 36">
                  <a:extLst>
                    <a:ext uri="{FF2B5EF4-FFF2-40B4-BE49-F238E27FC236}">
                      <a16:creationId xmlns:a16="http://schemas.microsoft.com/office/drawing/2014/main" id="{670A4415-C18C-4FD7-9BFF-706EAC9D2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108" y="4279066"/>
                  <a:ext cx="625494" cy="3426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/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0" name="TextBox 35">
                  <a:extLst>
                    <a:ext uri="{FF2B5EF4-FFF2-40B4-BE49-F238E27FC236}">
                      <a16:creationId xmlns:a16="http://schemas.microsoft.com/office/drawing/2014/main" id="{F1704B50-8403-4430-A21B-CFD63EDB1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898" y="3383469"/>
                  <a:ext cx="625494" cy="3426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/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1" name="TextBox 35">
                  <a:extLst>
                    <a:ext uri="{FF2B5EF4-FFF2-40B4-BE49-F238E27FC236}">
                      <a16:creationId xmlns:a16="http://schemas.microsoft.com/office/drawing/2014/main" id="{D47C4DB6-B29F-44A3-BA3B-2C8B8B02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8" y="3410588"/>
                  <a:ext cx="625494" cy="3426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/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42" name="TextBox 35">
                  <a:extLst>
                    <a:ext uri="{FF2B5EF4-FFF2-40B4-BE49-F238E27FC236}">
                      <a16:creationId xmlns:a16="http://schemas.microsoft.com/office/drawing/2014/main" id="{47C08653-B580-4B01-BE75-EE45A2FDA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73" y="3429776"/>
                  <a:ext cx="625494" cy="3426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/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4">
                  <a:extLst>
                    <a:ext uri="{FF2B5EF4-FFF2-40B4-BE49-F238E27FC236}">
                      <a16:creationId xmlns:a16="http://schemas.microsoft.com/office/drawing/2014/main" id="{A94D2D9A-653A-4992-87C6-04FDA2E63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424" y="3165909"/>
                  <a:ext cx="829976" cy="369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43"/>
            <p:cNvSpPr/>
            <p:nvPr/>
          </p:nvSpPr>
          <p:spPr>
            <a:xfrm>
              <a:off x="4438965" y="3429000"/>
              <a:ext cx="1657036" cy="1598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/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0B5CF0C-6AEF-49C4-BF79-28CCF5B9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04" y="3992827"/>
                  <a:ext cx="411253" cy="369735"/>
                </a:xfrm>
                <a:prstGeom prst="rect">
                  <a:avLst/>
                </a:prstGeom>
                <a:blipFill>
                  <a:blip r:embed="rId2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151784" y="1916832"/>
            <a:ext cx="6981875" cy="3274775"/>
            <a:chOff x="4151784" y="1916832"/>
            <a:chExt cx="6981875" cy="32747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151784" y="2492896"/>
              <a:ext cx="4021379" cy="217683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223792" y="4725144"/>
              <a:ext cx="6909867" cy="46646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4151784" y="1916832"/>
              <a:ext cx="3045892" cy="4881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7368" y="3645024"/>
            <a:ext cx="3248799" cy="21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40"/>
            <a:ext cx="10243202" cy="1008112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n </a:t>
            </a:r>
            <a:r>
              <a:rPr lang="en-US" altLang="zh-TW" dirty="0"/>
              <a:t>uniformly charged </a:t>
            </a:r>
            <a:r>
              <a:rPr lang="en-US" altLang="zh-TW" dirty="0" smtClean="0"/>
              <a:t>line: </a:t>
            </a:r>
            <a:r>
              <a:rPr lang="en-US" altLang="zh-TW" dirty="0" smtClean="0">
                <a:solidFill>
                  <a:schemeClr val="tx1"/>
                </a:solidFill>
              </a:rPr>
              <a:t>analytical solution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196752"/>
            <a:ext cx="7704856" cy="935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58538" y="2492896"/>
                <a:ext cx="4210192" cy="3532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Gauss’s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Consider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8" y="2492896"/>
                <a:ext cx="4210192" cy="3532890"/>
              </a:xfrm>
              <a:prstGeom prst="rect">
                <a:avLst/>
              </a:prstGeom>
              <a:blipFill>
                <a:blip r:embed="rId4"/>
                <a:stretch>
                  <a:fillRect l="-1302" t="-12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212976"/>
            <a:ext cx="3068441" cy="20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An uniformly </a:t>
            </a:r>
            <a:r>
              <a:rPr lang="en-US" altLang="zh-TW" dirty="0"/>
              <a:t>charged 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29"/>
              <p:cNvSpPr/>
              <p:nvPr/>
            </p:nvSpPr>
            <p:spPr>
              <a:xfrm>
                <a:off x="767408" y="1916832"/>
                <a:ext cx="7776864" cy="3208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a line charged uniformly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)=(0,0)</m:t>
                    </m:r>
                  </m:oMath>
                </a14:m>
                <a:r>
                  <a:rPr lang="en-US" altLang="zh-TW" dirty="0" smtClean="0"/>
                  <a:t> along the z-direction,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 smtClean="0"/>
                  <a:t> stands for the 1D charge density of the charged line. The Poisson’s equation describing the electrostatic system turns out to be a 2D problem and is written as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Write a code to generate the matrix and vector of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in the FDM for arbitrary number of 2D grids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=0,1,2,..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b="1" dirty="0" smtClean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with the use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=3,11,51,….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/>
                  <a:t>Plot the contours of the solved potential in the x-y plane.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916832"/>
                <a:ext cx="7776864" cy="3208827"/>
              </a:xfrm>
              <a:prstGeom prst="rect">
                <a:avLst/>
              </a:prstGeom>
              <a:blipFill>
                <a:blip r:embed="rId3"/>
                <a:stretch>
                  <a:fillRect l="-705" t="-2467" r="-549" b="-1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407" y="25460"/>
            <a:ext cx="4440639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HW 4.1 (deadline: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</a:rPr>
              <a:t>05/03</a:t>
            </a:r>
            <a:r>
              <a:rPr lang="en-US" altLang="zh-TW" sz="2800" b="1" smtClean="0">
                <a:solidFill>
                  <a:schemeClr val="bg1"/>
                </a:solidFill>
              </a:rPr>
              <a:t>)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556792"/>
            <a:ext cx="2952328" cy="2608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1" y="4509120"/>
            <a:ext cx="3024336" cy="2061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616" y="5301208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an uniformly charged line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N=11,51)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780928"/>
            <a:ext cx="2664296" cy="2608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32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N=51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780928"/>
            <a:ext cx="2808312" cy="2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學習重點</a:t>
            </a:r>
            <a:r>
              <a:rPr lang="en-US" altLang="zh-TW" dirty="0" smtClean="0"/>
              <a:t>(04/20)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2060848"/>
            <a:ext cx="63161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PDEs: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Poisson’s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Laplace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eqs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Finite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Solving</a:t>
            </a:r>
            <a:r>
              <a:rPr lang="zh-TW" altLang="en-US" dirty="0"/>
              <a:t> </a:t>
            </a:r>
            <a:r>
              <a:rPr lang="en-US" altLang="zh-TW" dirty="0"/>
              <a:t>Poisson’s</a:t>
            </a:r>
            <a:r>
              <a:rPr lang="zh-TW" altLang="en-US" dirty="0"/>
              <a:t> </a:t>
            </a:r>
            <a:r>
              <a:rPr lang="en-US" altLang="zh-TW" dirty="0" err="1" smtClean="0"/>
              <a:t>eqs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inversion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numpy.linalg.inv</a:t>
            </a:r>
            <a:r>
              <a:rPr lang="en-US" altLang="zh-TW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1D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Exercise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2D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Contour</a:t>
            </a:r>
            <a:r>
              <a:rPr lang="zh-TW" altLang="en-US" dirty="0"/>
              <a:t> 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Exercise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meshgrid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contour()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Electric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HW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Relaxation</a:t>
            </a:r>
            <a:r>
              <a:rPr lang="zh-TW" altLang="en-US" dirty="0" smtClean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 smtClean="0"/>
              <a:t>*….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Solving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Laplace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eqs</a:t>
            </a:r>
            <a:r>
              <a:rPr lang="en-US" altLang="zh-TW" dirty="0" smtClean="0"/>
              <a:t>*…</a:t>
            </a:r>
          </a:p>
        </p:txBody>
      </p:sp>
    </p:spTree>
    <p:extLst>
      <p:ext uri="{BB962C8B-B14F-4D97-AF65-F5344CB8AC3E}">
        <p14:creationId xmlns:p14="http://schemas.microsoft.com/office/powerpoint/2010/main" val="4286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Numpy.meshgrid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en-US" altLang="zh-TW" dirty="0" err="1" smtClean="0"/>
              <a:t>plt.contourf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492896"/>
            <a:ext cx="4430273" cy="3660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492896"/>
            <a:ext cx="3045438" cy="23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plt.contour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en-US" altLang="zh-TW" dirty="0" err="1" smtClean="0"/>
              <a:t>ax.clabel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132856"/>
            <a:ext cx="3979820" cy="3850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060848"/>
            <a:ext cx="340323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752" y="289080"/>
            <a:ext cx="8596668" cy="1320800"/>
          </a:xfrm>
        </p:spPr>
        <p:txBody>
          <a:bodyPr/>
          <a:lstStyle/>
          <a:p>
            <a:r>
              <a:rPr lang="en-US" altLang="zh-TW" dirty="0"/>
              <a:t>Electric field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5400" y="1124744"/>
                <a:ext cx="9742148" cy="136152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After solving the potential, one can calculate the electrical field accord to the definition,</a:t>
                </a:r>
                <a:endParaRPr lang="zh-TW" alt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altLang="zh-TW" b="0" i="0" smtClean="0"/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/>
                  <a:t>w</a:t>
                </a:r>
                <a:r>
                  <a:rPr lang="en-US" altLang="zh-TW" dirty="0" smtClean="0"/>
                  <a:t>here the partial derivatives of functions can be evaluated using the finite difference method, as given by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124744"/>
                <a:ext cx="9742148" cy="1361527"/>
              </a:xfrm>
              <a:prstGeom prst="rect">
                <a:avLst/>
              </a:prstGeom>
              <a:blipFill>
                <a:blip r:embed="rId3"/>
                <a:stretch>
                  <a:fillRect l="-501" t="-3139" b="-6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9536" y="2636912"/>
                <a:ext cx="7354978" cy="12020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≈−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636912"/>
                <a:ext cx="7354978" cy="1202060"/>
              </a:xfrm>
              <a:prstGeom prst="rect">
                <a:avLst/>
              </a:prstGeom>
              <a:blipFill>
                <a:blip r:embed="rId4"/>
                <a:stretch>
                  <a:fillRect t="-72589" b="-48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67408" y="3933056"/>
                <a:ext cx="8208912" cy="2554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It is shown that the electric field at any position can be in principle calculated following the discretized expression as below</a:t>
                </a:r>
              </a:p>
              <a:p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/>
                  <a:t> </a:t>
                </a:r>
              </a:p>
              <a:p>
                <a:r>
                  <a:rPr lang="en-US" altLang="zh-TW" b="0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Yet, the formulation above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does not work really well </a:t>
                </a:r>
                <a:r>
                  <a:rPr lang="en-US" altLang="zh-TW" b="1" dirty="0" smtClean="0"/>
                  <a:t>since the x- and y-components of the discretized field </a:t>
                </a:r>
                <a:r>
                  <a:rPr lang="en-US" altLang="zh-TW" b="1" u="sng" dirty="0" smtClean="0"/>
                  <a:t>involve the different grid points </a:t>
                </a:r>
                <a:r>
                  <a:rPr lang="en-US" altLang="zh-TW" b="1" u="sng" dirty="0" smtClean="0">
                    <a:sym typeface="Wingdings" panose="05000000000000000000" pitchFamily="2" charset="2"/>
                  </a:rPr>
                  <a:t></a:t>
                </a:r>
                <a:endParaRPr lang="en-US" altLang="zh-TW" b="1" u="sng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933056"/>
                <a:ext cx="8208912" cy="2554738"/>
              </a:xfrm>
              <a:prstGeom prst="rect">
                <a:avLst/>
              </a:prstGeom>
              <a:blipFill>
                <a:blip r:embed="rId5"/>
                <a:stretch>
                  <a:fillRect l="-669" t="-1432" b="-2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752" y="289080"/>
            <a:ext cx="8596668" cy="1320800"/>
          </a:xfrm>
        </p:spPr>
        <p:txBody>
          <a:bodyPr/>
          <a:lstStyle/>
          <a:p>
            <a:r>
              <a:rPr lang="en-US" altLang="zh-TW" dirty="0"/>
              <a:t>Electric field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279576" y="1340768"/>
                <a:ext cx="4283313" cy="877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340768"/>
                <a:ext cx="4283313" cy="877548"/>
              </a:xfrm>
              <a:prstGeom prst="rect">
                <a:avLst/>
              </a:prstGeom>
              <a:blipFill>
                <a:blip r:embed="rId3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911424" y="980728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Following </a:t>
            </a:r>
            <a:r>
              <a:rPr lang="en-US" altLang="zh-TW" dirty="0"/>
              <a:t>t</a:t>
            </a:r>
            <a:r>
              <a:rPr lang="en-US" altLang="zh-TW" dirty="0" smtClean="0"/>
              <a:t>he discretized expression for electrical field,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11424" y="2204864"/>
                <a:ext cx="7416824" cy="238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 practical question arises: 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x- and y-components of </a:t>
                </a:r>
                <a:r>
                  <a:rPr lang="en-US" altLang="zh-TW" dirty="0" smtClean="0"/>
                  <a:t>a specific electrical </a:t>
                </a:r>
                <a:r>
                  <a:rPr lang="en-US" altLang="zh-TW" dirty="0"/>
                  <a:t>field are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computed from the potentials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same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grids.</a:t>
                </a:r>
              </a:p>
              <a:p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To solve the problem, we specify a new grid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en-US" altLang="zh-TW" dirty="0" smtClean="0"/>
                  <a:t> for electric field that is not the same as that for potential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and calculate the x- and y-components of electric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/>
                  <a:t>, defined below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204864"/>
                <a:ext cx="7416824" cy="2382832"/>
              </a:xfrm>
              <a:prstGeom prst="rect">
                <a:avLst/>
              </a:prstGeom>
              <a:blipFill>
                <a:blip r:embed="rId4"/>
                <a:stretch>
                  <a:fillRect l="-740" t="-1790" r="-1398" b="-2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127448" y="4653136"/>
                <a:ext cx="6912768" cy="89947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653136"/>
                <a:ext cx="6912768" cy="899477"/>
              </a:xfrm>
              <a:prstGeom prst="rect">
                <a:avLst/>
              </a:prstGeom>
              <a:blipFill>
                <a:blip r:embed="rId5"/>
                <a:stretch>
                  <a:fillRect l="-176" b="-1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839416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Thus, the x- and y-components of electrical field defined in that way involve the potentials at the same positions.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5400000">
            <a:off x="9420899" y="2780928"/>
            <a:ext cx="1296144" cy="129614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8400256" y="332656"/>
            <a:ext cx="3372272" cy="2476166"/>
            <a:chOff x="1116079" y="1941944"/>
            <a:chExt cx="5636496" cy="4089645"/>
          </a:xfrm>
        </p:grpSpPr>
        <p:sp>
          <p:nvSpPr>
            <p:cNvPr id="69" name="矩形 68"/>
            <p:cNvSpPr/>
            <p:nvPr/>
          </p:nvSpPr>
          <p:spPr>
            <a:xfrm>
              <a:off x="2627597" y="279215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70" name="直線接點 69"/>
            <p:cNvCxnSpPr>
              <a:stCxn id="69" idx="1"/>
              <a:endCxn id="69" idx="3"/>
            </p:cNvCxnSpPr>
            <p:nvPr/>
          </p:nvCxnSpPr>
          <p:spPr>
            <a:xfrm>
              <a:off x="2627597" y="404079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69" idx="0"/>
              <a:endCxn id="69" idx="2"/>
            </p:cNvCxnSpPr>
            <p:nvPr/>
          </p:nvCxnSpPr>
          <p:spPr>
            <a:xfrm>
              <a:off x="3923933" y="279215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19"/>
            <p:cNvSpPr/>
            <p:nvPr/>
          </p:nvSpPr>
          <p:spPr>
            <a:xfrm>
              <a:off x="2445840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3" name="Oval 21"/>
            <p:cNvSpPr/>
            <p:nvPr/>
          </p:nvSpPr>
          <p:spPr>
            <a:xfrm>
              <a:off x="3749921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Oval 19"/>
            <p:cNvSpPr/>
            <p:nvPr/>
          </p:nvSpPr>
          <p:spPr>
            <a:xfrm>
              <a:off x="5054004" y="262460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5" name="Oval 19"/>
            <p:cNvSpPr/>
            <p:nvPr/>
          </p:nvSpPr>
          <p:spPr>
            <a:xfrm>
              <a:off x="2445840" y="384693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6" name="Oval 21"/>
            <p:cNvSpPr/>
            <p:nvPr/>
          </p:nvSpPr>
          <p:spPr>
            <a:xfrm>
              <a:off x="3749921" y="384693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7" name="Oval 19"/>
            <p:cNvSpPr/>
            <p:nvPr/>
          </p:nvSpPr>
          <p:spPr>
            <a:xfrm>
              <a:off x="5054004" y="384693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8" name="Oval 19"/>
            <p:cNvSpPr/>
            <p:nvPr/>
          </p:nvSpPr>
          <p:spPr>
            <a:xfrm>
              <a:off x="2445840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9" name="Oval 21"/>
            <p:cNvSpPr/>
            <p:nvPr/>
          </p:nvSpPr>
          <p:spPr>
            <a:xfrm>
              <a:off x="3749921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0" name="Oval 19"/>
            <p:cNvSpPr/>
            <p:nvPr/>
          </p:nvSpPr>
          <p:spPr>
            <a:xfrm>
              <a:off x="5054004" y="509241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116079" y="4402369"/>
                  <a:ext cx="1590324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079" y="4402369"/>
                  <a:ext cx="1590324" cy="482062"/>
                </a:xfrm>
                <a:prstGeom prst="rect">
                  <a:avLst/>
                </a:prstGeom>
                <a:blipFill>
                  <a:blip r:embed="rId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2560560" y="5245901"/>
                  <a:ext cx="158271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560" y="5245901"/>
                  <a:ext cx="1582715" cy="48206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加號 82"/>
            <p:cNvSpPr/>
            <p:nvPr/>
          </p:nvSpPr>
          <p:spPr>
            <a:xfrm rot="2681624">
              <a:off x="5100675" y="3291882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84" name="加號 83"/>
            <p:cNvSpPr/>
            <p:nvPr/>
          </p:nvSpPr>
          <p:spPr>
            <a:xfrm rot="2675079">
              <a:off x="5098821" y="4530337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5" name="加號 84"/>
            <p:cNvSpPr/>
            <p:nvPr/>
          </p:nvSpPr>
          <p:spPr>
            <a:xfrm rot="2715394">
              <a:off x="4462647" y="2670107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6" name="加號 85"/>
            <p:cNvSpPr/>
            <p:nvPr/>
          </p:nvSpPr>
          <p:spPr>
            <a:xfrm rot="2818715">
              <a:off x="4458390" y="3918635"/>
              <a:ext cx="244738" cy="244738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7" name="加號 86"/>
            <p:cNvSpPr/>
            <p:nvPr/>
          </p:nvSpPr>
          <p:spPr>
            <a:xfrm rot="2684637">
              <a:off x="4466331" y="5167697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8" name="加號 87"/>
            <p:cNvSpPr/>
            <p:nvPr/>
          </p:nvSpPr>
          <p:spPr>
            <a:xfrm rot="2700318">
              <a:off x="3807296" y="3284715"/>
              <a:ext cx="244738" cy="244738"/>
            </a:xfrm>
            <a:prstGeom prst="mathPlus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9" name="加號 88"/>
            <p:cNvSpPr/>
            <p:nvPr/>
          </p:nvSpPr>
          <p:spPr>
            <a:xfrm rot="2679290">
              <a:off x="3801771" y="4524269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0" name="加號 89"/>
            <p:cNvSpPr/>
            <p:nvPr/>
          </p:nvSpPr>
          <p:spPr>
            <a:xfrm rot="2678948">
              <a:off x="3162261" y="2672338"/>
              <a:ext cx="247675" cy="241836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1" name="加號 90"/>
            <p:cNvSpPr/>
            <p:nvPr/>
          </p:nvSpPr>
          <p:spPr>
            <a:xfrm rot="2738139">
              <a:off x="2509770" y="329049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2" name="加號 91"/>
            <p:cNvSpPr/>
            <p:nvPr/>
          </p:nvSpPr>
          <p:spPr>
            <a:xfrm rot="2722793">
              <a:off x="3156624" y="3920381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3" name="加號 92"/>
            <p:cNvSpPr/>
            <p:nvPr/>
          </p:nvSpPr>
          <p:spPr>
            <a:xfrm rot="2725246">
              <a:off x="3161737" y="5168223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4" name="加號 93"/>
            <p:cNvSpPr/>
            <p:nvPr/>
          </p:nvSpPr>
          <p:spPr>
            <a:xfrm rot="2759526">
              <a:off x="2508769" y="4519351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3914756" y="5268834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756" y="5268834"/>
                  <a:ext cx="1336220" cy="482062"/>
                </a:xfrm>
                <a:prstGeom prst="rect">
                  <a:avLst/>
                </a:prstGeom>
                <a:blipFill>
                  <a:blip r:embed="rId11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2595894" y="3497728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894" y="3497728"/>
                  <a:ext cx="1336220" cy="482062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3980033" y="3496100"/>
                  <a:ext cx="108972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033" y="3496100"/>
                  <a:ext cx="1089723" cy="482062"/>
                </a:xfrm>
                <a:prstGeom prst="rect">
                  <a:avLst/>
                </a:prstGeom>
                <a:blipFill>
                  <a:blip r:embed="rId1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3901596" y="2250784"/>
                  <a:ext cx="133622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596" y="2250784"/>
                  <a:ext cx="1336220" cy="482062"/>
                </a:xfrm>
                <a:prstGeom prst="rect">
                  <a:avLst/>
                </a:prstGeom>
                <a:blipFill>
                  <a:blip r:embed="rId1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2467128" y="2213887"/>
                  <a:ext cx="158271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128" y="2213887"/>
                  <a:ext cx="1582715" cy="482062"/>
                </a:xfrm>
                <a:prstGeom prst="rect">
                  <a:avLst/>
                </a:prstGeom>
                <a:blipFill>
                  <a:blip r:embed="rId1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3797008" y="4593709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08" y="4593709"/>
                  <a:ext cx="1343830" cy="482062"/>
                </a:xfrm>
                <a:prstGeom prst="rect">
                  <a:avLst/>
                </a:prstGeom>
                <a:blipFill>
                  <a:blip r:embed="rId1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5162250" y="4392802"/>
                  <a:ext cx="1590325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250" y="4392802"/>
                  <a:ext cx="1590325" cy="482062"/>
                </a:xfrm>
                <a:prstGeom prst="rect">
                  <a:avLst/>
                </a:prstGeom>
                <a:blipFill>
                  <a:blip r:embed="rId1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1351848" y="3110888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848" y="3110888"/>
                  <a:ext cx="1343830" cy="482062"/>
                </a:xfrm>
                <a:prstGeom prst="rect">
                  <a:avLst/>
                </a:prstGeom>
                <a:blipFill>
                  <a:blip r:embed="rId1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/>
                <p:cNvSpPr/>
                <p:nvPr/>
              </p:nvSpPr>
              <p:spPr>
                <a:xfrm>
                  <a:off x="3836413" y="2959477"/>
                  <a:ext cx="109733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413" y="2959477"/>
                  <a:ext cx="1097332" cy="482062"/>
                </a:xfrm>
                <a:prstGeom prst="rect">
                  <a:avLst/>
                </a:prstGeom>
                <a:blipFill>
                  <a:blip r:embed="rId1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5140838" y="3154812"/>
                  <a:ext cx="1343830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838" y="3154812"/>
                  <a:ext cx="1343830" cy="482062"/>
                </a:xfrm>
                <a:prstGeom prst="rect">
                  <a:avLst/>
                </a:prstGeom>
                <a:blipFill>
                  <a:blip r:embed="rId2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1403515" y="2315413"/>
                  <a:ext cx="122240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515" y="2315413"/>
                  <a:ext cx="1222403" cy="482062"/>
                </a:xfrm>
                <a:prstGeom prst="rect">
                  <a:avLst/>
                </a:prstGeom>
                <a:blipFill>
                  <a:blip r:embed="rId21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1640990" y="376671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990" y="3766713"/>
                  <a:ext cx="975908" cy="482062"/>
                </a:xfrm>
                <a:prstGeom prst="rect">
                  <a:avLst/>
                </a:prstGeom>
                <a:blipFill>
                  <a:blip r:embed="rId22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/>
                <p:cNvSpPr/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  <a:blipFill>
                  <a:blip r:embed="rId2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/>
                <p:cNvSpPr/>
                <p:nvPr/>
              </p:nvSpPr>
              <p:spPr>
                <a:xfrm>
                  <a:off x="3499550" y="1941944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550" y="1941944"/>
                  <a:ext cx="975908" cy="482062"/>
                </a:xfrm>
                <a:prstGeom prst="rect">
                  <a:avLst/>
                </a:prstGeom>
                <a:blipFill>
                  <a:blip r:embed="rId24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  <a:blipFill>
                  <a:blip r:embed="rId2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  <a:blipFill>
                  <a:blip r:embed="rId26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/>
                <p:cNvSpPr/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  <a:blipFill>
                  <a:blip r:embed="rId2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/>
                <p:cNvSpPr/>
                <p:nvPr/>
              </p:nvSpPr>
              <p:spPr>
                <a:xfrm>
                  <a:off x="5261434" y="3763760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434" y="3763760"/>
                  <a:ext cx="975908" cy="482062"/>
                </a:xfrm>
                <a:prstGeom prst="rect">
                  <a:avLst/>
                </a:prstGeom>
                <a:blipFill>
                  <a:blip r:embed="rId28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5260859" y="5176048"/>
                  <a:ext cx="122240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59" y="5176048"/>
                  <a:ext cx="1222403" cy="482062"/>
                </a:xfrm>
                <a:prstGeom prst="rect">
                  <a:avLst/>
                </a:prstGeom>
                <a:blipFill>
                  <a:blip r:embed="rId29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群組 116"/>
          <p:cNvGrpSpPr/>
          <p:nvPr/>
        </p:nvGrpSpPr>
        <p:grpSpPr>
          <a:xfrm>
            <a:off x="8572633" y="4221088"/>
            <a:ext cx="3044766" cy="2353486"/>
            <a:chOff x="1394168" y="2144563"/>
            <a:chExt cx="5089094" cy="3887026"/>
          </a:xfrm>
        </p:grpSpPr>
        <p:sp>
          <p:nvSpPr>
            <p:cNvPr id="118" name="矩形 117"/>
            <p:cNvSpPr/>
            <p:nvPr/>
          </p:nvSpPr>
          <p:spPr>
            <a:xfrm>
              <a:off x="2627597" y="279215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19" name="直線接點 118"/>
            <p:cNvCxnSpPr>
              <a:stCxn id="118" idx="1"/>
              <a:endCxn id="118" idx="3"/>
            </p:cNvCxnSpPr>
            <p:nvPr/>
          </p:nvCxnSpPr>
          <p:spPr>
            <a:xfrm>
              <a:off x="2627597" y="404079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>
              <a:stCxn id="118" idx="0"/>
              <a:endCxn id="118" idx="2"/>
            </p:cNvCxnSpPr>
            <p:nvPr/>
          </p:nvCxnSpPr>
          <p:spPr>
            <a:xfrm>
              <a:off x="3923933" y="279215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9"/>
            <p:cNvSpPr/>
            <p:nvPr/>
          </p:nvSpPr>
          <p:spPr>
            <a:xfrm>
              <a:off x="2445840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2" name="Oval 21"/>
            <p:cNvSpPr/>
            <p:nvPr/>
          </p:nvSpPr>
          <p:spPr>
            <a:xfrm>
              <a:off x="3749921" y="262460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3" name="Oval 19"/>
            <p:cNvSpPr/>
            <p:nvPr/>
          </p:nvSpPr>
          <p:spPr>
            <a:xfrm>
              <a:off x="5054004" y="262460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4" name="Oval 19"/>
            <p:cNvSpPr/>
            <p:nvPr/>
          </p:nvSpPr>
          <p:spPr>
            <a:xfrm>
              <a:off x="2445840" y="384693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5" name="Oval 21"/>
            <p:cNvSpPr/>
            <p:nvPr/>
          </p:nvSpPr>
          <p:spPr>
            <a:xfrm>
              <a:off x="3749921" y="384693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6" name="Oval 19"/>
            <p:cNvSpPr/>
            <p:nvPr/>
          </p:nvSpPr>
          <p:spPr>
            <a:xfrm>
              <a:off x="5054004" y="384693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7" name="Oval 19"/>
            <p:cNvSpPr/>
            <p:nvPr/>
          </p:nvSpPr>
          <p:spPr>
            <a:xfrm>
              <a:off x="2445840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8" name="Oval 21"/>
            <p:cNvSpPr/>
            <p:nvPr/>
          </p:nvSpPr>
          <p:spPr>
            <a:xfrm>
              <a:off x="3749921" y="509240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9" name="Oval 19"/>
            <p:cNvSpPr/>
            <p:nvPr/>
          </p:nvSpPr>
          <p:spPr>
            <a:xfrm>
              <a:off x="5054004" y="509241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4" name="加號 133"/>
            <p:cNvSpPr/>
            <p:nvPr/>
          </p:nvSpPr>
          <p:spPr>
            <a:xfrm rot="2715394">
              <a:off x="4463011" y="3298184"/>
              <a:ext cx="244738" cy="244738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35" name="加號 134"/>
            <p:cNvSpPr/>
            <p:nvPr/>
          </p:nvSpPr>
          <p:spPr>
            <a:xfrm rot="2818715">
              <a:off x="4459474" y="4522817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0" name="加號 139"/>
            <p:cNvSpPr/>
            <p:nvPr/>
          </p:nvSpPr>
          <p:spPr>
            <a:xfrm rot="2738139">
              <a:off x="3161737" y="328938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1" name="加號 140"/>
            <p:cNvSpPr/>
            <p:nvPr/>
          </p:nvSpPr>
          <p:spPr>
            <a:xfrm rot="2722793">
              <a:off x="3157246" y="4522815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/>
                <p:cNvSpPr/>
                <p:nvPr/>
              </p:nvSpPr>
              <p:spPr>
                <a:xfrm>
                  <a:off x="2736169" y="2847963"/>
                  <a:ext cx="1240730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169" y="2847963"/>
                  <a:ext cx="1240730" cy="539671"/>
                </a:xfrm>
                <a:prstGeom prst="rect">
                  <a:avLst/>
                </a:prstGeom>
                <a:blipFill>
                  <a:blip r:embed="rId3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 145"/>
                <p:cNvSpPr/>
                <p:nvPr/>
              </p:nvSpPr>
              <p:spPr>
                <a:xfrm>
                  <a:off x="2533840" y="4642658"/>
                  <a:ext cx="1487224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840" y="4642658"/>
                  <a:ext cx="1487224" cy="539671"/>
                </a:xfrm>
                <a:prstGeom prst="rect">
                  <a:avLst/>
                </a:prstGeom>
                <a:blipFill>
                  <a:blip r:embed="rId3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>
                <a:xfrm>
                  <a:off x="4001398" y="4650857"/>
                  <a:ext cx="1240730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398" y="4650857"/>
                  <a:ext cx="1240730" cy="539671"/>
                </a:xfrm>
                <a:prstGeom prst="rect">
                  <a:avLst/>
                </a:prstGeom>
                <a:blipFill>
                  <a:blip r:embed="rId3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/>
                <p:cNvSpPr/>
                <p:nvPr/>
              </p:nvSpPr>
              <p:spPr>
                <a:xfrm>
                  <a:off x="4059770" y="2820987"/>
                  <a:ext cx="994233" cy="539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矩形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770" y="2820987"/>
                  <a:ext cx="994233" cy="539671"/>
                </a:xfrm>
                <a:prstGeom prst="rect">
                  <a:avLst/>
                </a:prstGeom>
                <a:blipFill>
                  <a:blip r:embed="rId3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1403515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515" y="2315413"/>
                  <a:ext cx="1222402" cy="482062"/>
                </a:xfrm>
                <a:prstGeom prst="rect">
                  <a:avLst/>
                </a:prstGeom>
                <a:blipFill>
                  <a:blip r:embed="rId3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1640989" y="376671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989" y="3766713"/>
                  <a:ext cx="975908" cy="482062"/>
                </a:xfrm>
                <a:prstGeom prst="rect">
                  <a:avLst/>
                </a:prstGeom>
                <a:blipFill>
                  <a:blip r:embed="rId3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168" y="5176048"/>
                  <a:ext cx="1222402" cy="482062"/>
                </a:xfrm>
                <a:prstGeom prst="rect">
                  <a:avLst/>
                </a:prstGeom>
                <a:blipFill>
                  <a:blip r:embed="rId2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3513171" y="2144563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71" y="2144563"/>
                  <a:ext cx="975908" cy="482062"/>
                </a:xfrm>
                <a:prstGeom prst="rect">
                  <a:avLst/>
                </a:prstGeom>
                <a:blipFill>
                  <a:blip r:embed="rId3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22" y="3766716"/>
                  <a:ext cx="729413" cy="482062"/>
                </a:xfrm>
                <a:prstGeom prst="rect">
                  <a:avLst/>
                </a:prstGeom>
                <a:blipFill>
                  <a:blip r:embed="rId2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198" y="5549527"/>
                  <a:ext cx="975908" cy="482062"/>
                </a:xfrm>
                <a:prstGeom prst="rect">
                  <a:avLst/>
                </a:prstGeom>
                <a:blipFill>
                  <a:blip r:embed="rId3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/>
                <p:cNvSpPr/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2315413"/>
                  <a:ext cx="1222402" cy="482062"/>
                </a:xfrm>
                <a:prstGeom prst="rect">
                  <a:avLst/>
                </a:prstGeom>
                <a:blipFill>
                  <a:blip r:embed="rId2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/>
                <p:cNvSpPr/>
                <p:nvPr/>
              </p:nvSpPr>
              <p:spPr>
                <a:xfrm>
                  <a:off x="5261435" y="3763760"/>
                  <a:ext cx="975908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435" y="3763760"/>
                  <a:ext cx="975908" cy="482062"/>
                </a:xfrm>
                <a:prstGeom prst="rect">
                  <a:avLst/>
                </a:prstGeom>
                <a:blipFill>
                  <a:blip r:embed="rId3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5260860" y="5176048"/>
                  <a:ext cx="1222402" cy="4820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860" y="5176048"/>
                  <a:ext cx="1222402" cy="482062"/>
                </a:xfrm>
                <a:prstGeom prst="rect">
                  <a:avLst/>
                </a:prstGeom>
                <a:blipFill>
                  <a:blip r:embed="rId39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26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AE12DD76-F090-4622-9B14-C3D66112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324632"/>
            <a:ext cx="8596668" cy="657806"/>
          </a:xfrm>
        </p:spPr>
        <p:txBody>
          <a:bodyPr/>
          <a:lstStyle/>
          <a:p>
            <a:r>
              <a:rPr lang="en-US" altLang="zh-TW" dirty="0" smtClean="0"/>
              <a:t>Electric field: the two definitions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5626" y="4309944"/>
                <a:ext cx="2789803" cy="98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=(1,1)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=0,1,2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6" y="4309944"/>
                <a:ext cx="2789803" cy="987193"/>
              </a:xfrm>
              <a:prstGeom prst="rect">
                <a:avLst/>
              </a:prstGeom>
              <a:blipFill>
                <a:blip r:embed="rId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3720669" y="4390383"/>
            <a:ext cx="3167419" cy="1702913"/>
            <a:chOff x="471865" y="4941168"/>
            <a:chExt cx="3167419" cy="1702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767408" y="4941168"/>
                  <a:ext cx="2871876" cy="767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r>
                    <a:rPr lang="en-US" altLang="zh-TW" b="0" i="1" dirty="0">
                      <a:latin typeface="Cambria Math" panose="02040503050406030204" pitchFamily="18" charset="0"/>
                    </a:rPr>
                    <a:t/>
                  </a:r>
                  <a:br>
                    <a:rPr lang="en-US" altLang="zh-TW" b="0" i="1" dirty="0">
                      <a:latin typeface="Cambria Math" panose="02040503050406030204" pitchFamily="18" charset="0"/>
                    </a:rPr>
                  </a:br>
                  <a:r>
                    <a:rPr lang="en-US" altLang="zh-TW" b="0" i="1" dirty="0">
                      <a:latin typeface="Cambria Math" panose="020405030504060302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altLang="zh-TW" b="0" i="1" dirty="0" smtClean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TW" b="0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!!</a:t>
                  </a:r>
                  <a:endParaRPr lang="en-US" altLang="zh-TW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4941168"/>
                  <a:ext cx="2871876" cy="767005"/>
                </a:xfrm>
                <a:prstGeom prst="rect">
                  <a:avLst/>
                </a:prstGeom>
                <a:blipFill>
                  <a:blip r:embed="rId35"/>
                  <a:stretch>
                    <a:fillRect r="-7006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71865" y="5564362"/>
                  <a:ext cx="2635272" cy="1079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5" y="5564362"/>
                  <a:ext cx="2635272" cy="1079719"/>
                </a:xfrm>
                <a:prstGeom prst="rect">
                  <a:avLst/>
                </a:prstGeom>
                <a:blipFill>
                  <a:blip r:embed="rId17"/>
                  <a:stretch>
                    <a:fillRect r="-9259" b="-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/>
          <p:cNvGrpSpPr/>
          <p:nvPr/>
        </p:nvGrpSpPr>
        <p:grpSpPr>
          <a:xfrm>
            <a:off x="7320136" y="4005064"/>
            <a:ext cx="3714863" cy="2798702"/>
            <a:chOff x="6251757" y="3934269"/>
            <a:chExt cx="3714863" cy="2798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251757" y="3934269"/>
                  <a:ext cx="3714863" cy="1651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altLang="zh-TW" b="0" i="1" dirty="0" smtClean="0"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altLang="zh-TW" b="0" dirty="0" smtClean="0"/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altLang="zh-TW" b="0" i="1" dirty="0" smtClean="0">
                      <a:latin typeface="Cambria Math" panose="02040503050406030204" pitchFamily="18" charset="0"/>
                    </a:rPr>
                    <a:t/>
                  </a:r>
                  <a:br>
                    <a:rPr lang="en-US" altLang="zh-TW" b="0" i="1" dirty="0" smtClean="0"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757" y="3934269"/>
                  <a:ext cx="3714863" cy="1651221"/>
                </a:xfrm>
                <a:prstGeom prst="rect">
                  <a:avLst/>
                </a:prstGeom>
                <a:blipFill>
                  <a:blip r:embed="rId36"/>
                  <a:stretch>
                    <a:fillRect r="-2299" b="-11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6470778" y="5594390"/>
                  <a:ext cx="3117264" cy="1138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−0.125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.125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778" y="5594390"/>
                  <a:ext cx="3117264" cy="1138581"/>
                </a:xfrm>
                <a:prstGeom prst="rect">
                  <a:avLst/>
                </a:prstGeom>
                <a:blipFill>
                  <a:blip r:embed="rId37"/>
                  <a:stretch>
                    <a:fillRect r="-72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/>
          <p:cNvGrpSpPr/>
          <p:nvPr/>
        </p:nvGrpSpPr>
        <p:grpSpPr>
          <a:xfrm>
            <a:off x="3154363" y="1537423"/>
            <a:ext cx="3353507" cy="2482590"/>
            <a:chOff x="147419" y="2850817"/>
            <a:chExt cx="4274358" cy="3166246"/>
          </a:xfrm>
        </p:grpSpPr>
        <p:sp>
          <p:nvSpPr>
            <p:cNvPr id="83" name="矩形 82"/>
            <p:cNvSpPr/>
            <p:nvPr/>
          </p:nvSpPr>
          <p:spPr>
            <a:xfrm>
              <a:off x="1622775" y="3354969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/>
            <p:cNvCxnSpPr>
              <a:stCxn id="83" idx="1"/>
              <a:endCxn id="83" idx="3"/>
            </p:cNvCxnSpPr>
            <p:nvPr/>
          </p:nvCxnSpPr>
          <p:spPr>
            <a:xfrm>
              <a:off x="1622775" y="4603606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83" idx="0"/>
              <a:endCxn id="83" idx="2"/>
            </p:cNvCxnSpPr>
            <p:nvPr/>
          </p:nvCxnSpPr>
          <p:spPr>
            <a:xfrm>
              <a:off x="2919111" y="3354969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19"/>
            <p:cNvSpPr/>
            <p:nvPr/>
          </p:nvSpPr>
          <p:spPr>
            <a:xfrm>
              <a:off x="1441018" y="318741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Oval 21"/>
            <p:cNvSpPr/>
            <p:nvPr/>
          </p:nvSpPr>
          <p:spPr>
            <a:xfrm>
              <a:off x="2745099" y="318741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Oval 19"/>
            <p:cNvSpPr/>
            <p:nvPr/>
          </p:nvSpPr>
          <p:spPr>
            <a:xfrm>
              <a:off x="4049182" y="318741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Oval 19"/>
            <p:cNvSpPr/>
            <p:nvPr/>
          </p:nvSpPr>
          <p:spPr>
            <a:xfrm>
              <a:off x="1441018" y="4409747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21"/>
            <p:cNvSpPr/>
            <p:nvPr/>
          </p:nvSpPr>
          <p:spPr>
            <a:xfrm>
              <a:off x="2745099" y="4409747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19"/>
            <p:cNvSpPr/>
            <p:nvPr/>
          </p:nvSpPr>
          <p:spPr>
            <a:xfrm>
              <a:off x="4049182" y="440974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19"/>
            <p:cNvSpPr/>
            <p:nvPr/>
          </p:nvSpPr>
          <p:spPr>
            <a:xfrm>
              <a:off x="1441018" y="565521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21"/>
            <p:cNvSpPr/>
            <p:nvPr/>
          </p:nvSpPr>
          <p:spPr>
            <a:xfrm>
              <a:off x="2745099" y="565521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19"/>
            <p:cNvSpPr/>
            <p:nvPr/>
          </p:nvSpPr>
          <p:spPr>
            <a:xfrm>
              <a:off x="4049182" y="565522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2118830" y="3775181"/>
                  <a:ext cx="803378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830" y="3775181"/>
                  <a:ext cx="803378" cy="43178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3760705" y="3735163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705" y="3735163"/>
                  <a:ext cx="460123" cy="43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1187401" y="3722816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401" y="3722816"/>
                  <a:ext cx="460123" cy="4317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147419" y="4974376"/>
                  <a:ext cx="1501327" cy="4565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19" y="4974376"/>
                  <a:ext cx="1501327" cy="456564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1919588" y="5008129"/>
                  <a:ext cx="999522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588" y="5008129"/>
                  <a:ext cx="999522" cy="4317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3744022" y="4983871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22" y="4983871"/>
                  <a:ext cx="460123" cy="4317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3159891" y="4119354"/>
                  <a:ext cx="803378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891" y="4119354"/>
                  <a:ext cx="803378" cy="4317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3353056" y="2867252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56" y="2867252"/>
                  <a:ext cx="460123" cy="4317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/>
                <p:cNvSpPr/>
                <p:nvPr/>
              </p:nvSpPr>
              <p:spPr>
                <a:xfrm>
                  <a:off x="3345517" y="5377707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517" y="5377707"/>
                  <a:ext cx="460123" cy="4317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1524288" y="5317317"/>
                  <a:ext cx="1493644" cy="4455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88" y="5317317"/>
                  <a:ext cx="1493644" cy="445523"/>
                </a:xfrm>
                <a:prstGeom prst="rect">
                  <a:avLst/>
                </a:prstGeom>
                <a:blipFill>
                  <a:blip r:embed="rId12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1806792" y="4141158"/>
                  <a:ext cx="999522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−0.25</m:t>
                        </m:r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792" y="4141158"/>
                  <a:ext cx="999522" cy="4317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2063884" y="2850817"/>
                  <a:ext cx="460123" cy="43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884" y="2850817"/>
                  <a:ext cx="460123" cy="4317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加號 106"/>
            <p:cNvSpPr/>
            <p:nvPr/>
          </p:nvSpPr>
          <p:spPr>
            <a:xfrm rot="2818715">
              <a:off x="4097125" y="385331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08" name="加號 107"/>
            <p:cNvSpPr/>
            <p:nvPr/>
          </p:nvSpPr>
          <p:spPr>
            <a:xfrm rot="2818715">
              <a:off x="4099714" y="508330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09" name="加號 108"/>
            <p:cNvSpPr/>
            <p:nvPr/>
          </p:nvSpPr>
          <p:spPr>
            <a:xfrm rot="2818715">
              <a:off x="3452929" y="3229162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0" name="加號 109"/>
            <p:cNvSpPr/>
            <p:nvPr/>
          </p:nvSpPr>
          <p:spPr>
            <a:xfrm rot="2818715">
              <a:off x="3458635" y="4476709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1" name="加號 110"/>
            <p:cNvSpPr/>
            <p:nvPr/>
          </p:nvSpPr>
          <p:spPr>
            <a:xfrm rot="2818715">
              <a:off x="3458636" y="573650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2" name="加號 111"/>
            <p:cNvSpPr/>
            <p:nvPr/>
          </p:nvSpPr>
          <p:spPr>
            <a:xfrm rot="2818715">
              <a:off x="2804747" y="3868956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3" name="加號 112"/>
            <p:cNvSpPr/>
            <p:nvPr/>
          </p:nvSpPr>
          <p:spPr>
            <a:xfrm rot="2818715">
              <a:off x="2802095" y="5097504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4" name="加號 113"/>
            <p:cNvSpPr/>
            <p:nvPr/>
          </p:nvSpPr>
          <p:spPr>
            <a:xfrm rot="2818715">
              <a:off x="2160085" y="3215028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5" name="加號 114"/>
            <p:cNvSpPr/>
            <p:nvPr/>
          </p:nvSpPr>
          <p:spPr>
            <a:xfrm rot="2818715">
              <a:off x="1496171" y="3857524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6" name="加號 115"/>
            <p:cNvSpPr/>
            <p:nvPr/>
          </p:nvSpPr>
          <p:spPr>
            <a:xfrm rot="2818715">
              <a:off x="2151803" y="448319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7" name="加號 116"/>
            <p:cNvSpPr/>
            <p:nvPr/>
          </p:nvSpPr>
          <p:spPr>
            <a:xfrm rot="2818715">
              <a:off x="2153209" y="5713770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8" name="加號 117"/>
            <p:cNvSpPr/>
            <p:nvPr/>
          </p:nvSpPr>
          <p:spPr>
            <a:xfrm rot="2818715">
              <a:off x="1512240" y="5088942"/>
              <a:ext cx="244738" cy="244738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-32025" y="1794704"/>
            <a:ext cx="3187200" cy="2408488"/>
            <a:chOff x="4633304" y="3195569"/>
            <a:chExt cx="4049555" cy="3093282"/>
          </a:xfrm>
        </p:grpSpPr>
        <p:sp>
          <p:nvSpPr>
            <p:cNvPr id="61" name="矩形 60"/>
            <p:cNvSpPr/>
            <p:nvPr/>
          </p:nvSpPr>
          <p:spPr>
            <a:xfrm>
              <a:off x="5883857" y="3363121"/>
              <a:ext cx="2592672" cy="24972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2" name="直線接點 61"/>
            <p:cNvCxnSpPr>
              <a:stCxn id="61" idx="1"/>
              <a:endCxn id="61" idx="3"/>
            </p:cNvCxnSpPr>
            <p:nvPr/>
          </p:nvCxnSpPr>
          <p:spPr>
            <a:xfrm>
              <a:off x="5883857" y="4611758"/>
              <a:ext cx="25926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61" idx="0"/>
              <a:endCxn id="61" idx="2"/>
            </p:cNvCxnSpPr>
            <p:nvPr/>
          </p:nvCxnSpPr>
          <p:spPr>
            <a:xfrm>
              <a:off x="7180193" y="3363121"/>
              <a:ext cx="0" cy="2497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19"/>
            <p:cNvSpPr/>
            <p:nvPr/>
          </p:nvSpPr>
          <p:spPr>
            <a:xfrm>
              <a:off x="5702100" y="319556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5" name="Oval 21"/>
            <p:cNvSpPr/>
            <p:nvPr/>
          </p:nvSpPr>
          <p:spPr>
            <a:xfrm>
              <a:off x="7006181" y="319556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6" name="Oval 19"/>
            <p:cNvSpPr/>
            <p:nvPr/>
          </p:nvSpPr>
          <p:spPr>
            <a:xfrm>
              <a:off x="8310264" y="3195571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7" name="Oval 19"/>
            <p:cNvSpPr/>
            <p:nvPr/>
          </p:nvSpPr>
          <p:spPr>
            <a:xfrm>
              <a:off x="5702100" y="4417899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8" name="Oval 21"/>
            <p:cNvSpPr/>
            <p:nvPr/>
          </p:nvSpPr>
          <p:spPr>
            <a:xfrm>
              <a:off x="7006181" y="4417899"/>
              <a:ext cx="372595" cy="361842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9" name="Oval 19"/>
            <p:cNvSpPr/>
            <p:nvPr/>
          </p:nvSpPr>
          <p:spPr>
            <a:xfrm>
              <a:off x="8310264" y="441790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Oval 19"/>
            <p:cNvSpPr/>
            <p:nvPr/>
          </p:nvSpPr>
          <p:spPr>
            <a:xfrm>
              <a:off x="5702100" y="566337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Oval 21"/>
            <p:cNvSpPr/>
            <p:nvPr/>
          </p:nvSpPr>
          <p:spPr>
            <a:xfrm>
              <a:off x="7006181" y="5663371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Oval 19"/>
            <p:cNvSpPr/>
            <p:nvPr/>
          </p:nvSpPr>
          <p:spPr>
            <a:xfrm>
              <a:off x="8310264" y="5663373"/>
              <a:ext cx="372595" cy="36184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445687" y="4630302"/>
                  <a:ext cx="80084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87" y="4630302"/>
                  <a:ext cx="800840" cy="434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7951002" y="3356962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02" y="3356962"/>
                  <a:ext cx="458670" cy="43481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5364995" y="4624581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95" y="4624581"/>
                  <a:ext cx="458670" cy="43481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4633304" y="5817938"/>
                  <a:ext cx="1196860" cy="448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304" y="5817938"/>
                  <a:ext cx="1196860" cy="44864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7952402" y="4610926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402" y="4610926"/>
                  <a:ext cx="458670" cy="43481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6614135" y="3365038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135" y="3365038"/>
                  <a:ext cx="458670" cy="43481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7951002" y="5831773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02" y="5831773"/>
                  <a:ext cx="458670" cy="43481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6597653" y="5854037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653" y="5854037"/>
                  <a:ext cx="458670" cy="43481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5364995" y="3365038"/>
                  <a:ext cx="458670" cy="434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95" y="3365038"/>
                  <a:ext cx="458670" cy="434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矩形 165"/>
              <p:cNvSpPr/>
              <p:nvPr/>
            </p:nvSpPr>
            <p:spPr>
              <a:xfrm>
                <a:off x="9349027" y="1887579"/>
                <a:ext cx="77104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矩形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27" y="1887579"/>
                <a:ext cx="771045" cy="4023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166"/>
              <p:cNvSpPr/>
              <p:nvPr/>
            </p:nvSpPr>
            <p:spPr>
              <a:xfrm>
                <a:off x="8327384" y="1887579"/>
                <a:ext cx="77104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矩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84" y="1887579"/>
                <a:ext cx="771045" cy="4023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896200" y="1700808"/>
            <a:ext cx="2407148" cy="2275387"/>
            <a:chOff x="7173433" y="1849638"/>
            <a:chExt cx="2407148" cy="2275387"/>
          </a:xfrm>
        </p:grpSpPr>
        <p:grpSp>
          <p:nvGrpSpPr>
            <p:cNvPr id="126" name="群組 125"/>
            <p:cNvGrpSpPr/>
            <p:nvPr/>
          </p:nvGrpSpPr>
          <p:grpSpPr>
            <a:xfrm>
              <a:off x="7241985" y="1849638"/>
              <a:ext cx="2338596" cy="2218669"/>
              <a:chOff x="1441018" y="3187417"/>
              <a:chExt cx="2980759" cy="282964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1622775" y="3354969"/>
                <a:ext cx="2592672" cy="24972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直線接點 127"/>
              <p:cNvCxnSpPr>
                <a:stCxn id="127" idx="1"/>
                <a:endCxn id="127" idx="3"/>
              </p:cNvCxnSpPr>
              <p:nvPr/>
            </p:nvCxnSpPr>
            <p:spPr>
              <a:xfrm>
                <a:off x="1622775" y="4603606"/>
                <a:ext cx="25926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7" idx="0"/>
                <a:endCxn id="127" idx="2"/>
              </p:cNvCxnSpPr>
              <p:nvPr/>
            </p:nvCxnSpPr>
            <p:spPr>
              <a:xfrm>
                <a:off x="2919111" y="3354969"/>
                <a:ext cx="0" cy="2497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9"/>
              <p:cNvSpPr/>
              <p:nvPr/>
            </p:nvSpPr>
            <p:spPr>
              <a:xfrm>
                <a:off x="1441018" y="318741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21"/>
              <p:cNvSpPr/>
              <p:nvPr/>
            </p:nvSpPr>
            <p:spPr>
              <a:xfrm>
                <a:off x="2745099" y="318741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9"/>
              <p:cNvSpPr/>
              <p:nvPr/>
            </p:nvSpPr>
            <p:spPr>
              <a:xfrm>
                <a:off x="4049182" y="3187419"/>
                <a:ext cx="372595" cy="361842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9"/>
              <p:cNvSpPr/>
              <p:nvPr/>
            </p:nvSpPr>
            <p:spPr>
              <a:xfrm>
                <a:off x="1441018" y="4409747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21"/>
              <p:cNvSpPr/>
              <p:nvPr/>
            </p:nvSpPr>
            <p:spPr>
              <a:xfrm>
                <a:off x="2745099" y="4409747"/>
                <a:ext cx="372595" cy="361842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9"/>
              <p:cNvSpPr/>
              <p:nvPr/>
            </p:nvSpPr>
            <p:spPr>
              <a:xfrm>
                <a:off x="4049182" y="440974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9"/>
              <p:cNvSpPr/>
              <p:nvPr/>
            </p:nvSpPr>
            <p:spPr>
              <a:xfrm>
                <a:off x="1441018" y="565521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21"/>
              <p:cNvSpPr/>
              <p:nvPr/>
            </p:nvSpPr>
            <p:spPr>
              <a:xfrm>
                <a:off x="2745099" y="5655219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9"/>
              <p:cNvSpPr/>
              <p:nvPr/>
            </p:nvSpPr>
            <p:spPr>
              <a:xfrm>
                <a:off x="4049182" y="5655221"/>
                <a:ext cx="372595" cy="3618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3186575" y="4642272"/>
                    <a:ext cx="982769" cy="5131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TW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矩形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6575" y="4642272"/>
                    <a:ext cx="982769" cy="51315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矩形 150"/>
                  <p:cNvSpPr/>
                  <p:nvPr/>
                </p:nvSpPr>
                <p:spPr>
                  <a:xfrm>
                    <a:off x="1911952" y="4642272"/>
                    <a:ext cx="982769" cy="5131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TW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矩形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952" y="4642272"/>
                    <a:ext cx="982769" cy="5131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加號 156"/>
              <p:cNvSpPr/>
              <p:nvPr/>
            </p:nvSpPr>
            <p:spPr>
              <a:xfrm rot="2818715">
                <a:off x="3458637" y="5088942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59" name="加號 158"/>
              <p:cNvSpPr/>
              <p:nvPr/>
            </p:nvSpPr>
            <p:spPr>
              <a:xfrm rot="2818715">
                <a:off x="3435244" y="3847540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60" name="加號 159"/>
              <p:cNvSpPr/>
              <p:nvPr/>
            </p:nvSpPr>
            <p:spPr>
              <a:xfrm rot="2818715">
                <a:off x="2153211" y="5088941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63" name="加號 162"/>
              <p:cNvSpPr/>
              <p:nvPr/>
            </p:nvSpPr>
            <p:spPr>
              <a:xfrm rot="2818715">
                <a:off x="2160083" y="3862366"/>
                <a:ext cx="244738" cy="244739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  <p:sp>
          <p:nvSpPr>
            <p:cNvPr id="214" name="Oval 4"/>
            <p:cNvSpPr/>
            <p:nvPr/>
          </p:nvSpPr>
          <p:spPr>
            <a:xfrm>
              <a:off x="7173433" y="2700637"/>
              <a:ext cx="1434127" cy="1424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11424" y="1124744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simple case of V:</a:t>
            </a:r>
            <a:endParaRPr lang="zh-TW" altLang="en-US" dirty="0"/>
          </a:p>
        </p:txBody>
      </p:sp>
      <p:sp>
        <p:nvSpPr>
          <p:cNvPr id="119" name="文字方塊 3"/>
          <p:cNvSpPr txBox="1"/>
          <p:nvPr/>
        </p:nvSpPr>
        <p:spPr>
          <a:xfrm>
            <a:off x="4079776" y="1124744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calculated E (def.1</a:t>
            </a:r>
            <a:r>
              <a:rPr lang="en-US" altLang="zh-TW" dirty="0"/>
              <a:t>)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21" name="文字方塊 3"/>
          <p:cNvSpPr txBox="1"/>
          <p:nvPr/>
        </p:nvSpPr>
        <p:spPr>
          <a:xfrm>
            <a:off x="8040216" y="1124744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calculated E (def.2):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4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: 2D contour plot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60648"/>
            <a:ext cx="4502812" cy="3052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5400" y="1268760"/>
                <a:ext cx="64925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Consider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Plot the contour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Calculate and visualize the gradient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x-y plane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68760"/>
                <a:ext cx="6492547" cy="1200329"/>
              </a:xfrm>
              <a:prstGeom prst="rect">
                <a:avLst/>
              </a:prstGeom>
              <a:blipFill>
                <a:blip r:embed="rId4"/>
                <a:stretch>
                  <a:fillRect l="-751" t="-3046" b="-6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8" y="3497872"/>
            <a:ext cx="6640767" cy="3248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12976"/>
            <a:ext cx="3227556" cy="34058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51384" y="4437112"/>
            <a:ext cx="9244161" cy="2251285"/>
            <a:chOff x="551384" y="4437112"/>
            <a:chExt cx="9244161" cy="22512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5720" y="4437112"/>
              <a:ext cx="6219825" cy="3714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1384" y="6381328"/>
              <a:ext cx="3816424" cy="30706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38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field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induced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charge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-3517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8" y="1628800"/>
            <a:ext cx="1950811" cy="1546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15680" y="1930400"/>
                <a:ext cx="2034147" cy="1482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930400"/>
                <a:ext cx="2034147" cy="1482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70835" y="3662386"/>
            <a:ext cx="856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scaler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potential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vectorial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electric-field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b="1" u="sng" dirty="0" smtClean="0"/>
              <a:t>in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the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x-y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plane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induced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ax.contour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ax.quiver</a:t>
            </a:r>
            <a:r>
              <a:rPr lang="en-US" altLang="zh-TW" dirty="0" smtClean="0">
                <a:solidFill>
                  <a:srgbClr val="FF0000"/>
                </a:solidFill>
              </a:rPr>
              <a:t>().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58" y="6002842"/>
            <a:ext cx="4828207" cy="306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558" y="4716906"/>
            <a:ext cx="3816424" cy="3070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503" y="4509120"/>
            <a:ext cx="2394329" cy="2232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558" y="5373216"/>
            <a:ext cx="4392488" cy="3109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894462" y="2519270"/>
            <a:ext cx="46660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Caution: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divergence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singularity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5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relaxation method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392" y="3789040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direct method works well for small matrix A.</a:t>
            </a:r>
          </a:p>
          <a:p>
            <a:r>
              <a:rPr lang="en-US" altLang="zh-TW" dirty="0"/>
              <a:t>However, the size of the matrix A grows with the square of the total grid number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/>
              <a:t>Alternatively, </a:t>
            </a:r>
            <a:r>
              <a:rPr lang="en-US" altLang="zh-TW" b="1" i="1" dirty="0"/>
              <a:t>the relaxation method </a:t>
            </a:r>
            <a:r>
              <a:rPr lang="en-US" altLang="zh-TW" dirty="0"/>
              <a:t>takes the advantage of the sparseness of the matrix A and can </a:t>
            </a:r>
            <a:r>
              <a:rPr lang="en-US" altLang="zh-TW" dirty="0">
                <a:solidFill>
                  <a:srgbClr val="FF0000"/>
                </a:solidFill>
              </a:rPr>
              <a:t>reduce significantly the numerical cost </a:t>
            </a:r>
            <a:r>
              <a:rPr lang="en-US" altLang="zh-TW" dirty="0"/>
              <a:t>especially for the </a:t>
            </a:r>
            <a:r>
              <a:rPr lang="en-US" altLang="zh-TW" dirty="0">
                <a:solidFill>
                  <a:srgbClr val="FF0000"/>
                </a:solidFill>
              </a:rPr>
              <a:t>large matrix A</a:t>
            </a:r>
            <a:r>
              <a:rPr lang="en-US" altLang="zh-TW" dirty="0"/>
              <a:t>.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0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7334" y="116632"/>
            <a:ext cx="8596668" cy="7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The relaxation method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7334" y="908720"/>
            <a:ext cx="9505056" cy="5704178"/>
            <a:chOff x="1055440" y="749158"/>
            <a:chExt cx="9505056" cy="5704178"/>
          </a:xfrm>
        </p:grpSpPr>
        <p:sp>
          <p:nvSpPr>
            <p:cNvPr id="11" name="文字方塊 10"/>
            <p:cNvSpPr txBox="1"/>
            <p:nvPr/>
          </p:nvSpPr>
          <p:spPr>
            <a:xfrm>
              <a:off x="1055440" y="749158"/>
              <a:ext cx="88121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r>
                <a:rPr lang="en-US" altLang="zh-TW" b="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TW" b="0" dirty="0" smtClean="0"/>
                <a:t> </a:t>
              </a:r>
              <a:r>
                <a:rPr lang="en-US" altLang="zh-TW" b="0" dirty="0" smtClean="0"/>
                <a:t>Poisson’s </a:t>
              </a:r>
              <a:r>
                <a:rPr lang="en-US" altLang="zh-TW" b="0" dirty="0"/>
                <a:t>equation:</a:t>
              </a:r>
            </a:p>
            <a:p>
              <a:endParaRPr lang="en-US" altLang="zh-TW" b="0" dirty="0"/>
            </a:p>
            <a:p>
              <a:r>
                <a:rPr lang="en-US" altLang="zh-TW" b="0" dirty="0"/>
                <a:t>Discretization:</a:t>
              </a: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dirty="0" smtClean="0"/>
            </a:p>
            <a:p>
              <a:r>
                <a:rPr lang="en-US" altLang="zh-TW" dirty="0" smtClean="0"/>
                <a:t>Finite-difference </a:t>
              </a:r>
              <a:r>
                <a:rPr lang="en-US" altLang="zh-TW" dirty="0"/>
                <a:t>method(FDM):</a:t>
              </a:r>
              <a:endParaRPr lang="en-US" altLang="zh-TW" b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4583832" y="2700856"/>
                  <a:ext cx="4943872" cy="2009396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:endParaRPr lang="zh-TW" altLang="en-US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832" y="2700856"/>
                  <a:ext cx="4943872" cy="20093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1055440" y="5174781"/>
                  <a:ext cx="9505056" cy="12785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40" y="5174781"/>
                  <a:ext cx="9505056" cy="127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2567608" y="1545779"/>
                  <a:ext cx="6096000" cy="7107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 smtClean="0"/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TW" altLang="en-US" dirty="0"/>
                </a:p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.</a:t>
                  </a:r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608" y="1545779"/>
                  <a:ext cx="6096000" cy="710707"/>
                </a:xfrm>
                <a:prstGeom prst="rect">
                  <a:avLst/>
                </a:prstGeom>
                <a:blipFill>
                  <a:blip r:embed="rId5"/>
                  <a:stretch>
                    <a:fillRect t="-6034" b="-86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/>
                <p:nvPr/>
              </p:nvSpPr>
              <p:spPr>
                <a:xfrm>
                  <a:off x="3274325" y="767253"/>
                  <a:ext cx="3945632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25" y="767253"/>
                  <a:ext cx="3945632" cy="6954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3143672" y="5805264"/>
              <a:ext cx="5519936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8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7334" y="116632"/>
            <a:ext cx="8596668" cy="7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The relaxation method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7334" y="811371"/>
            <a:ext cx="9505056" cy="5913264"/>
            <a:chOff x="1037374" y="749158"/>
            <a:chExt cx="9505056" cy="5913264"/>
          </a:xfrm>
        </p:grpSpPr>
        <p:sp>
          <p:nvSpPr>
            <p:cNvPr id="11" name="文字方塊 10"/>
            <p:cNvSpPr txBox="1"/>
            <p:nvPr/>
          </p:nvSpPr>
          <p:spPr>
            <a:xfrm>
              <a:off x="1055440" y="749158"/>
              <a:ext cx="88121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 smtClean="0">
                  <a:solidFill>
                    <a:srgbClr val="FF0000"/>
                  </a:solidFill>
                </a:rPr>
                <a:t>3D</a:t>
              </a:r>
              <a:r>
                <a:rPr lang="en-US" altLang="zh-TW" b="0" dirty="0" smtClean="0"/>
                <a:t> Poisson’s </a:t>
              </a:r>
              <a:r>
                <a:rPr lang="en-US" altLang="zh-TW" b="0" dirty="0"/>
                <a:t>equation:</a:t>
              </a:r>
            </a:p>
            <a:p>
              <a:endParaRPr lang="en-US" altLang="zh-TW" b="0" dirty="0"/>
            </a:p>
            <a:p>
              <a:r>
                <a:rPr lang="en-US" altLang="zh-TW" b="0" dirty="0"/>
                <a:t>Discretization:</a:t>
              </a: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i="1" dirty="0">
                <a:latin typeface="Cambria Math" panose="02040503050406030204" pitchFamily="18" charset="0"/>
              </a:endParaRPr>
            </a:p>
            <a:p>
              <a:endParaRPr lang="en-US" altLang="zh-TW" dirty="0" smtClean="0"/>
            </a:p>
            <a:p>
              <a:r>
                <a:rPr lang="en-US" altLang="zh-TW" dirty="0" smtClean="0"/>
                <a:t>Finite-difference </a:t>
              </a:r>
              <a:r>
                <a:rPr lang="en-US" altLang="zh-TW" dirty="0"/>
                <a:t>method(FDM):</a:t>
              </a:r>
              <a:endParaRPr lang="en-US" altLang="zh-TW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4511824" y="2780928"/>
                  <a:ext cx="4943872" cy="255243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824" y="2780928"/>
                  <a:ext cx="4943872" cy="25524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1037374" y="5358613"/>
                  <a:ext cx="9505056" cy="12785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74" y="5358613"/>
                  <a:ext cx="9505056" cy="1278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567608" y="1545779"/>
                  <a:ext cx="6096000" cy="98770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zh-TW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TW" dirty="0"/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TW" altLang="en-US" dirty="0"/>
                </a:p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.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608" y="1545779"/>
                  <a:ext cx="6096000" cy="987706"/>
                </a:xfrm>
                <a:prstGeom prst="rect">
                  <a:avLst/>
                </a:prstGeom>
                <a:blipFill>
                  <a:blip r:embed="rId5"/>
                  <a:stretch>
                    <a:fillRect t="-4321" b="-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/>
                <p:nvPr/>
              </p:nvSpPr>
              <p:spPr>
                <a:xfrm>
                  <a:off x="3274325" y="767253"/>
                  <a:ext cx="5067285" cy="695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9975ED3-E9E0-4ED3-9656-63ABDDF49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25" y="767253"/>
                  <a:ext cx="5067285" cy="6954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2207568" y="5959075"/>
              <a:ext cx="7560840" cy="7033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4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Poisson’s equation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67408" y="2155825"/>
          <a:ext cx="5226992" cy="236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0" name="Equation" r:id="rId4" imgW="3314520" imgH="1498320" progId="Equation.DSMT4">
                  <p:embed/>
                </p:oleObj>
              </mc:Choice>
              <mc:Fallback>
                <p:oleObj name="Equation" r:id="rId4" imgW="3314520" imgH="1498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408" y="2155825"/>
                        <a:ext cx="5226992" cy="236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6080" y="476672"/>
            <a:ext cx="5022033" cy="6045281"/>
            <a:chOff x="6816080" y="476672"/>
            <a:chExt cx="5022033" cy="6045281"/>
          </a:xfrm>
        </p:grpSpPr>
        <p:grpSp>
          <p:nvGrpSpPr>
            <p:cNvPr id="12" name="Group 11"/>
            <p:cNvGrpSpPr/>
            <p:nvPr/>
          </p:nvGrpSpPr>
          <p:grpSpPr>
            <a:xfrm>
              <a:off x="7320136" y="3933056"/>
              <a:ext cx="4517977" cy="2588897"/>
              <a:chOff x="4828123" y="4197464"/>
              <a:chExt cx="4517977" cy="25888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663952" y="4456621"/>
                <a:ext cx="3065378" cy="838165"/>
                <a:chOff x="5663952" y="3928730"/>
                <a:chExt cx="3065378" cy="83816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536160" y="4149080"/>
                  <a:ext cx="0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reeform 31"/>
                <p:cNvSpPr/>
                <p:nvPr/>
              </p:nvSpPr>
              <p:spPr>
                <a:xfrm>
                  <a:off x="7549116" y="4401879"/>
                  <a:ext cx="1180214" cy="180754"/>
                </a:xfrm>
                <a:custGeom>
                  <a:avLst/>
                  <a:gdLst>
                    <a:gd name="connsiteX0" fmla="*/ 0 w 1180214"/>
                    <a:gd name="connsiteY0" fmla="*/ 180754 h 180754"/>
                    <a:gd name="connsiteX1" fmla="*/ 212651 w 1180214"/>
                    <a:gd name="connsiteY1" fmla="*/ 69112 h 180754"/>
                    <a:gd name="connsiteX2" fmla="*/ 441251 w 1180214"/>
                    <a:gd name="connsiteY2" fmla="*/ 10633 h 180754"/>
                    <a:gd name="connsiteX3" fmla="*/ 1180214 w 1180214"/>
                    <a:gd name="connsiteY3" fmla="*/ 0 h 180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0214" h="180754">
                      <a:moveTo>
                        <a:pt x="0" y="180754"/>
                      </a:moveTo>
                      <a:cubicBezTo>
                        <a:pt x="69554" y="139110"/>
                        <a:pt x="139109" y="97466"/>
                        <a:pt x="212651" y="69112"/>
                      </a:cubicBezTo>
                      <a:cubicBezTo>
                        <a:pt x="286193" y="40758"/>
                        <a:pt x="279991" y="22152"/>
                        <a:pt x="441251" y="10633"/>
                      </a:cubicBezTo>
                      <a:cubicBezTo>
                        <a:pt x="602512" y="-886"/>
                        <a:pt x="1057054" y="13291"/>
                        <a:pt x="1180214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5794744" y="3928730"/>
                  <a:ext cx="1738423" cy="441999"/>
                </a:xfrm>
                <a:custGeom>
                  <a:avLst/>
                  <a:gdLst>
                    <a:gd name="connsiteX0" fmla="*/ 1738423 w 1738423"/>
                    <a:gd name="connsiteY0" fmla="*/ 212651 h 441999"/>
                    <a:gd name="connsiteX1" fmla="*/ 1307805 w 1738423"/>
                    <a:gd name="connsiteY1" fmla="*/ 409354 h 441999"/>
                    <a:gd name="connsiteX2" fmla="*/ 1089837 w 1738423"/>
                    <a:gd name="connsiteY2" fmla="*/ 441251 h 441999"/>
                    <a:gd name="connsiteX3" fmla="*/ 861237 w 1738423"/>
                    <a:gd name="connsiteY3" fmla="*/ 404037 h 441999"/>
                    <a:gd name="connsiteX4" fmla="*/ 329609 w 1738423"/>
                    <a:gd name="connsiteY4" fmla="*/ 170121 h 441999"/>
                    <a:gd name="connsiteX5" fmla="*/ 0 w 1738423"/>
                    <a:gd name="connsiteY5" fmla="*/ 0 h 441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8423" h="441999">
                      <a:moveTo>
                        <a:pt x="1738423" y="212651"/>
                      </a:moveTo>
                      <a:cubicBezTo>
                        <a:pt x="1577163" y="291952"/>
                        <a:pt x="1415903" y="371254"/>
                        <a:pt x="1307805" y="409354"/>
                      </a:cubicBezTo>
                      <a:cubicBezTo>
                        <a:pt x="1199707" y="447454"/>
                        <a:pt x="1164265" y="442137"/>
                        <a:pt x="1089837" y="441251"/>
                      </a:cubicBezTo>
                      <a:cubicBezTo>
                        <a:pt x="1015409" y="440365"/>
                        <a:pt x="987942" y="449225"/>
                        <a:pt x="861237" y="404037"/>
                      </a:cubicBezTo>
                      <a:cubicBezTo>
                        <a:pt x="734532" y="358849"/>
                        <a:pt x="473148" y="237461"/>
                        <a:pt x="329609" y="170121"/>
                      </a:cubicBezTo>
                      <a:cubicBezTo>
                        <a:pt x="186069" y="102781"/>
                        <a:pt x="93034" y="51390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94744" y="3928730"/>
                  <a:ext cx="0" cy="7964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>
                  <a:off x="5663952" y="4406855"/>
                  <a:ext cx="130792" cy="36004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600056" y="48191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+++</a:t>
                </a:r>
                <a:endParaRPr lang="zh-TW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92144" y="502014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---</a:t>
                </a:r>
                <a:endParaRPr lang="zh-TW" alt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375920" y="6021288"/>
                <a:ext cx="3672408" cy="765073"/>
                <a:chOff x="5375920" y="6021288"/>
                <a:chExt cx="3672408" cy="765073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5375920" y="6314323"/>
                  <a:ext cx="36724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6673980" y="6021288"/>
                  <a:ext cx="358124" cy="2930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473564" y="6314339"/>
                  <a:ext cx="206612" cy="4720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5375920" y="5805264"/>
                <a:ext cx="0" cy="509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49895" y="5533252"/>
                    <a:ext cx="5794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9895" y="5533252"/>
                    <a:ext cx="57945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976320" y="6129657"/>
                    <a:ext cx="369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320" y="6129657"/>
                    <a:ext cx="3697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828123" y="4568244"/>
                    <a:ext cx="8186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𝑒𝑉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123" y="4568244"/>
                    <a:ext cx="81862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 flipV="1">
                <a:off x="5355817" y="4933956"/>
                <a:ext cx="0" cy="509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375920" y="5447483"/>
                <a:ext cx="36724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942479" y="5269217"/>
                    <a:ext cx="369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479" y="5269217"/>
                    <a:ext cx="36978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6176423" y="4197464"/>
                <a:ext cx="2071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Modulation-doped</a:t>
                </a:r>
                <a:endParaRPr lang="zh-TW" altLang="en-US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520310" y="4929770"/>
                <a:ext cx="296913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65070" y="5642866"/>
                    <a:ext cx="12357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070" y="5642866"/>
                    <a:ext cx="12357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07799" y="6381154"/>
                    <a:ext cx="12177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799" y="6381154"/>
                    <a:ext cx="12177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6816080" y="476672"/>
              <a:ext cx="4902381" cy="3043969"/>
              <a:chOff x="5951984" y="548680"/>
              <a:chExt cx="4902381" cy="30439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951984" y="1124744"/>
                <a:ext cx="4531161" cy="2467905"/>
                <a:chOff x="5821442" y="1988840"/>
                <a:chExt cx="5504471" cy="3312368"/>
              </a:xfrm>
            </p:grpSpPr>
            <p:pic>
              <p:nvPicPr>
                <p:cNvPr id="10" name="Picture 2" descr="https://upload.wikimedia.org/wikipedia/commons/thumb/9/9e/HEMT-band_structure_scheme-en.svg/350px-HEMT-band_structure_scheme-en.svg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32104" y="1988840"/>
                  <a:ext cx="4293809" cy="331236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5821442" y="4984914"/>
                  <a:ext cx="46362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>
                      <a:hlinkClick r:id="rId13"/>
                    </a:rPr>
                    <a:t>https://en.wikipedia.org/wiki/High-electron-mobility_transistor</a:t>
                  </a:r>
                  <a:endParaRPr lang="zh-TW" altLang="en-US" sz="12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6816080" y="548680"/>
                <a:ext cx="4038285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H</a:t>
                </a:r>
                <a:r>
                  <a:rPr lang="en-US" altLang="zh-TW" sz="1600" dirty="0" smtClean="0"/>
                  <a:t>igh-electron-mobility </a:t>
                </a:r>
                <a:r>
                  <a:rPr lang="en-US" altLang="zh-TW" sz="1600" dirty="0"/>
                  <a:t>transistor (</a:t>
                </a:r>
                <a:r>
                  <a:rPr lang="en-US" altLang="zh-TW" sz="1600" b="1" dirty="0"/>
                  <a:t>HEMT</a:t>
                </a:r>
                <a:r>
                  <a:rPr lang="en-US" altLang="zh-TW" sz="1600" dirty="0" smtClean="0"/>
                  <a:t>):</a:t>
                </a:r>
              </a:p>
              <a:p>
                <a:r>
                  <a:rPr lang="en-US" altLang="zh-TW" sz="1600" dirty="0" smtClean="0"/>
                  <a:t>Modulation-doped </a:t>
                </a:r>
                <a:r>
                  <a:rPr lang="en-US" altLang="zh-TW" sz="1600" dirty="0" err="1" smtClean="0"/>
                  <a:t>heterostructures</a:t>
                </a:r>
                <a:endParaRPr lang="zh-TW" altLang="en-US" sz="1600" dirty="0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684" y="4924077"/>
            <a:ext cx="5191802" cy="13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35" y="194398"/>
            <a:ext cx="8596668" cy="6400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3494BA"/>
                </a:solidFill>
              </a:rPr>
              <a:t>m</a:t>
            </a:r>
            <a:r>
              <a:rPr lang="en-US" altLang="zh-TW" dirty="0"/>
              <a:t>ethod</a:t>
            </a:r>
            <a:r>
              <a:rPr lang="zh-TW" altLang="en-US" dirty="0"/>
              <a:t>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3494BA"/>
                </a:solidFill>
              </a:rPr>
              <a:t>r</a:t>
            </a:r>
            <a:r>
              <a:rPr lang="en-US" altLang="zh-TW" dirty="0"/>
              <a:t>elaxation</a:t>
            </a:r>
            <a:endParaRPr lang="zh-TW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35760" y="1052736"/>
            <a:ext cx="3051699" cy="5525062"/>
            <a:chOff x="777571" y="1743373"/>
            <a:chExt cx="2243888" cy="4685663"/>
          </a:xfrm>
        </p:grpSpPr>
        <p:sp>
          <p:nvSpPr>
            <p:cNvPr id="9" name="Rectangle 8"/>
            <p:cNvSpPr/>
            <p:nvPr/>
          </p:nvSpPr>
          <p:spPr>
            <a:xfrm>
              <a:off x="993976" y="2441536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Guess a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=V</a:t>
              </a:r>
              <a:r>
                <a:rPr lang="en-US" altLang="zh-TW" sz="1200" baseline="-25000" dirty="0"/>
                <a:t>0</a:t>
              </a:r>
              <a:endParaRPr lang="zh-TW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3595" y="3297572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Substitute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 into the RHS</a:t>
              </a:r>
              <a:endParaRPr lang="zh-TW" alt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3595" y="4144483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/>
                <a:t>Obtain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new</a:t>
              </a:r>
              <a:endParaRPr lang="zh-TW" altLang="en-US" sz="1200" dirty="0"/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993595" y="1743373"/>
              <a:ext cx="863715" cy="47889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7571" y="4830267"/>
              <a:ext cx="1332339" cy="774137"/>
              <a:chOff x="983432" y="5745723"/>
              <a:chExt cx="1332339" cy="774137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983432" y="5745723"/>
                <a:ext cx="1332339" cy="77413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33906" y="5994291"/>
                    <a:ext cx="940299" cy="234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If |</a:t>
                    </a:r>
                    <a:r>
                      <a:rPr lang="en-US" altLang="zh-TW" sz="1200" dirty="0" err="1">
                        <a:solidFill>
                          <a:schemeClr val="bg1"/>
                        </a:solidFill>
                      </a:rPr>
                      <a:t>V</a:t>
                    </a:r>
                    <a:r>
                      <a:rPr lang="en-US" altLang="zh-TW" sz="1200" baseline="-25000" dirty="0" err="1">
                        <a:solidFill>
                          <a:schemeClr val="bg1"/>
                        </a:solidFill>
                      </a:rPr>
                      <a:t>old</a:t>
                    </a:r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-</a:t>
                    </a:r>
                    <a:r>
                      <a:rPr lang="en-US" altLang="zh-TW" sz="1200" dirty="0" err="1">
                        <a:solidFill>
                          <a:schemeClr val="bg1"/>
                        </a:solidFill>
                      </a:rPr>
                      <a:t>V</a:t>
                    </a:r>
                    <a:r>
                      <a:rPr lang="en-US" altLang="zh-TW" sz="1200" baseline="-25000" dirty="0" err="1">
                        <a:solidFill>
                          <a:schemeClr val="bg1"/>
                        </a:solidFill>
                      </a:rPr>
                      <a:t>new</a:t>
                    </a:r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|&lt;</a:t>
                    </a:r>
                    <a14:m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906" y="5994291"/>
                    <a:ext cx="940299" cy="234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8"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/>
                <p:cNvSpPr/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𝑒𝑥𝑎𝑐𝑡</m:t>
                            </m:r>
                          </m:sub>
                        </m:s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Parallelogram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857310" y="3554302"/>
              <a:ext cx="931302" cy="1663033"/>
              <a:chOff x="1857310" y="3554302"/>
              <a:chExt cx="931302" cy="1663033"/>
            </a:xfrm>
          </p:grpSpPr>
          <p:cxnSp>
            <p:nvCxnSpPr>
              <p:cNvPr id="22" name="Straight Connector 21"/>
              <p:cNvCxnSpPr>
                <a:stCxn id="12" idx="3"/>
              </p:cNvCxnSpPr>
              <p:nvPr/>
            </p:nvCxnSpPr>
            <p:spPr>
              <a:xfrm flipV="1">
                <a:off x="2109910" y="5217334"/>
                <a:ext cx="67870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788612" y="3554302"/>
                <a:ext cx="0" cy="1663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0" idx="3"/>
              </p:cNvCxnSpPr>
              <p:nvPr/>
            </p:nvCxnSpPr>
            <p:spPr>
              <a:xfrm flipH="1">
                <a:off x="1857310" y="3566372"/>
                <a:ext cx="931302" cy="6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07136" y="3697553"/>
                  <a:ext cx="814323" cy="2408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</a:rPr>
                              <m:t>𝒐𝒍𝒅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zh-TW" alt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136" y="3697553"/>
                  <a:ext cx="814323" cy="240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1443740" y="2125107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3740" y="29811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25452" y="384886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3740" y="4513838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25452" y="55365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7530" y="2420889"/>
            <a:ext cx="3354173" cy="3739670"/>
            <a:chOff x="8114360" y="3222355"/>
            <a:chExt cx="3292444" cy="3261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84232" y="3454799"/>
              <a:ext cx="3222572" cy="302953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114360" y="3222355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Flowchart symbols:</a:t>
              </a:r>
              <a:endParaRPr lang="zh-TW" alt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6F2B92-56A5-47FF-8EA2-4B724EFECFD9}"/>
                  </a:ext>
                </a:extLst>
              </p:cNvPr>
              <p:cNvSpPr txBox="1"/>
              <p:nvPr/>
            </p:nvSpPr>
            <p:spPr>
              <a:xfrm>
                <a:off x="5692908" y="1916832"/>
                <a:ext cx="6480720" cy="998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Iteratively 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1400" b="1" i="1">
                              <a:latin typeface="Cambria Math" panose="02040503050406030204" pitchFamily="18" charset="0"/>
                            </a:rPr>
                            <m:t>𝒐𝒍𝒅</m:t>
                          </m:r>
                        </m:sup>
                      </m:sSub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dirty="0"/>
              </a:p>
              <a:p>
                <a:r>
                  <a:rPr lang="en-US" altLang="zh-TW" sz="1400" dirty="0"/>
                  <a:t>f</a:t>
                </a:r>
                <a:r>
                  <a:rPr lang="en-US" altLang="zh-TW" sz="1400" dirty="0" smtClean="0"/>
                  <a:t>or</a:t>
                </a:r>
                <a:r>
                  <a:rPr lang="zh-TW" altLang="en-US" sz="1400" dirty="0" smtClean="0"/>
                  <a:t> </a:t>
                </a:r>
                <a:r>
                  <a:rPr lang="en-US" altLang="zh-TW" sz="1400" dirty="0" smtClean="0"/>
                  <a:t>all</a:t>
                </a:r>
                <a:r>
                  <a:rPr lang="zh-TW" altLang="en-US" sz="1400" dirty="0" smtClean="0"/>
                  <a:t> </a:t>
                </a:r>
                <a:r>
                  <a:rPr lang="en-US" altLang="zh-TW" sz="1400" i="1" dirty="0" err="1" smtClean="0"/>
                  <a:t>I,j,k</a:t>
                </a:r>
                <a:r>
                  <a:rPr lang="zh-TW" altLang="en-US" sz="1400" dirty="0" smtClean="0"/>
                  <a:t> </a:t>
                </a:r>
                <a:r>
                  <a:rPr lang="en-US" altLang="zh-TW" sz="1400" dirty="0" smtClean="0"/>
                  <a:t>under </a:t>
                </a:r>
                <a:r>
                  <a:rPr lang="en-US" altLang="zh-TW" sz="1400" dirty="0" smtClean="0"/>
                  <a:t>the given </a:t>
                </a:r>
                <a:r>
                  <a:rPr lang="en-US" altLang="zh-TW" sz="1400" dirty="0">
                    <a:solidFill>
                      <a:srgbClr val="FF0000"/>
                    </a:solidFill>
                  </a:rPr>
                  <a:t>boundary conditions</a:t>
                </a:r>
                <a:r>
                  <a:rPr lang="en-US" altLang="zh-TW" sz="1400" dirty="0"/>
                  <a:t>.</a:t>
                </a:r>
                <a:endParaRPr lang="zh-TW" altLang="en-US" sz="1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6F2B92-56A5-47FF-8EA2-4B724EFE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08" y="1916832"/>
                <a:ext cx="6480720" cy="998158"/>
              </a:xfrm>
              <a:prstGeom prst="rect">
                <a:avLst/>
              </a:prstGeom>
              <a:blipFill>
                <a:blip r:embed="rId9"/>
                <a:stretch>
                  <a:fillRect l="-188" t="-602" b="-42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937360" y="3429000"/>
            <a:ext cx="2938058" cy="1627152"/>
            <a:chOff x="7937360" y="3429000"/>
            <a:chExt cx="2938058" cy="1627152"/>
          </a:xfrm>
        </p:grpSpPr>
        <p:grpSp>
          <p:nvGrpSpPr>
            <p:cNvPr id="13" name="Group 12"/>
            <p:cNvGrpSpPr/>
            <p:nvPr/>
          </p:nvGrpSpPr>
          <p:grpSpPr>
            <a:xfrm>
              <a:off x="7937360" y="3429000"/>
              <a:ext cx="1872208" cy="1627152"/>
              <a:chOff x="8184232" y="3573016"/>
              <a:chExt cx="2160240" cy="198719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184233" y="4509120"/>
                <a:ext cx="1152128" cy="1051088"/>
                <a:chOff x="7513259" y="-387424"/>
                <a:chExt cx="2346005" cy="2203216"/>
              </a:xfrm>
            </p:grpSpPr>
            <p:cxnSp>
              <p:nvCxnSpPr>
                <p:cNvPr id="59" name="直線接點 61"/>
                <p:cNvCxnSpPr/>
                <p:nvPr/>
              </p:nvCxnSpPr>
              <p:spPr>
                <a:xfrm flipV="1">
                  <a:off x="8688288" y="-243408"/>
                  <a:ext cx="0" cy="19442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矩形 60"/>
                <p:cNvSpPr/>
                <p:nvPr/>
              </p:nvSpPr>
              <p:spPr>
                <a:xfrm>
                  <a:off x="7656311" y="-256965"/>
                  <a:ext cx="2040561" cy="194442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直線接點 61"/>
                <p:cNvCxnSpPr>
                  <a:stCxn id="30" idx="1"/>
                  <a:endCxn id="30" idx="3"/>
                </p:cNvCxnSpPr>
                <p:nvPr/>
              </p:nvCxnSpPr>
              <p:spPr>
                <a:xfrm>
                  <a:off x="7656311" y="715248"/>
                  <a:ext cx="204056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19"/>
                <p:cNvSpPr/>
                <p:nvPr/>
              </p:nvSpPr>
              <p:spPr>
                <a:xfrm>
                  <a:off x="7513259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21"/>
                <p:cNvSpPr/>
                <p:nvPr/>
              </p:nvSpPr>
              <p:spPr>
                <a:xfrm>
                  <a:off x="8539636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19"/>
                <p:cNvSpPr/>
                <p:nvPr/>
              </p:nvSpPr>
              <p:spPr>
                <a:xfrm>
                  <a:off x="9566013" y="-387422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19"/>
                <p:cNvSpPr/>
                <p:nvPr/>
              </p:nvSpPr>
              <p:spPr>
                <a:xfrm>
                  <a:off x="7513259" y="56430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21"/>
                <p:cNvSpPr/>
                <p:nvPr/>
              </p:nvSpPr>
              <p:spPr>
                <a:xfrm>
                  <a:off x="8539636" y="564305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19"/>
                <p:cNvSpPr/>
                <p:nvPr/>
              </p:nvSpPr>
              <p:spPr>
                <a:xfrm>
                  <a:off x="9566013" y="564307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19"/>
                <p:cNvSpPr/>
                <p:nvPr/>
              </p:nvSpPr>
              <p:spPr>
                <a:xfrm>
                  <a:off x="7513259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21"/>
                <p:cNvSpPr/>
                <p:nvPr/>
              </p:nvSpPr>
              <p:spPr>
                <a:xfrm>
                  <a:off x="8539636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19"/>
                <p:cNvSpPr/>
                <p:nvPr/>
              </p:nvSpPr>
              <p:spPr>
                <a:xfrm>
                  <a:off x="9566013" y="153405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192344" y="4509120"/>
                <a:ext cx="1152128" cy="1051088"/>
                <a:chOff x="7513259" y="-387424"/>
                <a:chExt cx="2346005" cy="2203216"/>
              </a:xfrm>
            </p:grpSpPr>
            <p:cxnSp>
              <p:nvCxnSpPr>
                <p:cNvPr id="61" name="直線接點 61"/>
                <p:cNvCxnSpPr/>
                <p:nvPr/>
              </p:nvCxnSpPr>
              <p:spPr>
                <a:xfrm flipV="1">
                  <a:off x="8688288" y="-243408"/>
                  <a:ext cx="0" cy="19442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矩形 60"/>
                <p:cNvSpPr/>
                <p:nvPr/>
              </p:nvSpPr>
              <p:spPr>
                <a:xfrm>
                  <a:off x="7656311" y="-256965"/>
                  <a:ext cx="2040561" cy="194442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直線接點 61"/>
                <p:cNvCxnSpPr>
                  <a:stCxn id="62" idx="1"/>
                  <a:endCxn id="62" idx="3"/>
                </p:cNvCxnSpPr>
                <p:nvPr/>
              </p:nvCxnSpPr>
              <p:spPr>
                <a:xfrm>
                  <a:off x="7656311" y="715248"/>
                  <a:ext cx="204056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19"/>
                <p:cNvSpPr/>
                <p:nvPr/>
              </p:nvSpPr>
              <p:spPr>
                <a:xfrm>
                  <a:off x="7513259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21"/>
                <p:cNvSpPr/>
                <p:nvPr/>
              </p:nvSpPr>
              <p:spPr>
                <a:xfrm>
                  <a:off x="8539636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19"/>
                <p:cNvSpPr/>
                <p:nvPr/>
              </p:nvSpPr>
              <p:spPr>
                <a:xfrm>
                  <a:off x="9566013" y="-387422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Oval 19"/>
                <p:cNvSpPr/>
                <p:nvPr/>
              </p:nvSpPr>
              <p:spPr>
                <a:xfrm>
                  <a:off x="7513259" y="56430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val 21"/>
                <p:cNvSpPr/>
                <p:nvPr/>
              </p:nvSpPr>
              <p:spPr>
                <a:xfrm>
                  <a:off x="8539636" y="564305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19"/>
                <p:cNvSpPr/>
                <p:nvPr/>
              </p:nvSpPr>
              <p:spPr>
                <a:xfrm>
                  <a:off x="9566013" y="564307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19"/>
                <p:cNvSpPr/>
                <p:nvPr/>
              </p:nvSpPr>
              <p:spPr>
                <a:xfrm>
                  <a:off x="7513259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21"/>
                <p:cNvSpPr/>
                <p:nvPr/>
              </p:nvSpPr>
              <p:spPr>
                <a:xfrm>
                  <a:off x="8539636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Oval 19"/>
                <p:cNvSpPr/>
                <p:nvPr/>
              </p:nvSpPr>
              <p:spPr>
                <a:xfrm>
                  <a:off x="9566013" y="153405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9192344" y="3573016"/>
                <a:ext cx="1152128" cy="1051088"/>
                <a:chOff x="7513259" y="-387424"/>
                <a:chExt cx="2346005" cy="2203216"/>
              </a:xfrm>
            </p:grpSpPr>
            <p:cxnSp>
              <p:nvCxnSpPr>
                <p:cNvPr id="74" name="直線接點 61"/>
                <p:cNvCxnSpPr/>
                <p:nvPr/>
              </p:nvCxnSpPr>
              <p:spPr>
                <a:xfrm flipV="1">
                  <a:off x="8688288" y="-243408"/>
                  <a:ext cx="0" cy="19442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矩形 60"/>
                <p:cNvSpPr/>
                <p:nvPr/>
              </p:nvSpPr>
              <p:spPr>
                <a:xfrm>
                  <a:off x="7656311" y="-256965"/>
                  <a:ext cx="2040561" cy="194442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" name="直線接點 61"/>
                <p:cNvCxnSpPr>
                  <a:stCxn id="75" idx="1"/>
                  <a:endCxn id="75" idx="3"/>
                </p:cNvCxnSpPr>
                <p:nvPr/>
              </p:nvCxnSpPr>
              <p:spPr>
                <a:xfrm>
                  <a:off x="7656311" y="715248"/>
                  <a:ext cx="204056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19"/>
                <p:cNvSpPr/>
                <p:nvPr/>
              </p:nvSpPr>
              <p:spPr>
                <a:xfrm>
                  <a:off x="7513259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21"/>
                <p:cNvSpPr/>
                <p:nvPr/>
              </p:nvSpPr>
              <p:spPr>
                <a:xfrm>
                  <a:off x="8539636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19"/>
                <p:cNvSpPr/>
                <p:nvPr/>
              </p:nvSpPr>
              <p:spPr>
                <a:xfrm>
                  <a:off x="9566013" y="-387422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Oval 19"/>
                <p:cNvSpPr/>
                <p:nvPr/>
              </p:nvSpPr>
              <p:spPr>
                <a:xfrm>
                  <a:off x="7513259" y="56430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21"/>
                <p:cNvSpPr/>
                <p:nvPr/>
              </p:nvSpPr>
              <p:spPr>
                <a:xfrm>
                  <a:off x="8539636" y="564305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19"/>
                <p:cNvSpPr/>
                <p:nvPr/>
              </p:nvSpPr>
              <p:spPr>
                <a:xfrm>
                  <a:off x="9566013" y="564307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19"/>
                <p:cNvSpPr/>
                <p:nvPr/>
              </p:nvSpPr>
              <p:spPr>
                <a:xfrm>
                  <a:off x="7513259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21"/>
                <p:cNvSpPr/>
                <p:nvPr/>
              </p:nvSpPr>
              <p:spPr>
                <a:xfrm>
                  <a:off x="8539636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19"/>
                <p:cNvSpPr/>
                <p:nvPr/>
              </p:nvSpPr>
              <p:spPr>
                <a:xfrm>
                  <a:off x="9566013" y="153405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8184232" y="3573016"/>
                <a:ext cx="1152128" cy="1051088"/>
                <a:chOff x="7513259" y="-387424"/>
                <a:chExt cx="2346005" cy="2203216"/>
              </a:xfrm>
            </p:grpSpPr>
            <p:cxnSp>
              <p:nvCxnSpPr>
                <p:cNvPr id="87" name="直線接點 61"/>
                <p:cNvCxnSpPr/>
                <p:nvPr/>
              </p:nvCxnSpPr>
              <p:spPr>
                <a:xfrm flipV="1">
                  <a:off x="8688288" y="-243408"/>
                  <a:ext cx="0" cy="19442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矩形 60"/>
                <p:cNvSpPr/>
                <p:nvPr/>
              </p:nvSpPr>
              <p:spPr>
                <a:xfrm>
                  <a:off x="7656311" y="-256965"/>
                  <a:ext cx="2040561" cy="194442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直線接點 61"/>
                <p:cNvCxnSpPr>
                  <a:stCxn id="88" idx="1"/>
                  <a:endCxn id="88" idx="3"/>
                </p:cNvCxnSpPr>
                <p:nvPr/>
              </p:nvCxnSpPr>
              <p:spPr>
                <a:xfrm>
                  <a:off x="7656311" y="715248"/>
                  <a:ext cx="204056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19"/>
                <p:cNvSpPr/>
                <p:nvPr/>
              </p:nvSpPr>
              <p:spPr>
                <a:xfrm>
                  <a:off x="7513259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21"/>
                <p:cNvSpPr/>
                <p:nvPr/>
              </p:nvSpPr>
              <p:spPr>
                <a:xfrm>
                  <a:off x="8539636" y="-387424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Oval 19"/>
                <p:cNvSpPr/>
                <p:nvPr/>
              </p:nvSpPr>
              <p:spPr>
                <a:xfrm>
                  <a:off x="9566013" y="-387422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Oval 19"/>
                <p:cNvSpPr/>
                <p:nvPr/>
              </p:nvSpPr>
              <p:spPr>
                <a:xfrm>
                  <a:off x="7513259" y="56430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Oval 21"/>
                <p:cNvSpPr/>
                <p:nvPr/>
              </p:nvSpPr>
              <p:spPr>
                <a:xfrm>
                  <a:off x="8539636" y="564305"/>
                  <a:ext cx="293251" cy="281737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19"/>
                <p:cNvSpPr/>
                <p:nvPr/>
              </p:nvSpPr>
              <p:spPr>
                <a:xfrm>
                  <a:off x="9566013" y="564307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19"/>
                <p:cNvSpPr/>
                <p:nvPr/>
              </p:nvSpPr>
              <p:spPr>
                <a:xfrm>
                  <a:off x="7513259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21"/>
                <p:cNvSpPr/>
                <p:nvPr/>
              </p:nvSpPr>
              <p:spPr>
                <a:xfrm>
                  <a:off x="8539636" y="1534053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Oval 19"/>
                <p:cNvSpPr/>
                <p:nvPr/>
              </p:nvSpPr>
              <p:spPr>
                <a:xfrm>
                  <a:off x="9566013" y="1534055"/>
                  <a:ext cx="293251" cy="2817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" name="Rectangle 2"/>
            <p:cNvSpPr/>
            <p:nvPr/>
          </p:nvSpPr>
          <p:spPr>
            <a:xfrm>
              <a:off x="7998246" y="3479962"/>
              <a:ext cx="1742204" cy="15260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687977" y="4636689"/>
                  <a:ext cx="1187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</a:rPr>
                    <a:t>BC:</a:t>
                  </a:r>
                  <a:r>
                    <a:rPr lang="zh-TW" altLang="en-US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977" y="4636689"/>
                  <a:ext cx="118744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103" t="-11667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8373853" y="4543198"/>
              <a:ext cx="144016" cy="152206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31623" y="4253767"/>
                  <a:ext cx="643060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623" y="4253767"/>
                  <a:ext cx="643060" cy="395621"/>
                </a:xfrm>
                <a:prstGeom prst="rect">
                  <a:avLst/>
                </a:prstGeom>
                <a:blipFill>
                  <a:blip r:embed="rId1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3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/>
              <a:t>u</a:t>
            </a:r>
            <a:r>
              <a:rPr lang="en-US" altLang="zh-TW" dirty="0" smtClean="0"/>
              <a:t>niformly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charged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49874" y="1556792"/>
                <a:ext cx="6814278" cy="209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a line charged uniformly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𝜆𝛿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)=(0,0)</m:t>
                    </m:r>
                  </m:oMath>
                </a14:m>
                <a:r>
                  <a:rPr lang="en-US" altLang="zh-TW" dirty="0"/>
                  <a:t> along the z-direction,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stands for the 1D charge density of the charged line. The Poisson’s equation describing the electrostatic system turns out to be a 2D problem and is written as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4" y="1556792"/>
                <a:ext cx="6814278" cy="2094612"/>
              </a:xfrm>
              <a:prstGeom prst="rect">
                <a:avLst/>
              </a:prstGeom>
              <a:blipFill>
                <a:blip r:embed="rId2"/>
                <a:stretch>
                  <a:fillRect l="-806" t="-3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466926"/>
            <a:ext cx="3457575" cy="1323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99456" y="4885823"/>
                <a:ext cx="5133648" cy="7031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885823"/>
                <a:ext cx="5133648" cy="703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232" y="3429000"/>
            <a:ext cx="3250010" cy="3033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3517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190" y="6669360"/>
            <a:ext cx="5476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1"/>
                </a:solidFill>
              </a:rPr>
              <a:t>C:\Users\sjche\Desktop\Work place\teaching\computational physics\PDE\2DPossion_relax.py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70337"/>
            <a:ext cx="9944698" cy="73838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The method</a:t>
            </a:r>
            <a:r>
              <a:rPr lang="zh-TW" altLang="en-US" sz="3200" dirty="0"/>
              <a:t> </a:t>
            </a:r>
            <a:r>
              <a:rPr lang="en-US" altLang="zh-TW" sz="3200" dirty="0"/>
              <a:t>of </a:t>
            </a:r>
            <a:r>
              <a:rPr lang="en-US" altLang="zh-TW" sz="3200" dirty="0">
                <a:solidFill>
                  <a:srgbClr val="FF0000"/>
                </a:solidFill>
              </a:rPr>
              <a:t>s</a:t>
            </a:r>
            <a:r>
              <a:rPr lang="en-US" altLang="zh-TW" sz="3200" dirty="0"/>
              <a:t>uccessive </a:t>
            </a:r>
            <a:r>
              <a:rPr lang="en-US" altLang="zh-TW" sz="3200" dirty="0">
                <a:solidFill>
                  <a:srgbClr val="FF0000"/>
                </a:solidFill>
              </a:rPr>
              <a:t>o</a:t>
            </a:r>
            <a:r>
              <a:rPr lang="en-US" altLang="zh-TW" sz="3200" dirty="0"/>
              <a:t>ver-</a:t>
            </a:r>
            <a:r>
              <a:rPr lang="en-US" altLang="zh-TW" sz="3200" dirty="0">
                <a:solidFill>
                  <a:srgbClr val="FF0000"/>
                </a:solidFill>
              </a:rPr>
              <a:t>r</a:t>
            </a:r>
            <a:r>
              <a:rPr lang="en-US" altLang="zh-TW" sz="3200" dirty="0"/>
              <a:t>elaxation(</a:t>
            </a:r>
            <a:r>
              <a:rPr lang="en-US" altLang="zh-TW" sz="3200" dirty="0">
                <a:solidFill>
                  <a:srgbClr val="FF0000"/>
                </a:solidFill>
              </a:rPr>
              <a:t>SOR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11425" y="1124744"/>
            <a:ext cx="2623257" cy="5220205"/>
            <a:chOff x="777571" y="1743373"/>
            <a:chExt cx="2011041" cy="4685663"/>
          </a:xfrm>
        </p:grpSpPr>
        <p:sp>
          <p:nvSpPr>
            <p:cNvPr id="9" name="Rectangle 8"/>
            <p:cNvSpPr/>
            <p:nvPr/>
          </p:nvSpPr>
          <p:spPr>
            <a:xfrm>
              <a:off x="993976" y="2441536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Guess a </a:t>
              </a:r>
              <a:r>
                <a:rPr lang="en-US" altLang="zh-TW" sz="1200" dirty="0" err="1"/>
                <a:t>V</a:t>
              </a:r>
              <a:r>
                <a:rPr lang="en-US" altLang="zh-TW" sz="1200" baseline="-25000" dirty="0" err="1"/>
                <a:t>old</a:t>
              </a:r>
              <a:r>
                <a:rPr lang="en-US" altLang="zh-TW" sz="1200" dirty="0"/>
                <a:t>=V</a:t>
              </a:r>
              <a:r>
                <a:rPr lang="en-US" altLang="zh-TW" sz="1200" baseline="-25000" dirty="0"/>
                <a:t>0</a:t>
              </a:r>
              <a:endParaRPr lang="zh-TW" alt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3595" y="3297572"/>
              <a:ext cx="863715" cy="551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Substitute </a:t>
              </a:r>
              <a:r>
                <a:rPr lang="en-US" altLang="zh-TW" sz="1200" dirty="0" err="1"/>
                <a:t>V</a:t>
              </a:r>
              <a:r>
                <a:rPr lang="en-US" altLang="zh-TW" sz="1200" i="1" baseline="-25000" dirty="0" err="1"/>
                <a:t>old</a:t>
              </a:r>
              <a:r>
                <a:rPr lang="en-US" altLang="zh-TW" sz="1200" dirty="0"/>
                <a:t> into the RHS</a:t>
              </a:r>
              <a:endParaRPr lang="zh-TW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93595" y="4144483"/>
                  <a:ext cx="863715" cy="551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Obtain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zh-TW" altLang="en-US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595" y="4144483"/>
                  <a:ext cx="863715" cy="55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lowchart: Terminator 6"/>
            <p:cNvSpPr/>
            <p:nvPr/>
          </p:nvSpPr>
          <p:spPr>
            <a:xfrm>
              <a:off x="993595" y="1743373"/>
              <a:ext cx="863715" cy="47889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7571" y="4830267"/>
              <a:ext cx="1332339" cy="774137"/>
              <a:chOff x="983432" y="5745723"/>
              <a:chExt cx="1332339" cy="774137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983432" y="5745723"/>
                <a:ext cx="1332339" cy="77413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36959" y="5994291"/>
                    <a:ext cx="1072481" cy="2486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If |</a:t>
                    </a:r>
                    <a:r>
                      <a:rPr lang="en-US" altLang="zh-TW" sz="12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a14:m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US" altLang="zh-TW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TW" sz="12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bg1"/>
                        </a:solidFill>
                      </a:rPr>
                      <a:t>|&lt;</a:t>
                    </a:r>
                    <a14:m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959" y="5994291"/>
                    <a:ext cx="1072481" cy="2486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/>
                <p:cNvSpPr/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𝑒𝑥𝑎𝑐𝑡</m:t>
                            </m:r>
                          </m:sub>
                        </m:s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Parallelogram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71" y="5852972"/>
                  <a:ext cx="1152128" cy="576064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1857310" y="3554302"/>
              <a:ext cx="931302" cy="1663033"/>
              <a:chOff x="1857310" y="3554302"/>
              <a:chExt cx="931302" cy="1663033"/>
            </a:xfrm>
          </p:grpSpPr>
          <p:cxnSp>
            <p:nvCxnSpPr>
              <p:cNvPr id="22" name="Straight Connector 21"/>
              <p:cNvCxnSpPr>
                <a:stCxn id="12" idx="3"/>
              </p:cNvCxnSpPr>
              <p:nvPr/>
            </p:nvCxnSpPr>
            <p:spPr>
              <a:xfrm flipV="1">
                <a:off x="2109910" y="5217334"/>
                <a:ext cx="67870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788612" y="3554302"/>
                <a:ext cx="0" cy="1663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0" idx="3"/>
              </p:cNvCxnSpPr>
              <p:nvPr/>
            </p:nvCxnSpPr>
            <p:spPr>
              <a:xfrm flipH="1">
                <a:off x="1857310" y="3566372"/>
                <a:ext cx="931302" cy="6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36828" y="3294600"/>
                  <a:ext cx="769681" cy="24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US" altLang="zh-TW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828" y="3294600"/>
                  <a:ext cx="769681" cy="2486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1443740" y="2125107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3740" y="29811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25452" y="384886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3740" y="4513838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25452" y="5536543"/>
              <a:ext cx="0" cy="31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873909" y="2909804"/>
            <a:ext cx="7776864" cy="2700355"/>
            <a:chOff x="3873909" y="2909804"/>
            <a:chExt cx="7776864" cy="27003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D82F95-61D4-4A3C-B6CF-CEDDEECC2B3E}"/>
                    </a:ext>
                  </a:extLst>
                </p:cNvPr>
                <p:cNvSpPr txBox="1"/>
                <p:nvPr/>
              </p:nvSpPr>
              <p:spPr>
                <a:xfrm>
                  <a:off x="3873909" y="2909804"/>
                  <a:ext cx="7776864" cy="2700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dirty="0" smtClean="0"/>
                    <a:t>Iteratively calculate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b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TW" sz="160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TW" sz="1600" dirty="0" smtClean="0"/>
                    <a:t>and</a:t>
                  </a:r>
                  <a:endParaRPr lang="en-US" altLang="zh-TW" sz="1600" dirty="0"/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TW" sz="1600" dirty="0" smtClean="0"/>
                    <a:t>= </a:t>
                  </a:r>
                  <a14:m>
                    <m:oMath xmlns:m="http://schemas.openxmlformats.org/officeDocument/2006/math">
                      <m:r>
                        <a:rPr lang="en-US" altLang="zh-TW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⋅ 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TW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1600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</m:oMath>
                  </a14:m>
                  <a:r>
                    <a:rPr lang="en-US" altLang="zh-TW" sz="1600" dirty="0" smtClean="0"/>
                    <a:t>,</a:t>
                  </a:r>
                </a:p>
                <a:p>
                  <a:pPr algn="ctr"/>
                  <a:endParaRPr lang="en-US" altLang="zh-TW" sz="1600" dirty="0" smtClean="0"/>
                </a:p>
                <a:p>
                  <a:pPr algn="ctr"/>
                  <a:endParaRPr lang="zh-TW" altLang="en-US" sz="1600" dirty="0"/>
                </a:p>
                <a:p>
                  <a:r>
                    <a:rPr lang="en-US" altLang="zh-TW" sz="1600" dirty="0" smtClean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1600" dirty="0" smtClean="0"/>
                    <a:t>and </a:t>
                  </a:r>
                  <a14:m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1600" dirty="0" smtClean="0"/>
                    <a:t>is </a:t>
                  </a:r>
                  <a:r>
                    <a:rPr lang="en-US" altLang="zh-TW" sz="1600" dirty="0"/>
                    <a:t>the relaxation factor </a:t>
                  </a:r>
                  <a:r>
                    <a:rPr lang="en-US" altLang="zh-TW" sz="1600" dirty="0" smtClean="0"/>
                    <a:t>usually chosen in </a:t>
                  </a:r>
                  <a:r>
                    <a:rPr lang="en-US" altLang="zh-TW" sz="1600" dirty="0" smtClean="0"/>
                    <a:t>the</a:t>
                  </a:r>
                </a:p>
                <a:p>
                  <a:endParaRPr lang="en-US" altLang="zh-TW" sz="1600" dirty="0"/>
                </a:p>
                <a:p>
                  <a:r>
                    <a:rPr lang="en-US" altLang="zh-TW" sz="1600" dirty="0" smtClean="0"/>
                    <a:t>range </a:t>
                  </a:r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</m:oMath>
                  </a14:m>
                  <a:endParaRPr lang="en-US" altLang="zh-TW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D82F95-61D4-4A3C-B6CF-CEDDEECC2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09" y="2909804"/>
                  <a:ext cx="7776864" cy="2700355"/>
                </a:xfrm>
                <a:prstGeom prst="rect">
                  <a:avLst/>
                </a:prstGeom>
                <a:blipFill>
                  <a:blip r:embed="rId8"/>
                  <a:stretch>
                    <a:fillRect l="-392" t="-903" b="-180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5375920" y="3837891"/>
              <a:ext cx="2304256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83832" y="4725144"/>
              <a:ext cx="180020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9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Electrostatics in 3D: a point charge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71694"/>
              </p:ext>
            </p:extLst>
          </p:nvPr>
        </p:nvGraphicFramePr>
        <p:xfrm>
          <a:off x="623392" y="2060848"/>
          <a:ext cx="9474150" cy="166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5" name="Equation" r:id="rId4" imgW="5486400" imgH="965160" progId="Equation.DSMT4">
                  <p:embed/>
                </p:oleObj>
              </mc:Choice>
              <mc:Fallback>
                <p:oleObj name="Equation" r:id="rId4" imgW="5486400" imgH="965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392" y="2060848"/>
                        <a:ext cx="9474150" cy="1666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871" y="4043455"/>
            <a:ext cx="1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160" y="4005064"/>
            <a:ext cx="3127637" cy="2730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05" y="6061532"/>
            <a:ext cx="6192688" cy="395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89041" y="4188786"/>
            <a:ext cx="4320481" cy="1552786"/>
            <a:chOff x="1775520" y="4170923"/>
            <a:chExt cx="4320481" cy="15527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5520" y="4177211"/>
              <a:ext cx="1950811" cy="154649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3647728" y="4437112"/>
              <a:ext cx="36004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3557" y="4170923"/>
              <a:ext cx="212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94BA"/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Sufficiently large box 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67808" y="5085184"/>
                <a:ext cx="3107004" cy="76713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0" dirty="0" smtClean="0"/>
                  <a:t>Analytical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085184"/>
                <a:ext cx="3107004" cy="767133"/>
              </a:xfrm>
              <a:prstGeom prst="rect">
                <a:avLst/>
              </a:prstGeom>
              <a:blipFill>
                <a:blip r:embed="rId9"/>
                <a:stretch>
                  <a:fillRect l="-391" t="-15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 method: convergence test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484784"/>
            <a:ext cx="3686198" cy="2540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484784"/>
            <a:ext cx="3672408" cy="253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4101098"/>
            <a:ext cx="3686198" cy="2540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4115985"/>
            <a:ext cx="3715072" cy="2540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856" y="2204864"/>
            <a:ext cx="864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V(x,0,0)</a:t>
            </a:r>
            <a:endParaRPr lang="zh-TW" alt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1384" y="4227376"/>
            <a:ext cx="2376264" cy="1546498"/>
            <a:chOff x="551384" y="4227376"/>
            <a:chExt cx="2376264" cy="154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9416" y="4227376"/>
              <a:ext cx="1950811" cy="154649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51384" y="5013176"/>
              <a:ext cx="237626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5400" y="2492896"/>
                <a:ext cx="3461012" cy="86357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0" dirty="0" smtClean="0"/>
                  <a:t>Analytical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492896"/>
                <a:ext cx="3461012" cy="863570"/>
              </a:xfrm>
              <a:prstGeom prst="rect">
                <a:avLst/>
              </a:prstGeom>
              <a:blipFill>
                <a:blip r:embed="rId8"/>
                <a:stretch>
                  <a:fillRect l="-702" t="-208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392" y="6581001"/>
            <a:ext cx="6499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physics\PDE\3DPossion_relax.py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SOR</a:t>
            </a:r>
            <a:r>
              <a:rPr lang="en-US" altLang="zh-TW" dirty="0" smtClean="0"/>
              <a:t> method: convergence test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2703028" cy="18487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23392" y="1484784"/>
            <a:ext cx="2376264" cy="1546498"/>
            <a:chOff x="551384" y="4227376"/>
            <a:chExt cx="2376264" cy="154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416" y="4227376"/>
              <a:ext cx="1950811" cy="154649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51384" y="5013176"/>
              <a:ext cx="237626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4149080"/>
            <a:ext cx="3816424" cy="250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1484784"/>
            <a:ext cx="3744416" cy="2483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856" y="2204864"/>
            <a:ext cx="86409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V(x,0,0)</a:t>
            </a:r>
            <a:endParaRPr lang="zh-TW" alt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200" y="1412776"/>
            <a:ext cx="3744416" cy="2483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200" y="4149080"/>
            <a:ext cx="3759415" cy="2468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9416" y="46531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w/o SOR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7568" y="46531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N=100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2064" y="50851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N=10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1864" y="50851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w/ SOR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6581001"/>
            <a:ext cx="6499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physics\PDE\3DPossion_relax.py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899291" y="5463760"/>
                <a:ext cx="80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=1.8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91" y="5463760"/>
                <a:ext cx="806888" cy="369332"/>
              </a:xfrm>
              <a:prstGeom prst="rect">
                <a:avLst/>
              </a:prstGeom>
              <a:blipFill>
                <a:blip r:embed="rId9"/>
                <a:stretch>
                  <a:fillRect t="-9836" r="-6061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3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Laplace’s equation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Iterative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9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eq.: Electrostatic potential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1325"/>
              </p:ext>
            </p:extLst>
          </p:nvPr>
        </p:nvGraphicFramePr>
        <p:xfrm>
          <a:off x="125413" y="1573213"/>
          <a:ext cx="116490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" name="Equation" r:id="rId4" imgW="6019560" imgH="1117440" progId="Equation.DSMT4">
                  <p:embed/>
                </p:oleObj>
              </mc:Choice>
              <mc:Fallback>
                <p:oleObj name="Equation" r:id="rId4" imgW="6019560" imgH="1117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413" y="1573213"/>
                        <a:ext cx="11649075" cy="216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945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3933056"/>
            <a:ext cx="3598105" cy="2776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022" y="411222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Example: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856" y="5949280"/>
            <a:ext cx="7344816" cy="6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2D example</a:t>
            </a:r>
            <a:r>
              <a:rPr lang="en-US" altLang="zh-TW" dirty="0" smtClean="0"/>
              <a:t>: two parallel biased plates</a:t>
            </a:r>
            <a:endParaRPr lang="zh-TW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16670"/>
              </p:ext>
            </p:extLst>
          </p:nvPr>
        </p:nvGraphicFramePr>
        <p:xfrm>
          <a:off x="3994628" y="2122830"/>
          <a:ext cx="59626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" name="Equation" r:id="rId4" imgW="4279680" imgH="2031840" progId="Equation.DSMT4">
                  <p:embed/>
                </p:oleObj>
              </mc:Choice>
              <mc:Fallback>
                <p:oleObj name="Equation" r:id="rId4" imgW="4279680" imgH="20318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4628" y="2122830"/>
                        <a:ext cx="5962650" cy="282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9416" y="6525344"/>
            <a:ext cx="610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physics\PDE\2DLaplace.py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" y="8566"/>
            <a:ext cx="1823121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FFFF"/>
                </a:solidFill>
              </a:rPr>
              <a:t>Exercise</a:t>
            </a:r>
            <a:endParaRPr lang="zh-TW" altLang="en-US" sz="2800" b="1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1423" y="2204864"/>
            <a:ext cx="1872208" cy="1627152"/>
            <a:chOff x="8184232" y="3573016"/>
            <a:chExt cx="2160240" cy="1987192"/>
          </a:xfrm>
        </p:grpSpPr>
        <p:grpSp>
          <p:nvGrpSpPr>
            <p:cNvPr id="24" name="Group 23"/>
            <p:cNvGrpSpPr/>
            <p:nvPr/>
          </p:nvGrpSpPr>
          <p:grpSpPr>
            <a:xfrm>
              <a:off x="8184233" y="4509120"/>
              <a:ext cx="1152128" cy="1051088"/>
              <a:chOff x="7513259" y="-387424"/>
              <a:chExt cx="2346005" cy="2203216"/>
            </a:xfrm>
          </p:grpSpPr>
          <p:cxnSp>
            <p:nvCxnSpPr>
              <p:cNvPr id="64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直線接點 61"/>
              <p:cNvCxnSpPr>
                <a:stCxn id="65" idx="1"/>
                <a:endCxn id="65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92344" y="4509120"/>
              <a:ext cx="1152128" cy="1051088"/>
              <a:chOff x="7513259" y="-387424"/>
              <a:chExt cx="2346005" cy="2203216"/>
            </a:xfrm>
          </p:grpSpPr>
          <p:cxnSp>
            <p:nvCxnSpPr>
              <p:cNvPr id="52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接點 61"/>
              <p:cNvCxnSpPr>
                <a:stCxn id="53" idx="1"/>
                <a:endCxn id="53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192344" y="3573016"/>
              <a:ext cx="1152128" cy="1051088"/>
              <a:chOff x="7513259" y="-387424"/>
              <a:chExt cx="2346005" cy="2203216"/>
            </a:xfrm>
          </p:grpSpPr>
          <p:cxnSp>
            <p:nvCxnSpPr>
              <p:cNvPr id="40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線接點 61"/>
              <p:cNvCxnSpPr>
                <a:stCxn id="41" idx="1"/>
                <a:endCxn id="41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184232" y="3573016"/>
              <a:ext cx="1152128" cy="1051088"/>
              <a:chOff x="7513259" y="-387424"/>
              <a:chExt cx="2346005" cy="2203216"/>
            </a:xfrm>
          </p:grpSpPr>
          <p:cxnSp>
            <p:nvCxnSpPr>
              <p:cNvPr id="28" name="直線接點 61"/>
              <p:cNvCxnSpPr/>
              <p:nvPr/>
            </p:nvCxnSpPr>
            <p:spPr>
              <a:xfrm flipV="1">
                <a:off x="8688288" y="-243408"/>
                <a:ext cx="0" cy="1944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60"/>
              <p:cNvSpPr/>
              <p:nvPr/>
            </p:nvSpPr>
            <p:spPr>
              <a:xfrm>
                <a:off x="7656311" y="-256965"/>
                <a:ext cx="2040561" cy="19444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接點 61"/>
              <p:cNvCxnSpPr>
                <a:stCxn id="29" idx="1"/>
                <a:endCxn id="29" idx="3"/>
              </p:cNvCxnSpPr>
              <p:nvPr/>
            </p:nvCxnSpPr>
            <p:spPr>
              <a:xfrm>
                <a:off x="7656311" y="715248"/>
                <a:ext cx="20405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19"/>
              <p:cNvSpPr/>
              <p:nvPr/>
            </p:nvSpPr>
            <p:spPr>
              <a:xfrm>
                <a:off x="7513259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21"/>
              <p:cNvSpPr/>
              <p:nvPr/>
            </p:nvSpPr>
            <p:spPr>
              <a:xfrm>
                <a:off x="8539636" y="-387424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19"/>
              <p:cNvSpPr/>
              <p:nvPr/>
            </p:nvSpPr>
            <p:spPr>
              <a:xfrm>
                <a:off x="9566013" y="-387422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19"/>
              <p:cNvSpPr/>
              <p:nvPr/>
            </p:nvSpPr>
            <p:spPr>
              <a:xfrm>
                <a:off x="7513259" y="56430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21"/>
              <p:cNvSpPr/>
              <p:nvPr/>
            </p:nvSpPr>
            <p:spPr>
              <a:xfrm>
                <a:off x="8539636" y="564305"/>
                <a:ext cx="293251" cy="281737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19"/>
              <p:cNvSpPr/>
              <p:nvPr/>
            </p:nvSpPr>
            <p:spPr>
              <a:xfrm>
                <a:off x="9566013" y="564307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19"/>
              <p:cNvSpPr/>
              <p:nvPr/>
            </p:nvSpPr>
            <p:spPr>
              <a:xfrm>
                <a:off x="7513259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21"/>
              <p:cNvSpPr/>
              <p:nvPr/>
            </p:nvSpPr>
            <p:spPr>
              <a:xfrm>
                <a:off x="8539636" y="1534053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19"/>
              <p:cNvSpPr/>
              <p:nvPr/>
            </p:nvSpPr>
            <p:spPr>
              <a:xfrm>
                <a:off x="9566013" y="1534055"/>
                <a:ext cx="293251" cy="281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Oval 21"/>
          <p:cNvSpPr/>
          <p:nvPr/>
        </p:nvSpPr>
        <p:spPr>
          <a:xfrm>
            <a:off x="1347916" y="3319062"/>
            <a:ext cx="144016" cy="15220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305686" y="3029631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86" y="3029631"/>
                <a:ext cx="676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31" idx="0"/>
          </p:cNvCxnSpPr>
          <p:nvPr/>
        </p:nvCxnSpPr>
        <p:spPr>
          <a:xfrm flipH="1">
            <a:off x="972309" y="2204864"/>
            <a:ext cx="1521" cy="1834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730659" y="2204864"/>
            <a:ext cx="1521" cy="1834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50890" y="4003225"/>
                <a:ext cx="43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0" y="4003225"/>
                <a:ext cx="43467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513324" y="4012963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24" y="4012963"/>
                <a:ext cx="4674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1776882" y="3317240"/>
            <a:ext cx="144016" cy="15220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Oval 79"/>
          <p:cNvSpPr/>
          <p:nvPr/>
        </p:nvSpPr>
        <p:spPr>
          <a:xfrm>
            <a:off x="2219143" y="3324852"/>
            <a:ext cx="144016" cy="15220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79376" y="3787100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44672" y="2255826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81747" y="2273217"/>
                <a:ext cx="54046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47" y="2273217"/>
                <a:ext cx="540469" cy="395621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095507" y="3537293"/>
                <a:ext cx="436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07" y="3537293"/>
                <a:ext cx="43640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3050323" y="2039167"/>
                <a:ext cx="469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323" y="2039167"/>
                <a:ext cx="46916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2336394" y="290882"/>
            <a:ext cx="9793088" cy="6706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Exercise</a:t>
            </a:r>
            <a:r>
              <a:rPr lang="en-US" altLang="zh-TW" dirty="0" smtClean="0"/>
              <a:t>: </a:t>
            </a:r>
            <a:r>
              <a:rPr lang="en-US" altLang="zh-TW" dirty="0" smtClean="0"/>
              <a:t>a finite parallel </a:t>
            </a:r>
            <a:r>
              <a:rPr lang="en-US" altLang="zh-TW" dirty="0"/>
              <a:t>plate </a:t>
            </a:r>
            <a:r>
              <a:rPr lang="en-US" altLang="zh-TW" dirty="0" smtClean="0"/>
              <a:t>capacitor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E4E3C1-7575-4336-BE2E-8918E221313C}"/>
              </a:ext>
            </a:extLst>
          </p:cNvPr>
          <p:cNvGrpSpPr/>
          <p:nvPr/>
        </p:nvGrpSpPr>
        <p:grpSpPr>
          <a:xfrm>
            <a:off x="7232938" y="816802"/>
            <a:ext cx="3237650" cy="2421053"/>
            <a:chOff x="6930973" y="796081"/>
            <a:chExt cx="3237650" cy="2421053"/>
          </a:xfrm>
        </p:grpSpPr>
        <p:grpSp>
          <p:nvGrpSpPr>
            <p:cNvPr id="8" name="群組 7"/>
            <p:cNvGrpSpPr/>
            <p:nvPr/>
          </p:nvGrpSpPr>
          <p:grpSpPr>
            <a:xfrm>
              <a:off x="7490147" y="796081"/>
              <a:ext cx="2678476" cy="2421053"/>
              <a:chOff x="7490147" y="796081"/>
              <a:chExt cx="2678476" cy="2421053"/>
            </a:xfrm>
          </p:grpSpPr>
          <p:sp>
            <p:nvSpPr>
              <p:cNvPr id="108" name="Rectangle 11"/>
              <p:cNvSpPr/>
              <p:nvPr/>
            </p:nvSpPr>
            <p:spPr>
              <a:xfrm>
                <a:off x="8267990" y="1746587"/>
                <a:ext cx="1062045" cy="434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9" name="Rectangle 12"/>
              <p:cNvSpPr/>
              <p:nvPr/>
            </p:nvSpPr>
            <p:spPr>
              <a:xfrm>
                <a:off x="8267990" y="2589916"/>
                <a:ext cx="1062045" cy="434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grpSp>
            <p:nvGrpSpPr>
              <p:cNvPr id="6" name="群組 5"/>
              <p:cNvGrpSpPr/>
              <p:nvPr/>
            </p:nvGrpSpPr>
            <p:grpSpPr>
              <a:xfrm>
                <a:off x="7490147" y="796081"/>
                <a:ext cx="2678476" cy="2421053"/>
                <a:chOff x="7551713" y="-724017"/>
                <a:chExt cx="3337560" cy="3909999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71ECB2D5-5B09-4F26-9041-7827B9304295}"/>
                    </a:ext>
                  </a:extLst>
                </p:cNvPr>
                <p:cNvGrpSpPr/>
                <p:nvPr/>
              </p:nvGrpSpPr>
              <p:grpSpPr>
                <a:xfrm>
                  <a:off x="7949723" y="566590"/>
                  <a:ext cx="2477307" cy="2408425"/>
                  <a:chOff x="780537" y="1943041"/>
                  <a:chExt cx="2815412" cy="2066263"/>
                </a:xfrm>
              </p:grpSpPr>
              <p:sp>
                <p:nvSpPr>
                  <p:cNvPr id="52" name="TextBox 6">
                    <a:extLst>
                      <a:ext uri="{FF2B5EF4-FFF2-40B4-BE49-F238E27FC236}">
                        <a16:creationId xmlns:a16="http://schemas.microsoft.com/office/drawing/2014/main" id="{ECFF103E-83E5-44C4-9D77-A8FED3C8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742" y="1943041"/>
                    <a:ext cx="583860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1V</a:t>
                    </a:r>
                    <a:endParaRPr lang="zh-TW" altLang="en-US" sz="1600" dirty="0"/>
                  </a:p>
                </p:txBody>
              </p:sp>
              <p:sp>
                <p:nvSpPr>
                  <p:cNvPr id="53" name="TextBox 7">
                    <a:extLst>
                      <a:ext uri="{FF2B5EF4-FFF2-40B4-BE49-F238E27FC236}">
                        <a16:creationId xmlns:a16="http://schemas.microsoft.com/office/drawing/2014/main" id="{72E79B80-7041-4280-AB99-CBA096CD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395" y="3155855"/>
                    <a:ext cx="690554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-1V</a:t>
                    </a:r>
                    <a:endParaRPr lang="zh-TW" altLang="en-US" sz="1600" dirty="0"/>
                  </a:p>
                </p:txBody>
              </p:sp>
              <p:cxnSp>
                <p:nvCxnSpPr>
                  <p:cNvPr id="54" name="Straight Arrow Connector 16">
                    <a:extLst>
                      <a:ext uri="{FF2B5EF4-FFF2-40B4-BE49-F238E27FC236}">
                        <a16:creationId xmlns:a16="http://schemas.microsoft.com/office/drawing/2014/main" id="{E4D5A600-2EAE-4C6D-A680-5C88D2632809}"/>
                      </a:ext>
                    </a:extLst>
                  </p:cNvPr>
                  <p:cNvCxnSpPr/>
                  <p:nvPr/>
                </p:nvCxnSpPr>
                <p:spPr>
                  <a:xfrm>
                    <a:off x="1507411" y="2205089"/>
                    <a:ext cx="0" cy="1135432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17">
                    <a:extLst>
                      <a:ext uri="{FF2B5EF4-FFF2-40B4-BE49-F238E27FC236}">
                        <a16:creationId xmlns:a16="http://schemas.microsoft.com/office/drawing/2014/main" id="{2AC42738-C1D0-4C02-B0C6-ECF5782649BB}"/>
                      </a:ext>
                    </a:extLst>
                  </p:cNvPr>
                  <p:cNvCxnSpPr/>
                  <p:nvPr/>
                </p:nvCxnSpPr>
                <p:spPr>
                  <a:xfrm>
                    <a:off x="1400846" y="3484537"/>
                    <a:ext cx="1504548" cy="0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21">
                    <a:extLst>
                      <a:ext uri="{FF2B5EF4-FFF2-40B4-BE49-F238E27FC236}">
                        <a16:creationId xmlns:a16="http://schemas.microsoft.com/office/drawing/2014/main" id="{8E04CCBE-ADEE-4602-B490-0FF386DC6199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37" y="2531592"/>
                    <a:ext cx="726875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d=4</a:t>
                    </a:r>
                    <a:endParaRPr lang="zh-TW" altLang="en-US" sz="1600" dirty="0"/>
                  </a:p>
                </p:txBody>
              </p:sp>
              <p:sp>
                <p:nvSpPr>
                  <p:cNvPr id="57" name="TextBox 22">
                    <a:extLst>
                      <a:ext uri="{FF2B5EF4-FFF2-40B4-BE49-F238E27FC236}">
                        <a16:creationId xmlns:a16="http://schemas.microsoft.com/office/drawing/2014/main" id="{7574737B-4E13-4E47-8DAE-B21CEA7312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593" y="3540218"/>
                    <a:ext cx="813137" cy="469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600" dirty="0"/>
                      <a:t>W=4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551713" y="-281118"/>
                  <a:ext cx="3337560" cy="34671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07" name="TextBox 21">
                  <a:extLst>
                    <a:ext uri="{FF2B5EF4-FFF2-40B4-BE49-F238E27FC236}">
                      <a16:creationId xmlns:a16="http://schemas.microsoft.com/office/drawing/2014/main" id="{1C625BFC-D516-4D86-869C-A8BD805261ED}"/>
                    </a:ext>
                  </a:extLst>
                </p:cNvPr>
                <p:cNvSpPr txBox="1"/>
                <p:nvPr/>
              </p:nvSpPr>
              <p:spPr>
                <a:xfrm>
                  <a:off x="8860045" y="-724017"/>
                  <a:ext cx="647573" cy="54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solidFill>
                        <a:srgbClr val="FF0000"/>
                      </a:solidFill>
                    </a:rPr>
                    <a:t>V=0</a:t>
                  </a:r>
                  <a:endParaRPr lang="zh-TW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1" name="Straight Arrow Connector 16">
              <a:extLst>
                <a:ext uri="{FF2B5EF4-FFF2-40B4-BE49-F238E27FC236}">
                  <a16:creationId xmlns:a16="http://schemas.microsoft.com/office/drawing/2014/main" id="{F3AA86F4-C369-4148-9EAD-59C53CEB8C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1070322"/>
              <a:ext cx="0" cy="214681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6824D43E-FD25-4055-A96D-66B6F395A0D9}"/>
                </a:ext>
              </a:extLst>
            </p:cNvPr>
            <p:cNvSpPr txBox="1"/>
            <p:nvPr/>
          </p:nvSpPr>
          <p:spPr>
            <a:xfrm>
              <a:off x="6930973" y="1874060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zh-TW" alt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363007" y="1008289"/>
                <a:ext cx="71287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Consider a parallel rectangular plate capacitor with infinite length and finite width w=4cm and the inter-plate distance d=4cm. The upper and lower plates are biased by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solidFill>
                      <a:srgbClr val="FFC000"/>
                    </a:solidFill>
                  </a:rPr>
                  <a:t>=1 and -1 volt </a:t>
                </a:r>
                <a:r>
                  <a:rPr lang="en-US" altLang="zh-TW" sz="1600" dirty="0" smtClean="0">
                    <a:solidFill>
                      <a:srgbClr val="CC9900"/>
                    </a:solidFill>
                  </a:rPr>
                  <a:t>(gate</a:t>
                </a:r>
                <a:r>
                  <a:rPr lang="en-US" altLang="zh-TW" sz="1600" dirty="0" smtClean="0">
                    <a:solidFill>
                      <a:srgbClr val="CC9900"/>
                    </a:solidFill>
                  </a:rPr>
                  <a:t>-</a:t>
                </a:r>
                <a:r>
                  <a:rPr lang="en-US" altLang="zh-TW" sz="1600" dirty="0" smtClean="0">
                    <a:solidFill>
                      <a:srgbClr val="CC9900"/>
                    </a:solidFill>
                  </a:rPr>
                  <a:t>condition</a:t>
                </a:r>
                <a:r>
                  <a:rPr lang="en-US" altLang="zh-TW" sz="1600" dirty="0" smtClean="0">
                    <a:solidFill>
                      <a:srgbClr val="CC9900"/>
                    </a:solidFill>
                  </a:rPr>
                  <a:t>), </a:t>
                </a:r>
                <a:r>
                  <a:rPr lang="en-US" altLang="zh-TW" sz="1600" dirty="0" smtClean="0"/>
                  <a:t>respectively. Find the </a:t>
                </a:r>
                <a:r>
                  <a:rPr lang="en-US" altLang="zh-TW" sz="1600" u="sng" dirty="0" smtClean="0"/>
                  <a:t>electrostatic potential </a:t>
                </a:r>
                <a:r>
                  <a:rPr lang="en-US" altLang="zh-TW" sz="1600" dirty="0" smtClean="0"/>
                  <a:t>and </a:t>
                </a:r>
                <a:r>
                  <a:rPr lang="en-US" altLang="zh-TW" sz="1600" u="sng" dirty="0" smtClean="0"/>
                  <a:t>electric fiel</a:t>
                </a:r>
                <a:r>
                  <a:rPr lang="en-US" altLang="zh-TW" sz="1600" dirty="0" smtClean="0"/>
                  <a:t>d established by the charged parallel plates.</a:t>
                </a:r>
              </a:p>
              <a:p>
                <a:r>
                  <a:rPr lang="en-US" altLang="zh-TW" sz="1600" dirty="0" smtClean="0"/>
                  <a:t>Hint: in the numerical computation, consider a bigger square area, say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×10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altLang="zh-TW" sz="1600" dirty="0" smtClean="0"/>
                  <a:t>, where the dual-plate capacitor is placed in the middle and the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boundary condition </a:t>
                </a:r>
                <a:r>
                  <a:rPr lang="en-US" altLang="zh-TW" sz="1600" dirty="0" smtClean="0"/>
                  <a:t>that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the voltage is zero at the edges </a:t>
                </a:r>
                <a:r>
                  <a:rPr lang="en-US" altLang="zh-TW" sz="1600" dirty="0" smtClean="0"/>
                  <a:t>of the square area is assumed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. Sufficiently large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square grids </a:t>
                </a:r>
                <a:r>
                  <a:rPr lang="en-US" altLang="zh-TW" sz="1600" dirty="0" smtClean="0"/>
                  <a:t>are set in the square area considered in the finite difference method (FDM) to get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well converged result</a:t>
                </a:r>
                <a:r>
                  <a:rPr lang="en-US" altLang="zh-TW" sz="1600" dirty="0" smtClean="0"/>
                  <a:t>.</a:t>
                </a:r>
                <a:endParaRPr lang="en-US" altLang="zh-TW" sz="1600" dirty="0"/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07" y="1008289"/>
                <a:ext cx="7128792" cy="2800767"/>
              </a:xfrm>
              <a:prstGeom prst="rect">
                <a:avLst/>
              </a:prstGeom>
              <a:blipFill>
                <a:blip r:embed="rId3"/>
                <a:stretch>
                  <a:fillRect l="-513" t="-870" b="-1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663952" y="4005064"/>
                <a:ext cx="6346428" cy="707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>
                    <a:latin typeface="Trebuchet MS" panose="020B0603020202020204" pitchFamily="34" charset="0"/>
                  </a:rPr>
                  <a:t>Take the simple instance of 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altLang="zh-TW" sz="1600" dirty="0" smtClean="0">
                    <a:latin typeface="Trebuchet MS" panose="020B0603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600" dirty="0" smtClean="0"/>
                  <a:t>where </a:t>
                </a:r>
                <a:r>
                  <a:rPr lang="en-US" altLang="zh-TW" sz="1600" dirty="0" err="1"/>
                  <a:t>i,j</a:t>
                </a:r>
                <a:r>
                  <a:rPr lang="en-US" altLang="zh-TW" sz="1600" dirty="0"/>
                  <a:t>=0,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altLang="zh-TW" sz="1600" dirty="0"/>
                  <a:t>.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005064"/>
                <a:ext cx="6346428" cy="707053"/>
              </a:xfrm>
              <a:prstGeom prst="rect">
                <a:avLst/>
              </a:prstGeom>
              <a:blipFill>
                <a:blip r:embed="rId4"/>
                <a:stretch>
                  <a:fillRect l="-480" t="-3448" b="-8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663952" y="5661248"/>
                <a:ext cx="648948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Boundary conditions</a:t>
                </a:r>
                <a:r>
                  <a:rPr lang="en-US" altLang="zh-TW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,10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10,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1600" b="0" dirty="0">
                  <a:solidFill>
                    <a:srgbClr val="FF0000"/>
                  </a:solidFill>
                </a:endParaRPr>
              </a:p>
              <a:p>
                <a:r>
                  <a:rPr lang="en-US" altLang="zh-TW" sz="1600" dirty="0"/>
                  <a:t>where </a:t>
                </a:r>
                <a:r>
                  <a:rPr lang="en-US" altLang="zh-TW" sz="1600" dirty="0" err="1"/>
                  <a:t>i,j</a:t>
                </a:r>
                <a:r>
                  <a:rPr lang="en-US" altLang="zh-TW" sz="1600" dirty="0"/>
                  <a:t>=0,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1600" dirty="0"/>
                  <a:t>,10.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661248"/>
                <a:ext cx="6489484" cy="604589"/>
              </a:xfrm>
              <a:prstGeom prst="rect">
                <a:avLst/>
              </a:prstGeom>
              <a:blipFill>
                <a:blip r:embed="rId5"/>
                <a:stretch>
                  <a:fillRect l="-469" t="-4040" b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/>
              <p:cNvSpPr/>
              <p:nvPr/>
            </p:nvSpPr>
            <p:spPr>
              <a:xfrm>
                <a:off x="5663952" y="4653136"/>
                <a:ext cx="6489484" cy="641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 smtClean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Gate</a:t>
                </a:r>
                <a:r>
                  <a:rPr lang="en-US" altLang="zh-TW" sz="1600" dirty="0" smtClean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zh-TW" sz="1600" dirty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condition</a:t>
                </a:r>
                <a:r>
                  <a:rPr lang="en-US" altLang="zh-TW" sz="1600" dirty="0" smtClean="0">
                    <a:solidFill>
                      <a:srgbClr val="CC9900"/>
                    </a:solidFill>
                    <a:latin typeface="Trebuchet MS" panose="020B060302020202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=3,⋯,7,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=3,⋯,7,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653136"/>
                <a:ext cx="6489484" cy="641586"/>
              </a:xfrm>
              <a:prstGeom prst="rect">
                <a:avLst/>
              </a:prstGeom>
              <a:blipFill>
                <a:blip r:embed="rId6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51384" y="4103530"/>
            <a:ext cx="4464496" cy="1099212"/>
            <a:chOff x="335360" y="3789040"/>
            <a:chExt cx="4464496" cy="1099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/>
                <p:cNvSpPr/>
                <p:nvPr/>
              </p:nvSpPr>
              <p:spPr>
                <a:xfrm>
                  <a:off x="335360" y="3789040"/>
                  <a:ext cx="4464496" cy="10992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dirty="0" smtClean="0"/>
                    <a:t>Laplace’s equation: </a:t>
                  </a:r>
                </a:p>
                <a:p>
                  <a:endParaRPr lang="en-US" altLang="zh-TW" sz="160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2000" dirty="0" smtClean="0"/>
                    <a:t> </a:t>
                  </a:r>
                  <a:r>
                    <a:rPr lang="en-US" altLang="zh-TW" sz="1600" dirty="0" smtClean="0"/>
                    <a:t>with the </a:t>
                  </a:r>
                  <a:r>
                    <a:rPr lang="en-US" altLang="zh-TW" sz="1600" dirty="0">
                      <a:solidFill>
                        <a:srgbClr val="CC9900"/>
                      </a:solidFill>
                    </a:rPr>
                    <a:t>G</a:t>
                  </a:r>
                  <a:r>
                    <a:rPr lang="en-US" altLang="zh-TW" sz="1600" dirty="0" smtClean="0">
                      <a:solidFill>
                        <a:srgbClr val="CC9900"/>
                      </a:solidFill>
                    </a:rPr>
                    <a:t>.C</a:t>
                  </a:r>
                  <a:r>
                    <a:rPr lang="en-US" altLang="zh-TW" sz="1600" dirty="0" smtClean="0">
                      <a:solidFill>
                        <a:srgbClr val="CC9900"/>
                      </a:solidFill>
                    </a:rPr>
                    <a:t>. </a:t>
                  </a:r>
                  <a:r>
                    <a:rPr lang="en-US" altLang="zh-TW" sz="1600" dirty="0" smtClean="0"/>
                    <a:t>and </a:t>
                  </a:r>
                  <a:r>
                    <a:rPr lang="en-US" altLang="zh-TW" sz="1600" dirty="0" smtClean="0">
                      <a:solidFill>
                        <a:srgbClr val="FF0000"/>
                      </a:solidFill>
                    </a:rPr>
                    <a:t>B.C.</a:t>
                  </a:r>
                  <a:endParaRPr lang="en-US" altLang="zh-TW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60" y="3789040"/>
                  <a:ext cx="4464496" cy="1099212"/>
                </a:xfrm>
                <a:prstGeom prst="rect">
                  <a:avLst/>
                </a:prstGeom>
                <a:blipFill>
                  <a:blip r:embed="rId7"/>
                  <a:stretch>
                    <a:fillRect l="-682" t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/>
            <p:cNvSpPr/>
            <p:nvPr/>
          </p:nvSpPr>
          <p:spPr>
            <a:xfrm>
              <a:off x="335360" y="4293096"/>
              <a:ext cx="3888432" cy="592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406" y="8566"/>
            <a:ext cx="1823121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FFFF"/>
                </a:solidFill>
              </a:rPr>
              <a:t>Exercise</a:t>
            </a:r>
            <a:endParaRPr lang="zh-TW" alt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Laplace’s equation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88743"/>
              </p:ext>
            </p:extLst>
          </p:nvPr>
        </p:nvGraphicFramePr>
        <p:xfrm>
          <a:off x="425450" y="1916113"/>
          <a:ext cx="528478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Equation" r:id="rId4" imgW="2908080" imgH="1168200" progId="Equation.DSMT4">
                  <p:embed/>
                </p:oleObj>
              </mc:Choice>
              <mc:Fallback>
                <p:oleObj name="Equation" r:id="rId4" imgW="2908080" imgH="1168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450" y="1916113"/>
                        <a:ext cx="5284788" cy="2122487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4192" y="1556792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Double quantum dot: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c</a:t>
            </a:r>
            <a:r>
              <a:rPr lang="en-US" altLang="zh-TW" dirty="0" smtClean="0"/>
              <a:t>harge </a:t>
            </a:r>
            <a:r>
              <a:rPr lang="en-US" altLang="zh-TW" b="1" i="1" dirty="0" smtClean="0"/>
              <a:t>quantum bit</a:t>
            </a:r>
            <a:endParaRPr lang="zh-TW" altLang="en-US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392144" y="4725144"/>
            <a:ext cx="2752222" cy="872475"/>
            <a:chOff x="1055440" y="4179612"/>
            <a:chExt cx="3816424" cy="1692725"/>
          </a:xfrm>
        </p:grpSpPr>
        <p:sp>
          <p:nvSpPr>
            <p:cNvPr id="8" name="Rectangle 7"/>
            <p:cNvSpPr/>
            <p:nvPr/>
          </p:nvSpPr>
          <p:spPr>
            <a:xfrm>
              <a:off x="1055440" y="4680595"/>
              <a:ext cx="3816424" cy="11521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1055440" y="4559725"/>
              <a:ext cx="792088" cy="1100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9776" y="4559726"/>
              <a:ext cx="792088" cy="1189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5816" y="4559726"/>
              <a:ext cx="495672" cy="1100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18336" y="4713149"/>
              <a:ext cx="2433448" cy="588059"/>
            </a:xfrm>
            <a:custGeom>
              <a:avLst/>
              <a:gdLst>
                <a:gd name="connsiteX0" fmla="*/ 0 w 1429900"/>
                <a:gd name="connsiteY0" fmla="*/ 0 h 349965"/>
                <a:gd name="connsiteX1" fmla="*/ 184107 w 1429900"/>
                <a:gd name="connsiteY1" fmla="*/ 73643 h 349965"/>
                <a:gd name="connsiteX2" fmla="*/ 460268 w 1429900"/>
                <a:gd name="connsiteY2" fmla="*/ 343667 h 349965"/>
                <a:gd name="connsiteX3" fmla="*/ 730292 w 1429900"/>
                <a:gd name="connsiteY3" fmla="*/ 122738 h 349965"/>
                <a:gd name="connsiteX4" fmla="*/ 981906 w 1429900"/>
                <a:gd name="connsiteY4" fmla="*/ 349804 h 349965"/>
                <a:gd name="connsiteX5" fmla="*/ 1282614 w 1429900"/>
                <a:gd name="connsiteY5" fmla="*/ 79780 h 349965"/>
                <a:gd name="connsiteX6" fmla="*/ 1429900 w 1429900"/>
                <a:gd name="connsiteY6" fmla="*/ 18411 h 3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900" h="349965">
                  <a:moveTo>
                    <a:pt x="0" y="0"/>
                  </a:moveTo>
                  <a:cubicBezTo>
                    <a:pt x="53698" y="8182"/>
                    <a:pt x="107396" y="16365"/>
                    <a:pt x="184107" y="73643"/>
                  </a:cubicBezTo>
                  <a:cubicBezTo>
                    <a:pt x="260818" y="130921"/>
                    <a:pt x="369237" y="335485"/>
                    <a:pt x="460268" y="343667"/>
                  </a:cubicBezTo>
                  <a:cubicBezTo>
                    <a:pt x="551299" y="351849"/>
                    <a:pt x="643352" y="121715"/>
                    <a:pt x="730292" y="122738"/>
                  </a:cubicBezTo>
                  <a:cubicBezTo>
                    <a:pt x="817232" y="123761"/>
                    <a:pt x="889852" y="356964"/>
                    <a:pt x="981906" y="349804"/>
                  </a:cubicBezTo>
                  <a:cubicBezTo>
                    <a:pt x="1073960" y="342644"/>
                    <a:pt x="1207948" y="135012"/>
                    <a:pt x="1282614" y="79780"/>
                  </a:cubicBezTo>
                  <a:cubicBezTo>
                    <a:pt x="1357280" y="24548"/>
                    <a:pt x="1393590" y="21479"/>
                    <a:pt x="1429900" y="18411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90041" y="4759771"/>
              <a:ext cx="621783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V(x)</a:t>
              </a:r>
              <a:endParaRPr lang="zh-TW" altLang="en-US" sz="105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60231" y="5661248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7401" y="5364777"/>
              <a:ext cx="353875" cy="50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x</a:t>
              </a:r>
              <a:endParaRPr lang="zh-TW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4109" y="4190393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Vg1</a:t>
              </a:r>
              <a:endParaRPr lang="zh-TW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3525" y="4179612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Vg2</a:t>
              </a:r>
              <a:endParaRPr lang="zh-TW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1784" y="4185002"/>
              <a:ext cx="580256" cy="50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Vg3</a:t>
              </a:r>
              <a:endParaRPr lang="zh-TW" altLang="en-US" sz="10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6120" y="5949280"/>
            <a:ext cx="367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T. Hayashi et al. Phys. Rev. Lett. 91, 226804 (2003)</a:t>
            </a:r>
            <a:endParaRPr lang="zh-TW" alt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8" y="2276872"/>
            <a:ext cx="2768994" cy="231927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28248" y="3645024"/>
            <a:ext cx="1008112" cy="720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27448" y="4797152"/>
            <a:ext cx="3438867" cy="1542077"/>
            <a:chOff x="1127448" y="4797152"/>
            <a:chExt cx="3438867" cy="15420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3472" y="4869160"/>
              <a:ext cx="3222843" cy="147006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27448" y="4797152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Quantum computation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4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0" y="-81981"/>
            <a:ext cx="12072664" cy="1320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Finite parallel </a:t>
            </a:r>
            <a:r>
              <a:rPr lang="en-US" altLang="zh-TW" dirty="0"/>
              <a:t>plate </a:t>
            </a:r>
            <a:r>
              <a:rPr lang="en-US" altLang="zh-TW" dirty="0" smtClean="0"/>
              <a:t>capacitor: the </a:t>
            </a:r>
            <a:r>
              <a:rPr lang="en-US" altLang="zh-TW" dirty="0" smtClean="0">
                <a:solidFill>
                  <a:srgbClr val="FF0000"/>
                </a:solidFill>
              </a:rPr>
              <a:t>convergence</a:t>
            </a:r>
            <a:r>
              <a:rPr lang="en-US" altLang="zh-TW" dirty="0" smtClean="0"/>
              <a:t> in the iterative relaxation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91344" y="1556792"/>
                <a:ext cx="3508702" cy="15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The definition of  average(</a:t>
                </a:r>
                <a:r>
                  <a:rPr lang="en-US" altLang="zh-TW" dirty="0" err="1" smtClean="0"/>
                  <a:t>ave.</a:t>
                </a:r>
                <a:r>
                  <a:rPr lang="en-US" altLang="zh-TW" dirty="0" smtClean="0"/>
                  <a:t>) error is given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where 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=0,</a:t>
                </a:r>
                <a:r>
                  <a:rPr lang="en-US" altLang="zh-TW" dirty="0" smtClean="0"/>
                  <a:t>1,2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dirty="0" smtClean="0"/>
                  <a:t>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556792"/>
                <a:ext cx="3508702" cy="1590948"/>
              </a:xfrm>
              <a:prstGeom prst="rect">
                <a:avLst/>
              </a:prstGeom>
              <a:blipFill>
                <a:blip r:embed="rId3"/>
                <a:stretch>
                  <a:fillRect l="-1389" t="-2299" r="-2083" b="-4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1703512" y="1340768"/>
            <a:ext cx="9730312" cy="5317620"/>
            <a:chOff x="1190224" y="806444"/>
            <a:chExt cx="10948526" cy="5995960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0" t="6147" r="34644"/>
            <a:stretch/>
          </p:blipFill>
          <p:spPr>
            <a:xfrm>
              <a:off x="3802566" y="869795"/>
              <a:ext cx="4738190" cy="3646450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1190224" y="4092037"/>
              <a:ext cx="3513771" cy="2673945"/>
              <a:chOff x="1447744" y="4063870"/>
              <a:chExt cx="3513771" cy="2673945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744" y="4395301"/>
                <a:ext cx="3513771" cy="2342514"/>
              </a:xfrm>
              <a:prstGeom prst="rect">
                <a:avLst/>
              </a:prstGeom>
            </p:spPr>
          </p:pic>
          <p:sp>
            <p:nvSpPr>
              <p:cNvPr id="18" name="文字方塊 17"/>
              <p:cNvSpPr txBox="1"/>
              <p:nvPr/>
            </p:nvSpPr>
            <p:spPr>
              <a:xfrm>
                <a:off x="1683988" y="4063870"/>
                <a:ext cx="1930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steps=0</a:t>
                </a:r>
                <a:endParaRPr lang="zh-TW" altLang="en-US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8400256" y="4090695"/>
              <a:ext cx="3513566" cy="2711709"/>
              <a:chOff x="8268910" y="4094989"/>
              <a:chExt cx="3513566" cy="2711709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910" y="4464321"/>
                <a:ext cx="3513566" cy="2342377"/>
              </a:xfrm>
              <a:prstGeom prst="rect">
                <a:avLst/>
              </a:prstGeom>
            </p:spPr>
          </p:pic>
          <p:sp>
            <p:nvSpPr>
              <p:cNvPr id="21" name="文字方塊 20"/>
              <p:cNvSpPr txBox="1"/>
              <p:nvPr/>
            </p:nvSpPr>
            <p:spPr>
              <a:xfrm>
                <a:off x="8584123" y="4094989"/>
                <a:ext cx="20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steps=15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8625183" y="806444"/>
              <a:ext cx="3513567" cy="2711765"/>
              <a:chOff x="8658637" y="717235"/>
              <a:chExt cx="3513567" cy="2711765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637" y="1086623"/>
                <a:ext cx="3513567" cy="2342377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8936023" y="717235"/>
                <a:ext cx="20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Iteration steps=35</a:t>
                </a:r>
                <a:endParaRPr lang="zh-TW" altLang="en-US" dirty="0"/>
              </a:p>
            </p:txBody>
          </p:sp>
        </p:grpSp>
        <p:cxnSp>
          <p:nvCxnSpPr>
            <p:cNvPr id="35" name="直線接點 34"/>
            <p:cNvCxnSpPr/>
            <p:nvPr/>
          </p:nvCxnSpPr>
          <p:spPr>
            <a:xfrm>
              <a:off x="6140605" y="2433073"/>
              <a:ext cx="0" cy="1592518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8300225" y="3655990"/>
              <a:ext cx="0" cy="414205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4572000" y="2434364"/>
              <a:ext cx="1548384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565904" y="3641372"/>
              <a:ext cx="372465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6118885" y="2396578"/>
              <a:ext cx="2296773" cy="21028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8300225" y="3045490"/>
              <a:ext cx="415244" cy="59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83296"/>
          </a:xfrm>
        </p:spPr>
        <p:txBody>
          <a:bodyPr>
            <a:normAutofit/>
          </a:bodyPr>
          <a:lstStyle/>
          <a:p>
            <a:r>
              <a:rPr lang="en-US" altLang="zh-TW" dirty="0"/>
              <a:t>Quantum computation: simulation of the confining potential of double quantum dots – a single charge qubit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07" y="8566"/>
            <a:ext cx="158088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problem</a:t>
            </a:r>
            <a:endParaRPr lang="zh-TW" alt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7408" y="5661248"/>
            <a:ext cx="3816424" cy="495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2411866" y="5528339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V(x, z=d</a:t>
            </a:r>
            <a:r>
              <a:rPr lang="en-US" altLang="zh-TW" baseline="30000" dirty="0" smtClean="0"/>
              <a:t>-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56281" y="6629861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3451" y="6333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60" y="5159006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Vg1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9574" y="5148225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Vg2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47834" y="5153615"/>
            <a:ext cx="58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Vg3</a:t>
            </a:r>
            <a:endParaRPr lang="zh-TW" alt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34" y="3474225"/>
            <a:ext cx="2960167" cy="89153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84567" y="2393967"/>
            <a:ext cx="545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T. Hayashi et al. Phys. Rev. Lett. 91, 226804 (2003)</a:t>
            </a:r>
            <a:endParaRPr lang="zh-TW" alt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6" y="2833384"/>
            <a:ext cx="2768994" cy="2319274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24049" y="4205255"/>
            <a:ext cx="1008112" cy="720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970" y="2724647"/>
            <a:ext cx="4378063" cy="177054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11424" y="5551161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32"/>
          <p:cNvSpPr/>
          <p:nvPr/>
        </p:nvSpPr>
        <p:spPr>
          <a:xfrm>
            <a:off x="3872136" y="5550446"/>
            <a:ext cx="495672" cy="110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981" y="4805982"/>
            <a:ext cx="4169411" cy="18967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67408" y="6165304"/>
            <a:ext cx="3816424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7368" y="5733256"/>
            <a:ext cx="432048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3"/>
          </p:cNvCxnSpPr>
          <p:nvPr/>
        </p:nvCxnSpPr>
        <p:spPr>
          <a:xfrm>
            <a:off x="4583832" y="6201308"/>
            <a:ext cx="720080" cy="180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1904" y="61653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V=0</a:t>
            </a:r>
            <a:endParaRPr lang="zh-TW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7848" y="56612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5840" y="5733256"/>
            <a:ext cx="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d</a:t>
            </a:r>
            <a:endParaRPr lang="zh-TW" altLang="en-US" i="1" dirty="0"/>
          </a:p>
        </p:txBody>
      </p:sp>
      <p:sp>
        <p:nvSpPr>
          <p:cNvPr id="27" name="Freeform 26"/>
          <p:cNvSpPr/>
          <p:nvPr/>
        </p:nvSpPr>
        <p:spPr>
          <a:xfrm>
            <a:off x="1205948" y="5731565"/>
            <a:ext cx="2835965" cy="424157"/>
          </a:xfrm>
          <a:custGeom>
            <a:avLst/>
            <a:gdLst>
              <a:gd name="connsiteX0" fmla="*/ 0 w 2835965"/>
              <a:gd name="connsiteY0" fmla="*/ 0 h 424157"/>
              <a:gd name="connsiteX1" fmla="*/ 636104 w 2835965"/>
              <a:gd name="connsiteY1" fmla="*/ 397565 h 424157"/>
              <a:gd name="connsiteX2" fmla="*/ 1391478 w 2835965"/>
              <a:gd name="connsiteY2" fmla="*/ 53009 h 424157"/>
              <a:gd name="connsiteX3" fmla="*/ 2186609 w 2835965"/>
              <a:gd name="connsiteY3" fmla="*/ 424070 h 424157"/>
              <a:gd name="connsiteX4" fmla="*/ 2835965 w 2835965"/>
              <a:gd name="connsiteY4" fmla="*/ 13252 h 42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424157">
                <a:moveTo>
                  <a:pt x="0" y="0"/>
                </a:moveTo>
                <a:cubicBezTo>
                  <a:pt x="202095" y="194365"/>
                  <a:pt x="404191" y="388730"/>
                  <a:pt x="636104" y="397565"/>
                </a:cubicBezTo>
                <a:cubicBezTo>
                  <a:pt x="868017" y="406400"/>
                  <a:pt x="1133061" y="48592"/>
                  <a:pt x="1391478" y="53009"/>
                </a:cubicBezTo>
                <a:cubicBezTo>
                  <a:pt x="1649895" y="57426"/>
                  <a:pt x="1945861" y="430696"/>
                  <a:pt x="2186609" y="424070"/>
                </a:cubicBezTo>
                <a:cubicBezTo>
                  <a:pt x="2427357" y="417444"/>
                  <a:pt x="2631661" y="215348"/>
                  <a:pt x="2835965" y="13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Electrostatic confining potential of single quantum dot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4725477" cy="331545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71464" y="2996951"/>
            <a:ext cx="3528392" cy="2880321"/>
            <a:chOff x="1271464" y="2996951"/>
            <a:chExt cx="3528392" cy="2880321"/>
          </a:xfrm>
        </p:grpSpPr>
        <p:sp>
          <p:nvSpPr>
            <p:cNvPr id="4" name="Rectangle 3"/>
            <p:cNvSpPr/>
            <p:nvPr/>
          </p:nvSpPr>
          <p:spPr>
            <a:xfrm>
              <a:off x="1775520" y="4581128"/>
              <a:ext cx="2160240" cy="12961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1544" y="4463616"/>
              <a:ext cx="648072" cy="1108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71664" y="4470242"/>
              <a:ext cx="648072" cy="1108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5560" y="42930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1V</a:t>
              </a:r>
              <a:endParaRPr lang="zh-TW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5680" y="422108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1V</a:t>
              </a:r>
              <a:endParaRPr lang="zh-TW" alt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5520" y="2996951"/>
              <a:ext cx="2160240" cy="286050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3752" y="299695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0V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71464" y="4725144"/>
              <a:ext cx="352839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6240016" y="4581128"/>
            <a:ext cx="35283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56440" y="328498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QD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9496" y="6381328"/>
            <a:ext cx="755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C:\Users\sjche\Desktop\Work place\teaching\computational physics\PDE\2DPossion_relax.py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06" y="8566"/>
            <a:ext cx="470344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HW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4.2 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(deadline: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05/11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)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912424" y="3933056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12424" y="4149080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912424" y="3717032"/>
            <a:ext cx="855712" cy="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7408" y="206084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the </a:t>
            </a:r>
            <a:r>
              <a:rPr lang="en-US" altLang="zh-TW" u="sng" dirty="0"/>
              <a:t>electrostatic potential </a:t>
            </a:r>
            <a:r>
              <a:rPr lang="en-US" altLang="zh-TW" dirty="0"/>
              <a:t>and </a:t>
            </a:r>
            <a:r>
              <a:rPr lang="en-US" altLang="zh-TW" u="sng" dirty="0"/>
              <a:t>electric fiel</a:t>
            </a:r>
            <a:r>
              <a:rPr lang="en-US" altLang="zh-TW" dirty="0"/>
              <a:t>d established by the </a:t>
            </a:r>
            <a:r>
              <a:rPr lang="en-US" altLang="zh-TW" dirty="0" smtClean="0"/>
              <a:t>biased gates to form a quantum dot (disregard the y-direction)</a:t>
            </a:r>
            <a:endParaRPr lang="zh-TW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27448" y="62373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27448" y="566124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03512" y="6093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839416" y="5373216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6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TW" dirty="0"/>
              <a:t>Poisson’s equation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r>
              <a:rPr lang="en-US" altLang="zh-TW" dirty="0" smtClean="0"/>
              <a:t>Direct-matrix-inversion method</a:t>
            </a:r>
            <a:endParaRPr lang="en-US" altLang="zh-TW" dirty="0"/>
          </a:p>
          <a:p>
            <a:pPr marL="342900" indent="-342900" algn="just">
              <a:buAutoNum type="arabicPeriod"/>
            </a:pPr>
            <a:r>
              <a:rPr lang="en-US" altLang="zh-TW" dirty="0" smtClean="0"/>
              <a:t>Relaxation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8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220891"/>
            <a:ext cx="10513168" cy="6591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Solving Poisson’s eq.: finite </a:t>
            </a:r>
            <a:r>
              <a:rPr lang="en-US" altLang="zh-TW" dirty="0" smtClean="0"/>
              <a:t>difference scheme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9336" y="2492896"/>
            <a:ext cx="7062822" cy="2969356"/>
            <a:chOff x="1127449" y="2852936"/>
            <a:chExt cx="7062822" cy="2969356"/>
          </a:xfrm>
        </p:grpSpPr>
        <p:sp>
          <p:nvSpPr>
            <p:cNvPr id="11" name="文字方塊 10"/>
            <p:cNvSpPr txBox="1"/>
            <p:nvPr/>
          </p:nvSpPr>
          <p:spPr>
            <a:xfrm>
              <a:off x="1127449" y="2852936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Finite-difference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(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M):</a:t>
              </a:r>
              <a:endParaRPr lang="en-US" altLang="zh-TW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094271" y="3269862"/>
                  <a:ext cx="6096000" cy="255243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271" y="3269862"/>
                  <a:ext cx="6096000" cy="25524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191344" y="5517232"/>
            <a:ext cx="504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FDM, the Poisson’s equation is written as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19536" y="6021288"/>
                <a:ext cx="9173606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6021288"/>
                <a:ext cx="9173606" cy="667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07994"/>
              </p:ext>
            </p:extLst>
          </p:nvPr>
        </p:nvGraphicFramePr>
        <p:xfrm>
          <a:off x="191344" y="908720"/>
          <a:ext cx="5328592" cy="132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8" name="Equation" r:id="rId6" imgW="3174840" imgH="787320" progId="Equation.DSMT4">
                  <p:embed/>
                </p:oleObj>
              </mc:Choice>
              <mc:Fallback>
                <p:oleObj name="Equation" r:id="rId6" imgW="3174840" imgH="787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344" y="908720"/>
                        <a:ext cx="5328592" cy="132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64152" y="3140968"/>
                <a:ext cx="3860480" cy="21377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pPr algn="ctr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3140968"/>
                <a:ext cx="3860480" cy="2137765"/>
              </a:xfrm>
              <a:prstGeom prst="rect">
                <a:avLst/>
              </a:prstGeom>
              <a:blipFill>
                <a:blip r:embed="rId8"/>
                <a:stretch>
                  <a:fillRect l="-1262" t="-1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519936" y="1340768"/>
            <a:ext cx="6576704" cy="709120"/>
            <a:chOff x="5519936" y="1340768"/>
            <a:chExt cx="6576704" cy="70912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519936" y="1687360"/>
              <a:ext cx="63367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5735960" y="1412776"/>
              <a:ext cx="5920257" cy="637112"/>
              <a:chOff x="7752184" y="1449527"/>
              <a:chExt cx="5920257" cy="637112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4" name="群組 46"/>
              <p:cNvGrpSpPr/>
              <p:nvPr/>
            </p:nvGrpSpPr>
            <p:grpSpPr>
              <a:xfrm>
                <a:off x="7752184" y="1449527"/>
                <a:ext cx="5920257" cy="637112"/>
                <a:chOff x="2284168" y="3074128"/>
                <a:chExt cx="7652611" cy="901725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16"/>
                    <p:cNvSpPr/>
                    <p:nvPr/>
                  </p:nvSpPr>
                  <p:spPr>
                    <a:xfrm>
                      <a:off x="5875074" y="3540246"/>
                      <a:ext cx="50674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38" name="矩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5074" y="3540246"/>
                      <a:ext cx="506744" cy="43560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17"/>
                    <p:cNvSpPr/>
                    <p:nvPr/>
                  </p:nvSpPr>
                  <p:spPr>
                    <a:xfrm>
                      <a:off x="6312024" y="3531996"/>
                      <a:ext cx="72638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39" name="矩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2024" y="3531996"/>
                      <a:ext cx="726384" cy="43560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18"/>
                    <p:cNvSpPr/>
                    <p:nvPr/>
                  </p:nvSpPr>
                  <p:spPr>
                    <a:xfrm>
                      <a:off x="5290521" y="3540244"/>
                      <a:ext cx="726384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0" name="矩形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0521" y="3540244"/>
                      <a:ext cx="726384" cy="43560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矩形 22"/>
                    <p:cNvSpPr/>
                    <p:nvPr/>
                  </p:nvSpPr>
                  <p:spPr>
                    <a:xfrm>
                      <a:off x="2825721" y="3540244"/>
                      <a:ext cx="532853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1" name="矩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5721" y="3540244"/>
                      <a:ext cx="532853" cy="43560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矩形 23"/>
                    <p:cNvSpPr/>
                    <p:nvPr/>
                  </p:nvSpPr>
                  <p:spPr>
                    <a:xfrm>
                      <a:off x="8687667" y="3529038"/>
                      <a:ext cx="792938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2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7667" y="3529038"/>
                      <a:ext cx="792938" cy="43560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矩形 35"/>
                    <p:cNvSpPr/>
                    <p:nvPr/>
                  </p:nvSpPr>
                  <p:spPr>
                    <a:xfrm>
                      <a:off x="2284168" y="3529038"/>
                      <a:ext cx="538240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3" name="矩形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4168" y="3529038"/>
                      <a:ext cx="538240" cy="43560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矩形 41"/>
                    <p:cNvSpPr/>
                    <p:nvPr/>
                  </p:nvSpPr>
                  <p:spPr>
                    <a:xfrm>
                      <a:off x="9363480" y="3529402"/>
                      <a:ext cx="573299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4" name="矩形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3480" y="3529402"/>
                      <a:ext cx="573299" cy="43560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線單箭頭接點 19">
                  <a:extLst>
                    <a:ext uri="{FF2B5EF4-FFF2-40B4-BE49-F238E27FC236}">
                      <a16:creationId xmlns:a16="http://schemas.microsoft.com/office/drawing/2014/main" id="{15E77BCC-0F42-46E8-91F7-73D28D4D7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4607" y="3451114"/>
                  <a:ext cx="296528" cy="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字方塊 20">
                      <a:extLst>
                        <a:ext uri="{FF2B5EF4-FFF2-40B4-BE49-F238E27FC236}">
                          <a16:creationId xmlns:a16="http://schemas.microsoft.com/office/drawing/2014/main" id="{E7B1C1E6-CA07-4D9B-A0E8-0084462C4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9966" y="3074128"/>
                      <a:ext cx="441599" cy="4356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46" name="文字方塊 20">
                      <a:extLst>
                        <a:ext uri="{FF2B5EF4-FFF2-40B4-BE49-F238E27FC236}">
                          <a16:creationId xmlns:a16="http://schemas.microsoft.com/office/drawing/2014/main" id="{E7B1C1E6-CA07-4D9B-A0E8-0084462C4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9966" y="3074128"/>
                      <a:ext cx="441599" cy="43560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群組 9"/>
              <p:cNvGrpSpPr/>
              <p:nvPr/>
            </p:nvGrpSpPr>
            <p:grpSpPr>
              <a:xfrm>
                <a:off x="7891885" y="1641135"/>
                <a:ext cx="5594956" cy="155670"/>
                <a:chOff x="1967097" y="4200685"/>
                <a:chExt cx="8275467" cy="236192"/>
              </a:xfrm>
              <a:grpFill/>
            </p:grpSpPr>
            <p:sp>
              <p:nvSpPr>
                <p:cNvPr id="23" name="Oval 22"/>
                <p:cNvSpPr/>
                <p:nvPr/>
              </p:nvSpPr>
              <p:spPr>
                <a:xfrm>
                  <a:off x="4824220" y="4205199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397053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966365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6" name="Oval 27"/>
                <p:cNvSpPr/>
                <p:nvPr/>
              </p:nvSpPr>
              <p:spPr>
                <a:xfrm>
                  <a:off x="6535677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7" name="Oval 21"/>
                <p:cNvSpPr/>
                <p:nvPr/>
              </p:nvSpPr>
              <p:spPr>
                <a:xfrm>
                  <a:off x="7104989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8" name="Oval 21"/>
                <p:cNvSpPr/>
                <p:nvPr/>
              </p:nvSpPr>
              <p:spPr>
                <a:xfrm>
                  <a:off x="4251387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9" name="Oval 22"/>
                <p:cNvSpPr/>
                <p:nvPr/>
              </p:nvSpPr>
              <p:spPr>
                <a:xfrm>
                  <a:off x="2539930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0" name="Oval 23"/>
                <p:cNvSpPr/>
                <p:nvPr/>
              </p:nvSpPr>
              <p:spPr>
                <a:xfrm>
                  <a:off x="3112763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1" name="Oval 24"/>
                <p:cNvSpPr/>
                <p:nvPr/>
              </p:nvSpPr>
              <p:spPr>
                <a:xfrm>
                  <a:off x="3682075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2" name="Oval 21"/>
                <p:cNvSpPr/>
                <p:nvPr/>
              </p:nvSpPr>
              <p:spPr>
                <a:xfrm>
                  <a:off x="1967097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3" name="Oval 22"/>
                <p:cNvSpPr/>
                <p:nvPr/>
              </p:nvSpPr>
              <p:spPr>
                <a:xfrm>
                  <a:off x="8247572" y="4202942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4" name="Oval 23"/>
                <p:cNvSpPr/>
                <p:nvPr/>
              </p:nvSpPr>
              <p:spPr>
                <a:xfrm>
                  <a:off x="8820405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5" name="Oval 24"/>
                <p:cNvSpPr/>
                <p:nvPr/>
              </p:nvSpPr>
              <p:spPr>
                <a:xfrm>
                  <a:off x="9389717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6" name="Oval 21"/>
                <p:cNvSpPr/>
                <p:nvPr/>
              </p:nvSpPr>
              <p:spPr>
                <a:xfrm>
                  <a:off x="7674739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7" name="Oval 21"/>
                <p:cNvSpPr/>
                <p:nvPr/>
              </p:nvSpPr>
              <p:spPr>
                <a:xfrm>
                  <a:off x="10004430" y="4200685"/>
                  <a:ext cx="238134" cy="2316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1712624" y="1340768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2624" y="1340768"/>
                  <a:ext cx="38401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4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752528" cy="648072"/>
          </a:xfrm>
        </p:spPr>
        <p:txBody>
          <a:bodyPr/>
          <a:lstStyle/>
          <a:p>
            <a:r>
              <a:rPr lang="en-US" altLang="zh-TW" dirty="0"/>
              <a:t>A simple example (1D)</a:t>
            </a:r>
            <a:endParaRPr lang="zh-TW" altLang="en-US" dirty="0"/>
          </a:p>
        </p:txBody>
      </p:sp>
      <p:graphicFrame>
        <p:nvGraphicFramePr>
          <p:cNvPr id="2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44304"/>
              </p:ext>
            </p:extLst>
          </p:nvPr>
        </p:nvGraphicFramePr>
        <p:xfrm>
          <a:off x="5663952" y="3933056"/>
          <a:ext cx="6192688" cy="268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name="Equation" r:id="rId4" imgW="3733560" imgH="1625400" progId="Equation.DSMT4">
                  <p:embed/>
                </p:oleObj>
              </mc:Choice>
              <mc:Fallback>
                <p:oleObj name="Equation" r:id="rId4" imgW="3733560" imgH="1625400" progId="Equation.DSMT4">
                  <p:embed/>
                  <p:pic>
                    <p:nvPicPr>
                      <p:cNvPr id="19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3952" y="3933056"/>
                        <a:ext cx="6192688" cy="268413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663952" y="692696"/>
            <a:ext cx="5914165" cy="2474063"/>
            <a:chOff x="4187228" y="332656"/>
            <a:chExt cx="7644737" cy="3501623"/>
          </a:xfrm>
        </p:grpSpPr>
        <p:grpSp>
          <p:nvGrpSpPr>
            <p:cNvPr id="47" name="群組 46"/>
            <p:cNvGrpSpPr/>
            <p:nvPr/>
          </p:nvGrpSpPr>
          <p:grpSpPr>
            <a:xfrm>
              <a:off x="4187228" y="2932554"/>
              <a:ext cx="7644737" cy="901725"/>
              <a:chOff x="2284168" y="3074128"/>
              <a:chExt cx="7644737" cy="9017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5875074" y="3540246"/>
                    <a:ext cx="498870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074" y="3540246"/>
                    <a:ext cx="498870" cy="4356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6312024" y="3531996"/>
                    <a:ext cx="71850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024" y="3531996"/>
                    <a:ext cx="718509" cy="4356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5290521" y="3540244"/>
                    <a:ext cx="71850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521" y="3540244"/>
                    <a:ext cx="718509" cy="4356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2825721" y="3540244"/>
                    <a:ext cx="524979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721" y="3540244"/>
                    <a:ext cx="524979" cy="4356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8687666" y="3529039"/>
                    <a:ext cx="785064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666" y="3529039"/>
                    <a:ext cx="785064" cy="43560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2284168" y="3529039"/>
                    <a:ext cx="530365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168" y="3529039"/>
                    <a:ext cx="530365" cy="43560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9363480" y="3529402"/>
                    <a:ext cx="565425" cy="4356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3480" y="3529402"/>
                    <a:ext cx="565425" cy="4356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15E77BCC-0F42-46E8-91F7-73D28D4D7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4607" y="3451114"/>
                <a:ext cx="296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966" y="3074128"/>
                    <a:ext cx="441599" cy="4356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TW" altLang="en-US" sz="1400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966" y="3074128"/>
                    <a:ext cx="441599" cy="43560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/>
            <p:cNvGrpSpPr/>
            <p:nvPr/>
          </p:nvGrpSpPr>
          <p:grpSpPr>
            <a:xfrm>
              <a:off x="4367808" y="332656"/>
              <a:ext cx="7232123" cy="3091411"/>
              <a:chOff x="2464748" y="474230"/>
              <a:chExt cx="7232123" cy="3091411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2464748" y="3345316"/>
                <a:ext cx="7232123" cy="220325"/>
                <a:chOff x="1967097" y="4200685"/>
                <a:chExt cx="8275467" cy="236192"/>
              </a:xfrm>
            </p:grpSpPr>
            <p:sp>
              <p:nvSpPr>
                <p:cNvPr id="26" name="Oval 22"/>
                <p:cNvSpPr/>
                <p:nvPr/>
              </p:nvSpPr>
              <p:spPr>
                <a:xfrm>
                  <a:off x="4824220" y="4205199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7" name="Oval 23"/>
                <p:cNvSpPr/>
                <p:nvPr/>
              </p:nvSpPr>
              <p:spPr>
                <a:xfrm>
                  <a:off x="5397053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8" name="Oval 24"/>
                <p:cNvSpPr/>
                <p:nvPr/>
              </p:nvSpPr>
              <p:spPr>
                <a:xfrm>
                  <a:off x="5966365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29" name="Oval 27"/>
                <p:cNvSpPr/>
                <p:nvPr/>
              </p:nvSpPr>
              <p:spPr>
                <a:xfrm>
                  <a:off x="6535677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0" name="Oval 21"/>
                <p:cNvSpPr/>
                <p:nvPr/>
              </p:nvSpPr>
              <p:spPr>
                <a:xfrm>
                  <a:off x="7104989" y="4202942"/>
                  <a:ext cx="238134" cy="2316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1" name="Oval 21"/>
                <p:cNvSpPr/>
                <p:nvPr/>
              </p:nvSpPr>
              <p:spPr>
                <a:xfrm>
                  <a:off x="4251387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2" name="Oval 22"/>
                <p:cNvSpPr/>
                <p:nvPr/>
              </p:nvSpPr>
              <p:spPr>
                <a:xfrm>
                  <a:off x="2539930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3" name="Oval 23"/>
                <p:cNvSpPr/>
                <p:nvPr/>
              </p:nvSpPr>
              <p:spPr>
                <a:xfrm>
                  <a:off x="3112763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4" name="Oval 24"/>
                <p:cNvSpPr/>
                <p:nvPr/>
              </p:nvSpPr>
              <p:spPr>
                <a:xfrm>
                  <a:off x="3682075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5" name="Oval 21"/>
                <p:cNvSpPr/>
                <p:nvPr/>
              </p:nvSpPr>
              <p:spPr>
                <a:xfrm>
                  <a:off x="1967097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7" name="Oval 22"/>
                <p:cNvSpPr/>
                <p:nvPr/>
              </p:nvSpPr>
              <p:spPr>
                <a:xfrm>
                  <a:off x="8247572" y="4202942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8" name="Oval 23"/>
                <p:cNvSpPr/>
                <p:nvPr/>
              </p:nvSpPr>
              <p:spPr>
                <a:xfrm>
                  <a:off x="8820405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39" name="Oval 24"/>
                <p:cNvSpPr/>
                <p:nvPr/>
              </p:nvSpPr>
              <p:spPr>
                <a:xfrm>
                  <a:off x="9389717" y="4200685"/>
                  <a:ext cx="238134" cy="23167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40" name="Oval 21"/>
                <p:cNvSpPr/>
                <p:nvPr/>
              </p:nvSpPr>
              <p:spPr>
                <a:xfrm>
                  <a:off x="7674739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41" name="Oval 21"/>
                <p:cNvSpPr/>
                <p:nvPr/>
              </p:nvSpPr>
              <p:spPr>
                <a:xfrm>
                  <a:off x="10004430" y="4200685"/>
                  <a:ext cx="238134" cy="2316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</p:grpSp>
          <p:grpSp>
            <p:nvGrpSpPr>
              <p:cNvPr id="12" name="群組 11"/>
              <p:cNvGrpSpPr/>
              <p:nvPr/>
            </p:nvGrpSpPr>
            <p:grpSpPr>
              <a:xfrm>
                <a:off x="2972748" y="474230"/>
                <a:ext cx="6178550" cy="2890136"/>
                <a:chOff x="2984500" y="437264"/>
                <a:chExt cx="6178550" cy="2890136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2984500" y="800100"/>
                  <a:ext cx="6178550" cy="2527300"/>
                  <a:chOff x="2552701" y="1314454"/>
                  <a:chExt cx="7058024" cy="2890745"/>
                </a:xfrm>
              </p:grpSpPr>
              <p:pic>
                <p:nvPicPr>
                  <p:cNvPr id="43" name="圖片 42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52701" y="1314454"/>
                    <a:ext cx="7058024" cy="2882511"/>
                  </a:xfrm>
                  <a:prstGeom prst="rect">
                    <a:avLst/>
                  </a:prstGeom>
                </p:spPr>
              </p:pic>
              <p:pic>
                <p:nvPicPr>
                  <p:cNvPr id="44" name="圖片 43"/>
                  <p:cNvPicPr>
                    <a:picLocks noChangeAspect="1"/>
                  </p:cNvPicPr>
                  <p:nvPr/>
                </p:nvPicPr>
                <p:blipFill>
                  <a:blip r:embed="rId1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362450" y="1556792"/>
                    <a:ext cx="3467100" cy="264840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5746103" y="885440"/>
                      <a:ext cx="690578" cy="3920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6103" y="885440"/>
                      <a:ext cx="690578" cy="39204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字方塊 45"/>
                    <p:cNvSpPr txBox="1"/>
                    <p:nvPr/>
                  </p:nvSpPr>
                  <p:spPr>
                    <a:xfrm>
                      <a:off x="5762447" y="437264"/>
                      <a:ext cx="706905" cy="3920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文字方塊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447" y="437264"/>
                      <a:ext cx="706905" cy="3920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5" name="Group 24"/>
          <p:cNvGrpSpPr/>
          <p:nvPr/>
        </p:nvGrpSpPr>
        <p:grpSpPr>
          <a:xfrm>
            <a:off x="335360" y="1700808"/>
            <a:ext cx="4697696" cy="4729709"/>
            <a:chOff x="623392" y="2132856"/>
            <a:chExt cx="4697696" cy="4729709"/>
          </a:xfrm>
        </p:grpSpPr>
        <p:grpSp>
          <p:nvGrpSpPr>
            <p:cNvPr id="7" name="Group 6"/>
            <p:cNvGrpSpPr/>
            <p:nvPr/>
          </p:nvGrpSpPr>
          <p:grpSpPr>
            <a:xfrm>
              <a:off x="623392" y="2132856"/>
              <a:ext cx="3637502" cy="695190"/>
              <a:chOff x="-96688" y="1556792"/>
              <a:chExt cx="3637502" cy="6951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919536" y="1556792"/>
                    <a:ext cx="1621278" cy="69519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36" y="1556792"/>
                    <a:ext cx="1621278" cy="6951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/>
              <p:cNvSpPr txBox="1"/>
              <p:nvPr/>
            </p:nvSpPr>
            <p:spPr>
              <a:xfrm>
                <a:off x="-96688" y="1700808"/>
                <a:ext cx="2039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1D Poisson’s </a:t>
                </a:r>
                <a:r>
                  <a:rPr lang="en-US" altLang="zh-TW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23392" y="3212976"/>
                  <a:ext cx="4697696" cy="3649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brevity of </a:t>
                  </a:r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formalism, let’s define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</a:p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reformulate the eq. as </a:t>
                  </a:r>
                  <a:r>
                    <a:rPr lang="en-US" altLang="zh-TW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a14:m>
                  <a:endParaRPr lang="en-US" altLang="zh-TW" sz="1600" dirty="0" smtClean="0">
                    <a:latin typeface="Times New Roman" panose="02020603050405020304" pitchFamily="18" charset="0"/>
                  </a:endParaRPr>
                </a:p>
                <a:p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the finite-difference scheme,</a:t>
                  </a:r>
                  <a:r>
                    <a:rPr lang="en-US" altLang="zh-TW" sz="1600" dirty="0"/>
                    <a:t> </a:t>
                  </a:r>
                  <a:endParaRPr lang="en-US" altLang="zh-TW" sz="1600" dirty="0" smtClean="0"/>
                </a:p>
                <a:p>
                  <a:endParaRPr lang="en-US" altLang="zh-TW" sz="16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⇒ </m:t>
                        </m:r>
                        <m:f>
                          <m:fPr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TW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zh-TW" sz="1600" dirty="0"/>
                </a:p>
                <a:p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=0,⋯,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TW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3212976"/>
                  <a:ext cx="4697696" cy="3649589"/>
                </a:xfrm>
                <a:prstGeom prst="rect">
                  <a:avLst/>
                </a:prstGeom>
                <a:blipFill>
                  <a:blip r:embed="rId19"/>
                  <a:stretch>
                    <a:fillRect l="-6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14382" y="4907342"/>
              <a:ext cx="3240360" cy="537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727848" y="5085184"/>
            <a:ext cx="648072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8"/>
          <p:cNvSpPr/>
          <p:nvPr/>
        </p:nvSpPr>
        <p:spPr>
          <a:xfrm>
            <a:off x="2711624" y="3212976"/>
            <a:ext cx="1512168" cy="681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752528" cy="648072"/>
          </a:xfrm>
        </p:spPr>
        <p:txBody>
          <a:bodyPr/>
          <a:lstStyle/>
          <a:p>
            <a:r>
              <a:rPr lang="en-US" altLang="zh-TW" dirty="0"/>
              <a:t>A simple example (1D)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>
          <a:xfrm>
            <a:off x="119336" y="5013176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75471"/>
              </p:ext>
            </p:extLst>
          </p:nvPr>
        </p:nvGraphicFramePr>
        <p:xfrm>
          <a:off x="549920" y="4293096"/>
          <a:ext cx="48260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5" name="Equation" r:id="rId4" imgW="3581280" imgH="1625400" progId="Equation.DSMT4">
                  <p:embed/>
                </p:oleObj>
              </mc:Choice>
              <mc:Fallback>
                <p:oleObj name="Equation" r:id="rId4" imgW="3581280" imgH="1625400" progId="Equation.DSMT4">
                  <p:embed/>
                  <p:pic>
                    <p:nvPicPr>
                      <p:cNvPr id="91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920" y="4293096"/>
                        <a:ext cx="4826000" cy="2179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639616" y="116632"/>
            <a:ext cx="7251352" cy="3586162"/>
            <a:chOff x="2470324" y="435631"/>
            <a:chExt cx="7251352" cy="3586162"/>
          </a:xfrm>
        </p:grpSpPr>
        <p:grpSp>
          <p:nvGrpSpPr>
            <p:cNvPr id="14" name="群組 13"/>
            <p:cNvGrpSpPr/>
            <p:nvPr/>
          </p:nvGrpSpPr>
          <p:grpSpPr>
            <a:xfrm>
              <a:off x="2470324" y="435631"/>
              <a:ext cx="7251352" cy="3091411"/>
              <a:chOff x="2470324" y="435631"/>
              <a:chExt cx="7251352" cy="3091411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470324" y="3306717"/>
                <a:ext cx="7251352" cy="220325"/>
                <a:chOff x="2470324" y="3306717"/>
                <a:chExt cx="7251352" cy="220325"/>
              </a:xfrm>
            </p:grpSpPr>
            <p:sp>
              <p:nvSpPr>
                <p:cNvPr id="70" name="Oval 22"/>
                <p:cNvSpPr/>
                <p:nvPr/>
              </p:nvSpPr>
              <p:spPr>
                <a:xfrm>
                  <a:off x="4973869" y="3310928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Oval 23"/>
                <p:cNvSpPr/>
                <p:nvPr/>
              </p:nvSpPr>
              <p:spPr>
                <a:xfrm>
                  <a:off x="5475812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Oval 24"/>
                <p:cNvSpPr/>
                <p:nvPr/>
              </p:nvSpPr>
              <p:spPr>
                <a:xfrm>
                  <a:off x="5974670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Oval 27"/>
                <p:cNvSpPr/>
                <p:nvPr/>
              </p:nvSpPr>
              <p:spPr>
                <a:xfrm>
                  <a:off x="6473528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Oval 21"/>
                <p:cNvSpPr/>
                <p:nvPr/>
              </p:nvSpPr>
              <p:spPr>
                <a:xfrm>
                  <a:off x="6972386" y="3308822"/>
                  <a:ext cx="208664" cy="2161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Oval 21"/>
                <p:cNvSpPr/>
                <p:nvPr/>
              </p:nvSpPr>
              <p:spPr>
                <a:xfrm>
                  <a:off x="4471926" y="3308822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Oval 22"/>
                <p:cNvSpPr/>
                <p:nvPr/>
              </p:nvSpPr>
              <p:spPr>
                <a:xfrm>
                  <a:off x="2972267" y="3308822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Oval 23"/>
                <p:cNvSpPr/>
                <p:nvPr/>
              </p:nvSpPr>
              <p:spPr>
                <a:xfrm>
                  <a:off x="3474210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Oval 24"/>
                <p:cNvSpPr/>
                <p:nvPr/>
              </p:nvSpPr>
              <p:spPr>
                <a:xfrm>
                  <a:off x="3973068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Oval 21"/>
                <p:cNvSpPr/>
                <p:nvPr/>
              </p:nvSpPr>
              <p:spPr>
                <a:xfrm>
                  <a:off x="2470324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Oval 22"/>
                <p:cNvSpPr/>
                <p:nvPr/>
              </p:nvSpPr>
              <p:spPr>
                <a:xfrm>
                  <a:off x="7973571" y="3308822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Oval 23"/>
                <p:cNvSpPr/>
                <p:nvPr/>
              </p:nvSpPr>
              <p:spPr>
                <a:xfrm>
                  <a:off x="8475514" y="3306717"/>
                  <a:ext cx="208664" cy="216114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Oval 24"/>
                <p:cNvSpPr/>
                <p:nvPr/>
              </p:nvSpPr>
              <p:spPr>
                <a:xfrm>
                  <a:off x="8974371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Oval 21"/>
                <p:cNvSpPr/>
                <p:nvPr/>
              </p:nvSpPr>
              <p:spPr>
                <a:xfrm>
                  <a:off x="7471627" y="3306717"/>
                  <a:ext cx="208664" cy="2161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Oval 21"/>
                <p:cNvSpPr/>
                <p:nvPr/>
              </p:nvSpPr>
              <p:spPr>
                <a:xfrm>
                  <a:off x="9513012" y="3306717"/>
                  <a:ext cx="208664" cy="216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4" name="群組 63"/>
              <p:cNvGrpSpPr/>
              <p:nvPr/>
            </p:nvGrpSpPr>
            <p:grpSpPr>
              <a:xfrm>
                <a:off x="2979675" y="435631"/>
                <a:ext cx="6194978" cy="2890136"/>
                <a:chOff x="2984500" y="437264"/>
                <a:chExt cx="6178550" cy="2890136"/>
              </a:xfrm>
            </p:grpSpPr>
            <p:grpSp>
              <p:nvGrpSpPr>
                <p:cNvPr id="65" name="群組 64"/>
                <p:cNvGrpSpPr/>
                <p:nvPr/>
              </p:nvGrpSpPr>
              <p:grpSpPr>
                <a:xfrm>
                  <a:off x="2984500" y="800100"/>
                  <a:ext cx="6178550" cy="2527300"/>
                  <a:chOff x="2552701" y="1314454"/>
                  <a:chExt cx="7058024" cy="2890745"/>
                </a:xfrm>
              </p:grpSpPr>
              <p:pic>
                <p:nvPicPr>
                  <p:cNvPr id="68" name="圖片 6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52701" y="1314454"/>
                    <a:ext cx="7058024" cy="2882511"/>
                  </a:xfrm>
                  <a:prstGeom prst="rect">
                    <a:avLst/>
                  </a:prstGeom>
                </p:spPr>
              </p:pic>
              <p:pic>
                <p:nvPicPr>
                  <p:cNvPr id="69" name="圖片 68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362450" y="1556792"/>
                    <a:ext cx="3467100" cy="264840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字方塊 65"/>
                    <p:cNvSpPr txBox="1"/>
                    <p:nvPr/>
                  </p:nvSpPr>
                  <p:spPr>
                    <a:xfrm>
                      <a:off x="5746103" y="885441"/>
                      <a:ext cx="65024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文字方塊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6103" y="885441"/>
                      <a:ext cx="650243" cy="33855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字方塊 66"/>
                    <p:cNvSpPr txBox="1"/>
                    <p:nvPr/>
                  </p:nvSpPr>
                  <p:spPr>
                    <a:xfrm>
                      <a:off x="5762447" y="437264"/>
                      <a:ext cx="66710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文字方塊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447" y="437264"/>
                      <a:ext cx="667106" cy="33855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群組 6"/>
            <p:cNvGrpSpPr/>
            <p:nvPr/>
          </p:nvGrpSpPr>
          <p:grpSpPr>
            <a:xfrm>
              <a:off x="3287225" y="2564943"/>
              <a:ext cx="5613691" cy="1456850"/>
              <a:chOff x="3287225" y="2564943"/>
              <a:chExt cx="5613691" cy="1456850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3584932" y="3136742"/>
                <a:ext cx="0" cy="49427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5863236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3236" y="3559657"/>
                    <a:ext cx="474552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6352553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3" y="3559657"/>
                    <a:ext cx="47455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367993" y="3554999"/>
                    <a:ext cx="4646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7993" y="3554999"/>
                    <a:ext cx="464679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3338540" y="3633982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540" y="3633982"/>
                    <a:ext cx="47455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3871614" y="3554999"/>
                    <a:ext cx="4692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614" y="3554999"/>
                    <a:ext cx="46923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364282" y="3554999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282" y="3554999"/>
                    <a:ext cx="47455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矩形 17"/>
              <p:cNvSpPr/>
              <p:nvPr/>
            </p:nvSpPr>
            <p:spPr>
              <a:xfrm>
                <a:off x="3287225" y="2607391"/>
                <a:ext cx="579996" cy="13959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8568986" y="3139712"/>
                <a:ext cx="0" cy="49427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44"/>
              <p:cNvSpPr txBox="1"/>
              <p:nvPr/>
            </p:nvSpPr>
            <p:spPr>
              <a:xfrm>
                <a:off x="3302643" y="2779021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V=0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44"/>
              <p:cNvSpPr txBox="1"/>
              <p:nvPr/>
            </p:nvSpPr>
            <p:spPr>
              <a:xfrm>
                <a:off x="8286697" y="276741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V=0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87225" y="2564943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B.C.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257374" y="2574681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B.C.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78519" y="2625870"/>
                <a:ext cx="579996" cy="13959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5E77BCC-0F42-46E8-91F7-73D28D4D7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549" y="3425578"/>
                <a:ext cx="2965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37908" y="3048592"/>
                    <a:ext cx="385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E7B1C1E6-CA07-4D9B-A0E8-0084462C4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7908" y="3048592"/>
                    <a:ext cx="38581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7849835" y="3559657"/>
                    <a:ext cx="4697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9835" y="3559657"/>
                    <a:ext cx="46974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8333901" y="3633982"/>
                    <a:ext cx="5670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901" y="3633982"/>
                    <a:ext cx="56701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/>
                  <p:cNvSpPr/>
                  <p:nvPr/>
                </p:nvSpPr>
                <p:spPr>
                  <a:xfrm>
                    <a:off x="7353818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7" name="矩形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818" y="3559657"/>
                    <a:ext cx="47455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6829204" y="3559657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204" y="3559657"/>
                    <a:ext cx="47455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4850552" y="3554999"/>
                    <a:ext cx="4745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552" y="3554999"/>
                    <a:ext cx="47455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4649" y="1100465"/>
                <a:ext cx="412656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(BC):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9" y="1100465"/>
                <a:ext cx="4126569" cy="646331"/>
              </a:xfrm>
              <a:prstGeom prst="rect">
                <a:avLst/>
              </a:prstGeom>
              <a:blipFill>
                <a:blip r:embed="rId29"/>
                <a:stretch>
                  <a:fillRect l="-1031" t="-4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向右箭號 40"/>
          <p:cNvSpPr/>
          <p:nvPr/>
        </p:nvSpPr>
        <p:spPr>
          <a:xfrm>
            <a:off x="7320136" y="5229200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40"/>
          <p:cNvSpPr/>
          <p:nvPr/>
        </p:nvSpPr>
        <p:spPr>
          <a:xfrm>
            <a:off x="5447928" y="5229200"/>
            <a:ext cx="336619" cy="1811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63444"/>
              </p:ext>
            </p:extLst>
          </p:nvPr>
        </p:nvGraphicFramePr>
        <p:xfrm>
          <a:off x="5951983" y="5157192"/>
          <a:ext cx="116424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6" name="Equation" r:id="rId30" imgW="812520" imgH="253800" progId="Equation.DSMT4">
                  <p:embed/>
                </p:oleObj>
              </mc:Choice>
              <mc:Fallback>
                <p:oleObj name="Equation" r:id="rId30" imgW="812520" imgH="253800" progId="Equation.DSMT4">
                  <p:embed/>
                  <p:pic>
                    <p:nvPicPr>
                      <p:cNvPr id="48" name="Object 3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51983" y="5157192"/>
                        <a:ext cx="1164241" cy="3600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896200" y="4653136"/>
            <a:ext cx="3557128" cy="1785104"/>
            <a:chOff x="8544272" y="4653136"/>
            <a:chExt cx="3557128" cy="1785104"/>
          </a:xfrm>
        </p:grpSpPr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455CF5E6-F13B-49AF-BA2B-696B0452D588}"/>
                </a:ext>
              </a:extLst>
            </p:cNvPr>
            <p:cNvSpPr txBox="1"/>
            <p:nvPr/>
          </p:nvSpPr>
          <p:spPr>
            <a:xfrm>
              <a:off x="8544272" y="4653136"/>
              <a:ext cx="3557128" cy="1785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</a:t>
              </a:r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ways to find [V]: </a:t>
              </a:r>
            </a:p>
            <a:p>
              <a:pPr marL="457200" indent="-457200">
                <a:buAutoNum type="arabicPeriod"/>
              </a:pPr>
              <a:r>
                <a: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matrix </a:t>
              </a:r>
              <a:r>
                <a:rPr lang="en-US" altLang="zh-TW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inversion:</a:t>
              </a:r>
            </a:p>
            <a:p>
              <a:pPr marL="457200" indent="-457200">
                <a:buAutoNum type="arabicPeriod"/>
              </a:pPr>
              <a:endPara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AutoNum type="arabicPeriod"/>
              </a:pPr>
              <a:endPara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AutoNum type="arabicPeriod"/>
              </a:pPr>
              <a:r>
                <a:rPr lang="en-US" altLang="zh-TW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Relaxation </a:t>
              </a:r>
              <a:r>
                <a: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</a:p>
          </p:txBody>
        </p:sp>
        <p:graphicFrame>
          <p:nvGraphicFramePr>
            <p:cNvPr id="6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019953"/>
                </p:ext>
              </p:extLst>
            </p:nvPr>
          </p:nvGraphicFramePr>
          <p:xfrm>
            <a:off x="9120336" y="5301208"/>
            <a:ext cx="12525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7" name="Equation" r:id="rId32" imgW="927000" imgH="279360" progId="Equation.DSMT4">
                    <p:embed/>
                  </p:oleObj>
                </mc:Choice>
                <mc:Fallback>
                  <p:oleObj name="Equation" r:id="rId32" imgW="927000" imgH="279360" progId="Equation.DSMT4">
                    <p:embed/>
                    <p:pic>
                      <p:nvPicPr>
                        <p:cNvPr id="59" name="Object 3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9120336" y="5301208"/>
                          <a:ext cx="1252538" cy="37465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4140" y="1923871"/>
                <a:ext cx="98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40" y="1923871"/>
                <a:ext cx="98539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0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404534"/>
            <a:ext cx="11161240" cy="1646302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pPr algn="ctr"/>
            <a:r>
              <a:rPr lang="en-US" altLang="zh-TW" dirty="0" smtClean="0"/>
              <a:t>Method of direct matrix-inversion</a:t>
            </a:r>
            <a:endParaRPr lang="zh-TW" altLang="en-US" dirty="0"/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1276"/>
              </p:ext>
            </p:extLst>
          </p:nvPr>
        </p:nvGraphicFramePr>
        <p:xfrm>
          <a:off x="767408" y="4725144"/>
          <a:ext cx="6328954" cy="107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Equation" r:id="rId4" imgW="1320480" imgH="228600" progId="Equation.DSMT4">
                  <p:embed/>
                </p:oleObj>
              </mc:Choice>
              <mc:Fallback>
                <p:oleObj name="Equation" r:id="rId4" imgW="1320480" imgH="228600" progId="Equation.DSMT4">
                  <p:embed/>
                  <p:pic>
                    <p:nvPicPr>
                      <p:cNvPr id="55" name="Object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408" y="4725144"/>
                        <a:ext cx="6328954" cy="10799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2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66985</TotalTime>
  <Words>7363</Words>
  <Application>Microsoft Office PowerPoint</Application>
  <PresentationFormat>Widescreen</PresentationFormat>
  <Paragraphs>546</Paragraphs>
  <Slides>42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Equation</vt:lpstr>
      <vt:lpstr>MathType 6.0 Equation</vt:lpstr>
      <vt:lpstr>Electrostatics- solving the partial differential eqs. (PDEs) </vt:lpstr>
      <vt:lpstr>學習重點(04/20)</vt:lpstr>
      <vt:lpstr>Poisson’s equation</vt:lpstr>
      <vt:lpstr>Laplace’s equation</vt:lpstr>
      <vt:lpstr>Poisson’s equation</vt:lpstr>
      <vt:lpstr>Solving Poisson’s eq.: finite difference scheme</vt:lpstr>
      <vt:lpstr>A simple example (1D)</vt:lpstr>
      <vt:lpstr>A simple example (1D)</vt:lpstr>
      <vt:lpstr>Method of direct matrix-inversion</vt:lpstr>
      <vt:lpstr>An uniformly-charged sheet:  analytical solution</vt:lpstr>
      <vt:lpstr>PowerPoint Presentation</vt:lpstr>
      <vt:lpstr>Numpy: Matrix inversion</vt:lpstr>
      <vt:lpstr>Potential induced by a uniformly-charged plane: the code</vt:lpstr>
      <vt:lpstr>PowerPoint Presentation</vt:lpstr>
      <vt:lpstr>Exercise: an uniformly charged line (2D problem)</vt:lpstr>
      <vt:lpstr>Exercise: an uniformly charged line (N=3)</vt:lpstr>
      <vt:lpstr>An uniformly charged line: analytical solution</vt:lpstr>
      <vt:lpstr>Homework: An uniformly charged line</vt:lpstr>
      <vt:lpstr>Exercise: an uniformly charged line (N=11,51)</vt:lpstr>
      <vt:lpstr>Numpy.meshgrid() plt.contourf()</vt:lpstr>
      <vt:lpstr>plt.contour() ax.clabel()</vt:lpstr>
      <vt:lpstr>Electric field</vt:lpstr>
      <vt:lpstr>Electric field</vt:lpstr>
      <vt:lpstr>Electric field: the two definitions</vt:lpstr>
      <vt:lpstr>Matplotlib: 2D contour plot</vt:lpstr>
      <vt:lpstr>Electric field induced by a point charge</vt:lpstr>
      <vt:lpstr>The relaxation method </vt:lpstr>
      <vt:lpstr>PowerPoint Presentation</vt:lpstr>
      <vt:lpstr>PowerPoint Presentation</vt:lpstr>
      <vt:lpstr>The method of relaxation</vt:lpstr>
      <vt:lpstr>An uniformly charged line</vt:lpstr>
      <vt:lpstr>The method of successive over-relaxation(SOR)</vt:lpstr>
      <vt:lpstr>Electrostatics in 3D: a point charge</vt:lpstr>
      <vt:lpstr>Relaxation method: convergence test</vt:lpstr>
      <vt:lpstr>SOR method: convergence test</vt:lpstr>
      <vt:lpstr>Laplace’s equation</vt:lpstr>
      <vt:lpstr>Laplace’s eq.: Electrostatic potential</vt:lpstr>
      <vt:lpstr>A 2D example: two parallel biased plates</vt:lpstr>
      <vt:lpstr>PowerPoint Presentation</vt:lpstr>
      <vt:lpstr>PowerPoint Presentation</vt:lpstr>
      <vt:lpstr>Quantum computation: simulation of the confining potential of double quantum dots – a single charge qubit</vt:lpstr>
      <vt:lpstr>Electrostatic confining potential of single quantum dot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equations (PDEs)</dc:title>
  <dc:creator>Shun-Jen Cheng</dc:creator>
  <cp:lastModifiedBy>Shun-Jen Cheng</cp:lastModifiedBy>
  <cp:revision>616</cp:revision>
  <cp:lastPrinted>2019-11-08T06:34:03Z</cp:lastPrinted>
  <dcterms:created xsi:type="dcterms:W3CDTF">2019-08-27T07:56:04Z</dcterms:created>
  <dcterms:modified xsi:type="dcterms:W3CDTF">2021-04-27T02:37:19Z</dcterms:modified>
</cp:coreProperties>
</file>