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80" r:id="rId4"/>
    <p:sldId id="269" r:id="rId5"/>
    <p:sldId id="257" r:id="rId6"/>
    <p:sldId id="259" r:id="rId7"/>
    <p:sldId id="260" r:id="rId8"/>
    <p:sldId id="261" r:id="rId9"/>
    <p:sldId id="262" r:id="rId10"/>
    <p:sldId id="282" r:id="rId11"/>
    <p:sldId id="283" r:id="rId12"/>
    <p:sldId id="264" r:id="rId13"/>
    <p:sldId id="265" r:id="rId14"/>
    <p:sldId id="266" r:id="rId15"/>
    <p:sldId id="281" r:id="rId16"/>
    <p:sldId id="277" r:id="rId17"/>
    <p:sldId id="278" r:id="rId18"/>
    <p:sldId id="270" r:id="rId19"/>
    <p:sldId id="28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11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79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150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757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405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3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64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4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30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52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56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02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59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93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3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EB0A-C51B-4A78-BE43-BDC07F38348A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jpeg"/><Relationship Id="rId4" Type="http://schemas.openxmlformats.org/officeDocument/2006/relationships/image" Target="../media/image13.wmf"/><Relationship Id="rId9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png"/><Relationship Id="rId4" Type="http://schemas.openxmlformats.org/officeDocument/2006/relationships/image" Target="../media/image18.wmf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ack-body_radiation" TargetMode="Externa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image" Target="../media/image3.wmf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Numerical calculus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S.J. Cheng</a:t>
            </a:r>
          </a:p>
          <a:p>
            <a:r>
              <a:rPr lang="en-US" altLang="zh-TW" smtClean="0"/>
              <a:t>NCTU/EP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13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67138" cy="1320800"/>
          </a:xfrm>
        </p:spPr>
        <p:txBody>
          <a:bodyPr/>
          <a:lstStyle/>
          <a:p>
            <a:r>
              <a:rPr lang="en-US" altLang="zh-TW" dirty="0" smtClean="0"/>
              <a:t>Numerical differentiation: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point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formula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83399"/>
              </p:ext>
            </p:extLst>
          </p:nvPr>
        </p:nvGraphicFramePr>
        <p:xfrm>
          <a:off x="767408" y="1357621"/>
          <a:ext cx="99060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5956200" imgH="457200" progId="Equation.DSMT4">
                  <p:embed/>
                </p:oleObj>
              </mc:Choice>
              <mc:Fallback>
                <p:oleObj name="Equation" r:id="rId3" imgW="5956200" imgH="45720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408" y="1357621"/>
                        <a:ext cx="9906000" cy="760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9376" y="6453336"/>
            <a:ext cx="7318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1"/>
                </a:solidFill>
              </a:rPr>
              <a:t>C:\Users\sjche\Desktop\Work place\teaching\computational physics\numerical calculus\numerical differential.py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960096" y="2405293"/>
            <a:ext cx="4188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Example of the code using </a:t>
            </a:r>
            <a:r>
              <a:rPr lang="en-US" altLang="zh-TW" sz="1600" dirty="0" smtClean="0">
                <a:solidFill>
                  <a:srgbClr val="FF0000"/>
                </a:solidFill>
              </a:rPr>
              <a:t>2-point formula</a:t>
            </a:r>
            <a:r>
              <a:rPr lang="en-US" altLang="zh-TW" sz="1600" dirty="0" smtClean="0"/>
              <a:t>:</a:t>
            </a:r>
            <a:endParaRPr lang="zh-TW" altLang="en-US" sz="1600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12395"/>
              </p:ext>
            </p:extLst>
          </p:nvPr>
        </p:nvGraphicFramePr>
        <p:xfrm>
          <a:off x="839416" y="2314892"/>
          <a:ext cx="2312329" cy="381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5" imgW="1536480" imgH="253800" progId="Equation.DSMT4">
                  <p:embed/>
                </p:oleObj>
              </mc:Choice>
              <mc:Fallback>
                <p:oleObj name="Equation" r:id="rId5" imgW="1536480" imgH="25380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9416" y="2314892"/>
                        <a:ext cx="2312329" cy="381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2064" y="2951335"/>
            <a:ext cx="4979534" cy="337897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19336" y="6453336"/>
            <a:ext cx="288032" cy="2880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Exercise: Numerical differentiation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656587"/>
              </p:ext>
            </p:extLst>
          </p:nvPr>
        </p:nvGraphicFramePr>
        <p:xfrm>
          <a:off x="687327" y="1304617"/>
          <a:ext cx="1085691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3" imgW="6527520" imgH="457200" progId="Equation.DSMT4">
                  <p:embed/>
                </p:oleObj>
              </mc:Choice>
              <mc:Fallback>
                <p:oleObj name="Equation" r:id="rId3" imgW="6527520" imgH="45720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327" y="1304617"/>
                        <a:ext cx="10856913" cy="760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9376" y="6453336"/>
            <a:ext cx="7318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1"/>
                </a:solidFill>
              </a:rPr>
              <a:t>C:\Users\sjche\Desktop\Work place\teaching\computational physics\numerical calculus\numerical differential.py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560331"/>
              </p:ext>
            </p:extLst>
          </p:nvPr>
        </p:nvGraphicFramePr>
        <p:xfrm>
          <a:off x="687327" y="2276872"/>
          <a:ext cx="2312329" cy="381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5" imgW="1536480" imgH="253800" progId="Equation.DSMT4">
                  <p:embed/>
                </p:oleObj>
              </mc:Choice>
              <mc:Fallback>
                <p:oleObj name="Equation" r:id="rId5" imgW="1536480" imgH="25380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327" y="2276872"/>
                        <a:ext cx="2312329" cy="381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0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8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23122" cy="1320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Fluid </a:t>
            </a:r>
            <a:r>
              <a:rPr lang="en-US" altLang="zh-TW" dirty="0"/>
              <a:t>resistance and terminal speed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> 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991174" y="3690072"/>
          <a:ext cx="42465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" name="Equation" r:id="rId3" imgW="2552400" imgH="419040" progId="Equation.DSMT4">
                  <p:embed/>
                </p:oleObj>
              </mc:Choice>
              <mc:Fallback>
                <p:oleObj name="Equation" r:id="rId3" imgW="2552400" imgH="4190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1174" y="3690072"/>
                        <a:ext cx="424656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985231" y="2215505"/>
          <a:ext cx="90630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Equation" r:id="rId5" imgW="5448240" imgH="685800" progId="Equation.DSMT4">
                  <p:embed/>
                </p:oleObj>
              </mc:Choice>
              <mc:Fallback>
                <p:oleObj name="Equation" r:id="rId5" imgW="5448240" imgH="6858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5231" y="2215505"/>
                        <a:ext cx="9063038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382372"/>
              </p:ext>
            </p:extLst>
          </p:nvPr>
        </p:nvGraphicFramePr>
        <p:xfrm>
          <a:off x="1066800" y="5373688"/>
          <a:ext cx="83867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" name="Equation" r:id="rId7" imgW="5041800" imgH="634680" progId="Equation.DSMT4">
                  <p:embed/>
                </p:oleObj>
              </mc:Choice>
              <mc:Fallback>
                <p:oleObj name="Equation" r:id="rId7" imgW="5041800" imgH="63468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5373688"/>
                        <a:ext cx="8386763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6" descr="「Fluid resistance and terminal speed」的圖片搜尋結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949" y="2661297"/>
            <a:ext cx="15525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「Fluid resistance and terminal speed」的圖片搜尋結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99" y="2769916"/>
            <a:ext cx="31432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4151784" y="1340768"/>
            <a:ext cx="513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Ch.5, University Physics, Young &amp; Freedman, Pearson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91274" cy="1320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Tip: Simplifying eq. in</a:t>
            </a:r>
            <a:r>
              <a:rPr lang="zh-TW" altLang="en-US" dirty="0" smtClean="0"/>
              <a:t> </a:t>
            </a:r>
            <a:r>
              <a:rPr lang="en-US" altLang="zh-TW" dirty="0" smtClean="0"/>
              <a:t>terms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</a:t>
            </a:r>
            <a:r>
              <a:rPr lang="en-US" altLang="zh-TW" dirty="0">
                <a:solidFill>
                  <a:srgbClr val="0000FF"/>
                </a:solidFill>
              </a:rPr>
              <a:t>dimensionless</a:t>
            </a:r>
            <a:r>
              <a:rPr lang="en-US" altLang="zh-TW" dirty="0"/>
              <a:t> </a:t>
            </a:r>
            <a:r>
              <a:rPr lang="en-US" altLang="zh-TW" dirty="0" smtClean="0"/>
              <a:t>variables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096096"/>
              </p:ext>
            </p:extLst>
          </p:nvPr>
        </p:nvGraphicFramePr>
        <p:xfrm>
          <a:off x="983432" y="1959575"/>
          <a:ext cx="2737336" cy="113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3" imgW="1168200" imgH="482400" progId="Equation.DSMT4">
                  <p:embed/>
                </p:oleObj>
              </mc:Choice>
              <mc:Fallback>
                <p:oleObj name="Equation" r:id="rId3" imgW="1168200" imgH="48240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3432" y="1959575"/>
                        <a:ext cx="2737336" cy="1130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880220"/>
              </p:ext>
            </p:extLst>
          </p:nvPr>
        </p:nvGraphicFramePr>
        <p:xfrm>
          <a:off x="3895725" y="1852613"/>
          <a:ext cx="409575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5" imgW="1663560" imgH="520560" progId="Equation.DSMT4">
                  <p:embed/>
                </p:oleObj>
              </mc:Choice>
              <mc:Fallback>
                <p:oleObj name="Equation" r:id="rId5" imgW="1663560" imgH="52056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95725" y="1852613"/>
                        <a:ext cx="409575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14315" y="3135202"/>
                <a:ext cx="2304256" cy="22963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≡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TW" sz="2400" i="1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5" y="3135202"/>
                <a:ext cx="2304256" cy="2296398"/>
              </a:xfrm>
              <a:prstGeom prst="rect">
                <a:avLst/>
              </a:prstGeom>
              <a:blipFill>
                <a:blip r:embed="rId7"/>
                <a:stretch>
                  <a:fillRect t="-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119336" y="6453336"/>
            <a:ext cx="288032" cy="2880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366132"/>
              </p:ext>
            </p:extLst>
          </p:nvPr>
        </p:nvGraphicFramePr>
        <p:xfrm>
          <a:off x="7968208" y="2259120"/>
          <a:ext cx="3921683" cy="46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8" imgW="2120760" imgH="253800" progId="Equation.DSMT4">
                  <p:embed/>
                </p:oleObj>
              </mc:Choice>
              <mc:Fallback>
                <p:oleObj name="Equation" r:id="rId8" imgW="2120760" imgH="2538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68208" y="2259120"/>
                        <a:ext cx="3921683" cy="4696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0016" y="3226187"/>
            <a:ext cx="4763585" cy="35822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28148" y="53732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dv/</a:t>
            </a:r>
            <a:r>
              <a:rPr lang="en-US" altLang="zh-TW" dirty="0" err="1" smtClean="0">
                <a:solidFill>
                  <a:srgbClr val="FF0000"/>
                </a:solidFill>
              </a:rPr>
              <a:t>dt</a:t>
            </a:r>
            <a:r>
              <a:rPr lang="en-US" altLang="zh-TW" dirty="0" smtClean="0">
                <a:solidFill>
                  <a:srgbClr val="FF0000"/>
                </a:solidFill>
              </a:rPr>
              <a:t>??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00719" y="6677598"/>
            <a:ext cx="7992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accent1"/>
                </a:solidFill>
              </a:rPr>
              <a:t>C:\Users\sjche\Desktop\Work place\teaching\computational physics\numerical calculus\velocity of falling obj.py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354770" cy="13208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/>
              <a:t>Numerical differentiation</a:t>
            </a:r>
            <a:r>
              <a:rPr lang="en-US" altLang="zh-TW" dirty="0" smtClean="0"/>
              <a:t>: </a:t>
            </a:r>
            <a:br>
              <a:rPr lang="en-US" altLang="zh-TW" dirty="0" smtClean="0"/>
            </a:b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second-order derivative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597557"/>
              </p:ext>
            </p:extLst>
          </p:nvPr>
        </p:nvGraphicFramePr>
        <p:xfrm>
          <a:off x="839416" y="2564904"/>
          <a:ext cx="6132420" cy="77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3" imgW="3098520" imgH="393480" progId="Equation.DSMT4">
                  <p:embed/>
                </p:oleObj>
              </mc:Choice>
              <mc:Fallback>
                <p:oleObj name="Equation" r:id="rId3" imgW="3098520" imgH="39348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416" y="2564904"/>
                        <a:ext cx="6132420" cy="779119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1881658" y="6583680"/>
            <a:ext cx="266007" cy="23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248128" y="2723630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difference)</a:t>
            </a:r>
            <a:endParaRPr lang="zh-TW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424" y="400506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Proof:…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119336" y="6453336"/>
            <a:ext cx="288032" cy="2880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4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354770" cy="13208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second-order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derivative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74589"/>
              </p:ext>
            </p:extLst>
          </p:nvPr>
        </p:nvGraphicFramePr>
        <p:xfrm>
          <a:off x="745773" y="2489846"/>
          <a:ext cx="90487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" imgW="4572000" imgH="393480" progId="Equation.DSMT4">
                  <p:embed/>
                </p:oleObj>
              </mc:Choice>
              <mc:Fallback>
                <p:oleObj name="Equation" r:id="rId3" imgW="4572000" imgH="393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773" y="2489846"/>
                        <a:ext cx="90487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73765" y="1699567"/>
            <a:ext cx="9120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HW</a:t>
            </a:r>
            <a:r>
              <a:rPr lang="en-US" altLang="zh-TW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zh-TW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prove the following</a:t>
            </a:r>
            <a:r>
              <a:rPr lang="zh-TW" altLang="en-US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 </a:t>
            </a:r>
            <a:r>
              <a:rPr lang="en-US" altLang="zh-TW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second-order derivative</a:t>
            </a:r>
            <a:endParaRPr lang="zh-TW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81658" y="6583680"/>
            <a:ext cx="266007" cy="23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730" y="757"/>
            <a:ext cx="2093843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Home work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 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zh-TW" altLang="en-US" dirty="0" smtClean="0"/>
              <a:t> 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derivative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754745"/>
              </p:ext>
            </p:extLst>
          </p:nvPr>
        </p:nvGraphicFramePr>
        <p:xfrm>
          <a:off x="774851" y="1628800"/>
          <a:ext cx="98647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3" imgW="5930640" imgH="431640" progId="Equation.DSMT4">
                  <p:embed/>
                </p:oleObj>
              </mc:Choice>
              <mc:Fallback>
                <p:oleObj name="Equation" r:id="rId3" imgW="5930640" imgH="4316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851" y="1628800"/>
                        <a:ext cx="9864725" cy="719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119336" y="6453336"/>
            <a:ext cx="288032" cy="2880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8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Extrema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7333" y="1571562"/>
                <a:ext cx="9334188" cy="2169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For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function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f(x),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the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extrema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are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at</a:t>
                </a:r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where</a:t>
                </a:r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TW" sz="2000" dirty="0" smtClean="0"/>
              </a:p>
              <a:p>
                <a:endParaRPr lang="en-US" altLang="zh-TW" sz="2000" dirty="0"/>
              </a:p>
              <a:p>
                <a:r>
                  <a:rPr lang="en-US" altLang="zh-TW" sz="2000" dirty="0" smtClean="0"/>
                  <a:t>In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other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words,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an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extremum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might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exist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in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the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interval</a:t>
                </a:r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 smtClean="0"/>
                  <a:t>where</a:t>
                </a:r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and</a:t>
                </a:r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is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the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i="1" dirty="0" err="1" smtClean="0"/>
                  <a:t>i-</a:t>
                </a:r>
                <a:r>
                  <a:rPr lang="en-US" altLang="zh-TW" sz="2000" dirty="0" err="1" smtClean="0"/>
                  <a:t>th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grid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of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position.</a:t>
                </a:r>
                <a:r>
                  <a:rPr lang="zh-TW" altLang="en-US" sz="2000" dirty="0" smtClean="0"/>
                  <a:t> </a:t>
                </a:r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If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the</a:t>
                </a:r>
                <a:r>
                  <a:rPr lang="zh-TW" altLang="en-US" sz="2000" dirty="0"/>
                  <a:t> </a:t>
                </a:r>
                <a:r>
                  <a:rPr lang="en-US" altLang="zh-TW" sz="2000" dirty="0" smtClean="0"/>
                  <a:t>x-grid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is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sufficiently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dense,</a:t>
                </a:r>
                <a:r>
                  <a:rPr lang="zh-TW" altLang="en-US" sz="20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1571562"/>
                <a:ext cx="9334188" cy="2169440"/>
              </a:xfrm>
              <a:prstGeom prst="rect">
                <a:avLst/>
              </a:prstGeom>
              <a:blipFill>
                <a:blip r:embed="rId2"/>
                <a:stretch>
                  <a:fillRect l="-653" b="-39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7333" y="4882507"/>
                <a:ext cx="11278665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Exercise:</a:t>
                </a:r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r>
                  <a:rPr lang="en-US" altLang="zh-TW" dirty="0" smtClean="0"/>
                  <a:t>numerically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estimate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maximum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value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of</a:t>
                </a:r>
                <a:r>
                  <a:rPr lang="zh-TW" altLang="en-US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where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4882507"/>
                <a:ext cx="11278665" cy="1754326"/>
              </a:xfrm>
              <a:prstGeom prst="rect">
                <a:avLst/>
              </a:prstGeom>
              <a:blipFill>
                <a:blip r:embed="rId3"/>
                <a:stretch>
                  <a:fillRect l="-378" t="-2069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1344" y="4365104"/>
            <a:ext cx="1196161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exercise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6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Blackbody</a:t>
            </a:r>
            <a:r>
              <a:rPr lang="zh-TW" altLang="en-US" dirty="0" smtClean="0"/>
              <a:t> </a:t>
            </a:r>
            <a:r>
              <a:rPr lang="en-US" altLang="zh-TW" dirty="0" smtClean="0"/>
              <a:t>radiation: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Wien’s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law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5400" y="1670530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 smtClean="0"/>
              <a:t>Wien‘s </a:t>
            </a:r>
            <a:r>
              <a:rPr lang="en-US" altLang="zh-TW" b="1" dirty="0"/>
              <a:t>displacement law</a:t>
            </a:r>
            <a:r>
              <a:rPr lang="en-US" altLang="zh-TW" dirty="0"/>
              <a:t> states that the </a:t>
            </a:r>
            <a:r>
              <a:rPr lang="en-US" altLang="zh-TW" dirty="0">
                <a:hlinkClick r:id="rId3" tooltip="Black-body radiation"/>
              </a:rPr>
              <a:t>black-body radiation</a:t>
            </a:r>
            <a:r>
              <a:rPr lang="en-US" altLang="zh-TW" dirty="0"/>
              <a:t> curve for different temperatures will peak at different </a:t>
            </a:r>
            <a:r>
              <a:rPr lang="en-US" altLang="zh-TW" dirty="0" smtClean="0"/>
              <a:t>wavelengths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 </a:t>
            </a:r>
            <a:r>
              <a:rPr lang="en-US" altLang="zh-TW" dirty="0"/>
              <a:t>are inversely proportional to the </a:t>
            </a:r>
            <a:r>
              <a:rPr lang="en-US" altLang="zh-TW" dirty="0" smtClean="0"/>
              <a:t>temperature.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590" y="3361014"/>
            <a:ext cx="3979547" cy="3316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5668" y="1364678"/>
            <a:ext cx="5021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1"/>
                </a:solidFill>
              </a:rPr>
              <a:t>https://en.wikipedia.org/wiki/Wien%27s_displacement_law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694220" y="5085184"/>
                <a:ext cx="3035383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≈2.898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mm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 smtClean="0"/>
                  <a:t>K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220" y="5085184"/>
                <a:ext cx="3035383" cy="461665"/>
              </a:xfrm>
              <a:prstGeom prst="rect">
                <a:avLst/>
              </a:prstGeom>
              <a:blipFill>
                <a:blip r:embed="rId5"/>
                <a:stretch>
                  <a:fillRect l="-400" t="-8974" r="-2200" b="-269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7408" y="5085184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Wien‘s displacement </a:t>
            </a:r>
            <a:r>
              <a:rPr lang="en-US" altLang="zh-TW" b="1" dirty="0" smtClean="0"/>
              <a:t>law:</a:t>
            </a:r>
            <a:endParaRPr lang="zh-TW" altLang="en-US" dirty="0"/>
          </a:p>
        </p:txBody>
      </p:sp>
      <p:graphicFrame>
        <p:nvGraphicFramePr>
          <p:cNvPr id="13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484260"/>
              </p:ext>
            </p:extLst>
          </p:nvPr>
        </p:nvGraphicFramePr>
        <p:xfrm>
          <a:off x="2423592" y="3659858"/>
          <a:ext cx="4135415" cy="832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6" imgW="1955520" imgH="393480" progId="Equation.DSMT4">
                  <p:embed/>
                </p:oleObj>
              </mc:Choice>
              <mc:Fallback>
                <p:oleObj name="Equation" r:id="rId6" imgW="1955520" imgH="39348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23592" y="3659858"/>
                        <a:ext cx="4135415" cy="832966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95400" y="2991682"/>
            <a:ext cx="7337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The energy </a:t>
            </a:r>
            <a:r>
              <a:rPr lang="en-US" altLang="zh-TW" dirty="0" smtClean="0"/>
              <a:t>density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blackbody</a:t>
            </a:r>
            <a:r>
              <a:rPr lang="zh-TW" altLang="en-US" dirty="0" smtClean="0"/>
              <a:t> </a:t>
            </a:r>
            <a:r>
              <a:rPr lang="en-US" altLang="zh-TW" dirty="0" smtClean="0"/>
              <a:t>radiation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unit</a:t>
            </a:r>
            <a:r>
              <a:rPr lang="zh-TW" altLang="en-US" dirty="0" smtClean="0"/>
              <a:t> </a:t>
            </a:r>
            <a:r>
              <a:rPr lang="en-US" altLang="zh-TW" dirty="0" smtClean="0"/>
              <a:t>wavelength </a:t>
            </a:r>
            <a:r>
              <a:rPr lang="en-US" altLang="zh-TW" dirty="0"/>
              <a:t>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97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額溫槍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4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Numerical differentiation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Chapter 3, “An introduction to computational physics”, 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Tao Pang, 2</a:t>
            </a:r>
            <a:r>
              <a:rPr lang="en-US" altLang="zh-TW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ed., Cambridge Univ. Press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408" y="6453336"/>
            <a:ext cx="850681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</a:rPr>
              <a:t>C:\Users\sjche\Desktop\Work place\teaching\computational physics\numerical calculus\numerical differentials 2020.pptx</a:t>
            </a:r>
            <a:endParaRPr lang="zh-TW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Homework:</a:t>
            </a:r>
            <a:r>
              <a:rPr lang="zh-TW" altLang="en-US" dirty="0" smtClean="0"/>
              <a:t> </a:t>
            </a:r>
            <a:r>
              <a:rPr lang="en-US" altLang="zh-TW" dirty="0"/>
              <a:t>W</a:t>
            </a:r>
            <a:r>
              <a:rPr lang="en-US" altLang="zh-TW" dirty="0" smtClean="0"/>
              <a:t>ien’s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law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Blackbody</a:t>
            </a:r>
            <a:r>
              <a:rPr lang="zh-TW" altLang="en-US" dirty="0" smtClean="0"/>
              <a:t> </a:t>
            </a:r>
            <a:r>
              <a:rPr lang="en-US" altLang="zh-TW" dirty="0" smtClean="0"/>
              <a:t>radiation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56240" y="4955039"/>
            <a:ext cx="282641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h</a:t>
            </a:r>
            <a:r>
              <a:rPr lang="en-US" altLang="zh-TW" dirty="0" smtClean="0"/>
              <a:t>=6.62607015</a:t>
            </a:r>
            <a:r>
              <a:rPr lang="en-US" altLang="zh-TW" dirty="0"/>
              <a:t>×</a:t>
            </a:r>
            <a:r>
              <a:rPr lang="en-US" altLang="zh-TW" dirty="0" smtClean="0"/>
              <a:t>10</a:t>
            </a:r>
            <a:r>
              <a:rPr lang="en-US" altLang="zh-TW" baseline="30000" dirty="0" smtClean="0"/>
              <a:t>-34</a:t>
            </a:r>
            <a:r>
              <a:rPr lang="zh-TW" altLang="en-US" dirty="0" smtClean="0"/>
              <a:t> </a:t>
            </a:r>
            <a:r>
              <a:rPr lang="en-US" altLang="zh-TW" dirty="0" smtClean="0"/>
              <a:t>J</a:t>
            </a:r>
            <a:r>
              <a:rPr lang="en-US" altLang="zh-TW" dirty="0" smtClean="0">
                <a:sym typeface="Wingdings" panose="05000000000000000000" pitchFamily="2" charset="2"/>
              </a:rPr>
              <a:t></a:t>
            </a:r>
            <a:r>
              <a:rPr lang="en-US" altLang="zh-TW" dirty="0" smtClean="0"/>
              <a:t>s</a:t>
            </a:r>
          </a:p>
          <a:p>
            <a:r>
              <a:rPr lang="en-US" altLang="zh-TW" i="1" dirty="0" err="1"/>
              <a:t>h</a:t>
            </a:r>
            <a:r>
              <a:rPr lang="en-US" altLang="zh-TW" i="1" dirty="0" err="1" smtClean="0"/>
              <a:t>c</a:t>
            </a:r>
            <a:r>
              <a:rPr lang="en-US" altLang="zh-TW" dirty="0" smtClean="0"/>
              <a:t>=1.98644586×10</a:t>
            </a:r>
            <a:r>
              <a:rPr lang="zh-TW" altLang="en-US" baseline="30000" dirty="0"/>
              <a:t>−</a:t>
            </a:r>
            <a:r>
              <a:rPr lang="en-US" altLang="zh-TW" baseline="30000" dirty="0"/>
              <a:t>25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</a:t>
            </a:r>
            <a:r>
              <a:rPr lang="en-US" altLang="zh-TW" dirty="0" err="1" smtClean="0">
                <a:sym typeface="Wingdings" panose="05000000000000000000" pitchFamily="2" charset="2"/>
              </a:rPr>
              <a:t></a:t>
            </a:r>
            <a:r>
              <a:rPr lang="en-US" altLang="zh-TW" dirty="0" err="1" smtClean="0"/>
              <a:t>m</a:t>
            </a:r>
            <a:endParaRPr lang="en-US" altLang="zh-TW" dirty="0" smtClean="0"/>
          </a:p>
          <a:p>
            <a:r>
              <a:rPr lang="en-US" altLang="zh-TW" i="1" dirty="0" smtClean="0"/>
              <a:t>k</a:t>
            </a:r>
            <a:r>
              <a:rPr lang="en-US" altLang="zh-TW" dirty="0" smtClean="0"/>
              <a:t>=1.380649×10</a:t>
            </a:r>
            <a:r>
              <a:rPr lang="zh-TW" altLang="en-US" baseline="30000" dirty="0"/>
              <a:t>−</a:t>
            </a:r>
            <a:r>
              <a:rPr lang="en-US" altLang="zh-TW" baseline="30000" dirty="0" smtClean="0"/>
              <a:t>23</a:t>
            </a:r>
            <a:r>
              <a:rPr lang="en-US" altLang="zh-TW" dirty="0" smtClean="0"/>
              <a:t>J</a:t>
            </a:r>
            <a:r>
              <a:rPr lang="en-US" altLang="zh-TW" dirty="0" smtClean="0">
                <a:sym typeface="Wingdings" panose="05000000000000000000" pitchFamily="2" charset="2"/>
              </a:rPr>
              <a:t></a:t>
            </a:r>
            <a:r>
              <a:rPr lang="en-US" altLang="zh-TW" dirty="0" smtClean="0"/>
              <a:t>K</a:t>
            </a:r>
            <a:r>
              <a:rPr lang="zh-TW" altLang="en-US" baseline="30000" dirty="0" smtClean="0"/>
              <a:t> −</a:t>
            </a:r>
            <a:r>
              <a:rPr lang="en-US" altLang="zh-TW" baseline="30000" dirty="0"/>
              <a:t>1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7863" y="3917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30" y="757"/>
            <a:ext cx="2093843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Home work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392" y="2277843"/>
            <a:ext cx="1071543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Plot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energy</a:t>
            </a:r>
            <a:r>
              <a:rPr lang="zh-TW" altLang="en-US" dirty="0" smtClean="0"/>
              <a:t> </a:t>
            </a:r>
            <a:r>
              <a:rPr lang="en-US" altLang="zh-TW" dirty="0" smtClean="0"/>
              <a:t>density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blackbody</a:t>
            </a:r>
            <a:r>
              <a:rPr lang="zh-TW" altLang="en-US" dirty="0" smtClean="0"/>
              <a:t> </a:t>
            </a:r>
            <a:r>
              <a:rPr lang="en-US" altLang="zh-TW" dirty="0" smtClean="0"/>
              <a:t>radiation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unit</a:t>
            </a:r>
            <a:r>
              <a:rPr lang="zh-TW" altLang="en-US" dirty="0" smtClean="0"/>
              <a:t> </a:t>
            </a:r>
            <a:r>
              <a:rPr lang="en-US" altLang="zh-TW" dirty="0" smtClean="0"/>
              <a:t>wavelength</a:t>
            </a:r>
            <a:r>
              <a:rPr lang="zh-TW" altLang="en-US" dirty="0" smtClean="0"/>
              <a:t> </a:t>
            </a:r>
            <a:r>
              <a:rPr lang="en-US" altLang="zh-TW" dirty="0" smtClean="0"/>
              <a:t>versus</a:t>
            </a:r>
            <a:r>
              <a:rPr lang="zh-TW" altLang="en-US" dirty="0" smtClean="0"/>
              <a:t> </a:t>
            </a:r>
            <a:r>
              <a:rPr lang="en-US" altLang="zh-TW" dirty="0" smtClean="0"/>
              <a:t>wavelength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Find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wavelength</a:t>
            </a:r>
            <a:r>
              <a:rPr lang="zh-TW" altLang="en-US" dirty="0" smtClean="0"/>
              <a:t> </a:t>
            </a:r>
            <a:r>
              <a:rPr lang="en-US" altLang="zh-TW" dirty="0" smtClean="0"/>
              <a:t>where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energy</a:t>
            </a:r>
            <a:r>
              <a:rPr lang="zh-TW" altLang="en-US" dirty="0" smtClean="0"/>
              <a:t> </a:t>
            </a:r>
            <a:r>
              <a:rPr lang="en-US" altLang="zh-TW" dirty="0" smtClean="0"/>
              <a:t>density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maximum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temperature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T=3500K,4000K,..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Numerically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confirm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Wien’s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law.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287688" y="3221007"/>
                <a:ext cx="2329772" cy="3385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≈2.898</m:t>
                    </m:r>
                  </m:oMath>
                </a14:m>
                <a:r>
                  <a:rPr lang="zh-TW" altLang="en-US" sz="1600" dirty="0" smtClean="0"/>
                  <a:t> </a:t>
                </a:r>
                <a:r>
                  <a:rPr lang="en-US" altLang="zh-TW" sz="1600" dirty="0" smtClean="0"/>
                  <a:t>mm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1600" dirty="0" smtClean="0"/>
                  <a:t>K</a:t>
                </a:r>
                <a:endParaRPr lang="zh-TW" alt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3221007"/>
                <a:ext cx="2329772" cy="338554"/>
              </a:xfrm>
              <a:prstGeom prst="rect">
                <a:avLst/>
              </a:prstGeom>
              <a:blipFill>
                <a:blip r:embed="rId2"/>
                <a:stretch>
                  <a:fillRect t="-5172" b="-1724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3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r>
              <a:rPr lang="en-US" altLang="zh-TW" dirty="0" smtClean="0"/>
              <a:t>(03/23)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767408" y="1930400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1/3:</a:t>
            </a:r>
          </a:p>
          <a:p>
            <a:r>
              <a:rPr lang="en-US" altLang="zh-TW" dirty="0" smtClean="0"/>
              <a:t>Taylor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expansion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discretization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r>
              <a:rPr lang="en-US" altLang="zh-TW" dirty="0" smtClean="0"/>
              <a:t>First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derivative:</a:t>
            </a:r>
            <a:r>
              <a:rPr lang="zh-TW" altLang="en-US" dirty="0" smtClean="0"/>
              <a:t> </a:t>
            </a:r>
            <a:r>
              <a:rPr lang="en-US" altLang="zh-TW" dirty="0" smtClean="0"/>
              <a:t>2-,</a:t>
            </a:r>
            <a:r>
              <a:rPr lang="zh-TW" altLang="en-US" dirty="0" smtClean="0"/>
              <a:t> </a:t>
            </a:r>
            <a:r>
              <a:rPr lang="en-US" altLang="zh-TW" dirty="0" smtClean="0"/>
              <a:t>3-,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5-point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formula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 </a:t>
            </a:r>
            <a:r>
              <a:rPr lang="en-US" altLang="zh-TW" dirty="0" smtClean="0"/>
              <a:t>assessment</a:t>
            </a:r>
          </a:p>
          <a:p>
            <a:r>
              <a:rPr lang="en-US" altLang="zh-TW" dirty="0" smtClean="0"/>
              <a:t>Exercise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(y=sin(x))</a:t>
            </a:r>
          </a:p>
          <a:p>
            <a:r>
              <a:rPr lang="en-US" altLang="zh-TW" dirty="0" smtClean="0"/>
              <a:t>Exercise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2(falling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object)</a:t>
            </a:r>
          </a:p>
          <a:p>
            <a:endParaRPr lang="en-US" altLang="zh-TW" dirty="0"/>
          </a:p>
          <a:p>
            <a:r>
              <a:rPr lang="en-US" altLang="zh-TW" dirty="0" smtClean="0"/>
              <a:t>2/3:</a:t>
            </a:r>
          </a:p>
          <a:p>
            <a:r>
              <a:rPr lang="en-US" altLang="zh-TW" dirty="0" smtClean="0"/>
              <a:t>Second</a:t>
            </a:r>
            <a:r>
              <a:rPr lang="zh-TW" altLang="en-US" dirty="0" smtClean="0"/>
              <a:t> </a:t>
            </a:r>
            <a:r>
              <a:rPr lang="en-US" altLang="zh-TW" dirty="0" smtClean="0"/>
              <a:t>derivative</a:t>
            </a:r>
          </a:p>
          <a:p>
            <a:r>
              <a:rPr lang="en-US" altLang="zh-TW" dirty="0" smtClean="0"/>
              <a:t>Exercise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(following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ex.1)</a:t>
            </a:r>
          </a:p>
          <a:p>
            <a:r>
              <a:rPr lang="en-US" altLang="zh-TW" dirty="0" smtClean="0"/>
              <a:t>Extrema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</a:p>
          <a:p>
            <a:endParaRPr lang="en-US" altLang="zh-TW" dirty="0"/>
          </a:p>
          <a:p>
            <a:r>
              <a:rPr lang="en-US" altLang="zh-TW" dirty="0" smtClean="0"/>
              <a:t>3/3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HW</a:t>
            </a:r>
            <a:r>
              <a:rPr lang="zh-TW" altLang="en-US" dirty="0" smtClean="0"/>
              <a:t> </a:t>
            </a:r>
            <a:r>
              <a:rPr lang="en-US" altLang="zh-TW" dirty="0" smtClean="0"/>
              <a:t>review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Exercise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1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ODEs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PDEs</a:t>
            </a:r>
            <a:endParaRPr lang="zh-TW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23392" y="1783354"/>
            <a:ext cx="7535461" cy="4298458"/>
            <a:chOff x="623392" y="1783354"/>
            <a:chExt cx="7535461" cy="42984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23392" y="1783354"/>
                  <a:ext cx="7535461" cy="41472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Ordinary</a:t>
                  </a:r>
                  <a:r>
                    <a:rPr lang="zh-TW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altLang="zh-TW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differential</a:t>
                  </a:r>
                  <a:r>
                    <a:rPr lang="zh-TW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altLang="zh-TW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Eqs</a:t>
                  </a:r>
                  <a:r>
                    <a:rPr lang="en-US" altLang="zh-TW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.</a:t>
                  </a:r>
                  <a:r>
                    <a:rPr lang="en-US" altLang="zh-TW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:</a:t>
                  </a:r>
                  <a:r>
                    <a:rPr lang="zh-TW" altLang="en-US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endParaRPr lang="en-US" altLang="zh-TW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endParaRPr lang="en-US" altLang="zh-TW" dirty="0"/>
                </a:p>
                <a:p>
                  <a:pPr lvl="1"/>
                  <a:r>
                    <a:rPr lang="en-US" altLang="zh-TW" dirty="0" smtClean="0"/>
                    <a:t>Newton’s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second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law:</a:t>
                  </a:r>
                  <a:r>
                    <a:rPr lang="zh-TW" altLang="en-US" dirty="0" smtClean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a14:m>
                  <a:endParaRPr lang="en-US" altLang="zh-TW" dirty="0" smtClean="0"/>
                </a:p>
                <a:p>
                  <a:pPr lvl="1"/>
                  <a:endParaRPr lang="en-US" altLang="zh-TW" dirty="0"/>
                </a:p>
                <a:p>
                  <a:pPr lvl="1"/>
                  <a:r>
                    <a:rPr lang="en-US" altLang="zh-TW" dirty="0" smtClean="0"/>
                    <a:t>time-independent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Schrodinger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eq.:</a:t>
                  </a:r>
                  <a14:m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altLang="zh-TW" dirty="0" smtClean="0"/>
                </a:p>
                <a:p>
                  <a:endParaRPr lang="en-US" altLang="zh-TW" dirty="0"/>
                </a:p>
                <a:p>
                  <a:endParaRPr lang="en-US" altLang="zh-TW" dirty="0"/>
                </a:p>
                <a:p>
                  <a:r>
                    <a:rPr lang="en-US" altLang="zh-TW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Partial</a:t>
                  </a:r>
                  <a:r>
                    <a:rPr lang="zh-TW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altLang="zh-TW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differential</a:t>
                  </a:r>
                  <a:r>
                    <a:rPr lang="zh-TW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altLang="zh-TW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Eqs</a:t>
                  </a:r>
                  <a:r>
                    <a:rPr lang="en-US" altLang="zh-TW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:</a:t>
                  </a:r>
                  <a:r>
                    <a:rPr lang="zh-TW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endParaRPr lang="en-US" altLang="zh-TW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endParaRPr lang="en-US" altLang="zh-TW" dirty="0" smtClean="0"/>
                </a:p>
                <a:p>
                  <a:pPr lvl="1"/>
                  <a:r>
                    <a:rPr lang="en-US" altLang="zh-TW" dirty="0"/>
                    <a:t>Poisson’s</a:t>
                  </a:r>
                  <a:r>
                    <a:rPr lang="zh-TW" altLang="en-US" dirty="0"/>
                    <a:t> </a:t>
                  </a:r>
                  <a:r>
                    <a:rPr lang="en-US" altLang="zh-TW" dirty="0"/>
                    <a:t>eq</a:t>
                  </a:r>
                  <a:r>
                    <a:rPr lang="en-US" altLang="zh-TW" dirty="0" smtClean="0"/>
                    <a:t>.:</a:t>
                  </a:r>
                  <a:endParaRPr lang="en-US" altLang="zh-TW" dirty="0"/>
                </a:p>
                <a:p>
                  <a:pPr lvl="1"/>
                  <a:endParaRPr lang="en-US" altLang="zh-TW" dirty="0" smtClean="0"/>
                </a:p>
                <a:p>
                  <a:pPr lvl="1"/>
                  <a:endParaRPr lang="en-US" altLang="zh-TW" dirty="0" smtClean="0"/>
                </a:p>
                <a:p>
                  <a:pPr lvl="1"/>
                  <a:r>
                    <a:rPr lang="en-US" altLang="zh-TW" dirty="0" err="1" smtClean="0"/>
                    <a:t>Lapalace’s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eq.: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2" y="1783354"/>
                  <a:ext cx="7535461" cy="4147226"/>
                </a:xfrm>
                <a:prstGeom prst="rect">
                  <a:avLst/>
                </a:prstGeom>
                <a:blipFill>
                  <a:blip r:embed="rId3"/>
                  <a:stretch>
                    <a:fillRect l="-728" t="-1176" b="-13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14742121"/>
                    </p:ext>
                  </p:extLst>
                </p:nvPr>
              </p:nvGraphicFramePr>
              <p:xfrm>
                <a:off x="2783632" y="4600560"/>
                <a:ext cx="2378943" cy="69109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325" name="Equation" r:id="rId4" imgW="1663560" imgH="482400" progId="Equation.DSMT4">
                        <p:embed/>
                      </p:oleObj>
                    </mc:Choice>
                    <mc:Fallback>
                      <p:oleObj name="Equation" r:id="rId4" imgW="1663560" imgH="482400" progId="Equation.DSMT4">
                        <p:embed/>
                        <p:pic>
                          <p:nvPicPr>
                            <p:cNvPr id="8" name="Object 7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83632" y="4600560"/>
                              <a:ext cx="2378943" cy="69109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Object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14742121"/>
                    </p:ext>
                  </p:extLst>
                </p:nvPr>
              </p:nvGraphicFramePr>
              <p:xfrm>
                <a:off x="2783632" y="4600560"/>
                <a:ext cx="2378943" cy="69109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289" name="Equation" r:id="rId6" imgW="1663560" imgH="482400" progId="Equation.DSMT4">
                        <p:embed/>
                      </p:oleObj>
                    </mc:Choice>
                    <mc:Fallback>
                      <p:oleObj name="Equation" r:id="rId6" imgW="1663560" imgH="482400" progId="Equation.DSMT4">
                        <p:embed/>
                        <p:pic>
                          <p:nvPicPr>
                            <p:cNvPr id="8" name="Object 7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83632" y="4600560"/>
                              <a:ext cx="2378943" cy="69109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81735771"/>
                    </p:ext>
                  </p:extLst>
                </p:nvPr>
              </p:nvGraphicFramePr>
              <p:xfrm>
                <a:off x="3028540" y="5445224"/>
                <a:ext cx="1889125" cy="6365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326" name="Equation" r:id="rId8" imgW="1320480" imgH="444240" progId="Equation.DSMT4">
                        <p:embed/>
                      </p:oleObj>
                    </mc:Choice>
                    <mc:Fallback>
                      <p:oleObj name="Equation" r:id="rId8" imgW="1320480" imgH="444240" progId="Equation.DSMT4">
                        <p:embed/>
                        <p:pic>
                          <p:nvPicPr>
                            <p:cNvPr id="4" name="Object 3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28540" y="5445224"/>
                              <a:ext cx="1889125" cy="6365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81735771"/>
                    </p:ext>
                  </p:extLst>
                </p:nvPr>
              </p:nvGraphicFramePr>
              <p:xfrm>
                <a:off x="3028540" y="5445224"/>
                <a:ext cx="1889125" cy="6365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290" name="Equation" r:id="rId10" imgW="1320480" imgH="444240" progId="Equation.DSMT4">
                        <p:embed/>
                      </p:oleObj>
                    </mc:Choice>
                    <mc:Fallback>
                      <p:oleObj name="Equation" r:id="rId10" imgW="1320480" imgH="444240" progId="Equation.DSMT4">
                        <p:embed/>
                        <p:pic>
                          <p:nvPicPr>
                            <p:cNvPr id="4" name="Object 3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28540" y="5445224"/>
                              <a:ext cx="1889125" cy="6365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19649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Taylor series</a:t>
            </a:r>
            <a:endParaRPr lang="zh-TW" altLang="en-US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624028"/>
              </p:ext>
            </p:extLst>
          </p:nvPr>
        </p:nvGraphicFramePr>
        <p:xfrm>
          <a:off x="911424" y="2060848"/>
          <a:ext cx="85407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3" imgW="4876560" imgH="787320" progId="Equation.DSMT4">
                  <p:embed/>
                </p:oleObj>
              </mc:Choice>
              <mc:Fallback>
                <p:oleObj name="Equation" r:id="rId3" imgW="4876560" imgH="78732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424" y="2060848"/>
                        <a:ext cx="8540750" cy="1377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6876"/>
              </p:ext>
            </p:extLst>
          </p:nvPr>
        </p:nvGraphicFramePr>
        <p:xfrm>
          <a:off x="1343472" y="4293096"/>
          <a:ext cx="8409903" cy="235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5" imgW="5981400" imgH="1676160" progId="Equation.DSMT4">
                  <p:embed/>
                </p:oleObj>
              </mc:Choice>
              <mc:Fallback>
                <p:oleObj name="Equation" r:id="rId5" imgW="5981400" imgH="167616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3472" y="4293096"/>
                        <a:ext cx="8409903" cy="2355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159896" y="116632"/>
            <a:ext cx="1761072" cy="2158499"/>
            <a:chOff x="5159896" y="116632"/>
            <a:chExt cx="1761072" cy="215849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303912" y="1628800"/>
              <a:ext cx="14401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591944" y="1556792"/>
              <a:ext cx="144016" cy="1440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456040" y="1556792"/>
              <a:ext cx="144016" cy="1440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447928" y="1628800"/>
                  <a:ext cx="57624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TW" b="0" dirty="0" smtClean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7928" y="1628800"/>
                  <a:ext cx="576248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12024" y="1628800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024" y="1628800"/>
                  <a:ext cx="38401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>
              <a:off x="5201677" y="465413"/>
              <a:ext cx="1719291" cy="941777"/>
            </a:xfrm>
            <a:custGeom>
              <a:avLst/>
              <a:gdLst>
                <a:gd name="connsiteX0" fmla="*/ 0 w 1719291"/>
                <a:gd name="connsiteY0" fmla="*/ 941777 h 941777"/>
                <a:gd name="connsiteX1" fmla="*/ 459937 w 1719291"/>
                <a:gd name="connsiteY1" fmla="*/ 448987 h 941777"/>
                <a:gd name="connsiteX2" fmla="*/ 897973 w 1719291"/>
                <a:gd name="connsiteY2" fmla="*/ 186165 h 941777"/>
                <a:gd name="connsiteX3" fmla="*/ 1719291 w 1719291"/>
                <a:gd name="connsiteY3" fmla="*/ 0 h 94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9291" h="941777">
                  <a:moveTo>
                    <a:pt x="0" y="941777"/>
                  </a:moveTo>
                  <a:cubicBezTo>
                    <a:pt x="155137" y="758349"/>
                    <a:pt x="310275" y="574922"/>
                    <a:pt x="459937" y="448987"/>
                  </a:cubicBezTo>
                  <a:cubicBezTo>
                    <a:pt x="609599" y="323052"/>
                    <a:pt x="688081" y="260996"/>
                    <a:pt x="897973" y="186165"/>
                  </a:cubicBezTo>
                  <a:cubicBezTo>
                    <a:pt x="1107865" y="111334"/>
                    <a:pt x="1413578" y="55667"/>
                    <a:pt x="1719291" y="0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096000" y="116632"/>
                  <a:ext cx="709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16632"/>
                  <a:ext cx="70974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 flipH="1" flipV="1">
              <a:off x="5635744" y="332656"/>
              <a:ext cx="21091" cy="124522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6500673" y="311565"/>
              <a:ext cx="21091" cy="124522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619319" y="91967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2465" y="5149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159896" y="548680"/>
                  <a:ext cx="807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896" y="548680"/>
                  <a:ext cx="80784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02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459226" cy="13208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 smtClean="0"/>
              <a:t>Numerical differentiation: </a:t>
            </a:r>
            <a:r>
              <a:rPr lang="en-US" altLang="zh-TW" i="1" u="sng" dirty="0" smtClean="0">
                <a:solidFill>
                  <a:srgbClr val="FF0000"/>
                </a:solidFill>
              </a:rPr>
              <a:t>discretization</a:t>
            </a:r>
            <a:r>
              <a:rPr lang="zh-TW" altLang="en-US" i="1" u="sng" dirty="0" smtClean="0">
                <a:solidFill>
                  <a:srgbClr val="FF0000"/>
                </a:solidFill>
              </a:rPr>
              <a:t> </a:t>
            </a:r>
            <a:r>
              <a:rPr lang="en-US" altLang="zh-TW" i="1" u="sng" dirty="0" smtClean="0">
                <a:solidFill>
                  <a:srgbClr val="FF0000"/>
                </a:solidFill>
              </a:rPr>
              <a:t>method</a:t>
            </a:r>
            <a:endParaRPr lang="zh-TW" altLang="en-US" u="sng" dirty="0">
              <a:solidFill>
                <a:srgbClr val="FF0000"/>
              </a:solidFill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060407"/>
              </p:ext>
            </p:extLst>
          </p:nvPr>
        </p:nvGraphicFramePr>
        <p:xfrm>
          <a:off x="1109028" y="2749550"/>
          <a:ext cx="8429625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3" imgW="4813200" imgH="2286000" progId="Equation.DSMT4">
                  <p:embed/>
                </p:oleObj>
              </mc:Choice>
              <mc:Fallback>
                <p:oleObj name="Equation" r:id="rId3" imgW="4813200" imgH="228600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9028" y="2749550"/>
                        <a:ext cx="8429625" cy="400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1101427" y="1525419"/>
            <a:ext cx="6008113" cy="1230264"/>
            <a:chOff x="1649286" y="5775108"/>
            <a:chExt cx="6008113" cy="1230264"/>
          </a:xfrm>
        </p:grpSpPr>
        <p:sp>
          <p:nvSpPr>
            <p:cNvPr id="18" name="文字方塊 17"/>
            <p:cNvSpPr txBox="1"/>
            <p:nvPr/>
          </p:nvSpPr>
          <p:spPr>
            <a:xfrm>
              <a:off x="4605130" y="577510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/>
                <a:t>x</a:t>
              </a:r>
              <a:r>
                <a:rPr lang="en-US" altLang="zh-TW" sz="2400" i="1" baseline="-25000" dirty="0" smtClean="0"/>
                <a:t>0</a:t>
              </a:r>
              <a:endParaRPr lang="zh-TW" altLang="en-US" sz="2400" i="1" dirty="0"/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649286" y="5785520"/>
              <a:ext cx="6008113" cy="665904"/>
              <a:chOff x="1649286" y="5785520"/>
              <a:chExt cx="6008113" cy="665904"/>
            </a:xfrm>
          </p:grpSpPr>
          <p:cxnSp>
            <p:nvCxnSpPr>
              <p:cNvPr id="22" name="直線單箭頭接點 21"/>
              <p:cNvCxnSpPr/>
              <p:nvPr/>
            </p:nvCxnSpPr>
            <p:spPr>
              <a:xfrm flipV="1">
                <a:off x="1649286" y="6339092"/>
                <a:ext cx="6008113" cy="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flipH="1">
                <a:off x="2255943" y="6261584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 flipH="1">
                <a:off x="2889273" y="6258947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 flipH="1">
                <a:off x="3525240" y="6249456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 flipH="1">
                <a:off x="4152242" y="6249983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 flipH="1">
                <a:off x="4775025" y="6243128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 flipH="1">
                <a:off x="5408355" y="6240491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 flipH="1">
                <a:off x="6044322" y="6231000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 flipH="1">
                <a:off x="6671324" y="6231527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字方塊 30"/>
              <p:cNvSpPr txBox="1"/>
              <p:nvPr/>
            </p:nvSpPr>
            <p:spPr>
              <a:xfrm>
                <a:off x="5223249" y="5785520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i="1" dirty="0"/>
                  <a:t>x</a:t>
                </a:r>
                <a:r>
                  <a:rPr lang="en-US" altLang="zh-TW" sz="2400" i="1" baseline="-25000" dirty="0" smtClean="0"/>
                  <a:t>1</a:t>
                </a:r>
                <a:endParaRPr lang="zh-TW" altLang="en-US" sz="2400" i="1" dirty="0"/>
              </a:p>
            </p:txBody>
          </p:sp>
        </p:grpSp>
        <p:cxnSp>
          <p:nvCxnSpPr>
            <p:cNvPr id="20" name="直線單箭頭接點 19"/>
            <p:cNvCxnSpPr/>
            <p:nvPr/>
          </p:nvCxnSpPr>
          <p:spPr>
            <a:xfrm flipV="1">
              <a:off x="4765104" y="6598253"/>
              <a:ext cx="643513" cy="700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4878473" y="6605262"/>
              <a:ext cx="747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i="1" dirty="0" smtClean="0">
                  <a:sym typeface="Symbol" panose="05050102010706020507" pitchFamily="18" charset="2"/>
                </a:rPr>
                <a:t>x=</a:t>
              </a:r>
              <a:r>
                <a:rPr lang="en-US" altLang="zh-TW" sz="2000" i="1" dirty="0" smtClean="0">
                  <a:solidFill>
                    <a:srgbClr val="FF0000"/>
                  </a:solidFill>
                </a:rPr>
                <a:t>h</a:t>
              </a:r>
              <a:endParaRPr lang="zh-TW" altLang="en-US" sz="20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2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71194" cy="1320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</a:t>
            </a:r>
            <a:r>
              <a:rPr lang="en-US" altLang="zh-TW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first-order derivative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two-point formula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836815" y="1939636"/>
            <a:ext cx="7861472" cy="2571260"/>
            <a:chOff x="836815" y="1939636"/>
            <a:chExt cx="7861472" cy="2571260"/>
          </a:xfrm>
        </p:grpSpPr>
        <p:graphicFrame>
          <p:nvGraphicFramePr>
            <p:cNvPr id="5" name="物件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5558554"/>
                </p:ext>
              </p:extLst>
            </p:nvPr>
          </p:nvGraphicFramePr>
          <p:xfrm>
            <a:off x="883025" y="2013758"/>
            <a:ext cx="7815262" cy="2497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Equation" r:id="rId3" imgW="3657600" imgH="1168200" progId="Equation.DSMT4">
                    <p:embed/>
                  </p:oleObj>
                </mc:Choice>
                <mc:Fallback>
                  <p:oleObj name="Equation" r:id="rId3" imgW="3657600" imgH="1168200" progId="Equation.DSMT4">
                    <p:embed/>
                    <p:pic>
                      <p:nvPicPr>
                        <p:cNvPr id="5" name="物件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3025" y="2013758"/>
                          <a:ext cx="7815262" cy="2497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836815" y="1939636"/>
              <a:ext cx="1839883" cy="958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3916815" y="2115845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difference)</a:t>
            </a:r>
            <a:endParaRPr lang="zh-TW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41140" y="5066641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/>
              <a:t> </a:t>
            </a:r>
            <a:r>
              <a:rPr lang="en-US" altLang="zh-TW" sz="2400" i="1" dirty="0" smtClean="0"/>
              <a:t>x</a:t>
            </a:r>
            <a:r>
              <a:rPr lang="en-US" altLang="zh-TW" sz="2400" i="1" baseline="-25000" dirty="0" smtClean="0"/>
              <a:t>i</a:t>
            </a:r>
            <a:endParaRPr lang="zh-TW" altLang="en-US" sz="2400" i="1" dirty="0"/>
          </a:p>
        </p:txBody>
      </p:sp>
      <p:grpSp>
        <p:nvGrpSpPr>
          <p:cNvPr id="9" name="群組 8"/>
          <p:cNvGrpSpPr/>
          <p:nvPr/>
        </p:nvGrpSpPr>
        <p:grpSpPr>
          <a:xfrm>
            <a:off x="957340" y="5516991"/>
            <a:ext cx="6008113" cy="220424"/>
            <a:chOff x="1649286" y="6231000"/>
            <a:chExt cx="6008113" cy="220424"/>
          </a:xfrm>
        </p:grpSpPr>
        <p:cxnSp>
          <p:nvCxnSpPr>
            <p:cNvPr id="12" name="直線單箭頭接點 11"/>
            <p:cNvCxnSpPr/>
            <p:nvPr/>
          </p:nvCxnSpPr>
          <p:spPr>
            <a:xfrm flipV="1">
              <a:off x="1649286" y="6339092"/>
              <a:ext cx="6008113" cy="56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2255943" y="6261584"/>
              <a:ext cx="3163" cy="1898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H="1">
              <a:off x="2889273" y="6258947"/>
              <a:ext cx="3163" cy="1898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H="1">
              <a:off x="3525240" y="6249456"/>
              <a:ext cx="3163" cy="1898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4152242" y="6249983"/>
              <a:ext cx="3163" cy="1898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H="1">
              <a:off x="4775025" y="6243128"/>
              <a:ext cx="3163" cy="1898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H="1">
              <a:off x="5408355" y="6240491"/>
              <a:ext cx="3163" cy="1898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6044322" y="6231000"/>
              <a:ext cx="3163" cy="1898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6671324" y="6231527"/>
              <a:ext cx="3163" cy="1898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線單箭頭接點 9"/>
          <p:cNvCxnSpPr/>
          <p:nvPr/>
        </p:nvCxnSpPr>
        <p:spPr>
          <a:xfrm flipV="1">
            <a:off x="4073158" y="5884244"/>
            <a:ext cx="643513" cy="700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233682" y="5880617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 smtClean="0"/>
              <a:t>h</a:t>
            </a:r>
            <a:endParaRPr lang="zh-TW" altLang="en-US" sz="2000" i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20013" y="5074953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/>
              <a:t> </a:t>
            </a:r>
            <a:r>
              <a:rPr lang="en-US" altLang="zh-TW" sz="2400" i="1" dirty="0" smtClean="0"/>
              <a:t>x</a:t>
            </a:r>
            <a:r>
              <a:rPr lang="en-US" altLang="zh-TW" sz="2400" i="1" baseline="-25000" dirty="0" smtClean="0"/>
              <a:t>i+1</a:t>
            </a:r>
            <a:endParaRPr lang="zh-TW" altLang="en-US" sz="2400" i="1" dirty="0"/>
          </a:p>
        </p:txBody>
      </p:sp>
      <p:sp>
        <p:nvSpPr>
          <p:cNvPr id="23" name="橢圓 22"/>
          <p:cNvSpPr/>
          <p:nvPr/>
        </p:nvSpPr>
        <p:spPr>
          <a:xfrm>
            <a:off x="4045227" y="5589973"/>
            <a:ext cx="66502" cy="60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689426" y="5589148"/>
            <a:ext cx="66502" cy="60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0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43202" cy="1320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first-order derivative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three-point formula</a:t>
            </a:r>
            <a:endParaRPr lang="zh-TW" altLang="en-US" dirty="0"/>
          </a:p>
        </p:txBody>
      </p:sp>
      <p:sp>
        <p:nvSpPr>
          <p:cNvPr id="251" name="文字方塊 250"/>
          <p:cNvSpPr txBox="1"/>
          <p:nvPr/>
        </p:nvSpPr>
        <p:spPr>
          <a:xfrm>
            <a:off x="646537" y="5934670"/>
            <a:ext cx="9611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accuracy of the expression increases to a higher order in </a:t>
            </a:r>
            <a:r>
              <a:rPr lang="en-US" altLang="zh-TW" sz="2400" i="1" dirty="0" smtClean="0"/>
              <a:t>h</a:t>
            </a:r>
            <a:r>
              <a:rPr lang="en-US" altLang="zh-TW" sz="2400" dirty="0" smtClean="0"/>
              <a:t> since more points are used.</a:t>
            </a:r>
            <a:endParaRPr lang="zh-TW" altLang="en-US" sz="2400" dirty="0"/>
          </a:p>
        </p:txBody>
      </p:sp>
      <p:grpSp>
        <p:nvGrpSpPr>
          <p:cNvPr id="3" name="群組 2"/>
          <p:cNvGrpSpPr/>
          <p:nvPr/>
        </p:nvGrpSpPr>
        <p:grpSpPr>
          <a:xfrm>
            <a:off x="886385" y="1806076"/>
            <a:ext cx="6008113" cy="1201836"/>
            <a:chOff x="-3051873" y="1525418"/>
            <a:chExt cx="6008113" cy="1201836"/>
          </a:xfrm>
        </p:grpSpPr>
        <p:sp>
          <p:nvSpPr>
            <p:cNvPr id="33" name="文字方塊 32"/>
            <p:cNvSpPr txBox="1"/>
            <p:nvPr/>
          </p:nvSpPr>
          <p:spPr>
            <a:xfrm>
              <a:off x="-96029" y="1525418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/>
                <a:t>x</a:t>
              </a:r>
              <a:r>
                <a:rPr lang="en-US" altLang="zh-TW" sz="2400" i="1" baseline="-25000" dirty="0" smtClean="0"/>
                <a:t>i-1</a:t>
              </a:r>
              <a:endParaRPr lang="zh-TW" altLang="en-US" sz="2400" i="1" dirty="0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-3051873" y="1535830"/>
              <a:ext cx="6008113" cy="665904"/>
              <a:chOff x="1649286" y="5785520"/>
              <a:chExt cx="6008113" cy="665904"/>
            </a:xfrm>
          </p:grpSpPr>
          <p:cxnSp>
            <p:nvCxnSpPr>
              <p:cNvPr id="37" name="直線單箭頭接點 36"/>
              <p:cNvCxnSpPr/>
              <p:nvPr/>
            </p:nvCxnSpPr>
            <p:spPr>
              <a:xfrm flipV="1">
                <a:off x="1649286" y="6339092"/>
                <a:ext cx="6008113" cy="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flipH="1">
                <a:off x="2255943" y="6261584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2889273" y="6258947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3525240" y="6249456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 flipH="1">
                <a:off x="4152242" y="6249983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 flipH="1">
                <a:off x="4775025" y="6243128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 flipH="1">
                <a:off x="5408355" y="6240491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6044322" y="6231000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>
              <a:xfrm flipH="1">
                <a:off x="6671324" y="6231527"/>
                <a:ext cx="3163" cy="1898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字方塊 45"/>
              <p:cNvSpPr txBox="1"/>
              <p:nvPr/>
            </p:nvSpPr>
            <p:spPr>
              <a:xfrm>
                <a:off x="5223249" y="5785520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i="1" dirty="0" smtClean="0"/>
                  <a:t>x</a:t>
                </a:r>
                <a:r>
                  <a:rPr lang="en-US" altLang="zh-TW" sz="2400" i="1" baseline="-25000" dirty="0"/>
                  <a:t>i</a:t>
                </a:r>
                <a:endParaRPr lang="zh-TW" altLang="en-US" sz="2400" i="1" dirty="0"/>
              </a:p>
            </p:txBody>
          </p:sp>
        </p:grpSp>
        <p:cxnSp>
          <p:nvCxnSpPr>
            <p:cNvPr id="35" name="直線單箭頭接點 34"/>
            <p:cNvCxnSpPr/>
            <p:nvPr/>
          </p:nvCxnSpPr>
          <p:spPr>
            <a:xfrm flipV="1">
              <a:off x="63945" y="2348563"/>
              <a:ext cx="643513" cy="70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227095" y="2327144"/>
              <a:ext cx="316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i="1" dirty="0" smtClean="0"/>
                <a:t>h</a:t>
              </a:r>
              <a:endParaRPr lang="zh-TW" altLang="en-US" sz="2000" i="1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1141315" y="1543851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/>
                <a:t>x</a:t>
              </a:r>
              <a:r>
                <a:rPr lang="en-US" altLang="zh-TW" sz="2400" i="1" baseline="-25000" dirty="0" smtClean="0"/>
                <a:t>i+1</a:t>
              </a:r>
              <a:endParaRPr lang="zh-TW" altLang="en-US" sz="2400" i="1" dirty="0"/>
            </a:p>
          </p:txBody>
        </p:sp>
        <p:cxnSp>
          <p:nvCxnSpPr>
            <p:cNvPr id="48" name="直線單箭頭接點 47"/>
            <p:cNvCxnSpPr/>
            <p:nvPr/>
          </p:nvCxnSpPr>
          <p:spPr>
            <a:xfrm flipV="1">
              <a:off x="712047" y="2342147"/>
              <a:ext cx="643513" cy="70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860758" y="2320727"/>
              <a:ext cx="316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i="1" dirty="0" smtClean="0"/>
                <a:t>h</a:t>
              </a:r>
              <a:endParaRPr lang="zh-TW" altLang="en-US" sz="2000" i="1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684213" y="2933700"/>
            <a:ext cx="8029575" cy="2790998"/>
            <a:chOff x="684213" y="2933700"/>
            <a:chExt cx="8029575" cy="2790998"/>
          </a:xfrm>
        </p:grpSpPr>
        <p:graphicFrame>
          <p:nvGraphicFramePr>
            <p:cNvPr id="50" name="物件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3072925"/>
                </p:ext>
              </p:extLst>
            </p:nvPr>
          </p:nvGraphicFramePr>
          <p:xfrm>
            <a:off x="684213" y="2933700"/>
            <a:ext cx="8029575" cy="2711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" name="Equation" r:id="rId3" imgW="4584600" imgH="1549080" progId="Equation.DSMT4">
                    <p:embed/>
                  </p:oleObj>
                </mc:Choice>
                <mc:Fallback>
                  <p:oleObj name="Equation" r:id="rId3" imgW="4584600" imgH="1549080" progId="Equation.DSMT4">
                    <p:embed/>
                    <p:pic>
                      <p:nvPicPr>
                        <p:cNvPr id="50" name="物件 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84213" y="2933700"/>
                          <a:ext cx="8029575" cy="2711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991985" y="4904509"/>
              <a:ext cx="2044931" cy="820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282433" y="5083770"/>
            <a:ext cx="325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(Central difference)</a:t>
            </a:r>
            <a:endParaRPr lang="zh-TW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4611669" y="2345066"/>
            <a:ext cx="66502" cy="60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5255868" y="2344241"/>
            <a:ext cx="66502" cy="60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988116" y="2346938"/>
            <a:ext cx="66502" cy="60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8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55170" cy="13208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first-order derivative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five-point </a:t>
            </a:r>
            <a:r>
              <a:rPr lang="en-US" altLang="zh-TW" dirty="0">
                <a:solidFill>
                  <a:srgbClr val="FF0000"/>
                </a:solidFill>
              </a:rPr>
              <a:t>formula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71649" y="4763044"/>
            <a:ext cx="5019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HW</a:t>
            </a:r>
            <a:r>
              <a:rPr lang="en-US" altLang="zh-TW" sz="2800" dirty="0" smtClean="0"/>
              <a:t>: prove the five-point formula</a:t>
            </a:r>
            <a:endParaRPr lang="zh-TW" altLang="en-US" sz="2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958735" y="2283229"/>
            <a:ext cx="5771310" cy="1014153"/>
            <a:chOff x="958735" y="2283229"/>
            <a:chExt cx="5771310" cy="1014153"/>
          </a:xfrm>
        </p:grpSpPr>
        <p:graphicFrame>
          <p:nvGraphicFramePr>
            <p:cNvPr id="5" name="物件 4"/>
            <p:cNvGraphicFramePr>
              <a:graphicFrameLocks noChangeAspect="1"/>
            </p:cNvGraphicFramePr>
            <p:nvPr>
              <p:extLst/>
            </p:nvPr>
          </p:nvGraphicFramePr>
          <p:xfrm>
            <a:off x="1084895" y="2320387"/>
            <a:ext cx="5645150" cy="841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8" name="Equation" r:id="rId3" imgW="2641320" imgH="393480" progId="Equation.DSMT4">
                    <p:embed/>
                  </p:oleObj>
                </mc:Choice>
                <mc:Fallback>
                  <p:oleObj name="Equation" r:id="rId3" imgW="2641320" imgH="393480" progId="Equation.DSMT4">
                    <p:embed/>
                    <p:pic>
                      <p:nvPicPr>
                        <p:cNvPr id="5" name="物件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84895" y="2320387"/>
                          <a:ext cx="5645150" cy="841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958735" y="2283229"/>
              <a:ext cx="4649585" cy="10141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16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11873</TotalTime>
  <Words>782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微軟正黑體</vt:lpstr>
      <vt:lpstr>Arial</vt:lpstr>
      <vt:lpstr>Cambria Math</vt:lpstr>
      <vt:lpstr>Symbol</vt:lpstr>
      <vt:lpstr>Trebuchet MS</vt:lpstr>
      <vt:lpstr>Wingdings</vt:lpstr>
      <vt:lpstr>Wingdings 3</vt:lpstr>
      <vt:lpstr>Facet</vt:lpstr>
      <vt:lpstr>Equation</vt:lpstr>
      <vt:lpstr>MathType 6.0 Equation</vt:lpstr>
      <vt:lpstr>Numerical calculus</vt:lpstr>
      <vt:lpstr>Numerical differentiation</vt:lpstr>
      <vt:lpstr>學習目標(03/23)</vt:lpstr>
      <vt:lpstr>ODEs and PDEs</vt:lpstr>
      <vt:lpstr>Taylor series</vt:lpstr>
      <vt:lpstr>Numerical differentiation: discretization method</vt:lpstr>
      <vt:lpstr>The first-order derivative: two-point formula</vt:lpstr>
      <vt:lpstr>The first-order derivative: three-point formula</vt:lpstr>
      <vt:lpstr>The first-order derivative: five-point formula</vt:lpstr>
      <vt:lpstr>Numerical differentiation: 2 point formula</vt:lpstr>
      <vt:lpstr>Exercise: Numerical differentiation</vt:lpstr>
      <vt:lpstr>Fluid resistance and terminal speed  </vt:lpstr>
      <vt:lpstr>Tip: Simplifying eq. in terms of dimensionless variables  </vt:lpstr>
      <vt:lpstr>Numerical differentiation:  second-order derivative</vt:lpstr>
      <vt:lpstr>second-order derivative</vt:lpstr>
      <vt:lpstr>Exercise: 2nd order derivative</vt:lpstr>
      <vt:lpstr>Extrema of a function</vt:lpstr>
      <vt:lpstr>Blackbody radiation: Wien’s law</vt:lpstr>
      <vt:lpstr>額溫槍</vt:lpstr>
      <vt:lpstr>Homework: Wien’s law in Blackbody radiation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calculus</dc:title>
  <dc:creator>Shun-Jen Cheng</dc:creator>
  <cp:lastModifiedBy>Shun-Jen Cheng</cp:lastModifiedBy>
  <cp:revision>77</cp:revision>
  <dcterms:created xsi:type="dcterms:W3CDTF">2020-01-11T13:34:10Z</dcterms:created>
  <dcterms:modified xsi:type="dcterms:W3CDTF">2021-03-22T09:11:38Z</dcterms:modified>
</cp:coreProperties>
</file>