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82" r:id="rId4"/>
    <p:sldId id="260" r:id="rId5"/>
    <p:sldId id="261" r:id="rId6"/>
    <p:sldId id="262" r:id="rId7"/>
    <p:sldId id="263" r:id="rId8"/>
    <p:sldId id="270" r:id="rId9"/>
    <p:sldId id="268" r:id="rId10"/>
    <p:sldId id="266" r:id="rId11"/>
    <p:sldId id="269" r:id="rId12"/>
    <p:sldId id="264" r:id="rId13"/>
    <p:sldId id="271" r:id="rId14"/>
    <p:sldId id="265" r:id="rId15"/>
    <p:sldId id="267" r:id="rId16"/>
    <p:sldId id="281" r:id="rId17"/>
    <p:sldId id="280" r:id="rId18"/>
    <p:sldId id="272" r:id="rId19"/>
    <p:sldId id="275" r:id="rId20"/>
    <p:sldId id="27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.wmf"/><Relationship Id="rId7" Type="http://schemas.openxmlformats.org/officeDocument/2006/relationships/image" Target="../media/image36.wmf"/><Relationship Id="rId2" Type="http://schemas.openxmlformats.org/officeDocument/2006/relationships/image" Target="../media/image3.wmf"/><Relationship Id="rId1" Type="http://schemas.openxmlformats.org/officeDocument/2006/relationships/image" Target="../media/image5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52.wmf"/><Relationship Id="rId4" Type="http://schemas.openxmlformats.org/officeDocument/2006/relationships/image" Target="../media/image33.wmf"/><Relationship Id="rId9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4.wmf"/><Relationship Id="rId7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5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.wmf"/><Relationship Id="rId7" Type="http://schemas.openxmlformats.org/officeDocument/2006/relationships/image" Target="../media/image36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4.wmf"/><Relationship Id="rId3" Type="http://schemas.openxmlformats.org/officeDocument/2006/relationships/image" Target="../media/image4.wmf"/><Relationship Id="rId7" Type="http://schemas.openxmlformats.org/officeDocument/2006/relationships/image" Target="../media/image36.wmf"/><Relationship Id="rId12" Type="http://schemas.openxmlformats.org/officeDocument/2006/relationships/image" Target="../media/image43.wmf"/><Relationship Id="rId2" Type="http://schemas.openxmlformats.org/officeDocument/2006/relationships/image" Target="../media/image3.wmf"/><Relationship Id="rId16" Type="http://schemas.openxmlformats.org/officeDocument/2006/relationships/image" Target="../media/image47.wmf"/><Relationship Id="rId1" Type="http://schemas.openxmlformats.org/officeDocument/2006/relationships/image" Target="../media/image2.wmf"/><Relationship Id="rId6" Type="http://schemas.openxmlformats.org/officeDocument/2006/relationships/image" Target="../media/image35.wmf"/><Relationship Id="rId11" Type="http://schemas.openxmlformats.org/officeDocument/2006/relationships/image" Target="../media/image42.wmf"/><Relationship Id="rId5" Type="http://schemas.openxmlformats.org/officeDocument/2006/relationships/image" Target="../media/image34.wmf"/><Relationship Id="rId15" Type="http://schemas.openxmlformats.org/officeDocument/2006/relationships/image" Target="../media/image46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9EEEC-0ECD-4F26-818C-3437DD532593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C1ED-8FAF-4A91-BB34-65C2CB2B3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3C1ED-8FAF-4A91-BB34-65C2CB2B3A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4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42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4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59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29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41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465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29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20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888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128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93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94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69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50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8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7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58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0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4EB0-4627-4A39-A14B-31FB04D13B97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C59C-8F38-41BE-836B-FB8A9D430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7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EB0A-C51B-4A78-BE43-BDC07F38348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3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4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5.wmf"/><Relationship Id="rId8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6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Relationship Id="rId22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3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S.J. Cheng</a:t>
            </a:r>
          </a:p>
          <a:p>
            <a:r>
              <a:rPr lang="en-US" altLang="zh-TW" smtClean="0"/>
              <a:t>NCTU/EP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9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equation: </a:t>
            </a:r>
            <a:br>
              <a:rPr lang="en-US" altLang="zh-TW" dirty="0" smtClean="0"/>
            </a:br>
            <a:r>
              <a:rPr lang="en-US" altLang="zh-TW" dirty="0" smtClean="0"/>
              <a:t>bisection method</a:t>
            </a:r>
            <a:endParaRPr lang="zh-TW" altLang="en-US" dirty="0"/>
          </a:p>
        </p:txBody>
      </p:sp>
      <p:graphicFrame>
        <p:nvGraphicFramePr>
          <p:cNvPr id="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49085"/>
              </p:ext>
            </p:extLst>
          </p:nvPr>
        </p:nvGraphicFramePr>
        <p:xfrm>
          <a:off x="7334701" y="1249176"/>
          <a:ext cx="2060940" cy="5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4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701" y="1249176"/>
                        <a:ext cx="2060940" cy="59737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3"/>
          <p:cNvCxnSpPr/>
          <p:nvPr/>
        </p:nvCxnSpPr>
        <p:spPr>
          <a:xfrm flipH="1" flipV="1">
            <a:off x="934679" y="2586313"/>
            <a:ext cx="5475" cy="20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5"/>
          <p:cNvCxnSpPr/>
          <p:nvPr/>
        </p:nvCxnSpPr>
        <p:spPr>
          <a:xfrm flipV="1">
            <a:off x="808744" y="3456909"/>
            <a:ext cx="3257892" cy="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6"/>
          <p:cNvSpPr/>
          <p:nvPr/>
        </p:nvSpPr>
        <p:spPr>
          <a:xfrm>
            <a:off x="748515" y="2493230"/>
            <a:ext cx="2984120" cy="1900707"/>
          </a:xfrm>
          <a:custGeom>
            <a:avLst/>
            <a:gdLst>
              <a:gd name="connsiteX0" fmla="*/ 0 w 2984120"/>
              <a:gd name="connsiteY0" fmla="*/ 1861653 h 1861653"/>
              <a:gd name="connsiteX1" fmla="*/ 1133418 w 2984120"/>
              <a:gd name="connsiteY1" fmla="*/ 1483847 h 1861653"/>
              <a:gd name="connsiteX2" fmla="*/ 2239459 w 2984120"/>
              <a:gd name="connsiteY2" fmla="*/ 312101 h 1861653"/>
              <a:gd name="connsiteX3" fmla="*/ 2984120 w 2984120"/>
              <a:gd name="connsiteY3" fmla="*/ 0 h 18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120" h="1861653">
                <a:moveTo>
                  <a:pt x="0" y="1861653"/>
                </a:moveTo>
                <a:cubicBezTo>
                  <a:pt x="380087" y="1801879"/>
                  <a:pt x="760175" y="1742106"/>
                  <a:pt x="1133418" y="1483847"/>
                </a:cubicBezTo>
                <a:cubicBezTo>
                  <a:pt x="1506661" y="1225588"/>
                  <a:pt x="1931009" y="559409"/>
                  <a:pt x="2239459" y="312101"/>
                </a:cubicBezTo>
                <a:cubicBezTo>
                  <a:pt x="2547909" y="64793"/>
                  <a:pt x="2766014" y="32396"/>
                  <a:pt x="298412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98529"/>
              </p:ext>
            </p:extLst>
          </p:nvPr>
        </p:nvGraphicFramePr>
        <p:xfrm>
          <a:off x="677334" y="2237317"/>
          <a:ext cx="525453" cy="36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9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34" y="2237317"/>
                        <a:ext cx="525453" cy="36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97549"/>
              </p:ext>
            </p:extLst>
          </p:nvPr>
        </p:nvGraphicFramePr>
        <p:xfrm>
          <a:off x="4033444" y="3402667"/>
          <a:ext cx="235783" cy="26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10" name="物件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3444" y="3402667"/>
                        <a:ext cx="235783" cy="264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2384059" y="3431100"/>
            <a:ext cx="60422" cy="66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03093"/>
              </p:ext>
            </p:extLst>
          </p:nvPr>
        </p:nvGraphicFramePr>
        <p:xfrm>
          <a:off x="2271571" y="3464100"/>
          <a:ext cx="255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30" name="物件 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1571" y="3464100"/>
                        <a:ext cx="2555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611438" y="2930812"/>
            <a:ext cx="204787" cy="1536413"/>
            <a:chOff x="2611438" y="2930812"/>
            <a:chExt cx="204787" cy="1536413"/>
          </a:xfrm>
        </p:grpSpPr>
        <p:cxnSp>
          <p:nvCxnSpPr>
            <p:cNvPr id="21" name="直線接點 60"/>
            <p:cNvCxnSpPr/>
            <p:nvPr/>
          </p:nvCxnSpPr>
          <p:spPr>
            <a:xfrm flipH="1">
              <a:off x="2676758" y="2930812"/>
              <a:ext cx="12264" cy="120116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63179"/>
                </p:ext>
              </p:extLst>
            </p:nvPr>
          </p:nvGraphicFramePr>
          <p:xfrm>
            <a:off x="2611438" y="4173538"/>
            <a:ext cx="2047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32" name="物件 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11438" y="4173538"/>
                          <a:ext cx="204787" cy="293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線接點 13"/>
          <p:cNvCxnSpPr/>
          <p:nvPr/>
        </p:nvCxnSpPr>
        <p:spPr>
          <a:xfrm>
            <a:off x="2255504" y="3357981"/>
            <a:ext cx="11083" cy="7758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74130"/>
              </p:ext>
            </p:extLst>
          </p:nvPr>
        </p:nvGraphicFramePr>
        <p:xfrm>
          <a:off x="2149929" y="4205951"/>
          <a:ext cx="2190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37" name="物件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9929" y="4205951"/>
                        <a:ext cx="219075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309876" y="3221121"/>
            <a:ext cx="2314575" cy="3104137"/>
            <a:chOff x="2309876" y="3221121"/>
            <a:chExt cx="2314575" cy="3104137"/>
          </a:xfrm>
        </p:grpSpPr>
        <p:cxnSp>
          <p:nvCxnSpPr>
            <p:cNvPr id="61" name="直線接點 13"/>
            <p:cNvCxnSpPr/>
            <p:nvPr/>
          </p:nvCxnSpPr>
          <p:spPr>
            <a:xfrm flipH="1">
              <a:off x="2474167" y="3221121"/>
              <a:ext cx="2540" cy="9108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865788"/>
                </p:ext>
              </p:extLst>
            </p:nvPr>
          </p:nvGraphicFramePr>
          <p:xfrm>
            <a:off x="2309876" y="5920446"/>
            <a:ext cx="23145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name="Equation" r:id="rId15" imgW="1333440" imgH="228600" progId="Equation.DSMT4">
                    <p:embed/>
                  </p:oleObj>
                </mc:Choice>
                <mc:Fallback>
                  <p:oleObj name="Equation" r:id="rId15" imgW="1333440" imgH="228600" progId="Equation.DSMT4">
                    <p:embed/>
                    <p:pic>
                      <p:nvPicPr>
                        <p:cNvPr id="62" name="物件 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09876" y="5920446"/>
                          <a:ext cx="2314575" cy="404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8076022" y="6447547"/>
            <a:ext cx="397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physics\roots of equations\roots eqs.py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7398" y="2348988"/>
            <a:ext cx="3198624" cy="29744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29045" y="1823930"/>
            <a:ext cx="4038650" cy="4949871"/>
            <a:chOff x="5229045" y="1823930"/>
            <a:chExt cx="4038650" cy="4949871"/>
          </a:xfrm>
        </p:grpSpPr>
        <p:sp>
          <p:nvSpPr>
            <p:cNvPr id="38" name="菱形 47"/>
            <p:cNvSpPr/>
            <p:nvPr/>
          </p:nvSpPr>
          <p:spPr>
            <a:xfrm>
              <a:off x="5985856" y="5372129"/>
              <a:ext cx="1484510" cy="872187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44"/>
            <p:cNvSpPr/>
            <p:nvPr/>
          </p:nvSpPr>
          <p:spPr>
            <a:xfrm>
              <a:off x="6854219" y="4466491"/>
              <a:ext cx="1150566" cy="644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10573" y="4462563"/>
              <a:ext cx="1150566" cy="644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菱形 16"/>
            <p:cNvSpPr/>
            <p:nvPr/>
          </p:nvSpPr>
          <p:spPr>
            <a:xfrm>
              <a:off x="5229045" y="3372949"/>
              <a:ext cx="1484510" cy="763544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19"/>
            <p:cNvSpPr/>
            <p:nvPr/>
          </p:nvSpPr>
          <p:spPr>
            <a:xfrm>
              <a:off x="5402400" y="2417806"/>
              <a:ext cx="1150566" cy="644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3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735952"/>
                </p:ext>
              </p:extLst>
            </p:nvPr>
          </p:nvGraphicFramePr>
          <p:xfrm>
            <a:off x="5549525" y="2515755"/>
            <a:ext cx="789722" cy="438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" name="Equation" r:id="rId17" imgW="749160" imgH="393480" progId="Equation.DSMT4">
                    <p:embed/>
                  </p:oleObj>
                </mc:Choice>
                <mc:Fallback>
                  <p:oleObj name="Equation" r:id="rId17" imgW="749160" imgH="393480" progId="Equation.DSMT4">
                    <p:embed/>
                    <p:pic>
                      <p:nvPicPr>
                        <p:cNvPr id="43" name="物件 2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49525" y="2515755"/>
                          <a:ext cx="789722" cy="438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物件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149812"/>
                </p:ext>
              </p:extLst>
            </p:nvPr>
          </p:nvGraphicFramePr>
          <p:xfrm>
            <a:off x="5422910" y="3612341"/>
            <a:ext cx="1143532" cy="280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" name="Equation" r:id="rId19" imgW="1091880" imgH="253800" progId="Equation.DSMT4">
                    <p:embed/>
                  </p:oleObj>
                </mc:Choice>
                <mc:Fallback>
                  <p:oleObj name="Equation" r:id="rId19" imgW="1091880" imgH="253800" progId="Equation.DSMT4">
                    <p:embed/>
                    <p:pic>
                      <p:nvPicPr>
                        <p:cNvPr id="44" name="物件 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22910" y="3612341"/>
                          <a:ext cx="1143532" cy="280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文字方塊 32"/>
            <p:cNvSpPr txBox="1"/>
            <p:nvPr/>
          </p:nvSpPr>
          <p:spPr>
            <a:xfrm>
              <a:off x="6829597" y="343082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400" dirty="0" smtClean="0"/>
                <a:t>no</a:t>
              </a:r>
              <a:endParaRPr lang="zh-TW" altLang="en-US" sz="1400" dirty="0"/>
            </a:p>
          </p:txBody>
        </p:sp>
        <p:sp>
          <p:nvSpPr>
            <p:cNvPr id="46" name="向下箭號 14"/>
            <p:cNvSpPr/>
            <p:nvPr/>
          </p:nvSpPr>
          <p:spPr>
            <a:xfrm>
              <a:off x="5928949" y="3080728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向下箭號 37"/>
            <p:cNvSpPr/>
            <p:nvPr/>
          </p:nvSpPr>
          <p:spPr>
            <a:xfrm>
              <a:off x="5932664" y="4145134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23"/>
            <p:cNvSpPr txBox="1"/>
            <p:nvPr/>
          </p:nvSpPr>
          <p:spPr>
            <a:xfrm>
              <a:off x="6000276" y="406579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yes</a:t>
              </a:r>
              <a:endParaRPr lang="zh-TW" altLang="en-US" sz="1400" dirty="0"/>
            </a:p>
          </p:txBody>
        </p:sp>
        <p:sp>
          <p:nvSpPr>
            <p:cNvPr id="49" name="向下箭號 43"/>
            <p:cNvSpPr/>
            <p:nvPr/>
          </p:nvSpPr>
          <p:spPr>
            <a:xfrm rot="16200000">
              <a:off x="6981664" y="3455524"/>
              <a:ext cx="113905" cy="607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向下箭號 45"/>
            <p:cNvSpPr/>
            <p:nvPr/>
          </p:nvSpPr>
          <p:spPr>
            <a:xfrm>
              <a:off x="7278233" y="3739008"/>
              <a:ext cx="112936" cy="675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物件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274091"/>
                </p:ext>
              </p:extLst>
            </p:nvPr>
          </p:nvGraphicFramePr>
          <p:xfrm>
            <a:off x="6159500" y="5695950"/>
            <a:ext cx="114617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Equation" r:id="rId21" imgW="1091880" imgH="253800" progId="Equation.DSMT4">
                    <p:embed/>
                  </p:oleObj>
                </mc:Choice>
                <mc:Fallback>
                  <p:oleObj name="Equation" r:id="rId21" imgW="1091880" imgH="253800" progId="Equation.DSMT4">
                    <p:embed/>
                    <p:pic>
                      <p:nvPicPr>
                        <p:cNvPr id="51" name="物件 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159500" y="5695950"/>
                          <a:ext cx="1146175" cy="277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向下箭號 48"/>
            <p:cNvSpPr/>
            <p:nvPr/>
          </p:nvSpPr>
          <p:spPr>
            <a:xfrm>
              <a:off x="6270728" y="5181258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向下箭號 49"/>
            <p:cNvSpPr/>
            <p:nvPr/>
          </p:nvSpPr>
          <p:spPr>
            <a:xfrm>
              <a:off x="7183873" y="5194613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向下箭號 50"/>
            <p:cNvSpPr/>
            <p:nvPr/>
          </p:nvSpPr>
          <p:spPr>
            <a:xfrm>
              <a:off x="6652629" y="6270801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5" name="物件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189355"/>
                </p:ext>
              </p:extLst>
            </p:nvPr>
          </p:nvGraphicFramePr>
          <p:xfrm>
            <a:off x="6437477" y="6522363"/>
            <a:ext cx="572580" cy="251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23" imgW="545760" imgH="228600" progId="Equation.DSMT4">
                    <p:embed/>
                  </p:oleObj>
                </mc:Choice>
                <mc:Fallback>
                  <p:oleObj name="Equation" r:id="rId23" imgW="545760" imgH="228600" progId="Equation.DSMT4">
                    <p:embed/>
                    <p:pic>
                      <p:nvPicPr>
                        <p:cNvPr id="55" name="物件 5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437477" y="6522363"/>
                          <a:ext cx="572580" cy="251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向下箭號 52"/>
            <p:cNvSpPr/>
            <p:nvPr/>
          </p:nvSpPr>
          <p:spPr>
            <a:xfrm rot="16200000">
              <a:off x="7793945" y="5428887"/>
              <a:ext cx="70179" cy="699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向下箭號 53"/>
            <p:cNvSpPr/>
            <p:nvPr/>
          </p:nvSpPr>
          <p:spPr>
            <a:xfrm flipV="1">
              <a:off x="8133424" y="2830927"/>
              <a:ext cx="104762" cy="2930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向下箭號 54"/>
            <p:cNvSpPr/>
            <p:nvPr/>
          </p:nvSpPr>
          <p:spPr>
            <a:xfrm rot="5400000" flipH="1">
              <a:off x="7379752" y="2060211"/>
              <a:ext cx="106050" cy="14919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物件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883728"/>
                </p:ext>
              </p:extLst>
            </p:nvPr>
          </p:nvGraphicFramePr>
          <p:xfrm>
            <a:off x="5752449" y="4637945"/>
            <a:ext cx="482105" cy="254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name="Equation" r:id="rId25" imgW="457200" imgH="228600" progId="Equation.DSMT4">
                    <p:embed/>
                  </p:oleObj>
                </mc:Choice>
                <mc:Fallback>
                  <p:oleObj name="Equation" r:id="rId25" imgW="457200" imgH="228600" progId="Equation.DSMT4">
                    <p:embed/>
                    <p:pic>
                      <p:nvPicPr>
                        <p:cNvPr id="59" name="物件 5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52449" y="4637945"/>
                          <a:ext cx="482105" cy="2541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物件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231684"/>
                </p:ext>
              </p:extLst>
            </p:nvPr>
          </p:nvGraphicFramePr>
          <p:xfrm>
            <a:off x="7112166" y="4680307"/>
            <a:ext cx="482105" cy="254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27" imgW="457200" imgH="228600" progId="Equation.DSMT4">
                    <p:embed/>
                  </p:oleObj>
                </mc:Choice>
                <mc:Fallback>
                  <p:oleObj name="Equation" r:id="rId27" imgW="457200" imgH="228600" progId="Equation.DSMT4">
                    <p:embed/>
                    <p:pic>
                      <p:nvPicPr>
                        <p:cNvPr id="60" name="物件 5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112166" y="4680307"/>
                          <a:ext cx="482105" cy="2541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970180"/>
                </p:ext>
              </p:extLst>
            </p:nvPr>
          </p:nvGraphicFramePr>
          <p:xfrm>
            <a:off x="8294013" y="3938228"/>
            <a:ext cx="973682" cy="390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name="Equation" r:id="rId29" imgW="672840" imgH="253800" progId="Equation.DSMT4">
                    <p:embed/>
                  </p:oleObj>
                </mc:Choice>
                <mc:Fallback>
                  <p:oleObj name="Equation" r:id="rId29" imgW="672840" imgH="253800" progId="Equation.DSMT4">
                    <p:embed/>
                    <p:pic>
                      <p:nvPicPr>
                        <p:cNvPr id="63" name="物件 2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294013" y="3938228"/>
                          <a:ext cx="973682" cy="3907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向下箭號 14"/>
            <p:cNvSpPr/>
            <p:nvPr/>
          </p:nvSpPr>
          <p:spPr>
            <a:xfrm>
              <a:off x="5940005" y="2072353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5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598077"/>
                </p:ext>
              </p:extLst>
            </p:nvPr>
          </p:nvGraphicFramePr>
          <p:xfrm>
            <a:off x="6004100" y="1823930"/>
            <a:ext cx="442912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" name="Equation" r:id="rId31" imgW="368280" imgH="253800" progId="Equation.DSMT4">
                    <p:embed/>
                  </p:oleObj>
                </mc:Choice>
                <mc:Fallback>
                  <p:oleObj name="Equation" r:id="rId31" imgW="368280" imgH="253800" progId="Equation.DSMT4">
                    <p:embed/>
                    <p:pic>
                      <p:nvPicPr>
                        <p:cNvPr id="65" name="物件 2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004100" y="1823930"/>
                          <a:ext cx="442912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47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equation: </a:t>
            </a:r>
            <a:br>
              <a:rPr lang="en-US" altLang="zh-TW" dirty="0" smtClean="0"/>
            </a:br>
            <a:r>
              <a:rPr lang="en-US" altLang="zh-TW" dirty="0" smtClean="0"/>
              <a:t>Newton method</a:t>
            </a:r>
            <a:endParaRPr lang="zh-TW" altLang="en-US" dirty="0"/>
          </a:p>
        </p:txBody>
      </p:sp>
      <p:graphicFrame>
        <p:nvGraphicFramePr>
          <p:cNvPr id="4" name="物件 9"/>
          <p:cNvGraphicFramePr>
            <a:graphicFrameLocks noChangeAspect="1"/>
          </p:cNvGraphicFramePr>
          <p:nvPr>
            <p:extLst/>
          </p:nvPr>
        </p:nvGraphicFramePr>
        <p:xfrm>
          <a:off x="5375992" y="1358977"/>
          <a:ext cx="2060940" cy="5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4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5992" y="1358977"/>
                        <a:ext cx="2060940" cy="59737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線單箭頭接點 3"/>
          <p:cNvCxnSpPr/>
          <p:nvPr/>
        </p:nvCxnSpPr>
        <p:spPr>
          <a:xfrm flipH="1" flipV="1">
            <a:off x="717284" y="2414674"/>
            <a:ext cx="21902" cy="396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4"/>
          <p:cNvCxnSpPr/>
          <p:nvPr/>
        </p:nvCxnSpPr>
        <p:spPr>
          <a:xfrm flipV="1">
            <a:off x="591349" y="4911478"/>
            <a:ext cx="4265374" cy="4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30780"/>
              </p:ext>
            </p:extLst>
          </p:nvPr>
        </p:nvGraphicFramePr>
        <p:xfrm>
          <a:off x="345341" y="2140901"/>
          <a:ext cx="519589" cy="35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341" y="2140901"/>
                        <a:ext cx="519589" cy="35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0008"/>
              </p:ext>
            </p:extLst>
          </p:nvPr>
        </p:nvGraphicFramePr>
        <p:xfrm>
          <a:off x="4872810" y="4966746"/>
          <a:ext cx="253395" cy="27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2810" y="4966746"/>
                        <a:ext cx="253395" cy="278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32572"/>
              </p:ext>
            </p:extLst>
          </p:nvPr>
        </p:nvGraphicFramePr>
        <p:xfrm>
          <a:off x="2417001" y="4613916"/>
          <a:ext cx="244066" cy="33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7001" y="4613916"/>
                        <a:ext cx="244066" cy="33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手繪多邊形 40"/>
          <p:cNvSpPr/>
          <p:nvPr/>
        </p:nvSpPr>
        <p:spPr>
          <a:xfrm>
            <a:off x="717284" y="2814381"/>
            <a:ext cx="3695928" cy="2584412"/>
          </a:xfrm>
          <a:custGeom>
            <a:avLst/>
            <a:gdLst>
              <a:gd name="connsiteX0" fmla="*/ 0 w 3695928"/>
              <a:gd name="connsiteY0" fmla="*/ 2584412 h 2584412"/>
              <a:gd name="connsiteX1" fmla="*/ 574922 w 3695928"/>
              <a:gd name="connsiteY1" fmla="*/ 2540608 h 2584412"/>
              <a:gd name="connsiteX2" fmla="*/ 1182697 w 3695928"/>
              <a:gd name="connsiteY2" fmla="*/ 2403722 h 2584412"/>
              <a:gd name="connsiteX3" fmla="*/ 1932833 w 3695928"/>
              <a:gd name="connsiteY3" fmla="*/ 2135425 h 2584412"/>
              <a:gd name="connsiteX4" fmla="*/ 2617265 w 3695928"/>
              <a:gd name="connsiteY4" fmla="*/ 1555027 h 2584412"/>
              <a:gd name="connsiteX5" fmla="*/ 3301696 w 3695928"/>
              <a:gd name="connsiteY5" fmla="*/ 711808 h 2584412"/>
              <a:gd name="connsiteX6" fmla="*/ 3695928 w 3695928"/>
              <a:gd name="connsiteY6" fmla="*/ 0 h 25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5928" h="2584412">
                <a:moveTo>
                  <a:pt x="0" y="2584412"/>
                </a:moveTo>
                <a:cubicBezTo>
                  <a:pt x="188903" y="2577567"/>
                  <a:pt x="377806" y="2570723"/>
                  <a:pt x="574922" y="2540608"/>
                </a:cubicBezTo>
                <a:cubicBezTo>
                  <a:pt x="772038" y="2510493"/>
                  <a:pt x="956379" y="2471252"/>
                  <a:pt x="1182697" y="2403722"/>
                </a:cubicBezTo>
                <a:cubicBezTo>
                  <a:pt x="1409016" y="2336191"/>
                  <a:pt x="1693738" y="2276874"/>
                  <a:pt x="1932833" y="2135425"/>
                </a:cubicBezTo>
                <a:cubicBezTo>
                  <a:pt x="2171928" y="1993976"/>
                  <a:pt x="2389121" y="1792296"/>
                  <a:pt x="2617265" y="1555027"/>
                </a:cubicBezTo>
                <a:cubicBezTo>
                  <a:pt x="2845409" y="1317758"/>
                  <a:pt x="3121919" y="970979"/>
                  <a:pt x="3301696" y="711808"/>
                </a:cubicBezTo>
                <a:cubicBezTo>
                  <a:pt x="3481473" y="452637"/>
                  <a:pt x="3588700" y="226318"/>
                  <a:pt x="369592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201738" y="4607553"/>
            <a:ext cx="529176" cy="1037634"/>
            <a:chOff x="1201738" y="4607553"/>
            <a:chExt cx="529176" cy="1037634"/>
          </a:xfrm>
        </p:grpSpPr>
        <p:graphicFrame>
          <p:nvGraphicFramePr>
            <p:cNvPr id="28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931395"/>
                </p:ext>
              </p:extLst>
            </p:nvPr>
          </p:nvGraphicFramePr>
          <p:xfrm>
            <a:off x="1264830" y="4607553"/>
            <a:ext cx="254304" cy="354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6" name="物件 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64830" y="4607553"/>
                          <a:ext cx="254304" cy="35488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線接點 12"/>
            <p:cNvCxnSpPr/>
            <p:nvPr/>
          </p:nvCxnSpPr>
          <p:spPr>
            <a:xfrm flipH="1">
              <a:off x="1412666" y="4949806"/>
              <a:ext cx="1" cy="3832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物件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6234988"/>
                </p:ext>
              </p:extLst>
            </p:nvPr>
          </p:nvGraphicFramePr>
          <p:xfrm>
            <a:off x="1201738" y="5324474"/>
            <a:ext cx="529176" cy="320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" name="Equation" r:id="rId13" imgW="419040" imgH="253800" progId="Equation.DSMT4">
                    <p:embed/>
                  </p:oleObj>
                </mc:Choice>
                <mc:Fallback>
                  <p:oleObj name="Equation" r:id="rId13" imgW="419040" imgH="253800" progId="Equation.DSMT4">
                    <p:embed/>
                    <p:pic>
                      <p:nvPicPr>
                        <p:cNvPr id="54" name="物件 5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1738" y="5324474"/>
                          <a:ext cx="529176" cy="320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Oval 1"/>
          <p:cNvSpPr/>
          <p:nvPr/>
        </p:nvSpPr>
        <p:spPr>
          <a:xfrm>
            <a:off x="2619140" y="4880149"/>
            <a:ext cx="104896" cy="1064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6593" y="4779015"/>
            <a:ext cx="4479395" cy="707386"/>
            <a:chOff x="536593" y="4779015"/>
            <a:chExt cx="4479395" cy="707386"/>
          </a:xfrm>
        </p:grpSpPr>
        <p:cxnSp>
          <p:nvCxnSpPr>
            <p:cNvPr id="49" name="直線接點 17"/>
            <p:cNvCxnSpPr/>
            <p:nvPr/>
          </p:nvCxnSpPr>
          <p:spPr>
            <a:xfrm flipV="1">
              <a:off x="536593" y="4779015"/>
              <a:ext cx="4479395" cy="707386"/>
            </a:xfrm>
            <a:prstGeom prst="line">
              <a:avLst/>
            </a:prstGeom>
            <a:ln w="1905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115978" y="4858247"/>
              <a:ext cx="104896" cy="1064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57191"/>
                </p:ext>
              </p:extLst>
            </p:nvPr>
          </p:nvGraphicFramePr>
          <p:xfrm>
            <a:off x="4061030" y="4873420"/>
            <a:ext cx="2349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"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28" name="物件 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61030" y="4873420"/>
                          <a:ext cx="234950" cy="3556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704563" y="2940098"/>
            <a:ext cx="492334" cy="1983856"/>
            <a:chOff x="3704563" y="2940098"/>
            <a:chExt cx="492334" cy="1983856"/>
          </a:xfrm>
        </p:grpSpPr>
        <p:cxnSp>
          <p:nvCxnSpPr>
            <p:cNvPr id="52" name="直線接點 28"/>
            <p:cNvCxnSpPr/>
            <p:nvPr/>
          </p:nvCxnSpPr>
          <p:spPr>
            <a:xfrm flipV="1">
              <a:off x="4178505" y="3093953"/>
              <a:ext cx="8213" cy="18300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物件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095336"/>
                </p:ext>
              </p:extLst>
            </p:nvPr>
          </p:nvGraphicFramePr>
          <p:xfrm>
            <a:off x="3704563" y="2940098"/>
            <a:ext cx="492334" cy="30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6" name="Equation" r:id="rId17" imgW="406080" imgH="253800" progId="Equation.DSMT4">
                    <p:embed/>
                  </p:oleObj>
                </mc:Choice>
                <mc:Fallback>
                  <p:oleObj name="Equation" r:id="rId17" imgW="406080" imgH="253800" progId="Equation.DSMT4">
                    <p:embed/>
                    <p:pic>
                      <p:nvPicPr>
                        <p:cNvPr id="45" name="物件 5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04563" y="2940098"/>
                          <a:ext cx="492334" cy="307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57"/>
          <p:cNvGrpSpPr/>
          <p:nvPr/>
        </p:nvGrpSpPr>
        <p:grpSpPr>
          <a:xfrm>
            <a:off x="3072296" y="2692049"/>
            <a:ext cx="1456139" cy="2342857"/>
            <a:chOff x="3072296" y="2692049"/>
            <a:chExt cx="1456139" cy="2342857"/>
          </a:xfrm>
        </p:grpSpPr>
        <p:cxnSp>
          <p:nvCxnSpPr>
            <p:cNvPr id="54" name="直線接點 29"/>
            <p:cNvCxnSpPr/>
            <p:nvPr/>
          </p:nvCxnSpPr>
          <p:spPr>
            <a:xfrm flipV="1">
              <a:off x="3072296" y="2692049"/>
              <a:ext cx="1456139" cy="2342857"/>
            </a:xfrm>
            <a:prstGeom prst="line">
              <a:avLst/>
            </a:prstGeom>
            <a:ln w="1905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089172" y="4868981"/>
              <a:ext cx="104896" cy="1064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273452"/>
                </p:ext>
              </p:extLst>
            </p:nvPr>
          </p:nvGraphicFramePr>
          <p:xfrm>
            <a:off x="3168530" y="4613916"/>
            <a:ext cx="25558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51" name="物件 1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68530" y="4613916"/>
                          <a:ext cx="255587" cy="3556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Group 60"/>
          <p:cNvGrpSpPr/>
          <p:nvPr/>
        </p:nvGrpSpPr>
        <p:grpSpPr>
          <a:xfrm>
            <a:off x="2721093" y="4221571"/>
            <a:ext cx="520582" cy="711809"/>
            <a:chOff x="2721093" y="4221571"/>
            <a:chExt cx="520582" cy="711809"/>
          </a:xfrm>
        </p:grpSpPr>
        <p:cxnSp>
          <p:nvCxnSpPr>
            <p:cNvPr id="59" name="直線接點 38"/>
            <p:cNvCxnSpPr/>
            <p:nvPr/>
          </p:nvCxnSpPr>
          <p:spPr>
            <a:xfrm flipH="1" flipV="1">
              <a:off x="3153859" y="4478917"/>
              <a:ext cx="5475" cy="4544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物件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39056"/>
                </p:ext>
              </p:extLst>
            </p:nvPr>
          </p:nvGraphicFramePr>
          <p:xfrm>
            <a:off x="2721093" y="4221571"/>
            <a:ext cx="520582" cy="315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8" name="Equation" r:id="rId21" imgW="419040" imgH="253800" progId="Equation.DSMT4">
                    <p:embed/>
                  </p:oleObj>
                </mc:Choice>
                <mc:Fallback>
                  <p:oleObj name="Equation" r:id="rId21" imgW="419040" imgH="253800" progId="Equation.DSMT4">
                    <p:embed/>
                    <p:pic>
                      <p:nvPicPr>
                        <p:cNvPr id="47" name="物件 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21093" y="4221571"/>
                          <a:ext cx="520582" cy="3155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2" name="直線接點 55"/>
          <p:cNvCxnSpPr/>
          <p:nvPr/>
        </p:nvCxnSpPr>
        <p:spPr>
          <a:xfrm flipV="1">
            <a:off x="2715618" y="4166822"/>
            <a:ext cx="854879" cy="813334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61612"/>
              </p:ext>
            </p:extLst>
          </p:nvPr>
        </p:nvGraphicFramePr>
        <p:xfrm>
          <a:off x="5327650" y="2443163"/>
          <a:ext cx="5210175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23" imgW="3441600" imgH="2692080" progId="Equation.DSMT4">
                  <p:embed/>
                </p:oleObj>
              </mc:Choice>
              <mc:Fallback>
                <p:oleObj name="Equation" r:id="rId23" imgW="3441600" imgH="2692080" progId="Equation.DSMT4">
                  <p:embed/>
                  <p:pic>
                    <p:nvPicPr>
                      <p:cNvPr id="30" name="物件 1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27650" y="2443163"/>
                        <a:ext cx="5210175" cy="4071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05999" y="5769026"/>
            <a:ext cx="1702088" cy="72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Roots of equation: Secant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(discrete Newton method)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46172"/>
              </p:ext>
            </p:extLst>
          </p:nvPr>
        </p:nvGraphicFramePr>
        <p:xfrm>
          <a:off x="1482725" y="3608388"/>
          <a:ext cx="5784850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3263760" imgH="1473120" progId="Equation.DSMT4">
                  <p:embed/>
                </p:oleObj>
              </mc:Choice>
              <mc:Fallback>
                <p:oleObj name="Equation" r:id="rId3" imgW="3263760" imgH="147312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725" y="3608388"/>
                        <a:ext cx="5784850" cy="260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91486" y="2258987"/>
            <a:ext cx="907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If an analytical expression for the first derivative  of f(x) is very difficult to obtain or even does not exist, one can replace </a:t>
            </a:r>
            <a:r>
              <a:rPr lang="en-US" altLang="zh-TW" sz="2000" i="1" dirty="0" smtClean="0"/>
              <a:t>f’</a:t>
            </a:r>
            <a:r>
              <a:rPr lang="en-US" altLang="zh-TW" sz="2000" dirty="0" smtClean="0"/>
              <a:t> with the two-point formula.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equation: </a:t>
            </a:r>
            <a:br>
              <a:rPr lang="en-US" altLang="zh-TW" dirty="0" smtClean="0"/>
            </a:br>
            <a:r>
              <a:rPr lang="en-US" altLang="zh-TW" dirty="0" smtClean="0"/>
              <a:t>Newton method</a:t>
            </a:r>
            <a:endParaRPr lang="zh-TW" altLang="en-US" dirty="0"/>
          </a:p>
        </p:txBody>
      </p:sp>
      <p:graphicFrame>
        <p:nvGraphicFramePr>
          <p:cNvPr id="4" name="物件 9"/>
          <p:cNvGraphicFramePr>
            <a:graphicFrameLocks noChangeAspect="1"/>
          </p:cNvGraphicFramePr>
          <p:nvPr>
            <p:extLst/>
          </p:nvPr>
        </p:nvGraphicFramePr>
        <p:xfrm>
          <a:off x="5375992" y="1358977"/>
          <a:ext cx="2060940" cy="5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4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5992" y="1358977"/>
                        <a:ext cx="2060940" cy="59737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5341" y="2140901"/>
            <a:ext cx="4780864" cy="4243473"/>
            <a:chOff x="345341" y="2140901"/>
            <a:chExt cx="4780864" cy="4243473"/>
          </a:xfrm>
        </p:grpSpPr>
        <p:cxnSp>
          <p:nvCxnSpPr>
            <p:cNvPr id="23" name="直線單箭頭接點 3"/>
            <p:cNvCxnSpPr/>
            <p:nvPr/>
          </p:nvCxnSpPr>
          <p:spPr>
            <a:xfrm flipH="1" flipV="1">
              <a:off x="717284" y="2414674"/>
              <a:ext cx="21902" cy="396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4"/>
            <p:cNvCxnSpPr/>
            <p:nvPr/>
          </p:nvCxnSpPr>
          <p:spPr>
            <a:xfrm flipV="1">
              <a:off x="591349" y="4911478"/>
              <a:ext cx="4265374" cy="43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386306"/>
                </p:ext>
              </p:extLst>
            </p:nvPr>
          </p:nvGraphicFramePr>
          <p:xfrm>
            <a:off x="345341" y="2140901"/>
            <a:ext cx="519589" cy="35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" name="Equation" r:id="rId5" imgW="368280" imgH="253800" progId="Equation.DSMT4">
                    <p:embed/>
                  </p:oleObj>
                </mc:Choice>
                <mc:Fallback>
                  <p:oleObj name="Equation" r:id="rId5" imgW="368280" imgH="253800" progId="Equation.DSMT4">
                    <p:embed/>
                    <p:pic>
                      <p:nvPicPr>
                        <p:cNvPr id="25" name="物件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5341" y="2140901"/>
                          <a:ext cx="519589" cy="358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物件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2679823"/>
                </p:ext>
              </p:extLst>
            </p:nvPr>
          </p:nvGraphicFramePr>
          <p:xfrm>
            <a:off x="4872810" y="4966746"/>
            <a:ext cx="253395" cy="278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26" name="物件 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2810" y="4966746"/>
                          <a:ext cx="253395" cy="2787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物件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1738592"/>
                </p:ext>
              </p:extLst>
            </p:nvPr>
          </p:nvGraphicFramePr>
          <p:xfrm>
            <a:off x="2417001" y="4613916"/>
            <a:ext cx="244066" cy="337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27" name="物件 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7001" y="4613916"/>
                          <a:ext cx="244066" cy="337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手繪多邊形 40"/>
            <p:cNvSpPr/>
            <p:nvPr/>
          </p:nvSpPr>
          <p:spPr>
            <a:xfrm>
              <a:off x="717284" y="2814381"/>
              <a:ext cx="3695928" cy="2584412"/>
            </a:xfrm>
            <a:custGeom>
              <a:avLst/>
              <a:gdLst>
                <a:gd name="connsiteX0" fmla="*/ 0 w 3695928"/>
                <a:gd name="connsiteY0" fmla="*/ 2584412 h 2584412"/>
                <a:gd name="connsiteX1" fmla="*/ 574922 w 3695928"/>
                <a:gd name="connsiteY1" fmla="*/ 2540608 h 2584412"/>
                <a:gd name="connsiteX2" fmla="*/ 1182697 w 3695928"/>
                <a:gd name="connsiteY2" fmla="*/ 2403722 h 2584412"/>
                <a:gd name="connsiteX3" fmla="*/ 1932833 w 3695928"/>
                <a:gd name="connsiteY3" fmla="*/ 2135425 h 2584412"/>
                <a:gd name="connsiteX4" fmla="*/ 2617265 w 3695928"/>
                <a:gd name="connsiteY4" fmla="*/ 1555027 h 2584412"/>
                <a:gd name="connsiteX5" fmla="*/ 3301696 w 3695928"/>
                <a:gd name="connsiteY5" fmla="*/ 711808 h 2584412"/>
                <a:gd name="connsiteX6" fmla="*/ 3695928 w 3695928"/>
                <a:gd name="connsiteY6" fmla="*/ 0 h 258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5928" h="2584412">
                  <a:moveTo>
                    <a:pt x="0" y="2584412"/>
                  </a:moveTo>
                  <a:cubicBezTo>
                    <a:pt x="188903" y="2577567"/>
                    <a:pt x="377806" y="2570723"/>
                    <a:pt x="574922" y="2540608"/>
                  </a:cubicBezTo>
                  <a:cubicBezTo>
                    <a:pt x="772038" y="2510493"/>
                    <a:pt x="956379" y="2471252"/>
                    <a:pt x="1182697" y="2403722"/>
                  </a:cubicBezTo>
                  <a:cubicBezTo>
                    <a:pt x="1409016" y="2336191"/>
                    <a:pt x="1693738" y="2276874"/>
                    <a:pt x="1932833" y="2135425"/>
                  </a:cubicBezTo>
                  <a:cubicBezTo>
                    <a:pt x="2171928" y="1993976"/>
                    <a:pt x="2389121" y="1792296"/>
                    <a:pt x="2617265" y="1555027"/>
                  </a:cubicBezTo>
                  <a:cubicBezTo>
                    <a:pt x="2845409" y="1317758"/>
                    <a:pt x="3121919" y="970979"/>
                    <a:pt x="3301696" y="711808"/>
                  </a:cubicBezTo>
                  <a:cubicBezTo>
                    <a:pt x="3481473" y="452637"/>
                    <a:pt x="3588700" y="226318"/>
                    <a:pt x="36959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01738" y="4607553"/>
              <a:ext cx="529176" cy="1037634"/>
              <a:chOff x="1201738" y="4607553"/>
              <a:chExt cx="529176" cy="1037634"/>
            </a:xfrm>
          </p:grpSpPr>
          <p:graphicFrame>
            <p:nvGraphicFramePr>
              <p:cNvPr id="28" name="物件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8931395"/>
                  </p:ext>
                </p:extLst>
              </p:nvPr>
            </p:nvGraphicFramePr>
            <p:xfrm>
              <a:off x="1264830" y="4607553"/>
              <a:ext cx="254304" cy="354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3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28" name="物件 1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64830" y="4607553"/>
                            <a:ext cx="254304" cy="354888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直線接點 12"/>
              <p:cNvCxnSpPr/>
              <p:nvPr/>
            </p:nvCxnSpPr>
            <p:spPr>
              <a:xfrm flipH="1">
                <a:off x="1412666" y="4949806"/>
                <a:ext cx="1" cy="3832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" name="物件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6234988"/>
                  </p:ext>
                </p:extLst>
              </p:nvPr>
            </p:nvGraphicFramePr>
            <p:xfrm>
              <a:off x="1201738" y="5324474"/>
              <a:ext cx="529176" cy="320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4" name="Equation" r:id="rId13" imgW="419040" imgH="253800" progId="Equation.DSMT4">
                      <p:embed/>
                    </p:oleObj>
                  </mc:Choice>
                  <mc:Fallback>
                    <p:oleObj name="Equation" r:id="rId13" imgW="419040" imgH="253800" progId="Equation.DSMT4">
                      <p:embed/>
                      <p:pic>
                        <p:nvPicPr>
                          <p:cNvPr id="46" name="物件 5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01738" y="5324474"/>
                            <a:ext cx="529176" cy="320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Oval 1"/>
            <p:cNvSpPr/>
            <p:nvPr/>
          </p:nvSpPr>
          <p:spPr>
            <a:xfrm>
              <a:off x="2619140" y="4880149"/>
              <a:ext cx="104896" cy="1064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6593" y="4779015"/>
              <a:ext cx="4479395" cy="707386"/>
              <a:chOff x="536593" y="4779015"/>
              <a:chExt cx="4479395" cy="707386"/>
            </a:xfrm>
          </p:grpSpPr>
          <p:cxnSp>
            <p:nvCxnSpPr>
              <p:cNvPr id="49" name="直線接點 17"/>
              <p:cNvCxnSpPr/>
              <p:nvPr/>
            </p:nvCxnSpPr>
            <p:spPr>
              <a:xfrm flipV="1">
                <a:off x="536593" y="4779015"/>
                <a:ext cx="4479395" cy="707386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4115978" y="4858247"/>
                <a:ext cx="104896" cy="10646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51" name="物件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57191"/>
                  </p:ext>
                </p:extLst>
              </p:nvPr>
            </p:nvGraphicFramePr>
            <p:xfrm>
              <a:off x="4061030" y="4873420"/>
              <a:ext cx="23495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5" name="Equation" r:id="rId15" imgW="152280" imgH="228600" progId="Equation.DSMT4">
                      <p:embed/>
                    </p:oleObj>
                  </mc:Choice>
                  <mc:Fallback>
                    <p:oleObj name="Equation" r:id="rId15" imgW="152280" imgH="228600" progId="Equation.DSMT4">
                      <p:embed/>
                      <p:pic>
                        <p:nvPicPr>
                          <p:cNvPr id="51" name="物件 1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061030" y="4873420"/>
                            <a:ext cx="234950" cy="3556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Group 19"/>
            <p:cNvGrpSpPr/>
            <p:nvPr/>
          </p:nvGrpSpPr>
          <p:grpSpPr>
            <a:xfrm>
              <a:off x="3704563" y="2940098"/>
              <a:ext cx="492334" cy="1983856"/>
              <a:chOff x="3704563" y="2940098"/>
              <a:chExt cx="492334" cy="1983856"/>
            </a:xfrm>
          </p:grpSpPr>
          <p:cxnSp>
            <p:nvCxnSpPr>
              <p:cNvPr id="52" name="直線接點 28"/>
              <p:cNvCxnSpPr/>
              <p:nvPr/>
            </p:nvCxnSpPr>
            <p:spPr>
              <a:xfrm flipV="1">
                <a:off x="4178505" y="3093953"/>
                <a:ext cx="8213" cy="183000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3" name="物件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3095336"/>
                  </p:ext>
                </p:extLst>
              </p:nvPr>
            </p:nvGraphicFramePr>
            <p:xfrm>
              <a:off x="3704563" y="2940098"/>
              <a:ext cx="492334" cy="3077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6" name="Equation" r:id="rId17" imgW="406080" imgH="253800" progId="Equation.DSMT4">
                      <p:embed/>
                    </p:oleObj>
                  </mc:Choice>
                  <mc:Fallback>
                    <p:oleObj name="Equation" r:id="rId17" imgW="406080" imgH="253800" progId="Equation.DSMT4">
                      <p:embed/>
                      <p:pic>
                        <p:nvPicPr>
                          <p:cNvPr id="53" name="物件 5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704563" y="2940098"/>
                            <a:ext cx="492334" cy="30770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" name="Group 57"/>
            <p:cNvGrpSpPr/>
            <p:nvPr/>
          </p:nvGrpSpPr>
          <p:grpSpPr>
            <a:xfrm>
              <a:off x="3072296" y="2692049"/>
              <a:ext cx="1456139" cy="2342857"/>
              <a:chOff x="3072296" y="2692049"/>
              <a:chExt cx="1456139" cy="2342857"/>
            </a:xfrm>
          </p:grpSpPr>
          <p:cxnSp>
            <p:nvCxnSpPr>
              <p:cNvPr id="54" name="直線接點 29"/>
              <p:cNvCxnSpPr/>
              <p:nvPr/>
            </p:nvCxnSpPr>
            <p:spPr>
              <a:xfrm flipV="1">
                <a:off x="3072296" y="2692049"/>
                <a:ext cx="1456139" cy="234285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089172" y="4868981"/>
                <a:ext cx="104896" cy="10646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57" name="物件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273452"/>
                  </p:ext>
                </p:extLst>
              </p:nvPr>
            </p:nvGraphicFramePr>
            <p:xfrm>
              <a:off x="3168530" y="4613916"/>
              <a:ext cx="255587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7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57" name="物件 1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168530" y="4613916"/>
                            <a:ext cx="255587" cy="3556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" name="Group 60"/>
            <p:cNvGrpSpPr/>
            <p:nvPr/>
          </p:nvGrpSpPr>
          <p:grpSpPr>
            <a:xfrm>
              <a:off x="2721093" y="4221571"/>
              <a:ext cx="520582" cy="711809"/>
              <a:chOff x="2721093" y="4221571"/>
              <a:chExt cx="520582" cy="711809"/>
            </a:xfrm>
          </p:grpSpPr>
          <p:cxnSp>
            <p:nvCxnSpPr>
              <p:cNvPr id="59" name="直線接點 38"/>
              <p:cNvCxnSpPr/>
              <p:nvPr/>
            </p:nvCxnSpPr>
            <p:spPr>
              <a:xfrm flipH="1" flipV="1">
                <a:off x="3153859" y="4478917"/>
                <a:ext cx="5475" cy="45446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0" name="物件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439056"/>
                  </p:ext>
                </p:extLst>
              </p:nvPr>
            </p:nvGraphicFramePr>
            <p:xfrm>
              <a:off x="2721093" y="4221571"/>
              <a:ext cx="520582" cy="315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8" name="Equation" r:id="rId21" imgW="419040" imgH="253800" progId="Equation.DSMT4">
                      <p:embed/>
                    </p:oleObj>
                  </mc:Choice>
                  <mc:Fallback>
                    <p:oleObj name="Equation" r:id="rId21" imgW="419040" imgH="253800" progId="Equation.DSMT4">
                      <p:embed/>
                      <p:pic>
                        <p:nvPicPr>
                          <p:cNvPr id="60" name="物件 5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721093" y="4221571"/>
                            <a:ext cx="520582" cy="3155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2" name="直線接點 55"/>
            <p:cNvCxnSpPr/>
            <p:nvPr/>
          </p:nvCxnSpPr>
          <p:spPr>
            <a:xfrm flipV="1">
              <a:off x="2715618" y="4166822"/>
              <a:ext cx="854879" cy="813334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11"/>
          <p:cNvGrpSpPr/>
          <p:nvPr/>
        </p:nvGrpSpPr>
        <p:grpSpPr>
          <a:xfrm>
            <a:off x="5506963" y="2354391"/>
            <a:ext cx="3543736" cy="4090265"/>
            <a:chOff x="6750194" y="1978025"/>
            <a:chExt cx="3543736" cy="4090265"/>
          </a:xfrm>
        </p:grpSpPr>
        <p:graphicFrame>
          <p:nvGraphicFramePr>
            <p:cNvPr id="32" name="物件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1335284"/>
                </p:ext>
              </p:extLst>
            </p:nvPr>
          </p:nvGraphicFramePr>
          <p:xfrm>
            <a:off x="6750194" y="2866592"/>
            <a:ext cx="2513012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" name="Equation" r:id="rId23" imgW="1777680" imgH="469800" progId="Equation.DSMT4">
                    <p:embed/>
                  </p:oleObj>
                </mc:Choice>
                <mc:Fallback>
                  <p:oleObj name="Equation" r:id="rId23" imgW="1777680" imgH="469800" progId="Equation.DSMT4">
                    <p:embed/>
                    <p:pic>
                      <p:nvPicPr>
                        <p:cNvPr id="31" name="物件 3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750194" y="2866592"/>
                          <a:ext cx="2513012" cy="663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菱形 5"/>
            <p:cNvSpPr/>
            <p:nvPr/>
          </p:nvSpPr>
          <p:spPr>
            <a:xfrm>
              <a:off x="6989618" y="3906982"/>
              <a:ext cx="2126673" cy="115685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4" name="物件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747038"/>
                </p:ext>
              </p:extLst>
            </p:nvPr>
          </p:nvGraphicFramePr>
          <p:xfrm>
            <a:off x="7550149" y="4338782"/>
            <a:ext cx="1130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" name="Equation" r:id="rId25" imgW="799920" imgH="279360" progId="Equation.DSMT4">
                    <p:embed/>
                  </p:oleObj>
                </mc:Choice>
                <mc:Fallback>
                  <p:oleObj name="Equation" r:id="rId25" imgW="799920" imgH="279360" progId="Equation.DSMT4">
                    <p:embed/>
                    <p:pic>
                      <p:nvPicPr>
                        <p:cNvPr id="32" name="物件 3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550149" y="4338782"/>
                          <a:ext cx="11303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向右箭號 8"/>
            <p:cNvSpPr/>
            <p:nvPr/>
          </p:nvSpPr>
          <p:spPr>
            <a:xfrm>
              <a:off x="9130146" y="4426528"/>
              <a:ext cx="1080655" cy="124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向右箭號 33"/>
            <p:cNvSpPr/>
            <p:nvPr/>
          </p:nvSpPr>
          <p:spPr>
            <a:xfrm rot="16200000">
              <a:off x="9594275" y="3841172"/>
              <a:ext cx="1278083" cy="121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4"/>
            <p:cNvSpPr/>
            <p:nvPr/>
          </p:nvSpPr>
          <p:spPr>
            <a:xfrm flipH="1">
              <a:off x="9324108" y="3158837"/>
              <a:ext cx="914401" cy="117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9" name="物件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524739"/>
                </p:ext>
              </p:extLst>
            </p:nvPr>
          </p:nvGraphicFramePr>
          <p:xfrm>
            <a:off x="7623175" y="1978025"/>
            <a:ext cx="754063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" name="Equation" r:id="rId27" imgW="533160" imgH="228600" progId="Equation.DSMT4">
                    <p:embed/>
                  </p:oleObj>
                </mc:Choice>
                <mc:Fallback>
                  <p:oleObj name="Equation" r:id="rId27" imgW="533160" imgH="228600" progId="Equation.DSMT4">
                    <p:embed/>
                    <p:pic>
                      <p:nvPicPr>
                        <p:cNvPr id="36" name="物件 3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623175" y="1978025"/>
                          <a:ext cx="754063" cy="3222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向右箭號 36"/>
            <p:cNvSpPr/>
            <p:nvPr/>
          </p:nvSpPr>
          <p:spPr>
            <a:xfrm rot="5400000" flipV="1">
              <a:off x="7760280" y="2530189"/>
              <a:ext cx="464129" cy="1142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向右箭號 37"/>
            <p:cNvSpPr/>
            <p:nvPr/>
          </p:nvSpPr>
          <p:spPr>
            <a:xfrm rot="5400000" flipV="1">
              <a:off x="7871117" y="3687044"/>
              <a:ext cx="360219" cy="107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2" name="物件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921644"/>
                </p:ext>
              </p:extLst>
            </p:nvPr>
          </p:nvGraphicFramePr>
          <p:xfrm>
            <a:off x="8094519" y="2422958"/>
            <a:ext cx="487363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" name="Equation" r:id="rId29" imgW="355320" imgH="177480" progId="Equation.DSMT4">
                    <p:embed/>
                  </p:oleObj>
                </mc:Choice>
                <mc:Fallback>
                  <p:oleObj name="Equation" r:id="rId29" imgW="355320" imgH="177480" progId="Equation.DSMT4">
                    <p:embed/>
                    <p:pic>
                      <p:nvPicPr>
                        <p:cNvPr id="40" name="物件 3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094519" y="2422958"/>
                          <a:ext cx="487363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物件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784648"/>
                </p:ext>
              </p:extLst>
            </p:nvPr>
          </p:nvGraphicFramePr>
          <p:xfrm>
            <a:off x="9475066" y="2887086"/>
            <a:ext cx="747713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" name="Equation" r:id="rId31" imgW="545760" imgH="177480" progId="Equation.DSMT4">
                    <p:embed/>
                  </p:oleObj>
                </mc:Choice>
                <mc:Fallback>
                  <p:oleObj name="Equation" r:id="rId31" imgW="545760" imgH="177480" progId="Equation.DSMT4">
                    <p:embed/>
                    <p:pic>
                      <p:nvPicPr>
                        <p:cNvPr id="42" name="物件 4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9475066" y="2887086"/>
                          <a:ext cx="747713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向右箭號 42"/>
            <p:cNvSpPr/>
            <p:nvPr/>
          </p:nvSpPr>
          <p:spPr>
            <a:xfrm rot="5400000" flipV="1">
              <a:off x="7718717" y="5217973"/>
              <a:ext cx="616531" cy="114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物件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084234"/>
                </p:ext>
              </p:extLst>
            </p:nvPr>
          </p:nvGraphicFramePr>
          <p:xfrm>
            <a:off x="7540539" y="5664737"/>
            <a:ext cx="971597" cy="403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4" name="Equation" r:id="rId33" imgW="545760" imgH="228600" progId="Equation.DSMT4">
                    <p:embed/>
                  </p:oleObj>
                </mc:Choice>
                <mc:Fallback>
                  <p:oleObj name="Equation" r:id="rId33" imgW="545760" imgH="228600" progId="Equation.DSMT4">
                    <p:embed/>
                    <p:pic>
                      <p:nvPicPr>
                        <p:cNvPr id="44" name="物件 4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540539" y="5664737"/>
                          <a:ext cx="971597" cy="4035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61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Newton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941" y="2168986"/>
            <a:ext cx="3517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always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get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convergent</a:t>
            </a:r>
            <a:endParaRPr lang="zh-TW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3" y="3969006"/>
            <a:ext cx="5596652" cy="23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9939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Newton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method.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83588"/>
              </p:ext>
            </p:extLst>
          </p:nvPr>
        </p:nvGraphicFramePr>
        <p:xfrm>
          <a:off x="3305969" y="1448978"/>
          <a:ext cx="4069543" cy="72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434960" imgH="253800" progId="Equation.DSMT4">
                  <p:embed/>
                </p:oleObj>
              </mc:Choice>
              <mc:Fallback>
                <p:oleObj name="Equation" r:id="rId3" imgW="1434960" imgH="253800" progId="Equation.DSMT4">
                  <p:embed/>
                  <p:pic>
                    <p:nvPicPr>
                      <p:cNvPr id="5" name="物件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969" y="1448978"/>
                        <a:ext cx="4069543" cy="720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96" y="3008364"/>
            <a:ext cx="3960044" cy="29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Extremes of a function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9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Extremes of a function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68233"/>
              </p:ext>
            </p:extLst>
          </p:nvPr>
        </p:nvGraphicFramePr>
        <p:xfrm>
          <a:off x="712842" y="1718981"/>
          <a:ext cx="6622850" cy="170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3593880" imgH="927000" progId="Equation.DSMT4">
                  <p:embed/>
                </p:oleObj>
              </mc:Choice>
              <mc:Fallback>
                <p:oleObj name="Equation" r:id="rId3" imgW="3593880" imgH="9270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842" y="1718981"/>
                        <a:ext cx="6622850" cy="1709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7972125" y="98963"/>
            <a:ext cx="4100744" cy="666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909409" y="1270000"/>
            <a:ext cx="3833056" cy="4675122"/>
            <a:chOff x="3454095" y="1166270"/>
            <a:chExt cx="3833056" cy="4675122"/>
          </a:xfrm>
        </p:grpSpPr>
        <p:grpSp>
          <p:nvGrpSpPr>
            <p:cNvPr id="12" name="群組 12"/>
            <p:cNvGrpSpPr/>
            <p:nvPr/>
          </p:nvGrpSpPr>
          <p:grpSpPr>
            <a:xfrm>
              <a:off x="3455008" y="1445519"/>
              <a:ext cx="3542616" cy="2047818"/>
              <a:chOff x="3498812" y="3914947"/>
              <a:chExt cx="3542616" cy="2047818"/>
            </a:xfrm>
          </p:grpSpPr>
          <p:cxnSp>
            <p:nvCxnSpPr>
              <p:cNvPr id="30" name="直線單箭頭接點 5"/>
              <p:cNvCxnSpPr/>
              <p:nvPr/>
            </p:nvCxnSpPr>
            <p:spPr>
              <a:xfrm>
                <a:off x="3498812" y="5404268"/>
                <a:ext cx="3542616" cy="109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8"/>
              <p:cNvCxnSpPr/>
              <p:nvPr/>
            </p:nvCxnSpPr>
            <p:spPr>
              <a:xfrm flipV="1">
                <a:off x="5174300" y="3914947"/>
                <a:ext cx="10950" cy="20478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手繪多邊形 13"/>
            <p:cNvSpPr/>
            <p:nvPr/>
          </p:nvSpPr>
          <p:spPr>
            <a:xfrm>
              <a:off x="4971708" y="1806898"/>
              <a:ext cx="1741193" cy="668011"/>
            </a:xfrm>
            <a:custGeom>
              <a:avLst/>
              <a:gdLst>
                <a:gd name="connsiteX0" fmla="*/ 0 w 1741193"/>
                <a:gd name="connsiteY0" fmla="*/ 10951 h 668011"/>
                <a:gd name="connsiteX1" fmla="*/ 881547 w 1741193"/>
                <a:gd name="connsiteY1" fmla="*/ 668004 h 668011"/>
                <a:gd name="connsiteX2" fmla="*/ 1741193 w 1741193"/>
                <a:gd name="connsiteY2" fmla="*/ 0 h 6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193" h="668011">
                  <a:moveTo>
                    <a:pt x="0" y="10951"/>
                  </a:moveTo>
                  <a:cubicBezTo>
                    <a:pt x="295674" y="340390"/>
                    <a:pt x="591348" y="669829"/>
                    <a:pt x="881547" y="668004"/>
                  </a:cubicBezTo>
                  <a:cubicBezTo>
                    <a:pt x="1171746" y="666179"/>
                    <a:pt x="1456469" y="333089"/>
                    <a:pt x="174119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4"/>
            <p:cNvSpPr txBox="1"/>
            <p:nvPr/>
          </p:nvSpPr>
          <p:spPr>
            <a:xfrm>
              <a:off x="5469974" y="1806897"/>
              <a:ext cx="724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/>
                <a:t>f</a:t>
              </a:r>
              <a:r>
                <a:rPr lang="en-US" altLang="zh-TW" dirty="0" smtClean="0"/>
                <a:t>’’&gt;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grpSp>
          <p:nvGrpSpPr>
            <p:cNvPr id="20" name="群組 18"/>
            <p:cNvGrpSpPr/>
            <p:nvPr/>
          </p:nvGrpSpPr>
          <p:grpSpPr>
            <a:xfrm>
              <a:off x="3454095" y="3793574"/>
              <a:ext cx="3542616" cy="2047818"/>
              <a:chOff x="3498812" y="3914947"/>
              <a:chExt cx="3542616" cy="2047818"/>
            </a:xfrm>
          </p:grpSpPr>
          <p:cxnSp>
            <p:nvCxnSpPr>
              <p:cNvPr id="28" name="直線單箭頭接點 19"/>
              <p:cNvCxnSpPr/>
              <p:nvPr/>
            </p:nvCxnSpPr>
            <p:spPr>
              <a:xfrm>
                <a:off x="3498812" y="5404268"/>
                <a:ext cx="3542616" cy="109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0"/>
              <p:cNvCxnSpPr/>
              <p:nvPr/>
            </p:nvCxnSpPr>
            <p:spPr>
              <a:xfrm flipV="1">
                <a:off x="5174300" y="3914947"/>
                <a:ext cx="10950" cy="20478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4"/>
            <p:cNvSpPr txBox="1"/>
            <p:nvPr/>
          </p:nvSpPr>
          <p:spPr>
            <a:xfrm>
              <a:off x="7003099" y="283080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4809" y="517338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23" name="手繪多邊形 6"/>
            <p:cNvSpPr/>
            <p:nvPr/>
          </p:nvSpPr>
          <p:spPr>
            <a:xfrm>
              <a:off x="4774591" y="4807445"/>
              <a:ext cx="2118999" cy="881608"/>
            </a:xfrm>
            <a:custGeom>
              <a:avLst/>
              <a:gdLst>
                <a:gd name="connsiteX0" fmla="*/ 0 w 2118999"/>
                <a:gd name="connsiteY0" fmla="*/ 881547 h 881608"/>
                <a:gd name="connsiteX1" fmla="*/ 498266 w 2118999"/>
                <a:gd name="connsiteY1" fmla="*/ 782989 h 881608"/>
                <a:gd name="connsiteX2" fmla="*/ 1412666 w 2118999"/>
                <a:gd name="connsiteY2" fmla="*/ 284723 h 881608"/>
                <a:gd name="connsiteX3" fmla="*/ 2118999 w 2118999"/>
                <a:gd name="connsiteY3" fmla="*/ 0 h 88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999" h="881608">
                  <a:moveTo>
                    <a:pt x="0" y="881547"/>
                  </a:moveTo>
                  <a:cubicBezTo>
                    <a:pt x="131411" y="882003"/>
                    <a:pt x="262822" y="882460"/>
                    <a:pt x="498266" y="782989"/>
                  </a:cubicBezTo>
                  <a:cubicBezTo>
                    <a:pt x="733710" y="683518"/>
                    <a:pt x="1142544" y="415221"/>
                    <a:pt x="1412666" y="284723"/>
                  </a:cubicBezTo>
                  <a:cubicBezTo>
                    <a:pt x="1682788" y="154225"/>
                    <a:pt x="1900893" y="77112"/>
                    <a:pt x="2118999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9"/>
            <p:cNvCxnSpPr>
              <a:stCxn id="18" idx="1"/>
            </p:cNvCxnSpPr>
            <p:nvPr/>
          </p:nvCxnSpPr>
          <p:spPr>
            <a:xfrm flipH="1">
              <a:off x="5847780" y="2474902"/>
              <a:ext cx="5475" cy="279795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2"/>
            <p:cNvSpPr txBox="1"/>
            <p:nvPr/>
          </p:nvSpPr>
          <p:spPr>
            <a:xfrm>
              <a:off x="5103118" y="116627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26" name="文字方塊 23"/>
            <p:cNvSpPr txBox="1"/>
            <p:nvPr/>
          </p:nvSpPr>
          <p:spPr>
            <a:xfrm>
              <a:off x="5091254" y="3596457"/>
              <a:ext cx="58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g</a:t>
              </a:r>
              <a:r>
                <a:rPr lang="en-US" altLang="zh-TW" dirty="0" smtClean="0"/>
                <a:t>=f’</a:t>
              </a:r>
              <a:endParaRPr lang="zh-TW" altLang="en-US" dirty="0"/>
            </a:p>
          </p:txBody>
        </p:sp>
        <p:sp>
          <p:nvSpPr>
            <p:cNvPr id="27" name="矩形 25"/>
            <p:cNvSpPr/>
            <p:nvPr/>
          </p:nvSpPr>
          <p:spPr>
            <a:xfrm>
              <a:off x="5387842" y="4938855"/>
              <a:ext cx="1062237" cy="684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25947" y="3699003"/>
            <a:ext cx="3565430" cy="2770577"/>
            <a:chOff x="3643159" y="3789004"/>
            <a:chExt cx="3565430" cy="2770577"/>
          </a:xfrm>
        </p:grpSpPr>
        <p:grpSp>
          <p:nvGrpSpPr>
            <p:cNvPr id="33" name="群組 12"/>
            <p:cNvGrpSpPr/>
            <p:nvPr/>
          </p:nvGrpSpPr>
          <p:grpSpPr>
            <a:xfrm>
              <a:off x="3665973" y="3789004"/>
              <a:ext cx="3542616" cy="2770577"/>
              <a:chOff x="3498812" y="3914946"/>
              <a:chExt cx="3542616" cy="2770577"/>
            </a:xfrm>
          </p:grpSpPr>
          <p:cxnSp>
            <p:nvCxnSpPr>
              <p:cNvPr id="38" name="直線單箭頭接點 5"/>
              <p:cNvCxnSpPr/>
              <p:nvPr/>
            </p:nvCxnSpPr>
            <p:spPr>
              <a:xfrm>
                <a:off x="3498812" y="5404268"/>
                <a:ext cx="3542616" cy="109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8"/>
              <p:cNvCxnSpPr/>
              <p:nvPr/>
            </p:nvCxnSpPr>
            <p:spPr>
              <a:xfrm flipV="1">
                <a:off x="5174299" y="3914946"/>
                <a:ext cx="10951" cy="27705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手繪多邊形 13"/>
            <p:cNvSpPr/>
            <p:nvPr/>
          </p:nvSpPr>
          <p:spPr>
            <a:xfrm>
              <a:off x="5182673" y="4150384"/>
              <a:ext cx="1741193" cy="668011"/>
            </a:xfrm>
            <a:custGeom>
              <a:avLst/>
              <a:gdLst>
                <a:gd name="connsiteX0" fmla="*/ 0 w 1741193"/>
                <a:gd name="connsiteY0" fmla="*/ 10951 h 668011"/>
                <a:gd name="connsiteX1" fmla="*/ 881547 w 1741193"/>
                <a:gd name="connsiteY1" fmla="*/ 668004 h 668011"/>
                <a:gd name="connsiteX2" fmla="*/ 1741193 w 1741193"/>
                <a:gd name="connsiteY2" fmla="*/ 0 h 6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193" h="668011">
                  <a:moveTo>
                    <a:pt x="0" y="10951"/>
                  </a:moveTo>
                  <a:cubicBezTo>
                    <a:pt x="295674" y="340390"/>
                    <a:pt x="591348" y="669829"/>
                    <a:pt x="881547" y="668004"/>
                  </a:cubicBezTo>
                  <a:cubicBezTo>
                    <a:pt x="1171746" y="666179"/>
                    <a:pt x="1456469" y="333089"/>
                    <a:pt x="174119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14"/>
            <p:cNvSpPr txBox="1"/>
            <p:nvPr/>
          </p:nvSpPr>
          <p:spPr>
            <a:xfrm>
              <a:off x="5680939" y="4150383"/>
              <a:ext cx="724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/>
                <a:t>f</a:t>
              </a:r>
              <a:r>
                <a:rPr lang="en-US" altLang="zh-TW" dirty="0" smtClean="0"/>
                <a:t>’’&gt;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36" name="手繪多邊形 15"/>
            <p:cNvSpPr/>
            <p:nvPr/>
          </p:nvSpPr>
          <p:spPr>
            <a:xfrm flipV="1">
              <a:off x="3643159" y="5052921"/>
              <a:ext cx="1741193" cy="668011"/>
            </a:xfrm>
            <a:custGeom>
              <a:avLst/>
              <a:gdLst>
                <a:gd name="connsiteX0" fmla="*/ 0 w 1741193"/>
                <a:gd name="connsiteY0" fmla="*/ 10951 h 668011"/>
                <a:gd name="connsiteX1" fmla="*/ 881547 w 1741193"/>
                <a:gd name="connsiteY1" fmla="*/ 668004 h 668011"/>
                <a:gd name="connsiteX2" fmla="*/ 1741193 w 1741193"/>
                <a:gd name="connsiteY2" fmla="*/ 0 h 6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193" h="668011">
                  <a:moveTo>
                    <a:pt x="0" y="10951"/>
                  </a:moveTo>
                  <a:cubicBezTo>
                    <a:pt x="295674" y="340390"/>
                    <a:pt x="591348" y="669829"/>
                    <a:pt x="881547" y="668004"/>
                  </a:cubicBezTo>
                  <a:cubicBezTo>
                    <a:pt x="1171746" y="666179"/>
                    <a:pt x="1456469" y="333089"/>
                    <a:pt x="174119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16"/>
            <p:cNvSpPr txBox="1"/>
            <p:nvPr/>
          </p:nvSpPr>
          <p:spPr>
            <a:xfrm>
              <a:off x="4234508" y="4664162"/>
              <a:ext cx="724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/>
                <a:t>f</a:t>
              </a:r>
              <a:r>
                <a:rPr lang="en-US" altLang="zh-TW" dirty="0" smtClean="0"/>
                <a:t>’’&lt;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7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Extremes of a function with single variable:</a:t>
            </a:r>
            <a:endParaRPr lang="zh-TW" altLang="en-US" dirty="0"/>
          </a:p>
        </p:txBody>
      </p:sp>
      <p:graphicFrame>
        <p:nvGraphicFramePr>
          <p:cNvPr id="42" name="物件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86390"/>
              </p:ext>
            </p:extLst>
          </p:nvPr>
        </p:nvGraphicFramePr>
        <p:xfrm>
          <a:off x="5437149" y="4622790"/>
          <a:ext cx="60594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3" imgW="3504960" imgH="457200" progId="Equation.DSMT4">
                  <p:embed/>
                </p:oleObj>
              </mc:Choice>
              <mc:Fallback>
                <p:oleObj name="Equation" r:id="rId3" imgW="3504960" imgH="457200" progId="Equation.DSMT4">
                  <p:embed/>
                  <p:pic>
                    <p:nvPicPr>
                      <p:cNvPr id="42" name="物件 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7149" y="4622790"/>
                        <a:ext cx="6059487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3"/>
          <p:cNvCxnSpPr/>
          <p:nvPr/>
        </p:nvCxnSpPr>
        <p:spPr>
          <a:xfrm flipH="1" flipV="1">
            <a:off x="797880" y="2171341"/>
            <a:ext cx="21902" cy="396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4"/>
          <p:cNvCxnSpPr/>
          <p:nvPr/>
        </p:nvCxnSpPr>
        <p:spPr>
          <a:xfrm flipV="1">
            <a:off x="671945" y="4668145"/>
            <a:ext cx="4265374" cy="4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41909"/>
              </p:ext>
            </p:extLst>
          </p:nvPr>
        </p:nvGraphicFramePr>
        <p:xfrm>
          <a:off x="425937" y="1897568"/>
          <a:ext cx="519589" cy="35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25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937" y="1897568"/>
                        <a:ext cx="519589" cy="35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884463"/>
              </p:ext>
            </p:extLst>
          </p:nvPr>
        </p:nvGraphicFramePr>
        <p:xfrm>
          <a:off x="4953406" y="4723413"/>
          <a:ext cx="253395" cy="27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6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406" y="4723413"/>
                        <a:ext cx="253395" cy="278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49171"/>
              </p:ext>
            </p:extLst>
          </p:nvPr>
        </p:nvGraphicFramePr>
        <p:xfrm>
          <a:off x="2497597" y="4370583"/>
          <a:ext cx="244066" cy="33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27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7597" y="4370583"/>
                        <a:ext cx="244066" cy="33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手繪多邊形 40"/>
          <p:cNvSpPr/>
          <p:nvPr/>
        </p:nvSpPr>
        <p:spPr>
          <a:xfrm>
            <a:off x="797880" y="2571048"/>
            <a:ext cx="3695928" cy="2584412"/>
          </a:xfrm>
          <a:custGeom>
            <a:avLst/>
            <a:gdLst>
              <a:gd name="connsiteX0" fmla="*/ 0 w 3695928"/>
              <a:gd name="connsiteY0" fmla="*/ 2584412 h 2584412"/>
              <a:gd name="connsiteX1" fmla="*/ 574922 w 3695928"/>
              <a:gd name="connsiteY1" fmla="*/ 2540608 h 2584412"/>
              <a:gd name="connsiteX2" fmla="*/ 1182697 w 3695928"/>
              <a:gd name="connsiteY2" fmla="*/ 2403722 h 2584412"/>
              <a:gd name="connsiteX3" fmla="*/ 1932833 w 3695928"/>
              <a:gd name="connsiteY3" fmla="*/ 2135425 h 2584412"/>
              <a:gd name="connsiteX4" fmla="*/ 2617265 w 3695928"/>
              <a:gd name="connsiteY4" fmla="*/ 1555027 h 2584412"/>
              <a:gd name="connsiteX5" fmla="*/ 3301696 w 3695928"/>
              <a:gd name="connsiteY5" fmla="*/ 711808 h 2584412"/>
              <a:gd name="connsiteX6" fmla="*/ 3695928 w 3695928"/>
              <a:gd name="connsiteY6" fmla="*/ 0 h 25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5928" h="2584412">
                <a:moveTo>
                  <a:pt x="0" y="2584412"/>
                </a:moveTo>
                <a:cubicBezTo>
                  <a:pt x="188903" y="2577567"/>
                  <a:pt x="377806" y="2570723"/>
                  <a:pt x="574922" y="2540608"/>
                </a:cubicBezTo>
                <a:cubicBezTo>
                  <a:pt x="772038" y="2510493"/>
                  <a:pt x="956379" y="2471252"/>
                  <a:pt x="1182697" y="2403722"/>
                </a:cubicBezTo>
                <a:cubicBezTo>
                  <a:pt x="1409016" y="2336191"/>
                  <a:pt x="1693738" y="2276874"/>
                  <a:pt x="1932833" y="2135425"/>
                </a:cubicBezTo>
                <a:cubicBezTo>
                  <a:pt x="2171928" y="1993976"/>
                  <a:pt x="2389121" y="1792296"/>
                  <a:pt x="2617265" y="1555027"/>
                </a:cubicBezTo>
                <a:cubicBezTo>
                  <a:pt x="2845409" y="1317758"/>
                  <a:pt x="3121919" y="970979"/>
                  <a:pt x="3301696" y="711808"/>
                </a:cubicBezTo>
                <a:cubicBezTo>
                  <a:pt x="3481473" y="452637"/>
                  <a:pt x="3588700" y="226318"/>
                  <a:pt x="369592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282334" y="4364220"/>
            <a:ext cx="529176" cy="1037634"/>
            <a:chOff x="1201738" y="4607553"/>
            <a:chExt cx="529176" cy="1037634"/>
          </a:xfrm>
        </p:grpSpPr>
        <p:graphicFrame>
          <p:nvGraphicFramePr>
            <p:cNvPr id="62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96215"/>
                </p:ext>
              </p:extLst>
            </p:nvPr>
          </p:nvGraphicFramePr>
          <p:xfrm>
            <a:off x="1264830" y="4607553"/>
            <a:ext cx="254304" cy="354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28" name="物件 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64830" y="4607553"/>
                          <a:ext cx="254304" cy="35488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" name="直線接點 12"/>
            <p:cNvCxnSpPr/>
            <p:nvPr/>
          </p:nvCxnSpPr>
          <p:spPr>
            <a:xfrm flipH="1">
              <a:off x="1412666" y="4949806"/>
              <a:ext cx="1" cy="3832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4" name="物件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628342"/>
                </p:ext>
              </p:extLst>
            </p:nvPr>
          </p:nvGraphicFramePr>
          <p:xfrm>
            <a:off x="1201738" y="5324474"/>
            <a:ext cx="529176" cy="320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Equation" r:id="rId13" imgW="419040" imgH="253800" progId="Equation.DSMT4">
                    <p:embed/>
                  </p:oleObj>
                </mc:Choice>
                <mc:Fallback>
                  <p:oleObj name="Equation" r:id="rId13" imgW="419040" imgH="253800" progId="Equation.DSMT4">
                    <p:embed/>
                    <p:pic>
                      <p:nvPicPr>
                        <p:cNvPr id="46" name="物件 5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1738" y="5324474"/>
                          <a:ext cx="529176" cy="320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Oval 45"/>
          <p:cNvSpPr/>
          <p:nvPr/>
        </p:nvSpPr>
        <p:spPr>
          <a:xfrm>
            <a:off x="2699736" y="4636816"/>
            <a:ext cx="104896" cy="1064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17189" y="4535682"/>
            <a:ext cx="4479395" cy="707386"/>
            <a:chOff x="536593" y="4779015"/>
            <a:chExt cx="4479395" cy="707386"/>
          </a:xfrm>
        </p:grpSpPr>
        <p:cxnSp>
          <p:nvCxnSpPr>
            <p:cNvPr id="59" name="直線接點 17"/>
            <p:cNvCxnSpPr/>
            <p:nvPr/>
          </p:nvCxnSpPr>
          <p:spPr>
            <a:xfrm flipV="1">
              <a:off x="536593" y="4779015"/>
              <a:ext cx="4479395" cy="707386"/>
            </a:xfrm>
            <a:prstGeom prst="line">
              <a:avLst/>
            </a:prstGeom>
            <a:ln w="1905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115978" y="4858247"/>
              <a:ext cx="104896" cy="1064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1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335683"/>
                </p:ext>
              </p:extLst>
            </p:nvPr>
          </p:nvGraphicFramePr>
          <p:xfrm>
            <a:off x="4061030" y="4873420"/>
            <a:ext cx="2349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51" name="物件 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61030" y="4873420"/>
                          <a:ext cx="234950" cy="3556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47"/>
          <p:cNvGrpSpPr/>
          <p:nvPr/>
        </p:nvGrpSpPr>
        <p:grpSpPr>
          <a:xfrm>
            <a:off x="3785159" y="2696765"/>
            <a:ext cx="492334" cy="1983856"/>
            <a:chOff x="3704563" y="2940098"/>
            <a:chExt cx="492334" cy="1983856"/>
          </a:xfrm>
        </p:grpSpPr>
        <p:cxnSp>
          <p:nvCxnSpPr>
            <p:cNvPr id="57" name="直線接點 28"/>
            <p:cNvCxnSpPr/>
            <p:nvPr/>
          </p:nvCxnSpPr>
          <p:spPr>
            <a:xfrm flipV="1">
              <a:off x="4178505" y="3093953"/>
              <a:ext cx="8213" cy="18300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物件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351367"/>
                </p:ext>
              </p:extLst>
            </p:nvPr>
          </p:nvGraphicFramePr>
          <p:xfrm>
            <a:off x="3704563" y="2940098"/>
            <a:ext cx="492334" cy="307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Equation" r:id="rId17" imgW="406080" imgH="253800" progId="Equation.DSMT4">
                    <p:embed/>
                  </p:oleObj>
                </mc:Choice>
                <mc:Fallback>
                  <p:oleObj name="Equation" r:id="rId17" imgW="406080" imgH="253800" progId="Equation.DSMT4">
                    <p:embed/>
                    <p:pic>
                      <p:nvPicPr>
                        <p:cNvPr id="53" name="物件 5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04563" y="2940098"/>
                          <a:ext cx="492334" cy="307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Oval 54"/>
          <p:cNvSpPr/>
          <p:nvPr/>
        </p:nvSpPr>
        <p:spPr>
          <a:xfrm>
            <a:off x="3169768" y="4625648"/>
            <a:ext cx="104896" cy="10646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1130"/>
              </p:ext>
            </p:extLst>
          </p:nvPr>
        </p:nvGraphicFramePr>
        <p:xfrm>
          <a:off x="3094624" y="4945303"/>
          <a:ext cx="276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9" imgW="177480" imgH="279360" progId="Equation.DSMT4">
                  <p:embed/>
                </p:oleObj>
              </mc:Choice>
              <mc:Fallback>
                <p:oleObj name="Equation" r:id="rId19" imgW="177480" imgH="279360" progId="Equation.DSMT4">
                  <p:embed/>
                  <p:pic>
                    <p:nvPicPr>
                      <p:cNvPr id="57" name="物件 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94624" y="4945303"/>
                        <a:ext cx="276225" cy="434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2786063" y="3914775"/>
            <a:ext cx="552450" cy="1087372"/>
            <a:chOff x="2705467" y="4158108"/>
            <a:chExt cx="552450" cy="1087372"/>
          </a:xfrm>
        </p:grpSpPr>
        <p:cxnSp>
          <p:nvCxnSpPr>
            <p:cNvPr id="52" name="直線接點 38"/>
            <p:cNvCxnSpPr/>
            <p:nvPr/>
          </p:nvCxnSpPr>
          <p:spPr>
            <a:xfrm flipH="1" flipV="1">
              <a:off x="3141619" y="4537075"/>
              <a:ext cx="10522" cy="70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物件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7976599"/>
                </p:ext>
              </p:extLst>
            </p:nvPr>
          </p:nvGraphicFramePr>
          <p:xfrm>
            <a:off x="2705467" y="4158108"/>
            <a:ext cx="55245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Equation" r:id="rId21" imgW="444240" imgH="355320" progId="Equation.DSMT4">
                    <p:embed/>
                  </p:oleObj>
                </mc:Choice>
                <mc:Fallback>
                  <p:oleObj name="Equation" r:id="rId21" imgW="444240" imgH="355320" progId="Equation.DSMT4">
                    <p:embed/>
                    <p:pic>
                      <p:nvPicPr>
                        <p:cNvPr id="60" name="物件 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05467" y="4158108"/>
                          <a:ext cx="552450" cy="442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2675846" y="2179098"/>
            <a:ext cx="2179376" cy="2664119"/>
            <a:chOff x="2675846" y="2179098"/>
            <a:chExt cx="2179376" cy="2664119"/>
          </a:xfrm>
        </p:grpSpPr>
        <p:cxnSp>
          <p:nvCxnSpPr>
            <p:cNvPr id="65" name="直線接點 17"/>
            <p:cNvCxnSpPr/>
            <p:nvPr/>
          </p:nvCxnSpPr>
          <p:spPr>
            <a:xfrm flipV="1">
              <a:off x="3390960" y="2179098"/>
              <a:ext cx="1464262" cy="2215309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17"/>
            <p:cNvCxnSpPr/>
            <p:nvPr/>
          </p:nvCxnSpPr>
          <p:spPr>
            <a:xfrm flipV="1">
              <a:off x="2675846" y="3544742"/>
              <a:ext cx="1441372" cy="1298475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8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Extremes of a function with </a:t>
            </a:r>
            <a:r>
              <a:rPr lang="en-US" altLang="zh-TW" b="1" i="1" dirty="0" smtClean="0"/>
              <a:t>multiple</a:t>
            </a:r>
            <a:r>
              <a:rPr lang="en-US" altLang="zh-TW" dirty="0" smtClean="0"/>
              <a:t> variables: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72410"/>
              </p:ext>
            </p:extLst>
          </p:nvPr>
        </p:nvGraphicFramePr>
        <p:xfrm>
          <a:off x="924773" y="1776572"/>
          <a:ext cx="8411263" cy="147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4267080" imgH="749160" progId="Equation.DSMT4">
                  <p:embed/>
                </p:oleObj>
              </mc:Choice>
              <mc:Fallback>
                <p:oleObj name="Equation" r:id="rId3" imgW="4267080" imgH="7491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73" y="1776572"/>
                        <a:ext cx="8411263" cy="147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936253" y="5693419"/>
          <a:ext cx="10588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4698720" imgH="482400" progId="Equation.DSMT4">
                  <p:embed/>
                </p:oleObj>
              </mc:Choice>
              <mc:Fallback>
                <p:oleObj name="Equation" r:id="rId5" imgW="4698720" imgH="4824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6253" y="5693419"/>
                        <a:ext cx="10588625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0" y="565116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p.68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609" y="3195211"/>
            <a:ext cx="2366358" cy="2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r>
              <a:rPr lang="en-US" altLang="zh-TW" dirty="0" smtClean="0"/>
              <a:t>(03/30)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219" y="1718981"/>
            <a:ext cx="100062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HW2.2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illustration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(unit;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strategy: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2pt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formula+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bisection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or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newton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Bisection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Exercise</a:t>
            </a:r>
            <a:r>
              <a:rPr lang="en-US" altLang="zh-TW" sz="2400" dirty="0" smtClean="0">
                <a:solidFill>
                  <a:srgbClr val="0000FF"/>
                </a:solidFill>
              </a:rPr>
              <a:t>: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while()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Exercise: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bi-section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method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</a:t>
            </a:r>
            <a:r>
              <a:rPr lang="en-US" altLang="zh-TW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HW-review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Demo: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function+while</a:t>
            </a:r>
            <a:r>
              <a:rPr lang="en-US" altLang="zh-TW" sz="2400" dirty="0" smtClean="0"/>
              <a:t>()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Newton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Steepest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Exercise: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newton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method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HW-review</a:t>
            </a:r>
            <a:endParaRPr lang="zh-TW" alt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636359"/>
              </p:ext>
            </p:extLst>
          </p:nvPr>
        </p:nvGraphicFramePr>
        <p:xfrm>
          <a:off x="785941" y="2708992"/>
          <a:ext cx="7734038" cy="103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3213000" imgH="431640" progId="Equation.DSMT4">
                  <p:embed/>
                </p:oleObj>
              </mc:Choice>
              <mc:Fallback>
                <p:oleObj name="Equation" r:id="rId3" imgW="3213000" imgH="43164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941" y="2708992"/>
                        <a:ext cx="7734038" cy="103969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equation: </a:t>
            </a:r>
            <a:br>
              <a:rPr lang="en-US" altLang="zh-TW" dirty="0" smtClean="0"/>
            </a:br>
            <a:r>
              <a:rPr lang="en-US" altLang="zh-TW" dirty="0" smtClean="0"/>
              <a:t>bisection method</a:t>
            </a:r>
            <a:endParaRPr lang="zh-TW" altLang="en-US" dirty="0"/>
          </a:p>
        </p:txBody>
      </p:sp>
      <p:graphicFrame>
        <p:nvGraphicFramePr>
          <p:cNvPr id="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75078"/>
              </p:ext>
            </p:extLst>
          </p:nvPr>
        </p:nvGraphicFramePr>
        <p:xfrm>
          <a:off x="5375992" y="1358977"/>
          <a:ext cx="2060940" cy="5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4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5992" y="1358977"/>
                        <a:ext cx="2060940" cy="59737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3"/>
          <p:cNvCxnSpPr/>
          <p:nvPr/>
        </p:nvCxnSpPr>
        <p:spPr>
          <a:xfrm flipH="1" flipV="1">
            <a:off x="934679" y="2586313"/>
            <a:ext cx="5475" cy="20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5"/>
          <p:cNvCxnSpPr/>
          <p:nvPr/>
        </p:nvCxnSpPr>
        <p:spPr>
          <a:xfrm flipV="1">
            <a:off x="808744" y="3456909"/>
            <a:ext cx="3257892" cy="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6"/>
          <p:cNvSpPr/>
          <p:nvPr/>
        </p:nvSpPr>
        <p:spPr>
          <a:xfrm>
            <a:off x="748515" y="2493230"/>
            <a:ext cx="2984120" cy="1900707"/>
          </a:xfrm>
          <a:custGeom>
            <a:avLst/>
            <a:gdLst>
              <a:gd name="connsiteX0" fmla="*/ 0 w 2984120"/>
              <a:gd name="connsiteY0" fmla="*/ 1861653 h 1861653"/>
              <a:gd name="connsiteX1" fmla="*/ 1133418 w 2984120"/>
              <a:gd name="connsiteY1" fmla="*/ 1483847 h 1861653"/>
              <a:gd name="connsiteX2" fmla="*/ 2239459 w 2984120"/>
              <a:gd name="connsiteY2" fmla="*/ 312101 h 1861653"/>
              <a:gd name="connsiteX3" fmla="*/ 2984120 w 2984120"/>
              <a:gd name="connsiteY3" fmla="*/ 0 h 18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120" h="1861653">
                <a:moveTo>
                  <a:pt x="0" y="1861653"/>
                </a:moveTo>
                <a:cubicBezTo>
                  <a:pt x="380087" y="1801879"/>
                  <a:pt x="760175" y="1742106"/>
                  <a:pt x="1133418" y="1483847"/>
                </a:cubicBezTo>
                <a:cubicBezTo>
                  <a:pt x="1506661" y="1225588"/>
                  <a:pt x="1931009" y="559409"/>
                  <a:pt x="2239459" y="312101"/>
                </a:cubicBezTo>
                <a:cubicBezTo>
                  <a:pt x="2547909" y="64793"/>
                  <a:pt x="2766014" y="32396"/>
                  <a:pt x="298412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98529"/>
              </p:ext>
            </p:extLst>
          </p:nvPr>
        </p:nvGraphicFramePr>
        <p:xfrm>
          <a:off x="677334" y="2237317"/>
          <a:ext cx="525453" cy="36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9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34" y="2237317"/>
                        <a:ext cx="525453" cy="36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97549"/>
              </p:ext>
            </p:extLst>
          </p:nvPr>
        </p:nvGraphicFramePr>
        <p:xfrm>
          <a:off x="4033444" y="3402667"/>
          <a:ext cx="235783" cy="26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10" name="物件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3444" y="3402667"/>
                        <a:ext cx="235783" cy="264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2384059" y="3431100"/>
            <a:ext cx="60422" cy="66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50988" y="2477888"/>
            <a:ext cx="2193925" cy="2017912"/>
            <a:chOff x="1550988" y="2477888"/>
            <a:chExt cx="2193925" cy="2017912"/>
          </a:xfrm>
        </p:grpSpPr>
        <p:cxnSp>
          <p:nvCxnSpPr>
            <p:cNvPr id="12" name="直線接點 12"/>
            <p:cNvCxnSpPr/>
            <p:nvPr/>
          </p:nvCxnSpPr>
          <p:spPr>
            <a:xfrm>
              <a:off x="3440157" y="2477888"/>
              <a:ext cx="5795" cy="1663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3"/>
            <p:cNvCxnSpPr/>
            <p:nvPr/>
          </p:nvCxnSpPr>
          <p:spPr>
            <a:xfrm>
              <a:off x="1849909" y="3404610"/>
              <a:ext cx="11083" cy="775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物件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552969"/>
                </p:ext>
              </p:extLst>
            </p:nvPr>
          </p:nvGraphicFramePr>
          <p:xfrm>
            <a:off x="1550988" y="4137025"/>
            <a:ext cx="60483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14" name="物件 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0988" y="4137025"/>
                          <a:ext cx="60483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物件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328715"/>
                </p:ext>
              </p:extLst>
            </p:nvPr>
          </p:nvGraphicFramePr>
          <p:xfrm>
            <a:off x="3135313" y="4100513"/>
            <a:ext cx="60960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Equation" r:id="rId11" imgW="393480" imgH="228600" progId="Equation.DSMT4">
                    <p:embed/>
                  </p:oleObj>
                </mc:Choice>
                <mc:Fallback>
                  <p:oleObj name="Equation" r:id="rId11" imgW="393480" imgH="228600" progId="Equation.DSMT4">
                    <p:embed/>
                    <p:pic>
                      <p:nvPicPr>
                        <p:cNvPr id="15" name="物件 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35313" y="4100513"/>
                          <a:ext cx="60960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78585"/>
              </p:ext>
            </p:extLst>
          </p:nvPr>
        </p:nvGraphicFramePr>
        <p:xfrm>
          <a:off x="2309896" y="3464100"/>
          <a:ext cx="255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30" name="物件 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9896" y="3464100"/>
                        <a:ext cx="2555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946711" y="2930812"/>
            <a:ext cx="1719262" cy="3422158"/>
            <a:chOff x="1946711" y="2930812"/>
            <a:chExt cx="1719262" cy="3422158"/>
          </a:xfrm>
        </p:grpSpPr>
        <p:graphicFrame>
          <p:nvGraphicFramePr>
            <p:cNvPr id="16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334943"/>
                </p:ext>
              </p:extLst>
            </p:nvPr>
          </p:nvGraphicFramePr>
          <p:xfrm>
            <a:off x="1946711" y="5229020"/>
            <a:ext cx="1719262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Equation" r:id="rId15" imgW="990360" imgH="634680" progId="Equation.DSMT4">
                    <p:embed/>
                  </p:oleObj>
                </mc:Choice>
                <mc:Fallback>
                  <p:oleObj name="Equation" r:id="rId15" imgW="990360" imgH="634680" progId="Equation.DSMT4">
                    <p:embed/>
                    <p:pic>
                      <p:nvPicPr>
                        <p:cNvPr id="16" name="物件 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46711" y="5229020"/>
                          <a:ext cx="1719262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/>
            <p:cNvGrpSpPr/>
            <p:nvPr/>
          </p:nvGrpSpPr>
          <p:grpSpPr>
            <a:xfrm>
              <a:off x="2581865" y="2930812"/>
              <a:ext cx="266765" cy="1578587"/>
              <a:chOff x="2581865" y="2930812"/>
              <a:chExt cx="266765" cy="1578587"/>
            </a:xfrm>
          </p:grpSpPr>
          <p:cxnSp>
            <p:nvCxnSpPr>
              <p:cNvPr id="21" name="直線接點 60"/>
              <p:cNvCxnSpPr/>
              <p:nvPr/>
            </p:nvCxnSpPr>
            <p:spPr>
              <a:xfrm flipH="1">
                <a:off x="2676758" y="2930812"/>
                <a:ext cx="12264" cy="1201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2" name="物件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2177026"/>
                  </p:ext>
                </p:extLst>
              </p:nvPr>
            </p:nvGraphicFramePr>
            <p:xfrm>
              <a:off x="2581865" y="4131977"/>
              <a:ext cx="266765" cy="377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3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32" name="物件 2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581865" y="4131977"/>
                            <a:ext cx="266765" cy="3774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527966"/>
              </p:ext>
            </p:extLst>
          </p:nvPr>
        </p:nvGraphicFramePr>
        <p:xfrm>
          <a:off x="3755974" y="5859027"/>
          <a:ext cx="14144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19" imgW="711000" imgH="279360" progId="Equation.DSMT4">
                  <p:embed/>
                </p:oleObj>
              </mc:Choice>
              <mc:Fallback>
                <p:oleObj name="Equation" r:id="rId19" imgW="711000" imgH="279360" progId="Equation.DSMT4">
                  <p:embed/>
                  <p:pic>
                    <p:nvPicPr>
                      <p:cNvPr id="35" name="物件 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55974" y="5859027"/>
                        <a:ext cx="1414463" cy="55403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2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equation: </a:t>
            </a:r>
            <a:br>
              <a:rPr lang="en-US" altLang="zh-TW" dirty="0" smtClean="0"/>
            </a:br>
            <a:r>
              <a:rPr lang="en-US" altLang="zh-TW" dirty="0" smtClean="0"/>
              <a:t>bisection method</a:t>
            </a:r>
            <a:endParaRPr lang="zh-TW" altLang="en-US" dirty="0"/>
          </a:p>
        </p:txBody>
      </p:sp>
      <p:graphicFrame>
        <p:nvGraphicFramePr>
          <p:cNvPr id="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75078"/>
              </p:ext>
            </p:extLst>
          </p:nvPr>
        </p:nvGraphicFramePr>
        <p:xfrm>
          <a:off x="5375992" y="1358977"/>
          <a:ext cx="2060940" cy="5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4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5992" y="1358977"/>
                        <a:ext cx="2060940" cy="59737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3"/>
          <p:cNvCxnSpPr/>
          <p:nvPr/>
        </p:nvCxnSpPr>
        <p:spPr>
          <a:xfrm flipH="1" flipV="1">
            <a:off x="934679" y="2586313"/>
            <a:ext cx="5475" cy="20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5"/>
          <p:cNvCxnSpPr/>
          <p:nvPr/>
        </p:nvCxnSpPr>
        <p:spPr>
          <a:xfrm flipV="1">
            <a:off x="808744" y="3456909"/>
            <a:ext cx="3257892" cy="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6"/>
          <p:cNvSpPr/>
          <p:nvPr/>
        </p:nvSpPr>
        <p:spPr>
          <a:xfrm>
            <a:off x="748515" y="2493230"/>
            <a:ext cx="2984120" cy="1900707"/>
          </a:xfrm>
          <a:custGeom>
            <a:avLst/>
            <a:gdLst>
              <a:gd name="connsiteX0" fmla="*/ 0 w 2984120"/>
              <a:gd name="connsiteY0" fmla="*/ 1861653 h 1861653"/>
              <a:gd name="connsiteX1" fmla="*/ 1133418 w 2984120"/>
              <a:gd name="connsiteY1" fmla="*/ 1483847 h 1861653"/>
              <a:gd name="connsiteX2" fmla="*/ 2239459 w 2984120"/>
              <a:gd name="connsiteY2" fmla="*/ 312101 h 1861653"/>
              <a:gd name="connsiteX3" fmla="*/ 2984120 w 2984120"/>
              <a:gd name="connsiteY3" fmla="*/ 0 h 18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120" h="1861653">
                <a:moveTo>
                  <a:pt x="0" y="1861653"/>
                </a:moveTo>
                <a:cubicBezTo>
                  <a:pt x="380087" y="1801879"/>
                  <a:pt x="760175" y="1742106"/>
                  <a:pt x="1133418" y="1483847"/>
                </a:cubicBezTo>
                <a:cubicBezTo>
                  <a:pt x="1506661" y="1225588"/>
                  <a:pt x="1931009" y="559409"/>
                  <a:pt x="2239459" y="312101"/>
                </a:cubicBezTo>
                <a:cubicBezTo>
                  <a:pt x="2547909" y="64793"/>
                  <a:pt x="2766014" y="32396"/>
                  <a:pt x="298412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98529"/>
              </p:ext>
            </p:extLst>
          </p:nvPr>
        </p:nvGraphicFramePr>
        <p:xfrm>
          <a:off x="677334" y="2237317"/>
          <a:ext cx="525453" cy="36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9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34" y="2237317"/>
                        <a:ext cx="525453" cy="36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97549"/>
              </p:ext>
            </p:extLst>
          </p:nvPr>
        </p:nvGraphicFramePr>
        <p:xfrm>
          <a:off x="4033444" y="3402667"/>
          <a:ext cx="235783" cy="26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10" name="物件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3444" y="3402667"/>
                        <a:ext cx="235783" cy="264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2384059" y="3431100"/>
            <a:ext cx="60422" cy="66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50988" y="3404610"/>
            <a:ext cx="604837" cy="1091190"/>
            <a:chOff x="1550988" y="3404610"/>
            <a:chExt cx="604837" cy="1091190"/>
          </a:xfrm>
        </p:grpSpPr>
        <p:cxnSp>
          <p:nvCxnSpPr>
            <p:cNvPr id="13" name="直線接點 13"/>
            <p:cNvCxnSpPr/>
            <p:nvPr/>
          </p:nvCxnSpPr>
          <p:spPr>
            <a:xfrm>
              <a:off x="1849909" y="3404610"/>
              <a:ext cx="11083" cy="775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物件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552969"/>
                </p:ext>
              </p:extLst>
            </p:nvPr>
          </p:nvGraphicFramePr>
          <p:xfrm>
            <a:off x="1550988" y="4137025"/>
            <a:ext cx="60483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3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14" name="物件 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0988" y="4137025"/>
                          <a:ext cx="60483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78585"/>
              </p:ext>
            </p:extLst>
          </p:nvPr>
        </p:nvGraphicFramePr>
        <p:xfrm>
          <a:off x="2309896" y="3464100"/>
          <a:ext cx="255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30" name="物件 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9896" y="3464100"/>
                        <a:ext cx="2555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397125" y="2930812"/>
            <a:ext cx="633413" cy="1579276"/>
            <a:chOff x="2397125" y="2930812"/>
            <a:chExt cx="633413" cy="1579276"/>
          </a:xfrm>
        </p:grpSpPr>
        <p:cxnSp>
          <p:nvCxnSpPr>
            <p:cNvPr id="21" name="直線接點 60"/>
            <p:cNvCxnSpPr/>
            <p:nvPr/>
          </p:nvCxnSpPr>
          <p:spPr>
            <a:xfrm flipH="1">
              <a:off x="2676758" y="2930812"/>
              <a:ext cx="12264" cy="120116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648835"/>
                </p:ext>
              </p:extLst>
            </p:nvPr>
          </p:nvGraphicFramePr>
          <p:xfrm>
            <a:off x="2397125" y="4132263"/>
            <a:ext cx="633413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5" name="Equation" r:id="rId13" imgW="393480" imgH="228600" progId="Equation.DSMT4">
                    <p:embed/>
                  </p:oleObj>
                </mc:Choice>
                <mc:Fallback>
                  <p:oleObj name="Equation" r:id="rId13" imgW="393480" imgH="228600" progId="Equation.DSMT4">
                    <p:embed/>
                    <p:pic>
                      <p:nvPicPr>
                        <p:cNvPr id="32" name="物件 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97125" y="4132263"/>
                          <a:ext cx="633413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56729"/>
              </p:ext>
            </p:extLst>
          </p:nvPr>
        </p:nvGraphicFramePr>
        <p:xfrm>
          <a:off x="3551238" y="5870575"/>
          <a:ext cx="14398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15" imgW="723600" imgH="279360" progId="Equation.DSMT4">
                  <p:embed/>
                </p:oleObj>
              </mc:Choice>
              <mc:Fallback>
                <p:oleObj name="Equation" r:id="rId15" imgW="723600" imgH="279360" progId="Equation.DSMT4">
                  <p:embed/>
                  <p:pic>
                    <p:nvPicPr>
                      <p:cNvPr id="35" name="物件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51238" y="5870575"/>
                        <a:ext cx="1439862" cy="5540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49395" y="2899928"/>
            <a:ext cx="1719262" cy="3450072"/>
            <a:chOff x="1849395" y="2899928"/>
            <a:chExt cx="1719262" cy="3450072"/>
          </a:xfrm>
        </p:grpSpPr>
        <p:graphicFrame>
          <p:nvGraphicFramePr>
            <p:cNvPr id="16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816249"/>
                </p:ext>
              </p:extLst>
            </p:nvPr>
          </p:nvGraphicFramePr>
          <p:xfrm>
            <a:off x="1849395" y="5945187"/>
            <a:ext cx="171926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" name="Equation" r:id="rId17" imgW="990360" imgH="228600" progId="Equation.DSMT4">
                    <p:embed/>
                  </p:oleObj>
                </mc:Choice>
                <mc:Fallback>
                  <p:oleObj name="Equation" r:id="rId17" imgW="990360" imgH="228600" progId="Equation.DSMT4">
                    <p:embed/>
                    <p:pic>
                      <p:nvPicPr>
                        <p:cNvPr id="16" name="物件 2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49395" y="5945187"/>
                          <a:ext cx="1719262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直線接點 13"/>
            <p:cNvCxnSpPr/>
            <p:nvPr/>
          </p:nvCxnSpPr>
          <p:spPr>
            <a:xfrm>
              <a:off x="2255504" y="3258734"/>
              <a:ext cx="11083" cy="7758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741847"/>
                </p:ext>
              </p:extLst>
            </p:nvPr>
          </p:nvGraphicFramePr>
          <p:xfrm>
            <a:off x="2146672" y="2899928"/>
            <a:ext cx="28575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16" name="物件 2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146672" y="2899928"/>
                          <a:ext cx="285750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47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 of 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equation: </a:t>
            </a:r>
            <a:br>
              <a:rPr lang="en-US" altLang="zh-TW" dirty="0" smtClean="0"/>
            </a:br>
            <a:r>
              <a:rPr lang="en-US" altLang="zh-TW" dirty="0" smtClean="0"/>
              <a:t>bisection method</a:t>
            </a:r>
            <a:endParaRPr lang="zh-TW" altLang="en-US" dirty="0"/>
          </a:p>
        </p:txBody>
      </p:sp>
      <p:graphicFrame>
        <p:nvGraphicFramePr>
          <p:cNvPr id="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49085"/>
              </p:ext>
            </p:extLst>
          </p:nvPr>
        </p:nvGraphicFramePr>
        <p:xfrm>
          <a:off x="7334701" y="1249176"/>
          <a:ext cx="2060940" cy="5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4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701" y="1249176"/>
                        <a:ext cx="2060940" cy="59737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3"/>
          <p:cNvCxnSpPr/>
          <p:nvPr/>
        </p:nvCxnSpPr>
        <p:spPr>
          <a:xfrm flipH="1" flipV="1">
            <a:off x="934679" y="2586313"/>
            <a:ext cx="5475" cy="20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5"/>
          <p:cNvCxnSpPr/>
          <p:nvPr/>
        </p:nvCxnSpPr>
        <p:spPr>
          <a:xfrm flipV="1">
            <a:off x="808744" y="3456909"/>
            <a:ext cx="3257892" cy="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6"/>
          <p:cNvSpPr/>
          <p:nvPr/>
        </p:nvSpPr>
        <p:spPr>
          <a:xfrm>
            <a:off x="748515" y="2493230"/>
            <a:ext cx="2984120" cy="1900707"/>
          </a:xfrm>
          <a:custGeom>
            <a:avLst/>
            <a:gdLst>
              <a:gd name="connsiteX0" fmla="*/ 0 w 2984120"/>
              <a:gd name="connsiteY0" fmla="*/ 1861653 h 1861653"/>
              <a:gd name="connsiteX1" fmla="*/ 1133418 w 2984120"/>
              <a:gd name="connsiteY1" fmla="*/ 1483847 h 1861653"/>
              <a:gd name="connsiteX2" fmla="*/ 2239459 w 2984120"/>
              <a:gd name="connsiteY2" fmla="*/ 312101 h 1861653"/>
              <a:gd name="connsiteX3" fmla="*/ 2984120 w 2984120"/>
              <a:gd name="connsiteY3" fmla="*/ 0 h 18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120" h="1861653">
                <a:moveTo>
                  <a:pt x="0" y="1861653"/>
                </a:moveTo>
                <a:cubicBezTo>
                  <a:pt x="380087" y="1801879"/>
                  <a:pt x="760175" y="1742106"/>
                  <a:pt x="1133418" y="1483847"/>
                </a:cubicBezTo>
                <a:cubicBezTo>
                  <a:pt x="1506661" y="1225588"/>
                  <a:pt x="1931009" y="559409"/>
                  <a:pt x="2239459" y="312101"/>
                </a:cubicBezTo>
                <a:cubicBezTo>
                  <a:pt x="2547909" y="64793"/>
                  <a:pt x="2766014" y="32396"/>
                  <a:pt x="298412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98529"/>
              </p:ext>
            </p:extLst>
          </p:nvPr>
        </p:nvGraphicFramePr>
        <p:xfrm>
          <a:off x="677334" y="2237317"/>
          <a:ext cx="525453" cy="36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9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34" y="2237317"/>
                        <a:ext cx="525453" cy="36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97549"/>
              </p:ext>
            </p:extLst>
          </p:nvPr>
        </p:nvGraphicFramePr>
        <p:xfrm>
          <a:off x="4033444" y="3402667"/>
          <a:ext cx="235783" cy="26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10" name="物件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3444" y="3402667"/>
                        <a:ext cx="235783" cy="264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2384059" y="3431100"/>
            <a:ext cx="60422" cy="66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03093"/>
              </p:ext>
            </p:extLst>
          </p:nvPr>
        </p:nvGraphicFramePr>
        <p:xfrm>
          <a:off x="2271571" y="3464100"/>
          <a:ext cx="255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30" name="物件 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1571" y="3464100"/>
                        <a:ext cx="2555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611438" y="2930812"/>
            <a:ext cx="204787" cy="1536413"/>
            <a:chOff x="2611438" y="2930812"/>
            <a:chExt cx="204787" cy="1536413"/>
          </a:xfrm>
        </p:grpSpPr>
        <p:cxnSp>
          <p:nvCxnSpPr>
            <p:cNvPr id="21" name="直線接點 60"/>
            <p:cNvCxnSpPr/>
            <p:nvPr/>
          </p:nvCxnSpPr>
          <p:spPr>
            <a:xfrm flipH="1">
              <a:off x="2676758" y="2930812"/>
              <a:ext cx="12264" cy="120116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63179"/>
                </p:ext>
              </p:extLst>
            </p:nvPr>
          </p:nvGraphicFramePr>
          <p:xfrm>
            <a:off x="2611438" y="4173538"/>
            <a:ext cx="2047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32" name="物件 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11438" y="4173538"/>
                          <a:ext cx="204787" cy="293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線接點 13"/>
          <p:cNvCxnSpPr/>
          <p:nvPr/>
        </p:nvCxnSpPr>
        <p:spPr>
          <a:xfrm>
            <a:off x="2255504" y="3357981"/>
            <a:ext cx="11083" cy="7758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74130"/>
              </p:ext>
            </p:extLst>
          </p:nvPr>
        </p:nvGraphicFramePr>
        <p:xfrm>
          <a:off x="2149929" y="4205951"/>
          <a:ext cx="2190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37" name="物件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9929" y="4205951"/>
                        <a:ext cx="219075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309876" y="3221121"/>
            <a:ext cx="2314575" cy="3104137"/>
            <a:chOff x="2309876" y="3221121"/>
            <a:chExt cx="2314575" cy="3104137"/>
          </a:xfrm>
        </p:grpSpPr>
        <p:cxnSp>
          <p:nvCxnSpPr>
            <p:cNvPr id="61" name="直線接點 13"/>
            <p:cNvCxnSpPr/>
            <p:nvPr/>
          </p:nvCxnSpPr>
          <p:spPr>
            <a:xfrm flipH="1">
              <a:off x="2474167" y="3221121"/>
              <a:ext cx="2540" cy="9108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865788"/>
                </p:ext>
              </p:extLst>
            </p:nvPr>
          </p:nvGraphicFramePr>
          <p:xfrm>
            <a:off x="2309876" y="5920446"/>
            <a:ext cx="23145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9" name="Equation" r:id="rId15" imgW="1333440" imgH="228600" progId="Equation.DSMT4">
                    <p:embed/>
                  </p:oleObj>
                </mc:Choice>
                <mc:Fallback>
                  <p:oleObj name="Equation" r:id="rId15" imgW="1333440" imgH="228600" progId="Equation.DSMT4">
                    <p:embed/>
                    <p:pic>
                      <p:nvPicPr>
                        <p:cNvPr id="16" name="物件 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09876" y="5920446"/>
                          <a:ext cx="2314575" cy="404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8076022" y="6447547"/>
            <a:ext cx="397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physics\roots of equations\roots eqs.py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9045" y="1823930"/>
            <a:ext cx="4038650" cy="4949871"/>
            <a:chOff x="5229045" y="1823930"/>
            <a:chExt cx="4038650" cy="4949871"/>
          </a:xfrm>
        </p:grpSpPr>
        <p:sp>
          <p:nvSpPr>
            <p:cNvPr id="38" name="菱形 47"/>
            <p:cNvSpPr/>
            <p:nvPr/>
          </p:nvSpPr>
          <p:spPr>
            <a:xfrm>
              <a:off x="5985856" y="5372129"/>
              <a:ext cx="1484510" cy="872187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44"/>
            <p:cNvSpPr/>
            <p:nvPr/>
          </p:nvSpPr>
          <p:spPr>
            <a:xfrm>
              <a:off x="6854219" y="4466491"/>
              <a:ext cx="1150566" cy="644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10573" y="4462563"/>
              <a:ext cx="1150566" cy="644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菱形 16"/>
            <p:cNvSpPr/>
            <p:nvPr/>
          </p:nvSpPr>
          <p:spPr>
            <a:xfrm>
              <a:off x="5229045" y="3372949"/>
              <a:ext cx="1484510" cy="763544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19"/>
            <p:cNvSpPr/>
            <p:nvPr/>
          </p:nvSpPr>
          <p:spPr>
            <a:xfrm>
              <a:off x="5402400" y="2417806"/>
              <a:ext cx="1150566" cy="644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3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735952"/>
                </p:ext>
              </p:extLst>
            </p:nvPr>
          </p:nvGraphicFramePr>
          <p:xfrm>
            <a:off x="5549525" y="2515755"/>
            <a:ext cx="789722" cy="438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" name="Equation" r:id="rId17" imgW="749160" imgH="393480" progId="Equation.DSMT4">
                    <p:embed/>
                  </p:oleObj>
                </mc:Choice>
                <mc:Fallback>
                  <p:oleObj name="Equation" r:id="rId17" imgW="749160" imgH="39348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49525" y="2515755"/>
                          <a:ext cx="789722" cy="438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物件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149812"/>
                </p:ext>
              </p:extLst>
            </p:nvPr>
          </p:nvGraphicFramePr>
          <p:xfrm>
            <a:off x="5422910" y="3612341"/>
            <a:ext cx="1143532" cy="280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" name="Equation" r:id="rId19" imgW="1091880" imgH="253800" progId="Equation.DSMT4">
                    <p:embed/>
                  </p:oleObj>
                </mc:Choice>
                <mc:Fallback>
                  <p:oleObj name="Equation" r:id="rId19" imgW="1091880" imgH="253800" progId="Equation.DSMT4">
                    <p:embed/>
                    <p:pic>
                      <p:nvPicPr>
                        <p:cNvPr id="26" name="物件 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22910" y="3612341"/>
                          <a:ext cx="1143532" cy="280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文字方塊 32"/>
            <p:cNvSpPr txBox="1"/>
            <p:nvPr/>
          </p:nvSpPr>
          <p:spPr>
            <a:xfrm>
              <a:off x="6829597" y="343082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400" dirty="0" smtClean="0"/>
                <a:t>no</a:t>
              </a:r>
              <a:endParaRPr lang="zh-TW" altLang="en-US" sz="1400" dirty="0"/>
            </a:p>
          </p:txBody>
        </p:sp>
        <p:sp>
          <p:nvSpPr>
            <p:cNvPr id="46" name="向下箭號 14"/>
            <p:cNvSpPr/>
            <p:nvPr/>
          </p:nvSpPr>
          <p:spPr>
            <a:xfrm>
              <a:off x="5928949" y="3080728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向下箭號 37"/>
            <p:cNvSpPr/>
            <p:nvPr/>
          </p:nvSpPr>
          <p:spPr>
            <a:xfrm>
              <a:off x="5932664" y="4145134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23"/>
            <p:cNvSpPr txBox="1"/>
            <p:nvPr/>
          </p:nvSpPr>
          <p:spPr>
            <a:xfrm>
              <a:off x="6000276" y="406579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yes</a:t>
              </a:r>
              <a:endParaRPr lang="zh-TW" altLang="en-US" sz="1400" dirty="0"/>
            </a:p>
          </p:txBody>
        </p:sp>
        <p:sp>
          <p:nvSpPr>
            <p:cNvPr id="49" name="向下箭號 43"/>
            <p:cNvSpPr/>
            <p:nvPr/>
          </p:nvSpPr>
          <p:spPr>
            <a:xfrm rot="16200000">
              <a:off x="6981664" y="3455524"/>
              <a:ext cx="113905" cy="607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向下箭號 45"/>
            <p:cNvSpPr/>
            <p:nvPr/>
          </p:nvSpPr>
          <p:spPr>
            <a:xfrm>
              <a:off x="7278233" y="3739008"/>
              <a:ext cx="112936" cy="675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物件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274091"/>
                </p:ext>
              </p:extLst>
            </p:nvPr>
          </p:nvGraphicFramePr>
          <p:xfrm>
            <a:off x="6159500" y="5695950"/>
            <a:ext cx="114617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2" name="Equation" r:id="rId21" imgW="1091880" imgH="253800" progId="Equation.DSMT4">
                    <p:embed/>
                  </p:oleObj>
                </mc:Choice>
                <mc:Fallback>
                  <p:oleObj name="Equation" r:id="rId21" imgW="1091880" imgH="253800" progId="Equation.DSMT4">
                    <p:embed/>
                    <p:pic>
                      <p:nvPicPr>
                        <p:cNvPr id="47" name="物件 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159500" y="5695950"/>
                          <a:ext cx="1146175" cy="277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向下箭號 48"/>
            <p:cNvSpPr/>
            <p:nvPr/>
          </p:nvSpPr>
          <p:spPr>
            <a:xfrm>
              <a:off x="6270728" y="5181258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向下箭號 49"/>
            <p:cNvSpPr/>
            <p:nvPr/>
          </p:nvSpPr>
          <p:spPr>
            <a:xfrm>
              <a:off x="7183873" y="5194613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向下箭號 50"/>
            <p:cNvSpPr/>
            <p:nvPr/>
          </p:nvSpPr>
          <p:spPr>
            <a:xfrm>
              <a:off x="6652629" y="6270801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5" name="物件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189355"/>
                </p:ext>
              </p:extLst>
            </p:nvPr>
          </p:nvGraphicFramePr>
          <p:xfrm>
            <a:off x="6437477" y="6522363"/>
            <a:ext cx="572580" cy="251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3" name="Equation" r:id="rId23" imgW="545760" imgH="228600" progId="Equation.DSMT4">
                    <p:embed/>
                  </p:oleObj>
                </mc:Choice>
                <mc:Fallback>
                  <p:oleObj name="Equation" r:id="rId23" imgW="545760" imgH="228600" progId="Equation.DSMT4">
                    <p:embed/>
                    <p:pic>
                      <p:nvPicPr>
                        <p:cNvPr id="52" name="物件 5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437477" y="6522363"/>
                          <a:ext cx="572580" cy="251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向下箭號 52"/>
            <p:cNvSpPr/>
            <p:nvPr/>
          </p:nvSpPr>
          <p:spPr>
            <a:xfrm rot="16200000">
              <a:off x="7793945" y="5428887"/>
              <a:ext cx="70179" cy="699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向下箭號 53"/>
            <p:cNvSpPr/>
            <p:nvPr/>
          </p:nvSpPr>
          <p:spPr>
            <a:xfrm flipV="1">
              <a:off x="8133424" y="2830927"/>
              <a:ext cx="104762" cy="2930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向下箭號 54"/>
            <p:cNvSpPr/>
            <p:nvPr/>
          </p:nvSpPr>
          <p:spPr>
            <a:xfrm rot="5400000" flipH="1">
              <a:off x="7379752" y="2060211"/>
              <a:ext cx="106050" cy="14919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物件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883728"/>
                </p:ext>
              </p:extLst>
            </p:nvPr>
          </p:nvGraphicFramePr>
          <p:xfrm>
            <a:off x="5752449" y="4637945"/>
            <a:ext cx="482105" cy="254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4" name="Equation" r:id="rId25" imgW="457200" imgH="228600" progId="Equation.DSMT4">
                    <p:embed/>
                  </p:oleObj>
                </mc:Choice>
                <mc:Fallback>
                  <p:oleObj name="Equation" r:id="rId25" imgW="457200" imgH="228600" progId="Equation.DSMT4">
                    <p:embed/>
                    <p:pic>
                      <p:nvPicPr>
                        <p:cNvPr id="56" name="物件 5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52449" y="4637945"/>
                          <a:ext cx="482105" cy="2541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物件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231684"/>
                </p:ext>
              </p:extLst>
            </p:nvPr>
          </p:nvGraphicFramePr>
          <p:xfrm>
            <a:off x="7112166" y="4680307"/>
            <a:ext cx="482105" cy="254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" name="Equation" r:id="rId27" imgW="457200" imgH="228600" progId="Equation.DSMT4">
                    <p:embed/>
                  </p:oleObj>
                </mc:Choice>
                <mc:Fallback>
                  <p:oleObj name="Equation" r:id="rId27" imgW="457200" imgH="228600" progId="Equation.DSMT4">
                    <p:embed/>
                    <p:pic>
                      <p:nvPicPr>
                        <p:cNvPr id="57" name="物件 5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112166" y="4680307"/>
                          <a:ext cx="482105" cy="2541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970180"/>
                </p:ext>
              </p:extLst>
            </p:nvPr>
          </p:nvGraphicFramePr>
          <p:xfrm>
            <a:off x="8294013" y="3938228"/>
            <a:ext cx="973682" cy="390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" name="Equation" r:id="rId29" imgW="672840" imgH="253800" progId="Equation.DSMT4">
                    <p:embed/>
                  </p:oleObj>
                </mc:Choice>
                <mc:Fallback>
                  <p:oleObj name="Equation" r:id="rId29" imgW="672840" imgH="253800" progId="Equation.DSMT4">
                    <p:embed/>
                    <p:pic>
                      <p:nvPicPr>
                        <p:cNvPr id="43" name="物件 2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294013" y="3938228"/>
                          <a:ext cx="973682" cy="3907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向下箭號 14"/>
            <p:cNvSpPr/>
            <p:nvPr/>
          </p:nvSpPr>
          <p:spPr>
            <a:xfrm>
              <a:off x="5940005" y="2072353"/>
              <a:ext cx="106992" cy="3299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5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598077"/>
                </p:ext>
              </p:extLst>
            </p:nvPr>
          </p:nvGraphicFramePr>
          <p:xfrm>
            <a:off x="6004100" y="1823930"/>
            <a:ext cx="442912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name="Equation" r:id="rId31" imgW="368280" imgH="253800" progId="Equation.DSMT4">
                    <p:embed/>
                  </p:oleObj>
                </mc:Choice>
                <mc:Fallback>
                  <p:oleObj name="Equation" r:id="rId31" imgW="368280" imgH="253800" progId="Equation.DSMT4">
                    <p:embed/>
                    <p:pic>
                      <p:nvPicPr>
                        <p:cNvPr id="63" name="物件 2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004100" y="1823930"/>
                          <a:ext cx="442912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336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while()</a:t>
            </a:r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5942" y="3338999"/>
            <a:ext cx="8899691" cy="3267561"/>
            <a:chOff x="875942" y="3338999"/>
            <a:chExt cx="8899691" cy="32675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942" y="3338999"/>
              <a:ext cx="4750709" cy="326756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010" y="5571162"/>
              <a:ext cx="2779623" cy="100391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1654" y="1927966"/>
                <a:ext cx="6429581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Write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python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code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“while()”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count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4" y="1927966"/>
                <a:ext cx="6429581" cy="384464"/>
              </a:xfrm>
              <a:prstGeom prst="rect">
                <a:avLst/>
              </a:prstGeom>
              <a:blipFill>
                <a:blip r:embed="rId5"/>
                <a:stretch>
                  <a:fillRect l="-854" t="-111111" b="-1793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operators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5" y="2732863"/>
            <a:ext cx="5014457" cy="3151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97" y="2717118"/>
            <a:ext cx="5781249" cy="2675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412063"/>
            <a:ext cx="568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https://www.w3schools.com/python/python_operators.asp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9939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bi-section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method.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83588"/>
              </p:ext>
            </p:extLst>
          </p:nvPr>
        </p:nvGraphicFramePr>
        <p:xfrm>
          <a:off x="3305969" y="1448978"/>
          <a:ext cx="4069543" cy="72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434960" imgH="253800" progId="Equation.DSMT4">
                  <p:embed/>
                </p:oleObj>
              </mc:Choice>
              <mc:Fallback>
                <p:oleObj name="Equation" r:id="rId3" imgW="1434960" imgH="25380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969" y="1448978"/>
                        <a:ext cx="4069543" cy="720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96" y="3008364"/>
            <a:ext cx="3960044" cy="29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303</Words>
  <Application>Microsoft Office PowerPoint</Application>
  <PresentationFormat>Widescreen</PresentationFormat>
  <Paragraphs>55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Cambria Math</vt:lpstr>
      <vt:lpstr>Trebuchet MS</vt:lpstr>
      <vt:lpstr>Wingdings 3</vt:lpstr>
      <vt:lpstr>Office Theme</vt:lpstr>
      <vt:lpstr>Facet</vt:lpstr>
      <vt:lpstr>Equation</vt:lpstr>
      <vt:lpstr>MathType 6.0 Equation</vt:lpstr>
      <vt:lpstr>Roots of Equations</vt:lpstr>
      <vt:lpstr>學習目標(03/30)</vt:lpstr>
      <vt:lpstr>Roots of an equation</vt:lpstr>
      <vt:lpstr>Find the roots of an equation:  bisection method</vt:lpstr>
      <vt:lpstr>Find the roots of an equation:  bisection method</vt:lpstr>
      <vt:lpstr>Find the roots of an equation:  bisection method</vt:lpstr>
      <vt:lpstr>Python: while()</vt:lpstr>
      <vt:lpstr>Logical operators</vt:lpstr>
      <vt:lpstr>Find the roots of the equation,   using the bi-section method. </vt:lpstr>
      <vt:lpstr>Find the roots of an equation:  bisection method</vt:lpstr>
      <vt:lpstr>Find the roots of an equation:  Newton method</vt:lpstr>
      <vt:lpstr>Roots of equation: Secant method (discrete Newton method)</vt:lpstr>
      <vt:lpstr>Find the roots of an equation:  Newton method</vt:lpstr>
      <vt:lpstr>Newton method</vt:lpstr>
      <vt:lpstr>Find the roots of the equation,   using the Newton method. </vt:lpstr>
      <vt:lpstr>Extremes of a function</vt:lpstr>
      <vt:lpstr>Extremes of a function</vt:lpstr>
      <vt:lpstr>Extremes of a function with single variable:</vt:lpstr>
      <vt:lpstr>Extremes of a function with multiple variables: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Roots of Equations</dc:title>
  <dc:creator>Shun-Jen Cheng</dc:creator>
  <cp:lastModifiedBy>Shun-Jen Cheng</cp:lastModifiedBy>
  <cp:revision>29</cp:revision>
  <dcterms:created xsi:type="dcterms:W3CDTF">2021-03-27T08:37:31Z</dcterms:created>
  <dcterms:modified xsi:type="dcterms:W3CDTF">2021-03-29T15:05:02Z</dcterms:modified>
</cp:coreProperties>
</file>