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43"/>
  </p:notesMasterIdLst>
  <p:sldIdLst>
    <p:sldId id="256" r:id="rId2"/>
    <p:sldId id="354" r:id="rId3"/>
    <p:sldId id="355" r:id="rId4"/>
    <p:sldId id="272" r:id="rId5"/>
    <p:sldId id="345" r:id="rId6"/>
    <p:sldId id="324" r:id="rId7"/>
    <p:sldId id="276" r:id="rId8"/>
    <p:sldId id="325" r:id="rId9"/>
    <p:sldId id="370" r:id="rId10"/>
    <p:sldId id="350" r:id="rId11"/>
    <p:sldId id="366" r:id="rId12"/>
    <p:sldId id="357" r:id="rId13"/>
    <p:sldId id="361" r:id="rId14"/>
    <p:sldId id="358" r:id="rId15"/>
    <p:sldId id="313" r:id="rId16"/>
    <p:sldId id="364" r:id="rId17"/>
    <p:sldId id="372" r:id="rId18"/>
    <p:sldId id="359" r:id="rId19"/>
    <p:sldId id="371" r:id="rId20"/>
    <p:sldId id="327" r:id="rId21"/>
    <p:sldId id="328" r:id="rId22"/>
    <p:sldId id="346" r:id="rId23"/>
    <p:sldId id="367" r:id="rId24"/>
    <p:sldId id="373" r:id="rId25"/>
    <p:sldId id="362" r:id="rId26"/>
    <p:sldId id="322" r:id="rId27"/>
    <p:sldId id="369" r:id="rId28"/>
    <p:sldId id="352" r:id="rId29"/>
    <p:sldId id="265" r:id="rId30"/>
    <p:sldId id="284" r:id="rId31"/>
    <p:sldId id="285" r:id="rId32"/>
    <p:sldId id="374" r:id="rId33"/>
    <p:sldId id="320" r:id="rId34"/>
    <p:sldId id="375" r:id="rId35"/>
    <p:sldId id="278" r:id="rId36"/>
    <p:sldId id="279" r:id="rId37"/>
    <p:sldId id="262" r:id="rId38"/>
    <p:sldId id="353" r:id="rId39"/>
    <p:sldId id="336" r:id="rId40"/>
    <p:sldId id="268" r:id="rId41"/>
    <p:sldId id="376" r:id="rId42"/>
  </p:sldIdLst>
  <p:sldSz cx="12192000" cy="6858000"/>
  <p:notesSz cx="6858000" cy="99472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FF"/>
    <a:srgbClr val="CC9900"/>
    <a:srgbClr val="A6A6A6"/>
    <a:srgbClr val="C2DFEA"/>
    <a:srgbClr val="7F7F7F"/>
    <a:srgbClr val="3494BA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2213" autoAdjust="0"/>
  </p:normalViewPr>
  <p:slideViewPr>
    <p:cSldViewPr showGuides="1">
      <p:cViewPr varScale="1">
        <p:scale>
          <a:sx n="86" d="100"/>
          <a:sy n="86" d="100"/>
        </p:scale>
        <p:origin x="63" y="18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6636B2-BFAD-4162-ABE4-26015B2CCD5A}" type="datetimeFigureOut">
              <a:rPr lang="zh-TW" altLang="en-US" smtClean="0"/>
              <a:t>2021/4/18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787900"/>
            <a:ext cx="5486400" cy="39163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880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944880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B3ACB5-09C0-4F90-9B47-9B22706D73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1977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3ACB5-09C0-4F90-9B47-9B22706D73A4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22047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3ACB5-09C0-4F90-9B47-9B22706D73A4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76627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3ACB5-09C0-4F90-9B47-9B22706D73A4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7169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3ACB5-09C0-4F90-9B47-9B22706D73A4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2370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3ACB5-09C0-4F90-9B47-9B22706D73A4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80579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3ACB5-09C0-4F90-9B47-9B22706D73A4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26897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3ACB5-09C0-4F90-9B47-9B22706D73A4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39827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3ACB5-09C0-4F90-9B47-9B22706D73A4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18430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3ACB5-09C0-4F90-9B47-9B22706D73A4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46488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3ACB5-09C0-4F90-9B47-9B22706D73A4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15134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3ACB5-09C0-4F90-9B47-9B22706D73A4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3998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3ACB5-09C0-4F90-9B47-9B22706D73A4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68727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B3ACB5-09C0-4F90-9B47-9B22706D73A4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10442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3ACB5-09C0-4F90-9B47-9B22706D73A4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39788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3ACB5-09C0-4F90-9B47-9B22706D73A4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67543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3ACB5-09C0-4F90-9B47-9B22706D73A4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84184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3ACB5-09C0-4F90-9B47-9B22706D73A4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99506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3ACB5-09C0-4F90-9B47-9B22706D73A4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13992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3ACB5-09C0-4F90-9B47-9B22706D73A4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24627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3ACB5-09C0-4F90-9B47-9B22706D73A4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5639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3ACB5-09C0-4F90-9B47-9B22706D73A4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44029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3ACB5-09C0-4F90-9B47-9B22706D73A4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5279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3ACB5-09C0-4F90-9B47-9B22706D73A4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94396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3ACB5-09C0-4F90-9B47-9B22706D73A4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92548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3ACB5-09C0-4F90-9B47-9B22706D73A4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56405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3ACB5-09C0-4F90-9B47-9B22706D73A4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96784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3ACB5-09C0-4F90-9B47-9B22706D73A4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83119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3ACB5-09C0-4F90-9B47-9B22706D73A4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12992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3ACB5-09C0-4F90-9B47-9B22706D73A4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79485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3ACB5-09C0-4F90-9B47-9B22706D73A4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588599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B3ACB5-09C0-4F90-9B47-9B22706D73A4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55318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B3ACB5-09C0-4F90-9B47-9B22706D73A4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456612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3ACB5-09C0-4F90-9B47-9B22706D73A4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8165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3ACB5-09C0-4F90-9B47-9B22706D73A4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382942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3ACB5-09C0-4F90-9B47-9B22706D73A4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8969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3ACB5-09C0-4F90-9B47-9B22706D73A4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7282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3ACB5-09C0-4F90-9B47-9B22706D73A4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0494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3ACB5-09C0-4F90-9B47-9B22706D73A4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0370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3ACB5-09C0-4F90-9B47-9B22706D73A4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92063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3ACB5-09C0-4F90-9B47-9B22706D73A4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8399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1532-2E4E-42D7-AF73-F8021783B9C0}" type="datetimeFigureOut">
              <a:rPr lang="zh-TW" altLang="en-US" smtClean="0"/>
              <a:t>2021/4/18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68D0F-7604-4C9F-A87D-4677FF2DCE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1121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1532-2E4E-42D7-AF73-F8021783B9C0}" type="datetimeFigureOut">
              <a:rPr lang="zh-TW" altLang="en-US" smtClean="0"/>
              <a:t>2021/4/18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68D0F-7604-4C9F-A87D-4677FF2DCE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6898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1532-2E4E-42D7-AF73-F8021783B9C0}" type="datetimeFigureOut">
              <a:rPr lang="zh-TW" altLang="en-US" smtClean="0"/>
              <a:t>2021/4/18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68D0F-7604-4C9F-A87D-4677FF2DCE3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249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1532-2E4E-42D7-AF73-F8021783B9C0}" type="datetimeFigureOut">
              <a:rPr lang="zh-TW" altLang="en-US" smtClean="0"/>
              <a:t>2021/4/18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68D0F-7604-4C9F-A87D-4677FF2DCE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65277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1532-2E4E-42D7-AF73-F8021783B9C0}" type="datetimeFigureOut">
              <a:rPr lang="zh-TW" altLang="en-US" smtClean="0"/>
              <a:t>2021/4/18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68D0F-7604-4C9F-A87D-4677FF2DCE3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3418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1532-2E4E-42D7-AF73-F8021783B9C0}" type="datetimeFigureOut">
              <a:rPr lang="zh-TW" altLang="en-US" smtClean="0"/>
              <a:t>2021/4/18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68D0F-7604-4C9F-A87D-4677FF2DCE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8152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1532-2E4E-42D7-AF73-F8021783B9C0}" type="datetimeFigureOut">
              <a:rPr lang="zh-TW" altLang="en-US" smtClean="0"/>
              <a:t>2021/4/18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68D0F-7604-4C9F-A87D-4677FF2DCE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73905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1532-2E4E-42D7-AF73-F8021783B9C0}" type="datetimeFigureOut">
              <a:rPr lang="zh-TW" altLang="en-US" smtClean="0"/>
              <a:t>2021/4/18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68D0F-7604-4C9F-A87D-4677FF2DCE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4309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1532-2E4E-42D7-AF73-F8021783B9C0}" type="datetimeFigureOut">
              <a:rPr lang="zh-TW" altLang="en-US" smtClean="0"/>
              <a:t>2021/4/18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68D0F-7604-4C9F-A87D-4677FF2DCE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6687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1532-2E4E-42D7-AF73-F8021783B9C0}" type="datetimeFigureOut">
              <a:rPr lang="zh-TW" altLang="en-US" smtClean="0"/>
              <a:t>2021/4/18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68D0F-7604-4C9F-A87D-4677FF2DCE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426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1532-2E4E-42D7-AF73-F8021783B9C0}" type="datetimeFigureOut">
              <a:rPr lang="zh-TW" altLang="en-US" smtClean="0"/>
              <a:t>2021/4/18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68D0F-7604-4C9F-A87D-4677FF2DCE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670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1532-2E4E-42D7-AF73-F8021783B9C0}" type="datetimeFigureOut">
              <a:rPr lang="zh-TW" altLang="en-US" smtClean="0"/>
              <a:t>2021/4/18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68D0F-7604-4C9F-A87D-4677FF2DCE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857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1532-2E4E-42D7-AF73-F8021783B9C0}" type="datetimeFigureOut">
              <a:rPr lang="zh-TW" altLang="en-US" smtClean="0"/>
              <a:t>2021/4/18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68D0F-7604-4C9F-A87D-4677FF2DCE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67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1532-2E4E-42D7-AF73-F8021783B9C0}" type="datetimeFigureOut">
              <a:rPr lang="zh-TW" altLang="en-US" smtClean="0"/>
              <a:t>2021/4/18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68D0F-7604-4C9F-A87D-4677FF2DCE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220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1532-2E4E-42D7-AF73-F8021783B9C0}" type="datetimeFigureOut">
              <a:rPr lang="zh-TW" altLang="en-US" smtClean="0"/>
              <a:t>2021/4/18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68D0F-7604-4C9F-A87D-4677FF2DCE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4638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TW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1532-2E4E-42D7-AF73-F8021783B9C0}" type="datetimeFigureOut">
              <a:rPr lang="zh-TW" altLang="en-US" smtClean="0"/>
              <a:t>2021/4/18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68D0F-7604-4C9F-A87D-4677FF2DCE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8870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D1532-2E4E-42D7-AF73-F8021783B9C0}" type="datetimeFigureOut">
              <a:rPr lang="zh-TW" altLang="en-US" smtClean="0"/>
              <a:t>2021/4/18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9C68D0F-7604-4C9F-A87D-4677FF2DCE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6580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9" Type="http://schemas.openxmlformats.org/officeDocument/2006/relationships/image" Target="../media/image300.wmf"/><Relationship Id="rId3" Type="http://schemas.openxmlformats.org/officeDocument/2006/relationships/notesSlide" Target="../notesSlides/notesSlide9.xml"/><Relationship Id="rId34" Type="http://schemas.openxmlformats.org/officeDocument/2006/relationships/image" Target="../media/image209.png"/><Relationship Id="rId42" Type="http://schemas.openxmlformats.org/officeDocument/2006/relationships/oleObject" Target="../embeddings/oleObject12.bin"/><Relationship Id="rId47" Type="http://schemas.openxmlformats.org/officeDocument/2006/relationships/image" Target="../media/image54.png"/><Relationship Id="rId7" Type="http://schemas.openxmlformats.org/officeDocument/2006/relationships/image" Target="../media/image48.png"/><Relationship Id="rId33" Type="http://schemas.openxmlformats.org/officeDocument/2006/relationships/image" Target="../media/image208.png"/><Relationship Id="rId38" Type="http://schemas.openxmlformats.org/officeDocument/2006/relationships/oleObject" Target="../embeddings/oleObject110.bin"/><Relationship Id="rId46" Type="http://schemas.openxmlformats.org/officeDocument/2006/relationships/image" Target="../media/image53.png"/><Relationship Id="rId2" Type="http://schemas.openxmlformats.org/officeDocument/2006/relationships/slideLayout" Target="../slideLayouts/slideLayout6.xml"/><Relationship Id="rId29" Type="http://schemas.openxmlformats.org/officeDocument/2006/relationships/image" Target="../media/image204.png"/><Relationship Id="rId41" Type="http://schemas.openxmlformats.org/officeDocument/2006/relationships/image" Target="../media/image47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47.png"/><Relationship Id="rId24" Type="http://schemas.openxmlformats.org/officeDocument/2006/relationships/image" Target="../media/image51.png"/><Relationship Id="rId32" Type="http://schemas.openxmlformats.org/officeDocument/2006/relationships/image" Target="../media/image207.png"/><Relationship Id="rId37" Type="http://schemas.openxmlformats.org/officeDocument/2006/relationships/image" Target="../media/image46.wmf"/><Relationship Id="rId40" Type="http://schemas.openxmlformats.org/officeDocument/2006/relationships/oleObject" Target="../embeddings/oleObject12.bin"/><Relationship Id="rId45" Type="http://schemas.openxmlformats.org/officeDocument/2006/relationships/image" Target="../media/image290.png"/><Relationship Id="rId5" Type="http://schemas.openxmlformats.org/officeDocument/2006/relationships/image" Target="../media/image46.png"/><Relationship Id="rId23" Type="http://schemas.openxmlformats.org/officeDocument/2006/relationships/image" Target="../media/image195.png"/><Relationship Id="rId28" Type="http://schemas.openxmlformats.org/officeDocument/2006/relationships/image" Target="../media/image203.png"/><Relationship Id="rId36" Type="http://schemas.openxmlformats.org/officeDocument/2006/relationships/oleObject" Target="../embeddings/oleObject11.bin"/><Relationship Id="rId49" Type="http://schemas.openxmlformats.org/officeDocument/2006/relationships/image" Target="../media/image56.png"/><Relationship Id="rId31" Type="http://schemas.openxmlformats.org/officeDocument/2006/relationships/image" Target="../media/image206.png"/><Relationship Id="rId4" Type="http://schemas.openxmlformats.org/officeDocument/2006/relationships/image" Target="../media/image45.png"/><Relationship Id="rId30" Type="http://schemas.openxmlformats.org/officeDocument/2006/relationships/image" Target="../media/image205.png"/><Relationship Id="rId35" Type="http://schemas.openxmlformats.org/officeDocument/2006/relationships/image" Target="../media/image49.png"/><Relationship Id="rId43" Type="http://schemas.openxmlformats.org/officeDocument/2006/relationships/image" Target="../media/image47.wmf"/><Relationship Id="rId48" Type="http://schemas.openxmlformats.org/officeDocument/2006/relationships/image" Target="../media/image5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64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49.wmf"/><Relationship Id="rId12" Type="http://schemas.openxmlformats.org/officeDocument/2006/relationships/image" Target="../media/image63.pn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67.png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62.png"/><Relationship Id="rId5" Type="http://schemas.openxmlformats.org/officeDocument/2006/relationships/image" Target="../media/image48.wmf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4" Type="http://schemas.openxmlformats.org/officeDocument/2006/relationships/oleObject" Target="../embeddings/oleObject13.bin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7.png"/><Relationship Id="rId4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39" Type="http://schemas.openxmlformats.org/officeDocument/2006/relationships/image" Target="../media/image69.png"/><Relationship Id="rId34" Type="http://schemas.openxmlformats.org/officeDocument/2006/relationships/image" Target="../media/image209.png"/><Relationship Id="rId33" Type="http://schemas.openxmlformats.org/officeDocument/2006/relationships/image" Target="../media/image208.png"/><Relationship Id="rId38" Type="http://schemas.openxmlformats.org/officeDocument/2006/relationships/image" Target="../media/image68.png"/><Relationship Id="rId2" Type="http://schemas.openxmlformats.org/officeDocument/2006/relationships/notesSlide" Target="../notesSlides/notesSlide12.xml"/><Relationship Id="rId29" Type="http://schemas.openxmlformats.org/officeDocument/2006/relationships/image" Target="../media/image204.png"/><Relationship Id="rId1" Type="http://schemas.openxmlformats.org/officeDocument/2006/relationships/slideLayout" Target="../slideLayouts/slideLayout6.xml"/><Relationship Id="rId32" Type="http://schemas.openxmlformats.org/officeDocument/2006/relationships/image" Target="../media/image207.png"/><Relationship Id="rId37" Type="http://schemas.openxmlformats.org/officeDocument/2006/relationships/image" Target="../media/image59.png"/><Relationship Id="rId23" Type="http://schemas.openxmlformats.org/officeDocument/2006/relationships/image" Target="../media/image196.png"/><Relationship Id="rId28" Type="http://schemas.openxmlformats.org/officeDocument/2006/relationships/image" Target="../media/image203.png"/><Relationship Id="rId36" Type="http://schemas.openxmlformats.org/officeDocument/2006/relationships/image" Target="../media/image58.png"/><Relationship Id="rId31" Type="http://schemas.openxmlformats.org/officeDocument/2006/relationships/image" Target="../media/image206.png"/><Relationship Id="rId22" Type="http://schemas.openxmlformats.org/officeDocument/2006/relationships/image" Target="../media/image195.png"/><Relationship Id="rId30" Type="http://schemas.openxmlformats.org/officeDocument/2006/relationships/image" Target="../media/image205.png"/><Relationship Id="rId35" Type="http://schemas.openxmlformats.org/officeDocument/2006/relationships/image" Target="../media/image70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8.png"/><Relationship Id="rId18" Type="http://schemas.openxmlformats.org/officeDocument/2006/relationships/image" Target="../media/image224.png"/><Relationship Id="rId3" Type="http://schemas.openxmlformats.org/officeDocument/2006/relationships/image" Target="../media/image74.png"/><Relationship Id="rId21" Type="http://schemas.openxmlformats.org/officeDocument/2006/relationships/image" Target="../media/image227.png"/><Relationship Id="rId17" Type="http://schemas.openxmlformats.org/officeDocument/2006/relationships/image" Target="../media/image223.png"/><Relationship Id="rId25" Type="http://schemas.openxmlformats.org/officeDocument/2006/relationships/image" Target="../media/image77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222.png"/><Relationship Id="rId20" Type="http://schemas.openxmlformats.org/officeDocument/2006/relationships/image" Target="../media/image226.png"/><Relationship Id="rId1" Type="http://schemas.openxmlformats.org/officeDocument/2006/relationships/slideLayout" Target="../slideLayouts/slideLayout6.xml"/><Relationship Id="rId24" Type="http://schemas.openxmlformats.org/officeDocument/2006/relationships/image" Target="../media/image72.png"/><Relationship Id="rId15" Type="http://schemas.openxmlformats.org/officeDocument/2006/relationships/image" Target="../media/image221.png"/><Relationship Id="rId23" Type="http://schemas.openxmlformats.org/officeDocument/2006/relationships/image" Target="../media/image71.png"/><Relationship Id="rId19" Type="http://schemas.openxmlformats.org/officeDocument/2006/relationships/image" Target="../media/image225.png"/><Relationship Id="rId14" Type="http://schemas.openxmlformats.org/officeDocument/2006/relationships/image" Target="../media/image75.png"/><Relationship Id="rId22" Type="http://schemas.openxmlformats.org/officeDocument/2006/relationships/image" Target="../media/image7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13" Type="http://schemas.openxmlformats.org/officeDocument/2006/relationships/image" Target="../media/image550.png"/><Relationship Id="rId18" Type="http://schemas.openxmlformats.org/officeDocument/2006/relationships/image" Target="../media/image600.png"/><Relationship Id="rId3" Type="http://schemas.openxmlformats.org/officeDocument/2006/relationships/notesSlide" Target="../notesSlides/notesSlide14.xml"/><Relationship Id="rId34" Type="http://schemas.openxmlformats.org/officeDocument/2006/relationships/image" Target="../media/image242.png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540.png"/><Relationship Id="rId17" Type="http://schemas.openxmlformats.org/officeDocument/2006/relationships/image" Target="../media/image590.pn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580.png"/><Relationship Id="rId20" Type="http://schemas.openxmlformats.org/officeDocument/2006/relationships/image" Target="../media/image270.png"/><Relationship Id="rId1" Type="http://schemas.openxmlformats.org/officeDocument/2006/relationships/vmlDrawing" Target="../drawings/vmlDrawing10.vml"/><Relationship Id="rId6" Type="http://schemas.openxmlformats.org/officeDocument/2006/relationships/image" Target="../media/image80.png"/><Relationship Id="rId11" Type="http://schemas.openxmlformats.org/officeDocument/2006/relationships/image" Target="../media/image530.png"/><Relationship Id="rId5" Type="http://schemas.openxmlformats.org/officeDocument/2006/relationships/image" Target="../media/image79.png"/><Relationship Id="rId15" Type="http://schemas.openxmlformats.org/officeDocument/2006/relationships/image" Target="../media/image570.png"/><Relationship Id="rId36" Type="http://schemas.openxmlformats.org/officeDocument/2006/relationships/image" Target="../media/image83.png"/><Relationship Id="rId10" Type="http://schemas.openxmlformats.org/officeDocument/2006/relationships/image" Target="../media/image520.png"/><Relationship Id="rId4" Type="http://schemas.openxmlformats.org/officeDocument/2006/relationships/image" Target="../media/image81.png"/><Relationship Id="rId9" Type="http://schemas.openxmlformats.org/officeDocument/2006/relationships/image" Target="../media/image260.png"/><Relationship Id="rId14" Type="http://schemas.openxmlformats.org/officeDocument/2006/relationships/image" Target="../media/image560.png"/><Relationship Id="rId35" Type="http://schemas.openxmlformats.org/officeDocument/2006/relationships/image" Target="../media/image82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50.png"/><Relationship Id="rId18" Type="http://schemas.openxmlformats.org/officeDocument/2006/relationships/image" Target="../media/image600.png"/><Relationship Id="rId34" Type="http://schemas.openxmlformats.org/officeDocument/2006/relationships/image" Target="../media/image242.png"/><Relationship Id="rId12" Type="http://schemas.openxmlformats.org/officeDocument/2006/relationships/image" Target="../media/image540.png"/><Relationship Id="rId17" Type="http://schemas.openxmlformats.org/officeDocument/2006/relationships/image" Target="../media/image590.png"/><Relationship Id="rId38" Type="http://schemas.openxmlformats.org/officeDocument/2006/relationships/image" Target="../media/image86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580.png"/><Relationship Id="rId20" Type="http://schemas.openxmlformats.org/officeDocument/2006/relationships/image" Target="../media/image270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530.png"/><Relationship Id="rId37" Type="http://schemas.openxmlformats.org/officeDocument/2006/relationships/image" Target="../media/image85.png"/><Relationship Id="rId15" Type="http://schemas.openxmlformats.org/officeDocument/2006/relationships/image" Target="../media/image570.png"/><Relationship Id="rId36" Type="http://schemas.openxmlformats.org/officeDocument/2006/relationships/image" Target="../media/image84.png"/><Relationship Id="rId10" Type="http://schemas.openxmlformats.org/officeDocument/2006/relationships/image" Target="../media/image520.png"/><Relationship Id="rId9" Type="http://schemas.openxmlformats.org/officeDocument/2006/relationships/image" Target="../media/image260.png"/><Relationship Id="rId14" Type="http://schemas.openxmlformats.org/officeDocument/2006/relationships/image" Target="../media/image560.png"/><Relationship Id="rId35" Type="http://schemas.openxmlformats.org/officeDocument/2006/relationships/image" Target="../media/image7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8.png"/><Relationship Id="rId4" Type="http://schemas.openxmlformats.org/officeDocument/2006/relationships/image" Target="../media/image8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8.png"/><Relationship Id="rId4" Type="http://schemas.openxmlformats.org/officeDocument/2006/relationships/image" Target="../media/image9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hyperlink" Target="https://en.wikipedia.org/wiki/High-electron-mobility_transistor" TargetMode="External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5" Type="http://schemas.openxmlformats.org/officeDocument/2006/relationships/image" Target="../media/image1.wmf"/><Relationship Id="rId10" Type="http://schemas.openxmlformats.org/officeDocument/2006/relationships/image" Target="../media/image6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3.png"/><Relationship Id="rId4" Type="http://schemas.openxmlformats.org/officeDocument/2006/relationships/image" Target="../media/image920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11.png"/><Relationship Id="rId18" Type="http://schemas.openxmlformats.org/officeDocument/2006/relationships/image" Target="../media/image760.png"/><Relationship Id="rId26" Type="http://schemas.openxmlformats.org/officeDocument/2006/relationships/image" Target="../media/image840.png"/><Relationship Id="rId39" Type="http://schemas.openxmlformats.org/officeDocument/2006/relationships/image" Target="../media/image104.png"/><Relationship Id="rId3" Type="http://schemas.openxmlformats.org/officeDocument/2006/relationships/image" Target="../media/image94.png"/><Relationship Id="rId21" Type="http://schemas.openxmlformats.org/officeDocument/2006/relationships/image" Target="../media/image790.png"/><Relationship Id="rId34" Type="http://schemas.openxmlformats.org/officeDocument/2006/relationships/image" Target="../media/image99.png"/><Relationship Id="rId12" Type="http://schemas.openxmlformats.org/officeDocument/2006/relationships/image" Target="../media/image700.png"/><Relationship Id="rId17" Type="http://schemas.openxmlformats.org/officeDocument/2006/relationships/image" Target="../media/image750.png"/><Relationship Id="rId25" Type="http://schemas.openxmlformats.org/officeDocument/2006/relationships/image" Target="../media/image830.png"/><Relationship Id="rId33" Type="http://schemas.openxmlformats.org/officeDocument/2006/relationships/image" Target="../media/image910.png"/><Relationship Id="rId38" Type="http://schemas.openxmlformats.org/officeDocument/2006/relationships/image" Target="../media/image103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740.png"/><Relationship Id="rId20" Type="http://schemas.openxmlformats.org/officeDocument/2006/relationships/image" Target="../media/image780.png"/><Relationship Id="rId29" Type="http://schemas.openxmlformats.org/officeDocument/2006/relationships/image" Target="../media/image870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690.png"/><Relationship Id="rId24" Type="http://schemas.openxmlformats.org/officeDocument/2006/relationships/image" Target="../media/image97.png"/><Relationship Id="rId32" Type="http://schemas.openxmlformats.org/officeDocument/2006/relationships/image" Target="../media/image980.png"/><Relationship Id="rId37" Type="http://schemas.openxmlformats.org/officeDocument/2006/relationships/image" Target="../media/image102.png"/><Relationship Id="rId5" Type="http://schemas.openxmlformats.org/officeDocument/2006/relationships/image" Target="../media/image96.png"/><Relationship Id="rId15" Type="http://schemas.openxmlformats.org/officeDocument/2006/relationships/image" Target="../media/image730.png"/><Relationship Id="rId23" Type="http://schemas.openxmlformats.org/officeDocument/2006/relationships/image" Target="../media/image811.png"/><Relationship Id="rId28" Type="http://schemas.openxmlformats.org/officeDocument/2006/relationships/image" Target="../media/image98.png"/><Relationship Id="rId36" Type="http://schemas.openxmlformats.org/officeDocument/2006/relationships/image" Target="../media/image101.png"/><Relationship Id="rId10" Type="http://schemas.openxmlformats.org/officeDocument/2006/relationships/image" Target="../media/image680.png"/><Relationship Id="rId19" Type="http://schemas.openxmlformats.org/officeDocument/2006/relationships/image" Target="../media/image770.png"/><Relationship Id="rId31" Type="http://schemas.openxmlformats.org/officeDocument/2006/relationships/image" Target="../media/image890.png"/><Relationship Id="rId4" Type="http://schemas.openxmlformats.org/officeDocument/2006/relationships/image" Target="../media/image95.png"/><Relationship Id="rId9" Type="http://schemas.openxmlformats.org/officeDocument/2006/relationships/image" Target="../media/image670.png"/><Relationship Id="rId14" Type="http://schemas.openxmlformats.org/officeDocument/2006/relationships/image" Target="../media/image720.png"/><Relationship Id="rId22" Type="http://schemas.openxmlformats.org/officeDocument/2006/relationships/image" Target="../media/image800.png"/><Relationship Id="rId27" Type="http://schemas.openxmlformats.org/officeDocument/2006/relationships/image" Target="../media/image850.png"/><Relationship Id="rId30" Type="http://schemas.openxmlformats.org/officeDocument/2006/relationships/image" Target="../media/image971.png"/><Relationship Id="rId35" Type="http://schemas.openxmlformats.org/officeDocument/2006/relationships/image" Target="../media/image10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png"/><Relationship Id="rId13" Type="http://schemas.openxmlformats.org/officeDocument/2006/relationships/image" Target="../media/image156.png"/><Relationship Id="rId26" Type="http://schemas.openxmlformats.org/officeDocument/2006/relationships/image" Target="../media/image163.png"/><Relationship Id="rId39" Type="http://schemas.openxmlformats.org/officeDocument/2006/relationships/image" Target="../media/image266.png"/><Relationship Id="rId3" Type="http://schemas.openxmlformats.org/officeDocument/2006/relationships/image" Target="../media/image950.png"/><Relationship Id="rId21" Type="http://schemas.openxmlformats.org/officeDocument/2006/relationships/image" Target="../media/image146.png"/><Relationship Id="rId34" Type="http://schemas.openxmlformats.org/officeDocument/2006/relationships/image" Target="../media/image1010.png"/><Relationship Id="rId17" Type="http://schemas.openxmlformats.org/officeDocument/2006/relationships/image" Target="../media/image1320.png"/><Relationship Id="rId7" Type="http://schemas.openxmlformats.org/officeDocument/2006/relationships/image" Target="../media/image150.png"/><Relationship Id="rId12" Type="http://schemas.openxmlformats.org/officeDocument/2006/relationships/image" Target="../media/image155.png"/><Relationship Id="rId25" Type="http://schemas.openxmlformats.org/officeDocument/2006/relationships/image" Target="../media/image162.png"/><Relationship Id="rId38" Type="http://schemas.openxmlformats.org/officeDocument/2006/relationships/image" Target="../media/image265.png"/><Relationship Id="rId33" Type="http://schemas.openxmlformats.org/officeDocument/2006/relationships/image" Target="../media/image1000.png"/><Relationship Id="rId2" Type="http://schemas.openxmlformats.org/officeDocument/2006/relationships/notesSlide" Target="../notesSlides/notesSlide21.xml"/><Relationship Id="rId29" Type="http://schemas.openxmlformats.org/officeDocument/2006/relationships/image" Target="../media/image166.png"/><Relationship Id="rId1" Type="http://schemas.openxmlformats.org/officeDocument/2006/relationships/slideLayout" Target="../slideLayouts/slideLayout6.xml"/><Relationship Id="rId37" Type="http://schemas.openxmlformats.org/officeDocument/2006/relationships/image" Target="../media/image264.png"/><Relationship Id="rId6" Type="http://schemas.openxmlformats.org/officeDocument/2006/relationships/image" Target="../media/image149.png"/><Relationship Id="rId11" Type="http://schemas.openxmlformats.org/officeDocument/2006/relationships/image" Target="../media/image154.png"/><Relationship Id="rId24" Type="http://schemas.openxmlformats.org/officeDocument/2006/relationships/image" Target="../media/image161.png"/><Relationship Id="rId36" Type="http://schemas.openxmlformats.org/officeDocument/2006/relationships/image" Target="../media/image263.png"/><Relationship Id="rId5" Type="http://schemas.openxmlformats.org/officeDocument/2006/relationships/image" Target="../media/image148.png"/><Relationship Id="rId23" Type="http://schemas.openxmlformats.org/officeDocument/2006/relationships/image" Target="../media/image160.png"/><Relationship Id="rId28" Type="http://schemas.openxmlformats.org/officeDocument/2006/relationships/image" Target="../media/image165.png"/><Relationship Id="rId10" Type="http://schemas.openxmlformats.org/officeDocument/2006/relationships/image" Target="../media/image153.png"/><Relationship Id="rId35" Type="http://schemas.openxmlformats.org/officeDocument/2006/relationships/image" Target="../media/image262.png"/><Relationship Id="rId4" Type="http://schemas.openxmlformats.org/officeDocument/2006/relationships/image" Target="../media/image147.png"/><Relationship Id="rId9" Type="http://schemas.openxmlformats.org/officeDocument/2006/relationships/image" Target="../media/image152.png"/><Relationship Id="rId14" Type="http://schemas.openxmlformats.org/officeDocument/2006/relationships/image" Target="../media/image157.png"/><Relationship Id="rId22" Type="http://schemas.openxmlformats.org/officeDocument/2006/relationships/image" Target="../media/image159.png"/><Relationship Id="rId27" Type="http://schemas.openxmlformats.org/officeDocument/2006/relationships/image" Target="../media/image164.png"/><Relationship Id="rId30" Type="http://schemas.openxmlformats.org/officeDocument/2006/relationships/image" Target="../media/image16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6.png"/><Relationship Id="rId3" Type="http://schemas.openxmlformats.org/officeDocument/2006/relationships/image" Target="../media/image111.png"/><Relationship Id="rId12" Type="http://schemas.openxmlformats.org/officeDocument/2006/relationships/image" Target="../media/image1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114.png"/><Relationship Id="rId10" Type="http://schemas.openxmlformats.org/officeDocument/2006/relationships/image" Target="../media/image113.png"/><Relationship Id="rId4" Type="http://schemas.openxmlformats.org/officeDocument/2006/relationships/image" Target="../media/image112.png"/><Relationship Id="rId9" Type="http://schemas.openxmlformats.org/officeDocument/2006/relationships/image" Target="../media/image1080.png"/><Relationship Id="rId14" Type="http://schemas.openxmlformats.org/officeDocument/2006/relationships/image" Target="../media/image11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0.png"/><Relationship Id="rId3" Type="http://schemas.openxmlformats.org/officeDocument/2006/relationships/image" Target="../media/image118.png"/><Relationship Id="rId7" Type="http://schemas.openxmlformats.org/officeDocument/2006/relationships/image" Target="../media/image11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9" Type="http://schemas.openxmlformats.org/officeDocument/2006/relationships/image" Target="../media/image99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0.png"/><Relationship Id="rId3" Type="http://schemas.openxmlformats.org/officeDocument/2006/relationships/image" Target="../media/image119.png"/><Relationship Id="rId7" Type="http://schemas.openxmlformats.org/officeDocument/2006/relationships/image" Target="../media/image11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70.png"/><Relationship Id="rId4" Type="http://schemas.openxmlformats.org/officeDocument/2006/relationships/image" Target="../media/image12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5.png"/><Relationship Id="rId5" Type="http://schemas.openxmlformats.org/officeDocument/2006/relationships/image" Target="../media/image124.png"/><Relationship Id="rId4" Type="http://schemas.openxmlformats.org/officeDocument/2006/relationships/image" Target="../media/image12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3" Type="http://schemas.openxmlformats.org/officeDocument/2006/relationships/image" Target="../media/image970.png"/><Relationship Id="rId7" Type="http://schemas.openxmlformats.org/officeDocument/2006/relationships/image" Target="../media/image12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0.png"/><Relationship Id="rId9" Type="http://schemas.openxmlformats.org/officeDocument/2006/relationships/image" Target="../media/image125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png"/><Relationship Id="rId5" Type="http://schemas.openxmlformats.org/officeDocument/2006/relationships/image" Target="../media/image9.wmf"/><Relationship Id="rId4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129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28.png"/><Relationship Id="rId5" Type="http://schemas.openxmlformats.org/officeDocument/2006/relationships/image" Target="../media/image127.w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1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132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30.png"/><Relationship Id="rId5" Type="http://schemas.openxmlformats.org/officeDocument/2006/relationships/image" Target="../media/image131.wmf"/><Relationship Id="rId4" Type="http://schemas.openxmlformats.org/officeDocument/2006/relationships/oleObject" Target="../embeddings/oleObject17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3" Type="http://schemas.openxmlformats.org/officeDocument/2006/relationships/image" Target="../media/image133.png"/><Relationship Id="rId7" Type="http://schemas.openxmlformats.org/officeDocument/2006/relationships/image" Target="../media/image1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6.png"/><Relationship Id="rId5" Type="http://schemas.openxmlformats.org/officeDocument/2006/relationships/image" Target="../media/image135.png"/><Relationship Id="rId4" Type="http://schemas.openxmlformats.org/officeDocument/2006/relationships/image" Target="../media/image134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0.png"/><Relationship Id="rId3" Type="http://schemas.openxmlformats.org/officeDocument/2006/relationships/image" Target="../media/image1260.png"/><Relationship Id="rId7" Type="http://schemas.openxmlformats.org/officeDocument/2006/relationships/image" Target="../media/image109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0.png"/><Relationship Id="rId5" Type="http://schemas.openxmlformats.org/officeDocument/2006/relationships/image" Target="../media/image1050.png"/><Relationship Id="rId4" Type="http://schemas.openxmlformats.org/officeDocument/2006/relationships/image" Target="../media/image1250.png"/><Relationship Id="rId9" Type="http://schemas.openxmlformats.org/officeDocument/2006/relationships/image" Target="../media/image111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3" Type="http://schemas.openxmlformats.org/officeDocument/2006/relationships/image" Target="../media/image136.png"/><Relationship Id="rId7" Type="http://schemas.openxmlformats.org/officeDocument/2006/relationships/image" Target="../media/image14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9.png"/><Relationship Id="rId5" Type="http://schemas.openxmlformats.org/officeDocument/2006/relationships/image" Target="../media/image137.png"/><Relationship Id="rId4" Type="http://schemas.openxmlformats.org/officeDocument/2006/relationships/image" Target="../media/image13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7" Type="http://schemas.openxmlformats.org/officeDocument/2006/relationships/image" Target="../media/image144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43.png"/><Relationship Id="rId5" Type="http://schemas.openxmlformats.org/officeDocument/2006/relationships/image" Target="../media/image142.wmf"/><Relationship Id="rId4" Type="http://schemas.openxmlformats.org/officeDocument/2006/relationships/oleObject" Target="../embeddings/oleObject18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7" Type="http://schemas.openxmlformats.org/officeDocument/2006/relationships/image" Target="../media/image143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58.png"/><Relationship Id="rId5" Type="http://schemas.openxmlformats.org/officeDocument/2006/relationships/image" Target="../media/image145.wmf"/><Relationship Id="rId4" Type="http://schemas.openxmlformats.org/officeDocument/2006/relationships/oleObject" Target="../embeddings/oleObject19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7" Type="http://schemas.openxmlformats.org/officeDocument/2006/relationships/image" Target="../media/image169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80.png"/><Relationship Id="rId5" Type="http://schemas.openxmlformats.org/officeDocument/2006/relationships/image" Target="../media/image1580.png"/><Relationship Id="rId4" Type="http://schemas.openxmlformats.org/officeDocument/2006/relationships/image" Target="../media/image16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png"/><Relationship Id="rId7" Type="http://schemas.openxmlformats.org/officeDocument/2006/relationships/image" Target="../media/image17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4.png"/><Relationship Id="rId5" Type="http://schemas.openxmlformats.org/officeDocument/2006/relationships/image" Target="../media/image173.png"/><Relationship Id="rId4" Type="http://schemas.openxmlformats.org/officeDocument/2006/relationships/image" Target="../media/image17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8.png"/><Relationship Id="rId5" Type="http://schemas.openxmlformats.org/officeDocument/2006/relationships/image" Target="../media/image177.png"/><Relationship Id="rId4" Type="http://schemas.openxmlformats.org/officeDocument/2006/relationships/image" Target="../media/image1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7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2.wmf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0.png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5.png"/><Relationship Id="rId5" Type="http://schemas.openxmlformats.org/officeDocument/2006/relationships/image" Target="../media/image810.png"/><Relationship Id="rId15" Type="http://schemas.openxmlformats.org/officeDocument/2006/relationships/image" Target="../media/image19.png"/><Relationship Id="rId10" Type="http://schemas.openxmlformats.org/officeDocument/2006/relationships/image" Target="../media/image142.png"/><Relationship Id="rId4" Type="http://schemas.openxmlformats.org/officeDocument/2006/relationships/image" Target="../media/image710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0.png"/><Relationship Id="rId13" Type="http://schemas.openxmlformats.org/officeDocument/2006/relationships/image" Target="../media/image180.png"/><Relationship Id="rId18" Type="http://schemas.openxmlformats.org/officeDocument/2006/relationships/image" Target="../media/image231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23.png"/><Relationship Id="rId12" Type="http://schemas.openxmlformats.org/officeDocument/2006/relationships/image" Target="../media/image172.png"/><Relationship Id="rId17" Type="http://schemas.openxmlformats.org/officeDocument/2006/relationships/image" Target="../media/image220.pn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10.png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10.png"/><Relationship Id="rId11" Type="http://schemas.openxmlformats.org/officeDocument/2006/relationships/image" Target="../media/image1610.png"/><Relationship Id="rId5" Type="http://schemas.openxmlformats.org/officeDocument/2006/relationships/image" Target="../media/image13.wmf"/><Relationship Id="rId15" Type="http://schemas.openxmlformats.org/officeDocument/2006/relationships/image" Target="../media/image23.png"/><Relationship Id="rId10" Type="http://schemas.openxmlformats.org/officeDocument/2006/relationships/image" Target="../media/image1510.png"/><Relationship Id="rId19" Type="http://schemas.openxmlformats.org/officeDocument/2006/relationships/image" Target="../media/image25.png"/><Relationship Id="rId4" Type="http://schemas.openxmlformats.org/officeDocument/2006/relationships/oleObject" Target="../embeddings/oleObject4.bin"/><Relationship Id="rId9" Type="http://schemas.openxmlformats.org/officeDocument/2006/relationships/image" Target="../media/image1410.png"/><Relationship Id="rId1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1.png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1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3" Type="http://schemas.openxmlformats.org/officeDocument/2006/relationships/notesSlide" Target="../notesSlides/notesSlide7.xml"/><Relationship Id="rId34" Type="http://schemas.openxmlformats.org/officeDocument/2006/relationships/image" Target="../media/image44.png"/><Relationship Id="rId7" Type="http://schemas.openxmlformats.org/officeDocument/2006/relationships/image" Target="../media/image23.png"/><Relationship Id="rId25" Type="http://schemas.openxmlformats.org/officeDocument/2006/relationships/image" Target="../media/image30.png"/><Relationship Id="rId17" Type="http://schemas.openxmlformats.org/officeDocument/2006/relationships/image" Target="../media/image38.png"/><Relationship Id="rId33" Type="http://schemas.openxmlformats.org/officeDocument/2006/relationships/image" Target="../media/image28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29" Type="http://schemas.openxmlformats.org/officeDocument/2006/relationships/image" Target="../media/image29.png"/><Relationship Id="rId1" Type="http://schemas.openxmlformats.org/officeDocument/2006/relationships/vmlDrawing" Target="../drawings/vmlDrawing6.vml"/><Relationship Id="rId6" Type="http://schemas.openxmlformats.org/officeDocument/2006/relationships/image" Target="../media/image22.png"/><Relationship Id="rId24" Type="http://schemas.openxmlformats.org/officeDocument/2006/relationships/image" Target="../media/image43.png"/><Relationship Id="rId32" Type="http://schemas.openxmlformats.org/officeDocument/2006/relationships/oleObject" Target="../embeddings/oleObject9.bin"/><Relationship Id="rId5" Type="http://schemas.openxmlformats.org/officeDocument/2006/relationships/image" Target="../media/image26.wmf"/><Relationship Id="rId23" Type="http://schemas.openxmlformats.org/officeDocument/2006/relationships/image" Target="../media/image42.png"/><Relationship Id="rId28" Type="http://schemas.openxmlformats.org/officeDocument/2006/relationships/image" Target="../media/image33.png"/><Relationship Id="rId15" Type="http://schemas.openxmlformats.org/officeDocument/2006/relationships/image" Target="../media/image36.png"/><Relationship Id="rId19" Type="http://schemas.openxmlformats.org/officeDocument/2006/relationships/image" Target="../media/image40.png"/><Relationship Id="rId31" Type="http://schemas.openxmlformats.org/officeDocument/2006/relationships/image" Target="../media/image27.wmf"/><Relationship Id="rId4" Type="http://schemas.openxmlformats.org/officeDocument/2006/relationships/oleObject" Target="../embeddings/oleObject7.bin"/><Relationship Id="rId27" Type="http://schemas.openxmlformats.org/officeDocument/2006/relationships/image" Target="../media/image32.png"/><Relationship Id="rId14" Type="http://schemas.openxmlformats.org/officeDocument/2006/relationships/image" Target="../media/image35.png"/><Relationship Id="rId30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45.wmf"/><Relationship Id="rId4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9416" y="2204864"/>
            <a:ext cx="10081119" cy="1646302"/>
          </a:xfrm>
        </p:spPr>
        <p:txBody>
          <a:bodyPr/>
          <a:lstStyle/>
          <a:p>
            <a:pPr algn="just"/>
            <a:r>
              <a:rPr lang="en-US" altLang="zh-TW" dirty="0"/>
              <a:t>Electrostatics-</a:t>
            </a:r>
            <a:br>
              <a:rPr lang="en-US" altLang="zh-TW" dirty="0"/>
            </a:br>
            <a:r>
              <a:rPr lang="en-US" altLang="zh-TW" sz="4000" dirty="0"/>
              <a:t>solving the partial differential </a:t>
            </a:r>
            <a:r>
              <a:rPr lang="en-US" altLang="zh-TW" sz="4000" dirty="0" err="1"/>
              <a:t>eqs</a:t>
            </a:r>
            <a:r>
              <a:rPr lang="en-US" altLang="zh-TW" sz="4000" dirty="0"/>
              <a:t>. (PDEs) </a:t>
            </a:r>
            <a:endParaRPr lang="zh-TW" alt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1424" y="4005064"/>
            <a:ext cx="7766936" cy="1096899"/>
          </a:xfrm>
        </p:spPr>
        <p:txBody>
          <a:bodyPr>
            <a:normAutofit/>
          </a:bodyPr>
          <a:lstStyle/>
          <a:p>
            <a:pPr marL="457200" indent="-457200" algn="just">
              <a:buAutoNum type="arabicPeriod"/>
            </a:pPr>
            <a:r>
              <a:rPr lang="en-US" altLang="zh-TW" sz="2400" b="1" dirty="0"/>
              <a:t>Poisson’s eq.</a:t>
            </a:r>
          </a:p>
          <a:p>
            <a:pPr marL="457200" indent="-457200" algn="just">
              <a:buAutoNum type="arabicPeriod"/>
            </a:pPr>
            <a:r>
              <a:rPr lang="en-US" altLang="zh-TW" sz="2400" b="1" dirty="0"/>
              <a:t>Laplace’s eq.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1507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687E713-A64D-4465-9359-D99D8554C54A}"/>
              </a:ext>
            </a:extLst>
          </p:cNvPr>
          <p:cNvSpPr txBox="1">
            <a:spLocks/>
          </p:cNvSpPr>
          <p:nvPr/>
        </p:nvSpPr>
        <p:spPr>
          <a:xfrm>
            <a:off x="191344" y="324632"/>
            <a:ext cx="11233248" cy="80011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dirty="0" smtClean="0"/>
              <a:t>Example: the potential made by an uniformly-charged sheet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/>
              <p:cNvSpPr txBox="1"/>
              <p:nvPr/>
            </p:nvSpPr>
            <p:spPr>
              <a:xfrm>
                <a:off x="407368" y="5157192"/>
                <a:ext cx="3899892" cy="811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Charge density</a:t>
                </a:r>
                <a:r>
                  <a:rPr lang="en-US" altLang="zh-TW" b="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altLang="zh-TW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num>
                              <m:den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den>
                            </m:f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altLang="zh-TW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68" y="5157192"/>
                <a:ext cx="3899892" cy="811761"/>
              </a:xfrm>
              <a:prstGeom prst="rect">
                <a:avLst/>
              </a:prstGeom>
              <a:blipFill>
                <a:blip r:embed="rId4"/>
                <a:stretch>
                  <a:fillRect l="-140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479376" y="4221088"/>
                <a:ext cx="5472608" cy="9094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FDM: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TW" b="0" i="0" dirty="0" smtClean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TW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=0,1,…</m:t>
                    </m:r>
                    <m:r>
                      <a:rPr lang="en-US" altLang="zh-TW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𝑒𝑣𝑒𝑛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TW" b="0" i="0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TW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TW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(set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76" y="4221088"/>
                <a:ext cx="5472608" cy="909480"/>
              </a:xfrm>
              <a:prstGeom prst="rect">
                <a:avLst/>
              </a:prstGeom>
              <a:blipFill>
                <a:blip r:embed="rId5"/>
                <a:stretch>
                  <a:fillRect l="-1003" b="-1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/>
              <p:cNvSpPr/>
              <p:nvPr/>
            </p:nvSpPr>
            <p:spPr>
              <a:xfrm>
                <a:off x="479376" y="2708920"/>
                <a:ext cx="4680520" cy="14791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zh-TW" b="0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 Poisson’s equation (1D):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TW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here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</m:oMath>
                </a14:m>
                <a:r>
                  <a:rPr lang="zh-TW" altLang="en-US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2D charge density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76" y="2708920"/>
                <a:ext cx="4680520" cy="1479123"/>
              </a:xfrm>
              <a:prstGeom prst="rect">
                <a:avLst/>
              </a:prstGeom>
              <a:blipFill>
                <a:blip r:embed="rId6"/>
                <a:stretch>
                  <a:fillRect l="-1173" b="-57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8"/>
              <p:cNvSpPr txBox="1"/>
              <p:nvPr/>
            </p:nvSpPr>
            <p:spPr>
              <a:xfrm>
                <a:off x="407368" y="6093296"/>
                <a:ext cx="4752528" cy="5724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rgbClr val="FF0000"/>
                    </a:solidFill>
                  </a:rPr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nary>
                      <m:naryPr>
                        <m:limLoc m:val="undOvr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𝜌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endParaRPr lang="en-US" altLang="zh-TW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68" y="6093296"/>
                <a:ext cx="4752528" cy="572401"/>
              </a:xfrm>
              <a:prstGeom prst="rect">
                <a:avLst/>
              </a:prstGeom>
              <a:blipFill>
                <a:blip r:embed="rId7"/>
                <a:stretch>
                  <a:fillRect l="-1155" t="-84946" b="-1247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1703512" y="1052736"/>
            <a:ext cx="4848512" cy="1623221"/>
            <a:chOff x="407368" y="836712"/>
            <a:chExt cx="4848512" cy="1623221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407368" y="2060848"/>
              <a:ext cx="44644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871864" y="1844824"/>
                  <a:ext cx="3840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1864" y="1844824"/>
                  <a:ext cx="384016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Oval 7"/>
            <p:cNvSpPr/>
            <p:nvPr/>
          </p:nvSpPr>
          <p:spPr>
            <a:xfrm>
              <a:off x="2207568" y="198884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2639616" y="908720"/>
                  <a:ext cx="15995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𝜎𝛿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9616" y="908720"/>
                  <a:ext cx="1599540" cy="369332"/>
                </a:xfrm>
                <a:prstGeom prst="rect">
                  <a:avLst/>
                </a:prstGeom>
                <a:blipFill>
                  <a:blip r:embed="rId24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919536" y="2132856"/>
                  <a:ext cx="1872208" cy="3270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</m:sSub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TW" altLang="en-US" sz="1400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536" y="2132856"/>
                  <a:ext cx="1872208" cy="327077"/>
                </a:xfrm>
                <a:prstGeom prst="rect">
                  <a:avLst/>
                </a:prstGeom>
                <a:blipFill>
                  <a:blip r:embed="rId28"/>
                  <a:stretch>
                    <a:fillRect b="-185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Oval 19"/>
            <p:cNvSpPr/>
            <p:nvPr/>
          </p:nvSpPr>
          <p:spPr>
            <a:xfrm>
              <a:off x="1775520" y="198884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071664" y="198884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639616" y="198884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911424" y="198884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79376" y="198884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295800" y="198884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3503712" y="198884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2639616" y="836712"/>
              <a:ext cx="144016" cy="1207569"/>
            </a:xfrm>
            <a:custGeom>
              <a:avLst/>
              <a:gdLst>
                <a:gd name="connsiteX0" fmla="*/ 0 w 1987826"/>
                <a:gd name="connsiteY0" fmla="*/ 1556250 h 1567609"/>
                <a:gd name="connsiteX1" fmla="*/ 522515 w 1987826"/>
                <a:gd name="connsiteY1" fmla="*/ 1249557 h 1567609"/>
                <a:gd name="connsiteX2" fmla="*/ 1022311 w 1987826"/>
                <a:gd name="connsiteY2" fmla="*/ 66 h 1567609"/>
                <a:gd name="connsiteX3" fmla="*/ 1419876 w 1987826"/>
                <a:gd name="connsiteY3" fmla="*/ 1306352 h 1567609"/>
                <a:gd name="connsiteX4" fmla="*/ 1987826 w 1987826"/>
                <a:gd name="connsiteY4" fmla="*/ 1567609 h 1567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7826" h="1567609">
                  <a:moveTo>
                    <a:pt x="0" y="1556250"/>
                  </a:moveTo>
                  <a:cubicBezTo>
                    <a:pt x="176065" y="1532585"/>
                    <a:pt x="352130" y="1508921"/>
                    <a:pt x="522515" y="1249557"/>
                  </a:cubicBezTo>
                  <a:cubicBezTo>
                    <a:pt x="692900" y="990193"/>
                    <a:pt x="872751" y="-9400"/>
                    <a:pt x="1022311" y="66"/>
                  </a:cubicBezTo>
                  <a:cubicBezTo>
                    <a:pt x="1171871" y="9532"/>
                    <a:pt x="1258957" y="1045095"/>
                    <a:pt x="1419876" y="1306352"/>
                  </a:cubicBezTo>
                  <a:cubicBezTo>
                    <a:pt x="1580795" y="1567609"/>
                    <a:pt x="1784310" y="1567609"/>
                    <a:pt x="1987826" y="1567609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4655840" y="198884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3647728" y="1772816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⋯⋯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728" y="1772816"/>
                  <a:ext cx="648072" cy="369332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1127448" y="1772816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⋯⋯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7448" y="1772816"/>
                  <a:ext cx="648072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623392" y="1484784"/>
                  <a:ext cx="11031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392" y="1484784"/>
                  <a:ext cx="1103122" cy="369332"/>
                </a:xfrm>
                <a:prstGeom prst="rect">
                  <a:avLst/>
                </a:prstGeom>
                <a:blipFill>
                  <a:blip r:embed="rId31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/>
            <p:cNvCxnSpPr/>
            <p:nvPr/>
          </p:nvCxnSpPr>
          <p:spPr>
            <a:xfrm>
              <a:off x="551384" y="1916832"/>
              <a:ext cx="50405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407368" y="2132856"/>
                  <a:ext cx="38356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368" y="2132856"/>
                  <a:ext cx="383567" cy="276999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767408" y="2132856"/>
                  <a:ext cx="37997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408" y="2132856"/>
                  <a:ext cx="379976" cy="276999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4583832" y="2132856"/>
                  <a:ext cx="40543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3832" y="2132856"/>
                  <a:ext cx="405432" cy="276999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/>
          <p:cNvGrpSpPr/>
          <p:nvPr/>
        </p:nvGrpSpPr>
        <p:grpSpPr>
          <a:xfrm>
            <a:off x="6240016" y="2708920"/>
            <a:ext cx="4757738" cy="3960440"/>
            <a:chOff x="6489700" y="1412776"/>
            <a:chExt cx="4757738" cy="39604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6849740" y="1412776"/>
                  <a:ext cx="2602828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Choose N=10 </a:t>
                  </a:r>
                  <a:r>
                    <a:rPr lang="en-US" altLang="zh-TW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and </a:t>
                  </a:r>
                  <a14:m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a14:m>
                  <a:r>
                    <a:rPr lang="en-US" altLang="zh-TW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</a:p>
                <a:p>
                  <a:r>
                    <a:rPr lang="en-US" altLang="zh-TW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B.C.: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=0, 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r>
                    <a:rPr lang="en-US" altLang="zh-TW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9740" y="1412776"/>
                  <a:ext cx="2602828" cy="646331"/>
                </a:xfrm>
                <a:prstGeom prst="rect">
                  <a:avLst/>
                </a:prstGeom>
                <a:blipFill>
                  <a:blip r:embed="rId35"/>
                  <a:stretch>
                    <a:fillRect l="-2108" t="-4717" b="-1415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6" name="Group 55"/>
            <p:cNvGrpSpPr/>
            <p:nvPr/>
          </p:nvGrpSpPr>
          <p:grpSpPr>
            <a:xfrm>
              <a:off x="6489700" y="2014538"/>
              <a:ext cx="4757738" cy="3358678"/>
              <a:chOff x="6489700" y="2014538"/>
              <a:chExt cx="4757738" cy="3358678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32" name="Object 31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389420598"/>
                      </p:ext>
                    </p:extLst>
                  </p:nvPr>
                </p:nvGraphicFramePr>
                <p:xfrm>
                  <a:off x="6489700" y="2014538"/>
                  <a:ext cx="4757738" cy="2417762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59694" name="Equation" r:id="rId36" imgW="3530520" imgH="1803240" progId="Equation.DSMT4">
                          <p:embed/>
                        </p:oleObj>
                      </mc:Choice>
                      <mc:Fallback>
                        <p:oleObj name="Equation" r:id="rId36" imgW="3530520" imgH="1803240" progId="Equation.DSMT4">
                          <p:embed/>
                          <p:pic>
                            <p:nvPicPr>
                              <p:cNvPr id="48" name="Object 31"/>
                              <p:cNvPicPr/>
                              <p:nvPr/>
                            </p:nvPicPr>
                            <p:blipFill>
                              <a:blip r:embed="rId37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6489700" y="2014538"/>
                                <a:ext cx="4757738" cy="2417762"/>
                              </a:xfrm>
                              <a:prstGeom prst="rect">
                                <a:avLst/>
                              </a:prstGeom>
                              <a:ln>
                                <a:noFill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32" name="Object 31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48801188"/>
                      </p:ext>
                    </p:extLst>
                  </p:nvPr>
                </p:nvGraphicFramePr>
                <p:xfrm>
                  <a:off x="6489700" y="2014538"/>
                  <a:ext cx="4757738" cy="2417762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59486" name="Equation" r:id="rId38" imgW="3530520" imgH="1803240" progId="Equation.DSMT4">
                          <p:embed/>
                        </p:oleObj>
                      </mc:Choice>
                      <mc:Fallback>
                        <p:oleObj name="Equation" r:id="rId38" imgW="3530520" imgH="1803240" progId="Equation.DSMT4">
                          <p:embed/>
                          <p:pic>
                            <p:nvPicPr>
                              <p:cNvPr id="48" name="Object 31"/>
                              <p:cNvPicPr/>
                              <p:nvPr/>
                            </p:nvPicPr>
                            <p:blipFill>
                              <a:blip r:embed="rId39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6489700" y="2014538"/>
                                <a:ext cx="4757738" cy="2417762"/>
                              </a:xfrm>
                              <a:prstGeom prst="rect">
                                <a:avLst/>
                              </a:prstGeom>
                              <a:ln>
                                <a:noFill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55" name="Object 31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96770207"/>
                      </p:ext>
                    </p:extLst>
                  </p:nvPr>
                </p:nvGraphicFramePr>
                <p:xfrm>
                  <a:off x="6888088" y="4509120"/>
                  <a:ext cx="1654067" cy="864096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59695" name="Equation" r:id="rId40" imgW="863280" imgH="457200" progId="Equation.DSMT4">
                          <p:embed/>
                        </p:oleObj>
                      </mc:Choice>
                      <mc:Fallback>
                        <p:oleObj name="Equation" r:id="rId40" imgW="863280" imgH="457200" progId="Equation.DSMT4">
                          <p:embed/>
                          <p:pic>
                            <p:nvPicPr>
                              <p:cNvPr id="59" name="Object 31"/>
                              <p:cNvPicPr/>
                              <p:nvPr/>
                            </p:nvPicPr>
                            <p:blipFill>
                              <a:blip r:embed="rId41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6888088" y="4509120"/>
                                <a:ext cx="1654067" cy="864096"/>
                              </a:xfrm>
                              <a:prstGeom prst="rect">
                                <a:avLst/>
                              </a:prstGeom>
                              <a:ln>
                                <a:noFill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55" name="Object 31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96770207"/>
                      </p:ext>
                    </p:extLst>
                  </p:nvPr>
                </p:nvGraphicFramePr>
                <p:xfrm>
                  <a:off x="6888088" y="4509120"/>
                  <a:ext cx="1654067" cy="864096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59487" name="Equation" r:id="rId42" imgW="863280" imgH="457200" progId="Equation.DSMT4">
                          <p:embed/>
                        </p:oleObj>
                      </mc:Choice>
                      <mc:Fallback>
                        <p:oleObj name="Equation" r:id="rId42" imgW="863280" imgH="457200" progId="Equation.DSMT4">
                          <p:embed/>
                          <p:pic>
                            <p:nvPicPr>
                              <p:cNvPr id="59" name="Object 31"/>
                              <p:cNvPicPr/>
                              <p:nvPr/>
                            </p:nvPicPr>
                            <p:blipFill>
                              <a:blip r:embed="rId43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6888088" y="4509120"/>
                                <a:ext cx="1654067" cy="864096"/>
                              </a:xfrm>
                              <a:prstGeom prst="rect">
                                <a:avLst/>
                              </a:prstGeom>
                              <a:ln>
                                <a:noFill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</p:grpSp>
      </p:grpSp>
      <p:cxnSp>
        <p:nvCxnSpPr>
          <p:cNvPr id="57" name="Straight Arrow Connector 56"/>
          <p:cNvCxnSpPr/>
          <p:nvPr/>
        </p:nvCxnSpPr>
        <p:spPr>
          <a:xfrm>
            <a:off x="1847528" y="1628800"/>
            <a:ext cx="4248472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2927648" y="1268760"/>
                <a:ext cx="288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zh-TW" altLang="en-US" i="1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648" y="1268760"/>
                <a:ext cx="288032" cy="369332"/>
              </a:xfrm>
              <a:prstGeom prst="rect">
                <a:avLst/>
              </a:prstGeom>
              <a:blipFill>
                <a:blip r:embed="rId45"/>
                <a:stretch>
                  <a:fillRect r="-208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/>
          <p:cNvGrpSpPr/>
          <p:nvPr/>
        </p:nvGrpSpPr>
        <p:grpSpPr>
          <a:xfrm>
            <a:off x="7536160" y="1052736"/>
            <a:ext cx="1800200" cy="1305436"/>
            <a:chOff x="7824192" y="692696"/>
            <a:chExt cx="1800200" cy="1305436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7896200" y="1772816"/>
              <a:ext cx="157072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/>
            <p:cNvSpPr/>
            <p:nvPr/>
          </p:nvSpPr>
          <p:spPr>
            <a:xfrm>
              <a:off x="7824192" y="980728"/>
              <a:ext cx="1512168" cy="864096"/>
            </a:xfrm>
            <a:prstGeom prst="rect">
              <a:avLst/>
            </a:prstGeom>
            <a:solidFill>
              <a:srgbClr val="FF0000"/>
            </a:solidFill>
            <a:scene3d>
              <a:camera prst="isometricRightUp">
                <a:rot lat="2018645" lon="17813204" rev="21583674"/>
              </a:camera>
              <a:lightRig rig="threePt" dir="t"/>
            </a:scene3d>
            <a:sp3d extrusionH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flipH="1" flipV="1">
              <a:off x="8544272" y="836712"/>
              <a:ext cx="21832" cy="9444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8574488" y="1268760"/>
              <a:ext cx="473840" cy="5040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9480376" y="1556792"/>
                  <a:ext cx="14401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80376" y="1556792"/>
                  <a:ext cx="144016" cy="369332"/>
                </a:xfrm>
                <a:prstGeom prst="rect">
                  <a:avLst/>
                </a:prstGeom>
                <a:blipFill>
                  <a:blip r:embed="rId46"/>
                  <a:stretch>
                    <a:fillRect r="-7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8328248" y="692696"/>
                  <a:ext cx="14401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8248" y="692696"/>
                  <a:ext cx="144016" cy="369332"/>
                </a:xfrm>
                <a:prstGeom prst="rect">
                  <a:avLst/>
                </a:prstGeom>
                <a:blipFill>
                  <a:blip r:embed="rId47"/>
                  <a:stretch>
                    <a:fillRect r="-6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8976320" y="1052736"/>
                  <a:ext cx="14401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6320" y="1052736"/>
                  <a:ext cx="144016" cy="369332"/>
                </a:xfrm>
                <a:prstGeom prst="rect">
                  <a:avLst/>
                </a:prstGeom>
                <a:blipFill>
                  <a:blip r:embed="rId48"/>
                  <a:stretch>
                    <a:fillRect l="-8333" r="-95833" b="-8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8256240" y="1628800"/>
                  <a:ext cx="14401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6240" y="1628800"/>
                  <a:ext cx="144016" cy="369332"/>
                </a:xfrm>
                <a:prstGeom prst="rect">
                  <a:avLst/>
                </a:prstGeom>
                <a:blipFill>
                  <a:blip r:embed="rId49"/>
                  <a:stretch>
                    <a:fillRect r="-83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0854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ight Arrow 24"/>
          <p:cNvSpPr/>
          <p:nvPr/>
        </p:nvSpPr>
        <p:spPr>
          <a:xfrm flipH="1">
            <a:off x="1775520" y="4149080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Rectangle 19"/>
          <p:cNvSpPr/>
          <p:nvPr/>
        </p:nvSpPr>
        <p:spPr>
          <a:xfrm>
            <a:off x="1559496" y="3717032"/>
            <a:ext cx="1872208" cy="1307162"/>
          </a:xfrm>
          <a:prstGeom prst="rect">
            <a:avLst/>
          </a:prstGeom>
          <a:noFill/>
          <a:ln>
            <a:prstDash val="dash"/>
          </a:ln>
          <a:scene3d>
            <a:camera prst="isometricRightUp">
              <a:rot lat="2018645" lon="17813204" rev="21583674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 uniformly-charged </a:t>
            </a:r>
            <a:r>
              <a:rPr lang="en-US" altLang="zh-TW" dirty="0" smtClean="0"/>
              <a:t>sheet: </a:t>
            </a:r>
            <a:br>
              <a:rPr lang="en-US" altLang="zh-TW" dirty="0" smtClean="0"/>
            </a:br>
            <a:r>
              <a:rPr lang="en-US" altLang="zh-TW" dirty="0" smtClean="0">
                <a:solidFill>
                  <a:schemeClr val="tx1"/>
                </a:solidFill>
              </a:rPr>
              <a:t>analytical </a:t>
            </a:r>
            <a:r>
              <a:rPr lang="en-US" altLang="zh-TW" dirty="0">
                <a:solidFill>
                  <a:schemeClr val="tx1"/>
                </a:solidFill>
              </a:rPr>
              <a:t>solution</a:t>
            </a:r>
            <a:endParaRPr lang="zh-TW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2699734"/>
              </p:ext>
            </p:extLst>
          </p:nvPr>
        </p:nvGraphicFramePr>
        <p:xfrm>
          <a:off x="6038850" y="3338513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46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38850" y="3338513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7944756"/>
              </p:ext>
            </p:extLst>
          </p:nvPr>
        </p:nvGraphicFramePr>
        <p:xfrm>
          <a:off x="5480050" y="3287713"/>
          <a:ext cx="255588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47" name="Equation" r:id="rId6" imgW="114120" imgH="406080" progId="Equation.DSMT4">
                  <p:embed/>
                </p:oleObj>
              </mc:Choice>
              <mc:Fallback>
                <p:oleObj name="Equation" r:id="rId6" imgW="11412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480050" y="3287713"/>
                        <a:ext cx="255588" cy="909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951984" y="1988840"/>
                <a:ext cx="5672900" cy="37083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TW" altLang="en-US" smtClean="0"/>
                        <m:t>Gauss</m:t>
                      </m:r>
                      <m:r>
                        <m:rPr>
                          <m:nor/>
                        </m:rPr>
                        <a:rPr lang="zh-TW" altLang="en-US" smtClean="0"/>
                        <m:t>′</m:t>
                      </m:r>
                      <m:r>
                        <m:rPr>
                          <m:nor/>
                        </m:rPr>
                        <a:rPr lang="zh-TW" altLang="en-US" smtClean="0"/>
                        <m:t>s</m:t>
                      </m:r>
                      <m:r>
                        <m:rPr>
                          <m:nor/>
                        </m:rPr>
                        <a:rPr lang="zh-TW" altLang="en-US" smtClean="0"/>
                        <m:t> </m:t>
                      </m:r>
                      <m:r>
                        <m:rPr>
                          <m:nor/>
                        </m:rPr>
                        <a:rPr lang="zh-TW" altLang="en-US" smtClean="0"/>
                        <m:t>law</m:t>
                      </m:r>
                      <m:r>
                        <m:rPr>
                          <m:nor/>
                        </m:rPr>
                        <a:rPr lang="zh-TW" altLang="en-US" smtClean="0"/>
                        <m:t>:</m:t>
                      </m:r>
                    </m:oMath>
                  </m:oMathPara>
                </a14:m>
                <a:endParaRPr lang="zh-TW" alt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limLoc m:val="undOvr"/>
                          <m:subHide m:val="on"/>
                          <m:supHide m:val="on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𝑑𝑎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𝑒𝑛𝑐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TW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TW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TW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)=−</m:t>
                      </m:r>
                      <m:nary>
                        <m:nary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brk m:alnAt="23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m:rPr>
                                  <m:brk m:alnAt="23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𝐸𝑑𝑥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nary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)   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𝑓𝑜𝑟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)   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𝑓𝑜𝑟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dirty="0" smtClean="0"/>
              </a:p>
              <a:p>
                <a:r>
                  <a:rPr lang="en-US" altLang="zh-TW" dirty="0" smtClean="0"/>
                  <a:t>where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≡0</m:t>
                    </m:r>
                  </m:oMath>
                </a14:m>
                <a:r>
                  <a:rPr lang="en-US" altLang="zh-TW" dirty="0" smtClean="0"/>
                  <a:t>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984" y="1988840"/>
                <a:ext cx="5672900" cy="3708387"/>
              </a:xfrm>
              <a:prstGeom prst="rect">
                <a:avLst/>
              </a:prstGeom>
              <a:blipFill>
                <a:blip r:embed="rId8"/>
                <a:stretch>
                  <a:fillRect l="-859" b="-14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1847528" y="2996952"/>
            <a:ext cx="3600400" cy="2736304"/>
            <a:chOff x="7824192" y="692696"/>
            <a:chExt cx="1800200" cy="1305436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7896200" y="1772816"/>
              <a:ext cx="157072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7824192" y="980728"/>
              <a:ext cx="1512168" cy="864096"/>
            </a:xfrm>
            <a:prstGeom prst="rect">
              <a:avLst/>
            </a:prstGeom>
            <a:solidFill>
              <a:srgbClr val="FF0000"/>
            </a:solidFill>
            <a:scene3d>
              <a:camera prst="isometricRightUp">
                <a:rot lat="2018645" lon="17813204" rev="21583674"/>
              </a:camera>
              <a:lightRig rig="threePt" dir="t"/>
            </a:scene3d>
            <a:sp3d extrusionH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 flipV="1">
              <a:off x="8544272" y="836712"/>
              <a:ext cx="21832" cy="9444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8574488" y="1268760"/>
              <a:ext cx="473840" cy="5040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9480376" y="1556792"/>
                  <a:ext cx="14401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80376" y="1556792"/>
                  <a:ext cx="144016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8364252" y="692696"/>
                  <a:ext cx="288032" cy="1762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4252" y="692696"/>
                  <a:ext cx="288032" cy="17620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8940316" y="1139293"/>
                  <a:ext cx="14401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0316" y="1139293"/>
                  <a:ext cx="144016" cy="369332"/>
                </a:xfrm>
                <a:prstGeom prst="rect">
                  <a:avLst/>
                </a:prstGeom>
                <a:blipFill>
                  <a:blip r:embed="rId11"/>
                  <a:stretch>
                    <a:fillRect r="-41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8256240" y="1628800"/>
                  <a:ext cx="14401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6240" y="1628800"/>
                  <a:ext cx="144016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Rectangle 18"/>
          <p:cNvSpPr/>
          <p:nvPr/>
        </p:nvSpPr>
        <p:spPr>
          <a:xfrm>
            <a:off x="3431704" y="3645024"/>
            <a:ext cx="1872208" cy="1307162"/>
          </a:xfrm>
          <a:prstGeom prst="rect">
            <a:avLst/>
          </a:prstGeom>
          <a:noFill/>
          <a:ln>
            <a:prstDash val="dash"/>
          </a:ln>
          <a:scene3d>
            <a:camera prst="isometricRightUp">
              <a:rot lat="2018645" lon="17813204" rev="21583674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583832" y="3068960"/>
                <a:ext cx="4017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832" y="3068960"/>
                <a:ext cx="40171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639616" y="3212976"/>
                <a:ext cx="4017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616" y="3212976"/>
                <a:ext cx="401713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ight Arrow 22"/>
          <p:cNvSpPr/>
          <p:nvPr/>
        </p:nvSpPr>
        <p:spPr>
          <a:xfrm>
            <a:off x="4511824" y="4077072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799856" y="3789040"/>
                <a:ext cx="406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856" y="3789040"/>
                <a:ext cx="406906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559496" y="3861048"/>
                <a:ext cx="406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496" y="3861048"/>
                <a:ext cx="406906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/>
          <p:cNvSpPr/>
          <p:nvPr/>
        </p:nvSpPr>
        <p:spPr>
          <a:xfrm>
            <a:off x="2567608" y="3645024"/>
            <a:ext cx="1872208" cy="1307162"/>
          </a:xfrm>
          <a:prstGeom prst="rect">
            <a:avLst/>
          </a:prstGeom>
          <a:noFill/>
          <a:ln>
            <a:prstDash val="dash"/>
          </a:ln>
          <a:scene3d>
            <a:camera prst="isometricRightUp">
              <a:rot lat="2018645" lon="17813204" rev="21583674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249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Numpy</a:t>
            </a:r>
            <a:r>
              <a:rPr lang="en-US" altLang="zh-TW" dirty="0" smtClean="0"/>
              <a:t>: Matrix inversion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23392" y="2132856"/>
                <a:ext cx="3166508" cy="5821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TW" altLang="en-US" dirty="0" smtClean="0"/>
                  <a:t>  </a:t>
                </a:r>
                <a:r>
                  <a:rPr lang="en-US" altLang="zh-TW" dirty="0" smtClean="0"/>
                  <a:t>Find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92" y="2132856"/>
                <a:ext cx="3166508" cy="5821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623392" y="3212976"/>
            <a:ext cx="11215007" cy="3024336"/>
            <a:chOff x="623392" y="3212976"/>
            <a:chExt cx="11215007" cy="302433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3392" y="3212976"/>
              <a:ext cx="5487980" cy="2575173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44072" y="3212976"/>
              <a:ext cx="5094327" cy="3024336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>
            <a:xfrm>
              <a:off x="3503712" y="3356992"/>
              <a:ext cx="864096" cy="43204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839416" y="4509120"/>
              <a:ext cx="1080120" cy="43204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4407" y="25460"/>
            <a:ext cx="1603324" cy="523220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exercise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9416" y="6525344"/>
            <a:ext cx="900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chemeClr val="accent1"/>
                </a:solidFill>
              </a:rPr>
              <a:t>C:\Users\sjche\Desktop\Work place\teaching\computational physics\Python\NumPy\matrix\matrix-inv_numpy.py</a:t>
            </a:r>
            <a:endParaRPr lang="zh-TW" alt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47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368" y="188640"/>
            <a:ext cx="11107298" cy="132080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altLang="zh-TW" sz="3200" dirty="0" smtClean="0"/>
              <a:t>Potential induced by a uniformly-charged plane: the code</a:t>
            </a:r>
            <a:endParaRPr lang="zh-TW" altLang="en-US" sz="32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551384" y="1268760"/>
            <a:ext cx="4848512" cy="1623221"/>
            <a:chOff x="767408" y="2060848"/>
            <a:chExt cx="4848512" cy="1623221"/>
          </a:xfrm>
        </p:grpSpPr>
        <p:grpSp>
          <p:nvGrpSpPr>
            <p:cNvPr id="4" name="Group 3"/>
            <p:cNvGrpSpPr/>
            <p:nvPr/>
          </p:nvGrpSpPr>
          <p:grpSpPr>
            <a:xfrm>
              <a:off x="767408" y="2060848"/>
              <a:ext cx="4848512" cy="1623221"/>
              <a:chOff x="407368" y="836712"/>
              <a:chExt cx="4848512" cy="1623221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>
                <a:off x="407368" y="2060848"/>
                <a:ext cx="446449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871864" y="1844824"/>
                    <a:ext cx="38401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71864" y="1844824"/>
                    <a:ext cx="384016" cy="369332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Oval 6"/>
              <p:cNvSpPr/>
              <p:nvPr/>
            </p:nvSpPr>
            <p:spPr>
              <a:xfrm>
                <a:off x="2207568" y="1988840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2639616" y="908720"/>
                    <a:ext cx="15899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39616" y="908720"/>
                    <a:ext cx="1589922" cy="369332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b="-14754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1919536" y="2132856"/>
                    <a:ext cx="1872208" cy="3270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b>
                          </m:sSub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zh-TW" altLang="en-US" sz="1400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9536" y="2132856"/>
                    <a:ext cx="1872208" cy="327077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b="-1852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Oval 9"/>
              <p:cNvSpPr/>
              <p:nvPr/>
            </p:nvSpPr>
            <p:spPr>
              <a:xfrm>
                <a:off x="1775520" y="1988840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3071664" y="1988840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2639616" y="1988840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911424" y="1988840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479376" y="1988840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4295800" y="1988840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3503712" y="1988840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2639616" y="836712"/>
                <a:ext cx="144016" cy="1207569"/>
              </a:xfrm>
              <a:custGeom>
                <a:avLst/>
                <a:gdLst>
                  <a:gd name="connsiteX0" fmla="*/ 0 w 1987826"/>
                  <a:gd name="connsiteY0" fmla="*/ 1556250 h 1567609"/>
                  <a:gd name="connsiteX1" fmla="*/ 522515 w 1987826"/>
                  <a:gd name="connsiteY1" fmla="*/ 1249557 h 1567609"/>
                  <a:gd name="connsiteX2" fmla="*/ 1022311 w 1987826"/>
                  <a:gd name="connsiteY2" fmla="*/ 66 h 1567609"/>
                  <a:gd name="connsiteX3" fmla="*/ 1419876 w 1987826"/>
                  <a:gd name="connsiteY3" fmla="*/ 1306352 h 1567609"/>
                  <a:gd name="connsiteX4" fmla="*/ 1987826 w 1987826"/>
                  <a:gd name="connsiteY4" fmla="*/ 1567609 h 1567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87826" h="1567609">
                    <a:moveTo>
                      <a:pt x="0" y="1556250"/>
                    </a:moveTo>
                    <a:cubicBezTo>
                      <a:pt x="176065" y="1532585"/>
                      <a:pt x="352130" y="1508921"/>
                      <a:pt x="522515" y="1249557"/>
                    </a:cubicBezTo>
                    <a:cubicBezTo>
                      <a:pt x="692900" y="990193"/>
                      <a:pt x="872751" y="-9400"/>
                      <a:pt x="1022311" y="66"/>
                    </a:cubicBezTo>
                    <a:cubicBezTo>
                      <a:pt x="1171871" y="9532"/>
                      <a:pt x="1258957" y="1045095"/>
                      <a:pt x="1419876" y="1306352"/>
                    </a:cubicBezTo>
                    <a:cubicBezTo>
                      <a:pt x="1580795" y="1567609"/>
                      <a:pt x="1784310" y="1567609"/>
                      <a:pt x="1987826" y="1567609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4655840" y="1988840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3647728" y="1772816"/>
                    <a:ext cx="648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⋯⋯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47728" y="1772816"/>
                    <a:ext cx="648072" cy="369332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127448" y="1772816"/>
                    <a:ext cx="648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⋯⋯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50" name="TextBox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7448" y="1772816"/>
                    <a:ext cx="648072" cy="369332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623392" y="1484784"/>
                    <a:ext cx="11031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3392" y="1484784"/>
                    <a:ext cx="1103122" cy="369332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b="-1500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Straight Arrow Connector 21"/>
              <p:cNvCxnSpPr/>
              <p:nvPr/>
            </p:nvCxnSpPr>
            <p:spPr>
              <a:xfrm>
                <a:off x="551384" y="1916832"/>
                <a:ext cx="50405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407368" y="2132856"/>
                    <a:ext cx="383567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1200" dirty="0"/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7368" y="2132856"/>
                    <a:ext cx="383567" cy="276999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767408" y="2132856"/>
                    <a:ext cx="37997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1200" dirty="0"/>
                  </a:p>
                </p:txBody>
              </p:sp>
            </mc:Choice>
            <mc:Fallback xmlns="">
              <p:sp>
                <p:nvSpPr>
                  <p:cNvPr id="53" name="TextBox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7408" y="2132856"/>
                    <a:ext cx="379976" cy="276999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4583832" y="2132856"/>
                    <a:ext cx="405432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1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1200" dirty="0"/>
                  </a:p>
                </p:txBody>
              </p:sp>
            </mc:Choice>
            <mc:Fallback xmlns="">
              <p:sp>
                <p:nvSpPr>
                  <p:cNvPr id="54" name="TextBox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83832" y="2132856"/>
                    <a:ext cx="405432" cy="276999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6" name="Straight Arrow Connector 25"/>
            <p:cNvCxnSpPr/>
            <p:nvPr/>
          </p:nvCxnSpPr>
          <p:spPr>
            <a:xfrm>
              <a:off x="911424" y="2636912"/>
              <a:ext cx="424847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1991544" y="2276872"/>
                  <a:ext cx="2880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zh-TW" altLang="en-US" i="1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1544" y="2276872"/>
                  <a:ext cx="288032" cy="369332"/>
                </a:xfrm>
                <a:prstGeom prst="rect">
                  <a:avLst/>
                </a:prstGeom>
                <a:blipFill>
                  <a:blip r:embed="rId35"/>
                  <a:stretch>
                    <a:fillRect r="-208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1" name="Picture 30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384032" y="4293096"/>
            <a:ext cx="4379392" cy="238049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47328" y="2840725"/>
            <a:ext cx="5472608" cy="392763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6600056" y="1628800"/>
            <a:ext cx="4024075" cy="2474665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999656" y="6646268"/>
            <a:ext cx="6024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1"/>
                </a:solidFill>
              </a:rPr>
              <a:t>C:\Users\sjche\Desktop\Work place\teaching\computational physics\PDE\1DPoisson_linalg.py</a:t>
            </a:r>
            <a:endParaRPr lang="zh-TW" altLang="en-US" sz="1100" dirty="0">
              <a:solidFill>
                <a:schemeClr val="accent1"/>
              </a:solidFill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6384032" y="2852936"/>
            <a:ext cx="3228975" cy="1323975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729768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5687E713-A64D-4465-9359-D99D8554C54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3392" y="332656"/>
                <a:ext cx="10801200" cy="137617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lIns="91440" tIns="45720" rIns="91440" bIns="45720" rtlCol="0" anchor="t">
                <a:norm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3600" kern="120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r>
                  <a:rPr lang="en-US" altLang="zh-TW" dirty="0"/>
                  <a:t>1D problem: Potential arising from a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zh-TW" dirty="0"/>
                  <a:t>-charge sheet (</a:t>
                </a:r>
                <a:r>
                  <a:rPr lang="en-US" altLang="zh-TW" dirty="0" smtClean="0"/>
                  <a:t>N=21)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5687E713-A64D-4465-9359-D99D8554C5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92" y="332656"/>
                <a:ext cx="10801200" cy="1376176"/>
              </a:xfrm>
              <a:prstGeom prst="rect">
                <a:avLst/>
              </a:prstGeom>
              <a:blipFill>
                <a:blip r:embed="rId3"/>
                <a:stretch>
                  <a:fillRect l="-1693" t="-6667" b="-4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407368" y="1844824"/>
            <a:ext cx="4848512" cy="1623221"/>
            <a:chOff x="3791744" y="1484784"/>
            <a:chExt cx="4848512" cy="1623221"/>
          </a:xfrm>
        </p:grpSpPr>
        <p:grpSp>
          <p:nvGrpSpPr>
            <p:cNvPr id="14" name="Group 13"/>
            <p:cNvGrpSpPr/>
            <p:nvPr/>
          </p:nvGrpSpPr>
          <p:grpSpPr>
            <a:xfrm>
              <a:off x="3791744" y="1484784"/>
              <a:ext cx="4848512" cy="1623221"/>
              <a:chOff x="407368" y="836712"/>
              <a:chExt cx="4848512" cy="1623221"/>
            </a:xfrm>
          </p:grpSpPr>
          <p:cxnSp>
            <p:nvCxnSpPr>
              <p:cNvPr id="15" name="Straight Arrow Connector 14"/>
              <p:cNvCxnSpPr/>
              <p:nvPr/>
            </p:nvCxnSpPr>
            <p:spPr>
              <a:xfrm>
                <a:off x="407368" y="2060848"/>
                <a:ext cx="446449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871864" y="1844824"/>
                    <a:ext cx="38401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71864" y="1844824"/>
                    <a:ext cx="384016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2207568" y="1988840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2639616" y="908720"/>
                    <a:ext cx="159954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𝜎𝛿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39616" y="908720"/>
                    <a:ext cx="1599540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4754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1919536" y="2132856"/>
                    <a:ext cx="1872208" cy="3270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b>
                          </m:sSub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zh-TW" altLang="en-US" sz="1400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9536" y="2132856"/>
                    <a:ext cx="1872208" cy="32707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3704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Oval 19"/>
              <p:cNvSpPr/>
              <p:nvPr/>
            </p:nvSpPr>
            <p:spPr>
              <a:xfrm>
                <a:off x="1775520" y="1988840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3071664" y="1988840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2639616" y="1988840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911424" y="1988840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479376" y="1988840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4295800" y="1988840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3503712" y="1988840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" name="Freeform 27"/>
              <p:cNvSpPr/>
              <p:nvPr/>
            </p:nvSpPr>
            <p:spPr>
              <a:xfrm>
                <a:off x="2639616" y="836712"/>
                <a:ext cx="144016" cy="1207569"/>
              </a:xfrm>
              <a:custGeom>
                <a:avLst/>
                <a:gdLst>
                  <a:gd name="connsiteX0" fmla="*/ 0 w 1987826"/>
                  <a:gd name="connsiteY0" fmla="*/ 1556250 h 1567609"/>
                  <a:gd name="connsiteX1" fmla="*/ 522515 w 1987826"/>
                  <a:gd name="connsiteY1" fmla="*/ 1249557 h 1567609"/>
                  <a:gd name="connsiteX2" fmla="*/ 1022311 w 1987826"/>
                  <a:gd name="connsiteY2" fmla="*/ 66 h 1567609"/>
                  <a:gd name="connsiteX3" fmla="*/ 1419876 w 1987826"/>
                  <a:gd name="connsiteY3" fmla="*/ 1306352 h 1567609"/>
                  <a:gd name="connsiteX4" fmla="*/ 1987826 w 1987826"/>
                  <a:gd name="connsiteY4" fmla="*/ 1567609 h 1567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87826" h="1567609">
                    <a:moveTo>
                      <a:pt x="0" y="1556250"/>
                    </a:moveTo>
                    <a:cubicBezTo>
                      <a:pt x="176065" y="1532585"/>
                      <a:pt x="352130" y="1508921"/>
                      <a:pt x="522515" y="1249557"/>
                    </a:cubicBezTo>
                    <a:cubicBezTo>
                      <a:pt x="692900" y="990193"/>
                      <a:pt x="872751" y="-9400"/>
                      <a:pt x="1022311" y="66"/>
                    </a:cubicBezTo>
                    <a:cubicBezTo>
                      <a:pt x="1171871" y="9532"/>
                      <a:pt x="1258957" y="1045095"/>
                      <a:pt x="1419876" y="1306352"/>
                    </a:cubicBezTo>
                    <a:cubicBezTo>
                      <a:pt x="1580795" y="1567609"/>
                      <a:pt x="1784310" y="1567609"/>
                      <a:pt x="1987826" y="1567609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4655840" y="1988840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3647728" y="1772816"/>
                    <a:ext cx="648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⋯⋯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47728" y="1772816"/>
                    <a:ext cx="648072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1127448" y="1772816"/>
                    <a:ext cx="648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⋯⋯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7448" y="1772816"/>
                    <a:ext cx="648072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623392" y="1484784"/>
                    <a:ext cx="11031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3392" y="1484784"/>
                    <a:ext cx="1103122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b="-1500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3" name="Straight Arrow Connector 32"/>
              <p:cNvCxnSpPr/>
              <p:nvPr/>
            </p:nvCxnSpPr>
            <p:spPr>
              <a:xfrm>
                <a:off x="551384" y="1916832"/>
                <a:ext cx="50405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407368" y="2132856"/>
                    <a:ext cx="383567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1200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7368" y="2132856"/>
                    <a:ext cx="383567" cy="276999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767408" y="2132856"/>
                    <a:ext cx="37997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1200" dirty="0"/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7408" y="2132856"/>
                    <a:ext cx="379976" cy="276999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4583832" y="2132856"/>
                    <a:ext cx="405432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1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1200" dirty="0"/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83832" y="2132856"/>
                    <a:ext cx="405432" cy="276999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7" name="Straight Arrow Connector 36"/>
            <p:cNvCxnSpPr/>
            <p:nvPr/>
          </p:nvCxnSpPr>
          <p:spPr>
            <a:xfrm>
              <a:off x="3935760" y="2060848"/>
              <a:ext cx="424847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5015880" y="1700808"/>
                  <a:ext cx="2880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zh-TW" altLang="en-US" i="1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5880" y="1700808"/>
                  <a:ext cx="288032" cy="369332"/>
                </a:xfrm>
                <a:prstGeom prst="rect">
                  <a:avLst/>
                </a:prstGeom>
                <a:blipFill>
                  <a:blip r:embed="rId22"/>
                  <a:stretch>
                    <a:fillRect r="-212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672064" y="2996952"/>
            <a:ext cx="4960443" cy="33069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79377" y="4221088"/>
            <a:ext cx="5688632" cy="15038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960096" y="1556792"/>
                <a:ext cx="4746428" cy="12788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sz="140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US" altLang="zh-TW" sz="1400" b="0" i="0" smtClean="0">
                          <a:latin typeface="Cambria Math" panose="02040503050406030204" pitchFamily="18" charset="0"/>
                        </a:rPr>
                        <m:t>nalytical</m:t>
                      </m:r>
                      <m:r>
                        <m:rPr>
                          <m:nor/>
                        </m:rPr>
                        <a:rPr lang="en-US" altLang="zh-TW" sz="1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1400" b="0" i="0" smtClean="0">
                          <a:latin typeface="Cambria Math" panose="02040503050406030204" pitchFamily="18" charset="0"/>
                        </a:rPr>
                        <m:t>solution</m:t>
                      </m:r>
                      <m:r>
                        <m:rPr>
                          <m:nor/>
                        </m:rPr>
                        <a:rPr lang="zh-TW" altLang="en-US" sz="1400" smtClean="0"/>
                        <m:t>:</m:t>
                      </m:r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TW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zh-TW" sz="1400" i="1"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</m:e>
                                      <m:sub>
                                        <m:r>
                                          <a:rPr lang="en-US" altLang="zh-TW" sz="14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TW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400" i="1"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</m:e>
                                      <m:sub>
                                        <m:r>
                                          <a:rPr lang="en-US" altLang="zh-TW" sz="14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)   </m:t>
                                </m:r>
                                <m: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𝑓𝑜𝑟</m:t>
                                </m:r>
                                <m: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TW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zh-TW" sz="1400" i="1"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</m:e>
                                      <m:sub>
                                        <m:r>
                                          <a:rPr lang="en-US" altLang="zh-TW" sz="14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TW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400" i="1"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</m:e>
                                      <m:sub>
                                        <m:r>
                                          <a:rPr lang="en-US" altLang="zh-TW" sz="14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den>
                                </m:f>
                                <m:d>
                                  <m:dPr>
                                    <m:ctrlP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TW" sz="1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14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𝑓𝑜𝑟</m:t>
                                </m:r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dirty="0" smtClean="0"/>
              </a:p>
              <a:p>
                <a:r>
                  <a:rPr lang="en-US" altLang="zh-TW" sz="1200" dirty="0"/>
                  <a:t>where </a:t>
                </a:r>
                <a14:m>
                  <m:oMath xmlns:m="http://schemas.openxmlformats.org/officeDocument/2006/math">
                    <m:r>
                      <a:rPr lang="en-US" altLang="zh-TW" sz="12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TW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TW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12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TW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en-US" altLang="zh-TW" sz="1200" i="1">
                        <a:latin typeface="Cambria Math" panose="02040503050406030204" pitchFamily="18" charset="0"/>
                      </a:rPr>
                      <m:t>≡0</m:t>
                    </m:r>
                  </m:oMath>
                </a14:m>
                <a:r>
                  <a:rPr lang="en-US" altLang="zh-TW" sz="1200" dirty="0" smtClean="0"/>
                  <a:t>.</a:t>
                </a:r>
                <a:endParaRPr lang="zh-TW" altLang="en-US" sz="12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96" y="1556792"/>
                <a:ext cx="4746428" cy="127881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2999656" y="6646268"/>
            <a:ext cx="6024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1"/>
                </a:solidFill>
              </a:rPr>
              <a:t>C:\Users\sjche\Desktop\Work place\teaching\computational physics\PDE\1DPoisson_linalg.py</a:t>
            </a:r>
            <a:endParaRPr lang="zh-TW" alt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7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528" y="260648"/>
            <a:ext cx="9865096" cy="648072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Exercise: an uniformly charged line</a:t>
            </a:r>
            <a:r>
              <a:rPr lang="zh-TW" altLang="en-US" dirty="0" smtClean="0"/>
              <a:t> </a:t>
            </a:r>
            <a:r>
              <a:rPr lang="en-US" altLang="zh-TW" dirty="0" smtClean="0"/>
              <a:t>(2D problem)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191344" y="1052736"/>
                <a:ext cx="5062897" cy="18034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dirty="0" smtClean="0"/>
                  <a:t>Consider a line charged uniformly with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 smtClean="0"/>
                  <a:t> along the z-direction. The Poisson’s equation describing the electrostatic system is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TW" dirty="0" smtClean="0"/>
              </a:p>
              <a:p>
                <a:r>
                  <a:rPr lang="en-US" altLang="zh-TW" dirty="0" smtClean="0"/>
                  <a:t>Where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is the 1D charge density</a:t>
                </a:r>
                <a:endParaRPr lang="en-US" altLang="zh-TW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44" y="1052736"/>
                <a:ext cx="5062897" cy="1803442"/>
              </a:xfrm>
              <a:prstGeom prst="rect">
                <a:avLst/>
              </a:prstGeom>
              <a:blipFill>
                <a:blip r:embed="rId4"/>
                <a:stretch>
                  <a:fillRect l="-963" t="-4392" r="-602" b="-40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91344" y="2780928"/>
                <a:ext cx="5414754" cy="15193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dirty="0" smtClean="0">
                    <a:latin typeface="Trebuchet MS" panose="020B0603020202020204" pitchFamily="34" charset="0"/>
                  </a:rPr>
                  <a:t>FDM: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−4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altLang="zh-TW" dirty="0"/>
              </a:p>
              <a:p>
                <a:r>
                  <a:rPr lang="en-US" altLang="zh-TW" dirty="0" smtClean="0"/>
                  <a:t>As a tutorial example, we set a small set of grids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=0,1,..,(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−1)=2</m:t>
                    </m:r>
                  </m:oMath>
                </a14:m>
                <a:r>
                  <a:rPr lang="en-US" altLang="zh-TW" dirty="0" smtClean="0"/>
                  <a:t> as depicted by the schematics.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44" y="2780928"/>
                <a:ext cx="5414754" cy="1519390"/>
              </a:xfrm>
              <a:prstGeom prst="rect">
                <a:avLst/>
              </a:prstGeom>
              <a:blipFill>
                <a:blip r:embed="rId5"/>
                <a:stretch>
                  <a:fillRect l="-900" t="-2410" b="-52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6528048" y="5373216"/>
                <a:ext cx="5414754" cy="9679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dirty="0"/>
                  <a:t>Boundary conditions: </a:t>
                </a:r>
                <a:endParaRPr lang="en-US" altLang="zh-TW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,0</m:t>
                          </m:r>
                        </m:sub>
                      </m:sSub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=0, </m:t>
                      </m:r>
                      <m:sSub>
                        <m:sSubPr>
                          <m:ctrlP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=0, </m:t>
                      </m:r>
                      <m:sSub>
                        <m:sSubPr>
                          <m:ctrlP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=0, </m:t>
                      </m:r>
                      <m:sSub>
                        <m:sSubPr>
                          <m:ctrlP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TW" b="0" dirty="0">
                  <a:solidFill>
                    <a:srgbClr val="FF0000"/>
                  </a:solidFill>
                </a:endParaRPr>
              </a:p>
              <a:p>
                <a:r>
                  <a:rPr lang="en-US" altLang="zh-TW" dirty="0"/>
                  <a:t>where </a:t>
                </a:r>
                <a:r>
                  <a:rPr lang="en-US" altLang="zh-TW" dirty="0" err="1"/>
                  <a:t>i,j</a:t>
                </a:r>
                <a:r>
                  <a:rPr lang="en-US" altLang="zh-TW" dirty="0"/>
                  <a:t>=0,1,2.</a:t>
                </a:r>
                <a:endParaRPr lang="en-US" altLang="zh-TW" b="0" dirty="0"/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048" y="5373216"/>
                <a:ext cx="5414754" cy="967957"/>
              </a:xfrm>
              <a:prstGeom prst="rect">
                <a:avLst/>
              </a:prstGeom>
              <a:blipFill>
                <a:blip r:embed="rId6"/>
                <a:stretch>
                  <a:fillRect l="-1014" t="-3774" b="-62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物件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7574941"/>
              </p:ext>
            </p:extLst>
          </p:nvPr>
        </p:nvGraphicFramePr>
        <p:xfrm>
          <a:off x="6815758" y="915989"/>
          <a:ext cx="4243010" cy="32330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83" name="Equation" r:id="rId7" imgW="3035160" imgH="2311200" progId="Equation.DSMT4">
                  <p:embed/>
                </p:oleObj>
              </mc:Choice>
              <mc:Fallback>
                <p:oleObj name="Equation" r:id="rId7" imgW="3035160" imgH="2311200" progId="Equation.DSMT4">
                  <p:embed/>
                  <p:pic>
                    <p:nvPicPr>
                      <p:cNvPr id="29" name="物件 2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15758" y="915989"/>
                        <a:ext cx="4243010" cy="323309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向右箭號 7"/>
          <p:cNvSpPr/>
          <p:nvPr/>
        </p:nvSpPr>
        <p:spPr>
          <a:xfrm>
            <a:off x="5519936" y="3501008"/>
            <a:ext cx="1224136" cy="21602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6" name="群組 15"/>
          <p:cNvGrpSpPr/>
          <p:nvPr/>
        </p:nvGrpSpPr>
        <p:grpSpPr>
          <a:xfrm>
            <a:off x="263352" y="4738046"/>
            <a:ext cx="1993641" cy="2095047"/>
            <a:chOff x="3832898" y="2906398"/>
            <a:chExt cx="2394973" cy="2516794"/>
          </a:xfrm>
        </p:grpSpPr>
        <p:sp>
          <p:nvSpPr>
            <p:cNvPr id="17" name="Oval 19"/>
            <p:cNvSpPr/>
            <p:nvPr/>
          </p:nvSpPr>
          <p:spPr>
            <a:xfrm>
              <a:off x="4322800" y="3321721"/>
              <a:ext cx="238134" cy="23167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18" name="Oval 21"/>
            <p:cNvSpPr/>
            <p:nvPr/>
          </p:nvSpPr>
          <p:spPr>
            <a:xfrm>
              <a:off x="5156268" y="3321721"/>
              <a:ext cx="238134" cy="23167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19" name="Oval 19"/>
            <p:cNvSpPr/>
            <p:nvPr/>
          </p:nvSpPr>
          <p:spPr>
            <a:xfrm>
              <a:off x="5989737" y="3321722"/>
              <a:ext cx="238134" cy="231678"/>
            </a:xfrm>
            <a:prstGeom prst="ellipse">
              <a:avLst/>
            </a:prstGeom>
            <a:solidFill>
              <a:srgbClr val="A6A6A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15E77BCC-0F42-46E8-91F7-73D28D4D71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44992" y="3255945"/>
              <a:ext cx="76927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字方塊 20">
                  <a:extLst>
                    <a:ext uri="{FF2B5EF4-FFF2-40B4-BE49-F238E27FC236}">
                      <a16:creationId xmlns:a16="http://schemas.microsoft.com/office/drawing/2014/main" id="{E7B1C1E6-CA07-4D9B-A0E8-0084462C40F4}"/>
                    </a:ext>
                  </a:extLst>
                </p:cNvPr>
                <p:cNvSpPr txBox="1"/>
                <p:nvPr/>
              </p:nvSpPr>
              <p:spPr>
                <a:xfrm>
                  <a:off x="5554108" y="2906398"/>
                  <a:ext cx="410405" cy="3697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zh-TW" altLang="en-US" sz="1400" dirty="0"/>
                </a:p>
              </p:txBody>
            </p:sp>
          </mc:Choice>
          <mc:Fallback xmlns="">
            <p:sp>
              <p:nvSpPr>
                <p:cNvPr id="21" name="文字方塊 20">
                  <a:extLst>
                    <a:ext uri="{FF2B5EF4-FFF2-40B4-BE49-F238E27FC236}">
                      <a16:creationId xmlns:a16="http://schemas.microsoft.com/office/drawing/2014/main" id="{E7B1C1E6-CA07-4D9B-A0E8-0084462C40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4108" y="2906398"/>
                  <a:ext cx="410405" cy="36973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Oval 19"/>
            <p:cNvSpPr/>
            <p:nvPr/>
          </p:nvSpPr>
          <p:spPr>
            <a:xfrm>
              <a:off x="4322800" y="4104347"/>
              <a:ext cx="238134" cy="23167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23" name="Oval 21"/>
            <p:cNvSpPr/>
            <p:nvPr/>
          </p:nvSpPr>
          <p:spPr>
            <a:xfrm>
              <a:off x="5156268" y="4104347"/>
              <a:ext cx="238134" cy="2316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24" name="Oval 19"/>
            <p:cNvSpPr/>
            <p:nvPr/>
          </p:nvSpPr>
          <p:spPr>
            <a:xfrm>
              <a:off x="5989737" y="4104348"/>
              <a:ext cx="238134" cy="23167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25" name="Oval 19"/>
            <p:cNvSpPr/>
            <p:nvPr/>
          </p:nvSpPr>
          <p:spPr>
            <a:xfrm>
              <a:off x="4322800" y="4901790"/>
              <a:ext cx="238134" cy="23167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26" name="Oval 21"/>
            <p:cNvSpPr/>
            <p:nvPr/>
          </p:nvSpPr>
          <p:spPr>
            <a:xfrm>
              <a:off x="5156268" y="4901790"/>
              <a:ext cx="238134" cy="23167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27" name="Oval 19"/>
            <p:cNvSpPr/>
            <p:nvPr/>
          </p:nvSpPr>
          <p:spPr>
            <a:xfrm>
              <a:off x="5989737" y="4901791"/>
              <a:ext cx="238134" cy="23167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33"/>
                <p:cNvSpPr txBox="1"/>
                <p:nvPr/>
              </p:nvSpPr>
              <p:spPr>
                <a:xfrm>
                  <a:off x="3841031" y="5063577"/>
                  <a:ext cx="625494" cy="3426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1200" b="0" i="1" dirty="0" smtClean="0">
                                <a:latin typeface="Cambria Math" panose="02040503050406030204" pitchFamily="18" charset="0"/>
                              </a:rPr>
                              <m:t>0,0</m:t>
                            </m:r>
                          </m:sub>
                        </m:sSub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28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1031" y="5063577"/>
                  <a:ext cx="625494" cy="34262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4"/>
                <p:cNvSpPr txBox="1"/>
                <p:nvPr/>
              </p:nvSpPr>
              <p:spPr>
                <a:xfrm>
                  <a:off x="4712910" y="5063577"/>
                  <a:ext cx="625494" cy="3426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1200" b="0" i="1" dirty="0" smtClean="0">
                                <a:latin typeface="Cambria Math" panose="02040503050406030204" pitchFamily="18" charset="0"/>
                              </a:rPr>
                              <m:t>1,0</m:t>
                            </m:r>
                          </m:sub>
                        </m:sSub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32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2910" y="5063577"/>
                  <a:ext cx="625494" cy="34262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3837314" y="4210246"/>
                  <a:ext cx="625494" cy="3426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1200" b="0" i="1" dirty="0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sub>
                        </m:sSub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7314" y="4210246"/>
                  <a:ext cx="625494" cy="34262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4698127" y="4285701"/>
                  <a:ext cx="625494" cy="3426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8127" y="4285701"/>
                  <a:ext cx="625494" cy="34262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8"/>
                <p:cNvSpPr txBox="1"/>
                <p:nvPr/>
              </p:nvSpPr>
              <p:spPr>
                <a:xfrm>
                  <a:off x="5584789" y="5080572"/>
                  <a:ext cx="625494" cy="3426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1200" b="0" i="1" dirty="0" smtClean="0">
                                <a:latin typeface="Cambria Math" panose="02040503050406030204" pitchFamily="18" charset="0"/>
                              </a:rPr>
                              <m:t>2,0</m:t>
                            </m:r>
                          </m:sub>
                        </m:sSub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38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4789" y="5080572"/>
                  <a:ext cx="625494" cy="34262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6">
                  <a:extLst>
                    <a:ext uri="{FF2B5EF4-FFF2-40B4-BE49-F238E27FC236}">
                      <a16:creationId xmlns:a16="http://schemas.microsoft.com/office/drawing/2014/main" id="{670A4415-C18C-4FD7-9BFF-706EAC9D2B71}"/>
                    </a:ext>
                  </a:extLst>
                </p:cNvPr>
                <p:cNvSpPr txBox="1"/>
                <p:nvPr/>
              </p:nvSpPr>
              <p:spPr>
                <a:xfrm>
                  <a:off x="5554108" y="4279066"/>
                  <a:ext cx="625494" cy="3426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</m:sSub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39" name="TextBox 36">
                  <a:extLst>
                    <a:ext uri="{FF2B5EF4-FFF2-40B4-BE49-F238E27FC236}">
                      <a16:creationId xmlns:a16="http://schemas.microsoft.com/office/drawing/2014/main" id="{670A4415-C18C-4FD7-9BFF-706EAC9D2B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4108" y="4279066"/>
                  <a:ext cx="625494" cy="3426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5">
                  <a:extLst>
                    <a:ext uri="{FF2B5EF4-FFF2-40B4-BE49-F238E27FC236}">
                      <a16:creationId xmlns:a16="http://schemas.microsoft.com/office/drawing/2014/main" id="{F1704B50-8403-4430-A21B-CFD63EDB1106}"/>
                    </a:ext>
                  </a:extLst>
                </p:cNvPr>
                <p:cNvSpPr txBox="1"/>
                <p:nvPr/>
              </p:nvSpPr>
              <p:spPr>
                <a:xfrm>
                  <a:off x="3832898" y="3383469"/>
                  <a:ext cx="625494" cy="3426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  <m:t>0,2</m:t>
                            </m:r>
                          </m:sub>
                        </m:sSub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40" name="TextBox 35">
                  <a:extLst>
                    <a:ext uri="{FF2B5EF4-FFF2-40B4-BE49-F238E27FC236}">
                      <a16:creationId xmlns:a16="http://schemas.microsoft.com/office/drawing/2014/main" id="{F1704B50-8403-4430-A21B-CFD63EDB11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2898" y="3383469"/>
                  <a:ext cx="625494" cy="34262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35">
                  <a:extLst>
                    <a:ext uri="{FF2B5EF4-FFF2-40B4-BE49-F238E27FC236}">
                      <a16:creationId xmlns:a16="http://schemas.microsoft.com/office/drawing/2014/main" id="{D47C4DB6-B29F-44A3-BA3B-2C8B8B02A977}"/>
                    </a:ext>
                  </a:extLst>
                </p:cNvPr>
                <p:cNvSpPr txBox="1"/>
                <p:nvPr/>
              </p:nvSpPr>
              <p:spPr>
                <a:xfrm>
                  <a:off x="4719498" y="3410588"/>
                  <a:ext cx="625494" cy="3426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1200" b="0" i="1" dirty="0" smtClean="0"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</m:sSub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41" name="TextBox 35">
                  <a:extLst>
                    <a:ext uri="{FF2B5EF4-FFF2-40B4-BE49-F238E27FC236}">
                      <a16:creationId xmlns:a16="http://schemas.microsoft.com/office/drawing/2014/main" id="{D47C4DB6-B29F-44A3-BA3B-2C8B8B02A9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9498" y="3410588"/>
                  <a:ext cx="625494" cy="34262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35">
                  <a:extLst>
                    <a:ext uri="{FF2B5EF4-FFF2-40B4-BE49-F238E27FC236}">
                      <a16:creationId xmlns:a16="http://schemas.microsoft.com/office/drawing/2014/main" id="{47C08653-B580-4B01-BE75-EE45A2FDAD4A}"/>
                    </a:ext>
                  </a:extLst>
                </p:cNvPr>
                <p:cNvSpPr txBox="1"/>
                <p:nvPr/>
              </p:nvSpPr>
              <p:spPr>
                <a:xfrm>
                  <a:off x="5586673" y="3429776"/>
                  <a:ext cx="625494" cy="3426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1200" b="0" i="1" dirty="0" smtClean="0">
                                <a:latin typeface="Cambria Math" panose="02040503050406030204" pitchFamily="18" charset="0"/>
                              </a:rPr>
                              <m:t>2,2</m:t>
                            </m:r>
                          </m:sub>
                        </m:sSub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42" name="TextBox 35">
                  <a:extLst>
                    <a:ext uri="{FF2B5EF4-FFF2-40B4-BE49-F238E27FC236}">
                      <a16:creationId xmlns:a16="http://schemas.microsoft.com/office/drawing/2014/main" id="{47C08653-B580-4B01-BE75-EE45A2FDAD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6673" y="3429776"/>
                  <a:ext cx="625494" cy="34262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4">
                  <a:extLst>
                    <a:ext uri="{FF2B5EF4-FFF2-40B4-BE49-F238E27FC236}">
                      <a16:creationId xmlns:a16="http://schemas.microsoft.com/office/drawing/2014/main" id="{A94D2D9A-653A-4992-87C6-04FDA2E6326E}"/>
                    </a:ext>
                  </a:extLst>
                </p:cNvPr>
                <p:cNvSpPr txBox="1"/>
                <p:nvPr/>
              </p:nvSpPr>
              <p:spPr>
                <a:xfrm>
                  <a:off x="4438424" y="3165909"/>
                  <a:ext cx="829976" cy="3697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TW" altLang="en-US" sz="1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4">
                  <a:extLst>
                    <a:ext uri="{FF2B5EF4-FFF2-40B4-BE49-F238E27FC236}">
                      <a16:creationId xmlns:a16="http://schemas.microsoft.com/office/drawing/2014/main" id="{A94D2D9A-653A-4992-87C6-04FDA2E632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8424" y="3165909"/>
                  <a:ext cx="829976" cy="369735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矩形 43"/>
            <p:cNvSpPr/>
            <p:nvPr/>
          </p:nvSpPr>
          <p:spPr>
            <a:xfrm>
              <a:off x="4438965" y="3429000"/>
              <a:ext cx="1657036" cy="159893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F0B5CF0C-6AEF-49C4-BF79-28CCF5B9CC16}"/>
                    </a:ext>
                  </a:extLst>
                </p:cNvPr>
                <p:cNvSpPr txBox="1"/>
                <p:nvPr/>
              </p:nvSpPr>
              <p:spPr>
                <a:xfrm>
                  <a:off x="5095404" y="3992827"/>
                  <a:ext cx="411253" cy="3697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oMath>
                    </m:oMathPara>
                  </a14:m>
                  <a:endParaRPr lang="zh-TW" altLang="en-US" sz="1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F0B5CF0C-6AEF-49C4-BF79-28CCF5B9CC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5404" y="3992827"/>
                  <a:ext cx="411253" cy="369735"/>
                </a:xfrm>
                <a:prstGeom prst="rect">
                  <a:avLst/>
                </a:prstGeom>
                <a:blipFill>
                  <a:blip r:embed="rId20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143672" y="5242102"/>
                <a:ext cx="3024336" cy="12536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dirty="0" smtClean="0"/>
                  <a:t>Charge density:</a:t>
                </a:r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=(1,1)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TW" dirty="0" smtClean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672" y="5242102"/>
                <a:ext cx="3024336" cy="1253613"/>
              </a:xfrm>
              <a:prstGeom prst="rect">
                <a:avLst/>
              </a:prstGeom>
              <a:blipFill>
                <a:blip r:embed="rId35"/>
                <a:stretch>
                  <a:fillRect l="-1815" t="-339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375920" y="2996952"/>
                <a:ext cx="151216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600" dirty="0" smtClean="0">
                    <a:solidFill>
                      <a:srgbClr val="FF0000"/>
                    </a:solidFill>
                  </a:rPr>
                  <a:t>Case of N=3</a:t>
                </a:r>
              </a:p>
              <a:p>
                <a14:m>
                  <m:oMath xmlns:m="http://schemas.openxmlformats.org/officeDocument/2006/math">
                    <m:r>
                      <a:rPr lang="en-US" altLang="zh-TW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TW" sz="1600" dirty="0" smtClean="0">
                    <a:solidFill>
                      <a:srgbClr val="FF0000"/>
                    </a:solidFill>
                  </a:rPr>
                  <a:t>=1</a:t>
                </a:r>
                <a:endParaRPr lang="zh-TW" alt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920" y="2996952"/>
                <a:ext cx="1512168" cy="584775"/>
              </a:xfrm>
              <a:prstGeom prst="rect">
                <a:avLst/>
              </a:prstGeom>
              <a:blipFill>
                <a:blip r:embed="rId36"/>
                <a:stretch>
                  <a:fillRect l="-2419" t="-4167" b="-114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/>
          <p:cNvSpPr txBox="1"/>
          <p:nvPr/>
        </p:nvSpPr>
        <p:spPr>
          <a:xfrm>
            <a:off x="24407" y="25460"/>
            <a:ext cx="1603324" cy="523220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exercise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31504" y="4293096"/>
            <a:ext cx="9386609" cy="400110"/>
          </a:xfrm>
          <a:prstGeom prst="rect">
            <a:avLst/>
          </a:prstGeom>
          <a:solidFill>
            <a:srgbClr val="FFFFFF"/>
          </a:solidFill>
          <a:ln w="28575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7030A0"/>
                </a:solidFill>
              </a:rPr>
              <a:t>Write a python code to implement the </a:t>
            </a:r>
            <a:r>
              <a:rPr lang="en-US" altLang="zh-TW" sz="2000" dirty="0" smtClean="0">
                <a:solidFill>
                  <a:srgbClr val="7030A0"/>
                </a:solidFill>
              </a:rPr>
              <a:t>2D Poisson’s </a:t>
            </a:r>
            <a:r>
              <a:rPr lang="en-US" altLang="zh-TW" sz="2000" dirty="0">
                <a:solidFill>
                  <a:srgbClr val="7030A0"/>
                </a:solidFill>
              </a:rPr>
              <a:t>eq. in the discretized FDM.  </a:t>
            </a:r>
            <a:endParaRPr lang="zh-TW" alt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39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Exercise: an uniformly charged line</a:t>
            </a:r>
            <a:r>
              <a:rPr lang="zh-TW" altLang="en-US" dirty="0"/>
              <a:t> </a:t>
            </a:r>
            <a:r>
              <a:rPr lang="en-US" altLang="zh-TW" dirty="0" smtClean="0"/>
              <a:t>(N=3)</a:t>
            </a:r>
            <a:endParaRPr lang="zh-TW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51784" y="6546472"/>
            <a:ext cx="65278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accent1"/>
                </a:solidFill>
              </a:rPr>
              <a:t>C:\Users\sjche\Desktop\Work place\teaching\computational </a:t>
            </a:r>
            <a:r>
              <a:rPr lang="en-US" altLang="zh-TW" sz="1200" dirty="0" smtClean="0">
                <a:solidFill>
                  <a:schemeClr val="accent1"/>
                </a:solidFill>
              </a:rPr>
              <a:t>physics\PDE\2DPoisson_linalg.py</a:t>
            </a:r>
            <a:endParaRPr lang="zh-TW" altLang="en-US" sz="1200" dirty="0">
              <a:solidFill>
                <a:schemeClr val="accent1"/>
              </a:solidFill>
            </a:endParaRPr>
          </a:p>
        </p:txBody>
      </p:sp>
      <p:grpSp>
        <p:nvGrpSpPr>
          <p:cNvPr id="8" name="群組 15"/>
          <p:cNvGrpSpPr/>
          <p:nvPr/>
        </p:nvGrpSpPr>
        <p:grpSpPr>
          <a:xfrm>
            <a:off x="263352" y="1412776"/>
            <a:ext cx="1993641" cy="2095047"/>
            <a:chOff x="3832898" y="2906398"/>
            <a:chExt cx="2394973" cy="2516794"/>
          </a:xfrm>
        </p:grpSpPr>
        <p:sp>
          <p:nvSpPr>
            <p:cNvPr id="9" name="Oval 19"/>
            <p:cNvSpPr/>
            <p:nvPr/>
          </p:nvSpPr>
          <p:spPr>
            <a:xfrm>
              <a:off x="4322800" y="3321721"/>
              <a:ext cx="238134" cy="23167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10" name="Oval 21"/>
            <p:cNvSpPr/>
            <p:nvPr/>
          </p:nvSpPr>
          <p:spPr>
            <a:xfrm>
              <a:off x="5156268" y="3321721"/>
              <a:ext cx="238134" cy="23167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11" name="Oval 19"/>
            <p:cNvSpPr/>
            <p:nvPr/>
          </p:nvSpPr>
          <p:spPr>
            <a:xfrm>
              <a:off x="5989737" y="3321722"/>
              <a:ext cx="238134" cy="231678"/>
            </a:xfrm>
            <a:prstGeom prst="ellipse">
              <a:avLst/>
            </a:prstGeom>
            <a:solidFill>
              <a:srgbClr val="A6A6A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cxnSp>
          <p:nvCxnSpPr>
            <p:cNvPr id="12" name="直線單箭頭接點 19">
              <a:extLst>
                <a:ext uri="{FF2B5EF4-FFF2-40B4-BE49-F238E27FC236}">
                  <a16:creationId xmlns:a16="http://schemas.microsoft.com/office/drawing/2014/main" id="{15E77BCC-0F42-46E8-91F7-73D28D4D71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44992" y="3255945"/>
              <a:ext cx="76927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字方塊 20">
                  <a:extLst>
                    <a:ext uri="{FF2B5EF4-FFF2-40B4-BE49-F238E27FC236}">
                      <a16:creationId xmlns:a16="http://schemas.microsoft.com/office/drawing/2014/main" id="{E7B1C1E6-CA07-4D9B-A0E8-0084462C40F4}"/>
                    </a:ext>
                  </a:extLst>
                </p:cNvPr>
                <p:cNvSpPr txBox="1"/>
                <p:nvPr/>
              </p:nvSpPr>
              <p:spPr>
                <a:xfrm>
                  <a:off x="5554108" y="2906398"/>
                  <a:ext cx="410405" cy="3697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zh-TW" altLang="en-US" sz="1400" dirty="0"/>
                </a:p>
              </p:txBody>
            </p:sp>
          </mc:Choice>
          <mc:Fallback xmlns="">
            <p:sp>
              <p:nvSpPr>
                <p:cNvPr id="21" name="文字方塊 20">
                  <a:extLst>
                    <a:ext uri="{FF2B5EF4-FFF2-40B4-BE49-F238E27FC236}">
                      <a16:creationId xmlns:a16="http://schemas.microsoft.com/office/drawing/2014/main" id="{E7B1C1E6-CA07-4D9B-A0E8-0084462C40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4108" y="2906398"/>
                  <a:ext cx="410405" cy="36973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9"/>
            <p:cNvSpPr/>
            <p:nvPr/>
          </p:nvSpPr>
          <p:spPr>
            <a:xfrm>
              <a:off x="4322800" y="4104347"/>
              <a:ext cx="238134" cy="23167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15" name="Oval 21"/>
            <p:cNvSpPr/>
            <p:nvPr/>
          </p:nvSpPr>
          <p:spPr>
            <a:xfrm>
              <a:off x="5156268" y="4104347"/>
              <a:ext cx="238134" cy="2316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16" name="Oval 19"/>
            <p:cNvSpPr/>
            <p:nvPr/>
          </p:nvSpPr>
          <p:spPr>
            <a:xfrm>
              <a:off x="5989737" y="4104348"/>
              <a:ext cx="238134" cy="23167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17" name="Oval 19"/>
            <p:cNvSpPr/>
            <p:nvPr/>
          </p:nvSpPr>
          <p:spPr>
            <a:xfrm>
              <a:off x="4322800" y="4901790"/>
              <a:ext cx="238134" cy="23167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18" name="Oval 21"/>
            <p:cNvSpPr/>
            <p:nvPr/>
          </p:nvSpPr>
          <p:spPr>
            <a:xfrm>
              <a:off x="5156268" y="4901790"/>
              <a:ext cx="238134" cy="23167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19" name="Oval 19"/>
            <p:cNvSpPr/>
            <p:nvPr/>
          </p:nvSpPr>
          <p:spPr>
            <a:xfrm>
              <a:off x="5989737" y="4901791"/>
              <a:ext cx="238134" cy="23167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33"/>
                <p:cNvSpPr txBox="1"/>
                <p:nvPr/>
              </p:nvSpPr>
              <p:spPr>
                <a:xfrm>
                  <a:off x="3841031" y="5063577"/>
                  <a:ext cx="625494" cy="3426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1200" b="0" i="1" dirty="0" smtClean="0">
                                <a:latin typeface="Cambria Math" panose="02040503050406030204" pitchFamily="18" charset="0"/>
                              </a:rPr>
                              <m:t>0,0</m:t>
                            </m:r>
                          </m:sub>
                        </m:sSub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28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1031" y="5063577"/>
                  <a:ext cx="625494" cy="34262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34"/>
                <p:cNvSpPr txBox="1"/>
                <p:nvPr/>
              </p:nvSpPr>
              <p:spPr>
                <a:xfrm>
                  <a:off x="4712910" y="5063577"/>
                  <a:ext cx="625494" cy="3426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1200" b="0" i="1" dirty="0" smtClean="0">
                                <a:latin typeface="Cambria Math" panose="02040503050406030204" pitchFamily="18" charset="0"/>
                              </a:rPr>
                              <m:t>1,0</m:t>
                            </m:r>
                          </m:sub>
                        </m:sSub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32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2910" y="5063577"/>
                  <a:ext cx="625494" cy="34262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3837314" y="4210246"/>
                  <a:ext cx="625494" cy="3426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1200" b="0" i="1" dirty="0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sub>
                        </m:sSub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7314" y="4210246"/>
                  <a:ext cx="625494" cy="34262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4698127" y="4285701"/>
                  <a:ext cx="625494" cy="3426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8127" y="4285701"/>
                  <a:ext cx="625494" cy="34262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38"/>
                <p:cNvSpPr txBox="1"/>
                <p:nvPr/>
              </p:nvSpPr>
              <p:spPr>
                <a:xfrm>
                  <a:off x="5584789" y="5080572"/>
                  <a:ext cx="625494" cy="3426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1200" b="0" i="1" dirty="0" smtClean="0">
                                <a:latin typeface="Cambria Math" panose="02040503050406030204" pitchFamily="18" charset="0"/>
                              </a:rPr>
                              <m:t>2,0</m:t>
                            </m:r>
                          </m:sub>
                        </m:sSub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38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4789" y="5080572"/>
                  <a:ext cx="625494" cy="34262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36">
                  <a:extLst>
                    <a:ext uri="{FF2B5EF4-FFF2-40B4-BE49-F238E27FC236}">
                      <a16:creationId xmlns:a16="http://schemas.microsoft.com/office/drawing/2014/main" id="{670A4415-C18C-4FD7-9BFF-706EAC9D2B71}"/>
                    </a:ext>
                  </a:extLst>
                </p:cNvPr>
                <p:cNvSpPr txBox="1"/>
                <p:nvPr/>
              </p:nvSpPr>
              <p:spPr>
                <a:xfrm>
                  <a:off x="5554108" y="4279066"/>
                  <a:ext cx="625494" cy="3426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</m:sSub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39" name="TextBox 36">
                  <a:extLst>
                    <a:ext uri="{FF2B5EF4-FFF2-40B4-BE49-F238E27FC236}">
                      <a16:creationId xmlns:a16="http://schemas.microsoft.com/office/drawing/2014/main" id="{670A4415-C18C-4FD7-9BFF-706EAC9D2B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4108" y="4279066"/>
                  <a:ext cx="625494" cy="3426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35">
                  <a:extLst>
                    <a:ext uri="{FF2B5EF4-FFF2-40B4-BE49-F238E27FC236}">
                      <a16:creationId xmlns:a16="http://schemas.microsoft.com/office/drawing/2014/main" id="{F1704B50-8403-4430-A21B-CFD63EDB1106}"/>
                    </a:ext>
                  </a:extLst>
                </p:cNvPr>
                <p:cNvSpPr txBox="1"/>
                <p:nvPr/>
              </p:nvSpPr>
              <p:spPr>
                <a:xfrm>
                  <a:off x="3832898" y="3383469"/>
                  <a:ext cx="625494" cy="3426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  <m:t>0,2</m:t>
                            </m:r>
                          </m:sub>
                        </m:sSub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40" name="TextBox 35">
                  <a:extLst>
                    <a:ext uri="{FF2B5EF4-FFF2-40B4-BE49-F238E27FC236}">
                      <a16:creationId xmlns:a16="http://schemas.microsoft.com/office/drawing/2014/main" id="{F1704B50-8403-4430-A21B-CFD63EDB11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2898" y="3383469"/>
                  <a:ext cx="625494" cy="34262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35">
                  <a:extLst>
                    <a:ext uri="{FF2B5EF4-FFF2-40B4-BE49-F238E27FC236}">
                      <a16:creationId xmlns:a16="http://schemas.microsoft.com/office/drawing/2014/main" id="{D47C4DB6-B29F-44A3-BA3B-2C8B8B02A977}"/>
                    </a:ext>
                  </a:extLst>
                </p:cNvPr>
                <p:cNvSpPr txBox="1"/>
                <p:nvPr/>
              </p:nvSpPr>
              <p:spPr>
                <a:xfrm>
                  <a:off x="4719498" y="3410588"/>
                  <a:ext cx="625494" cy="3426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1200" b="0" i="1" dirty="0" smtClean="0"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</m:sSub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41" name="TextBox 35">
                  <a:extLst>
                    <a:ext uri="{FF2B5EF4-FFF2-40B4-BE49-F238E27FC236}">
                      <a16:creationId xmlns:a16="http://schemas.microsoft.com/office/drawing/2014/main" id="{D47C4DB6-B29F-44A3-BA3B-2C8B8B02A9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9498" y="3410588"/>
                  <a:ext cx="625494" cy="34262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35">
                  <a:extLst>
                    <a:ext uri="{FF2B5EF4-FFF2-40B4-BE49-F238E27FC236}">
                      <a16:creationId xmlns:a16="http://schemas.microsoft.com/office/drawing/2014/main" id="{47C08653-B580-4B01-BE75-EE45A2FDAD4A}"/>
                    </a:ext>
                  </a:extLst>
                </p:cNvPr>
                <p:cNvSpPr txBox="1"/>
                <p:nvPr/>
              </p:nvSpPr>
              <p:spPr>
                <a:xfrm>
                  <a:off x="5586673" y="3429776"/>
                  <a:ext cx="625494" cy="3426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1200" b="0" i="1" dirty="0" smtClean="0">
                                <a:latin typeface="Cambria Math" panose="02040503050406030204" pitchFamily="18" charset="0"/>
                              </a:rPr>
                              <m:t>2,2</m:t>
                            </m:r>
                          </m:sub>
                        </m:sSub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42" name="TextBox 35">
                  <a:extLst>
                    <a:ext uri="{FF2B5EF4-FFF2-40B4-BE49-F238E27FC236}">
                      <a16:creationId xmlns:a16="http://schemas.microsoft.com/office/drawing/2014/main" id="{47C08653-B580-4B01-BE75-EE45A2FDAD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6673" y="3429776"/>
                  <a:ext cx="625494" cy="34262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44">
                  <a:extLst>
                    <a:ext uri="{FF2B5EF4-FFF2-40B4-BE49-F238E27FC236}">
                      <a16:creationId xmlns:a16="http://schemas.microsoft.com/office/drawing/2014/main" id="{A94D2D9A-653A-4992-87C6-04FDA2E6326E}"/>
                    </a:ext>
                  </a:extLst>
                </p:cNvPr>
                <p:cNvSpPr txBox="1"/>
                <p:nvPr/>
              </p:nvSpPr>
              <p:spPr>
                <a:xfrm>
                  <a:off x="4438424" y="3165909"/>
                  <a:ext cx="829976" cy="3697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TW" altLang="en-US" sz="1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4">
                  <a:extLst>
                    <a:ext uri="{FF2B5EF4-FFF2-40B4-BE49-F238E27FC236}">
                      <a16:creationId xmlns:a16="http://schemas.microsoft.com/office/drawing/2014/main" id="{A94D2D9A-653A-4992-87C6-04FDA2E632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8424" y="3165909"/>
                  <a:ext cx="829976" cy="369735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矩形 43"/>
            <p:cNvSpPr/>
            <p:nvPr/>
          </p:nvSpPr>
          <p:spPr>
            <a:xfrm>
              <a:off x="4438965" y="3429000"/>
              <a:ext cx="1657036" cy="159893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44">
                  <a:extLst>
                    <a:ext uri="{FF2B5EF4-FFF2-40B4-BE49-F238E27FC236}">
                      <a16:creationId xmlns:a16="http://schemas.microsoft.com/office/drawing/2014/main" id="{F0B5CF0C-6AEF-49C4-BF79-28CCF5B9CC16}"/>
                    </a:ext>
                  </a:extLst>
                </p:cNvPr>
                <p:cNvSpPr txBox="1"/>
                <p:nvPr/>
              </p:nvSpPr>
              <p:spPr>
                <a:xfrm>
                  <a:off x="5095404" y="3992827"/>
                  <a:ext cx="411253" cy="3697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oMath>
                    </m:oMathPara>
                  </a14:m>
                  <a:endParaRPr lang="zh-TW" altLang="en-US" sz="1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F0B5CF0C-6AEF-49C4-BF79-28CCF5B9CC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5404" y="3992827"/>
                  <a:ext cx="411253" cy="369735"/>
                </a:xfrm>
                <a:prstGeom prst="rect">
                  <a:avLst/>
                </a:prstGeom>
                <a:blipFill>
                  <a:blip r:embed="rId20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4"/>
          <p:cNvGrpSpPr/>
          <p:nvPr/>
        </p:nvGrpSpPr>
        <p:grpSpPr>
          <a:xfrm>
            <a:off x="4151784" y="1916832"/>
            <a:ext cx="6981875" cy="3274775"/>
            <a:chOff x="4151784" y="1916832"/>
            <a:chExt cx="6981875" cy="3274775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35"/>
            <a:stretch>
              <a:fillRect/>
            </a:stretch>
          </p:blipFill>
          <p:spPr>
            <a:xfrm>
              <a:off x="4151784" y="2492896"/>
              <a:ext cx="4021379" cy="2176834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36"/>
            <a:stretch>
              <a:fillRect/>
            </a:stretch>
          </p:blipFill>
          <p:spPr>
            <a:xfrm>
              <a:off x="4223792" y="4725144"/>
              <a:ext cx="6909867" cy="466463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37"/>
            <a:stretch>
              <a:fillRect/>
            </a:stretch>
          </p:blipFill>
          <p:spPr>
            <a:xfrm>
              <a:off x="4151784" y="1916832"/>
              <a:ext cx="3045892" cy="488168"/>
            </a:xfrm>
            <a:prstGeom prst="rect">
              <a:avLst/>
            </a:prstGeom>
          </p:spPr>
        </p:pic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407368" y="3645024"/>
            <a:ext cx="3248799" cy="210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32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36" y="188640"/>
            <a:ext cx="10243202" cy="1008112"/>
          </a:xfrm>
        </p:spPr>
        <p:txBody>
          <a:bodyPr/>
          <a:lstStyle/>
          <a:p>
            <a:r>
              <a:rPr lang="en-US" altLang="zh-TW" dirty="0"/>
              <a:t>A</a:t>
            </a:r>
            <a:r>
              <a:rPr lang="en-US" altLang="zh-TW" dirty="0" smtClean="0"/>
              <a:t>n </a:t>
            </a:r>
            <a:r>
              <a:rPr lang="en-US" altLang="zh-TW" dirty="0"/>
              <a:t>uniformly charged </a:t>
            </a:r>
            <a:r>
              <a:rPr lang="en-US" altLang="zh-TW" dirty="0" smtClean="0"/>
              <a:t>line: </a:t>
            </a:r>
            <a:r>
              <a:rPr lang="en-US" altLang="zh-TW" dirty="0" smtClean="0">
                <a:solidFill>
                  <a:schemeClr val="tx1"/>
                </a:solidFill>
              </a:rPr>
              <a:t>analytical solution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36" y="1196752"/>
            <a:ext cx="7704856" cy="9358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358538" y="2492896"/>
                <a:ext cx="3865161" cy="35612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Gauss’s law: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TW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⋅2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𝑟𝑙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TW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⇒</m:t>
                      </m:r>
                      <m:acc>
                        <m:accPr>
                          <m:chr m:val="⃗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acc>
                        <m:accPr>
                          <m:chr m:val="̂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altLang="zh-TW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</m:nary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altLang="zh-TW" dirty="0" smtClean="0"/>
              </a:p>
              <a:p>
                <a:r>
                  <a:rPr lang="en-US" altLang="zh-TW" dirty="0"/>
                  <a:t>Consider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TW" dirty="0">
                    <a:solidFill>
                      <a:srgbClr val="FF0000"/>
                    </a:solidFill>
                  </a:rPr>
                  <a:t>=0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TW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func>
                        <m:func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8538" y="2492896"/>
                <a:ext cx="3865161" cy="3561231"/>
              </a:xfrm>
              <a:prstGeom prst="rect">
                <a:avLst/>
              </a:prstGeom>
              <a:blipFill>
                <a:blip r:embed="rId4"/>
                <a:stretch>
                  <a:fillRect l="-1420" t="-119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2024" y="3212976"/>
            <a:ext cx="3068441" cy="206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66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Homework: An uniformly </a:t>
            </a:r>
            <a:r>
              <a:rPr lang="en-US" altLang="zh-TW" dirty="0"/>
              <a:t>charged line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29"/>
              <p:cNvSpPr/>
              <p:nvPr/>
            </p:nvSpPr>
            <p:spPr>
              <a:xfrm>
                <a:off x="767408" y="1916832"/>
                <a:ext cx="7776864" cy="34858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dirty="0" smtClean="0"/>
                  <a:t>Consider a line charged uniformly with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𝜆𝛿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 smtClean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)=(0,0)</m:t>
                    </m:r>
                  </m:oMath>
                </a14:m>
                <a:r>
                  <a:rPr lang="en-US" altLang="zh-TW" dirty="0" smtClean="0"/>
                  <a:t> along the z-direction, where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TW" dirty="0" smtClean="0"/>
                  <a:t> stands for the 1D charge density of the charged line. The Poisson’s equation describing the electrostatic system turns out to be a 2D problem and is written as </a:t>
                </a:r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TW" sz="2400" dirty="0" smtClean="0"/>
                  <a:t>.</a:t>
                </a:r>
                <a:endParaRPr lang="en-US" altLang="zh-TW" dirty="0" smtClean="0"/>
              </a:p>
              <a:p>
                <a:endParaRPr lang="en-US" altLang="zh-TW" dirty="0"/>
              </a:p>
              <a:p>
                <a:pPr marL="342900" indent="-342900">
                  <a:buAutoNum type="arabicParenBoth"/>
                </a:pPr>
                <a:r>
                  <a:rPr lang="en-US" altLang="zh-TW" dirty="0" smtClean="0"/>
                  <a:t>Write a code to generate the matrix and vector of </a:t>
                </a:r>
                <a14:m>
                  <m:oMath xmlns:m="http://schemas.openxmlformats.org/officeDocument/2006/math"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altLang="zh-TW" b="1" dirty="0" smtClean="0"/>
                  <a:t> </a:t>
                </a:r>
                <a:r>
                  <a:rPr lang="en-US" altLang="zh-TW" dirty="0" smtClean="0"/>
                  <a:t>and </a:t>
                </a:r>
                <a14:m>
                  <m:oMath xmlns:m="http://schemas.openxmlformats.org/officeDocument/2006/math"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𝝆</m:t>
                    </m:r>
                  </m:oMath>
                </a14:m>
                <a:r>
                  <a:rPr lang="en-US" altLang="zh-TW" b="1" dirty="0" smtClean="0"/>
                  <a:t> </a:t>
                </a:r>
                <a:r>
                  <a:rPr lang="en-US" altLang="zh-TW" dirty="0" smtClean="0"/>
                  <a:t>in the FDM for arbitrary number of 2D grids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=0,1,2,..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TW" b="1" dirty="0" smtClean="0"/>
                  <a:t>.</a:t>
                </a:r>
              </a:p>
              <a:p>
                <a:pPr marL="342900" indent="-342900">
                  <a:buAutoNum type="arabicParenBoth"/>
                </a:pPr>
                <a:r>
                  <a:rPr lang="en-US" altLang="zh-TW" dirty="0" smtClean="0"/>
                  <a:t>Solve </a:t>
                </a:r>
                <a14:m>
                  <m:oMath xmlns:m="http://schemas.openxmlformats.org/officeDocument/2006/math"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𝝆</m:t>
                    </m:r>
                  </m:oMath>
                </a14:m>
                <a:r>
                  <a:rPr lang="en-US" altLang="zh-TW" b="1" dirty="0" smtClean="0"/>
                  <a:t> </a:t>
                </a:r>
                <a:r>
                  <a:rPr lang="en-US" altLang="zh-TW" dirty="0" smtClean="0"/>
                  <a:t>with the use of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=3,11,51,….</m:t>
                    </m:r>
                  </m:oMath>
                </a14:m>
                <a:r>
                  <a:rPr lang="en-US" altLang="zh-TW" dirty="0" smtClean="0"/>
                  <a:t>.</a:t>
                </a:r>
              </a:p>
              <a:p>
                <a:pPr marL="342900" indent="-342900">
                  <a:buAutoNum type="arabicParenBoth"/>
                </a:pPr>
                <a:r>
                  <a:rPr lang="en-US" altLang="zh-TW" dirty="0" smtClean="0"/>
                  <a:t>Plot the contours of the solved potential and the electric fields in the x-y plane.</a:t>
                </a:r>
                <a:endParaRPr lang="en-US" altLang="zh-TW" dirty="0"/>
              </a:p>
            </p:txBody>
          </p:sp>
        </mc:Choice>
        <mc:Fallback xmlns="">
          <p:sp>
            <p:nvSpPr>
              <p:cNvPr id="4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08" y="1916832"/>
                <a:ext cx="7776864" cy="3485826"/>
              </a:xfrm>
              <a:prstGeom prst="rect">
                <a:avLst/>
              </a:prstGeom>
              <a:blipFill>
                <a:blip r:embed="rId3"/>
                <a:stretch>
                  <a:fillRect l="-705" t="-2273" r="-549" b="-17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4407" y="25460"/>
            <a:ext cx="3594254" cy="52322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HW </a:t>
            </a:r>
            <a:r>
              <a:rPr lang="en-US" altLang="zh-TW" sz="2800" b="1" dirty="0" smtClean="0">
                <a:solidFill>
                  <a:schemeClr val="bg1"/>
                </a:solidFill>
              </a:rPr>
              <a:t>4.1 </a:t>
            </a:r>
            <a:r>
              <a:rPr lang="en-US" altLang="zh-TW" sz="2800" b="1" dirty="0" smtClean="0">
                <a:solidFill>
                  <a:schemeClr val="bg1"/>
                </a:solidFill>
              </a:rPr>
              <a:t>(deadline 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…</a:t>
            </a:r>
            <a:r>
              <a:rPr lang="en-US" altLang="zh-TW" sz="2800" b="1" dirty="0" smtClean="0">
                <a:solidFill>
                  <a:schemeClr val="bg1"/>
                </a:solidFill>
              </a:rPr>
              <a:t>)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6320" y="1556792"/>
            <a:ext cx="2952328" cy="26086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6320" y="4509120"/>
            <a:ext cx="3068441" cy="206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94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Exercise: an uniformly charged line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altLang="zh-TW" dirty="0" smtClean="0"/>
              <a:t>N=11,51)</a:t>
            </a:r>
            <a:endParaRPr lang="zh-TW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6" y="2924944"/>
            <a:ext cx="3881958" cy="26086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8008" y="2924944"/>
            <a:ext cx="3881958" cy="26086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9416" y="27089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N=11</a:t>
            </a:r>
            <a:endParaRPr lang="zh-TW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84032" y="27089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N=51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357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Poisson’s equation</a:t>
            </a:r>
            <a:endParaRPr lang="zh-TW" alt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767408" y="2155825"/>
          <a:ext cx="5226992" cy="2361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80" name="Equation" r:id="rId4" imgW="3314520" imgH="1498320" progId="Equation.DSMT4">
                  <p:embed/>
                </p:oleObj>
              </mc:Choice>
              <mc:Fallback>
                <p:oleObj name="Equation" r:id="rId4" imgW="3314520" imgH="149832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7408" y="2155825"/>
                        <a:ext cx="5226992" cy="2361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99456" y="45811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16080" y="476672"/>
            <a:ext cx="5022033" cy="6045281"/>
            <a:chOff x="6816080" y="476672"/>
            <a:chExt cx="5022033" cy="6045281"/>
          </a:xfrm>
        </p:grpSpPr>
        <p:grpSp>
          <p:nvGrpSpPr>
            <p:cNvPr id="12" name="Group 11"/>
            <p:cNvGrpSpPr/>
            <p:nvPr/>
          </p:nvGrpSpPr>
          <p:grpSpPr>
            <a:xfrm>
              <a:off x="7320136" y="3933056"/>
              <a:ext cx="4517977" cy="2588897"/>
              <a:chOff x="4828123" y="4197464"/>
              <a:chExt cx="4517977" cy="2588897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5663952" y="4456621"/>
                <a:ext cx="3065378" cy="838165"/>
                <a:chOff x="5663952" y="3928730"/>
                <a:chExt cx="3065378" cy="838165"/>
              </a:xfrm>
            </p:grpSpPr>
            <p:cxnSp>
              <p:nvCxnSpPr>
                <p:cNvPr id="31" name="Straight Connector 30"/>
                <p:cNvCxnSpPr/>
                <p:nvPr/>
              </p:nvCxnSpPr>
              <p:spPr>
                <a:xfrm flipV="1">
                  <a:off x="7536160" y="4149080"/>
                  <a:ext cx="0" cy="43204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Freeform 31"/>
                <p:cNvSpPr/>
                <p:nvPr/>
              </p:nvSpPr>
              <p:spPr>
                <a:xfrm>
                  <a:off x="7549116" y="4401879"/>
                  <a:ext cx="1180214" cy="180754"/>
                </a:xfrm>
                <a:custGeom>
                  <a:avLst/>
                  <a:gdLst>
                    <a:gd name="connsiteX0" fmla="*/ 0 w 1180214"/>
                    <a:gd name="connsiteY0" fmla="*/ 180754 h 180754"/>
                    <a:gd name="connsiteX1" fmla="*/ 212651 w 1180214"/>
                    <a:gd name="connsiteY1" fmla="*/ 69112 h 180754"/>
                    <a:gd name="connsiteX2" fmla="*/ 441251 w 1180214"/>
                    <a:gd name="connsiteY2" fmla="*/ 10633 h 180754"/>
                    <a:gd name="connsiteX3" fmla="*/ 1180214 w 1180214"/>
                    <a:gd name="connsiteY3" fmla="*/ 0 h 1807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80214" h="180754">
                      <a:moveTo>
                        <a:pt x="0" y="180754"/>
                      </a:moveTo>
                      <a:cubicBezTo>
                        <a:pt x="69554" y="139110"/>
                        <a:pt x="139109" y="97466"/>
                        <a:pt x="212651" y="69112"/>
                      </a:cubicBezTo>
                      <a:cubicBezTo>
                        <a:pt x="286193" y="40758"/>
                        <a:pt x="279991" y="22152"/>
                        <a:pt x="441251" y="10633"/>
                      </a:cubicBezTo>
                      <a:cubicBezTo>
                        <a:pt x="602512" y="-886"/>
                        <a:pt x="1057054" y="13291"/>
                        <a:pt x="1180214" y="0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3" name="Freeform 32"/>
                <p:cNvSpPr/>
                <p:nvPr/>
              </p:nvSpPr>
              <p:spPr>
                <a:xfrm>
                  <a:off x="5794744" y="3928730"/>
                  <a:ext cx="1738423" cy="441999"/>
                </a:xfrm>
                <a:custGeom>
                  <a:avLst/>
                  <a:gdLst>
                    <a:gd name="connsiteX0" fmla="*/ 1738423 w 1738423"/>
                    <a:gd name="connsiteY0" fmla="*/ 212651 h 441999"/>
                    <a:gd name="connsiteX1" fmla="*/ 1307805 w 1738423"/>
                    <a:gd name="connsiteY1" fmla="*/ 409354 h 441999"/>
                    <a:gd name="connsiteX2" fmla="*/ 1089837 w 1738423"/>
                    <a:gd name="connsiteY2" fmla="*/ 441251 h 441999"/>
                    <a:gd name="connsiteX3" fmla="*/ 861237 w 1738423"/>
                    <a:gd name="connsiteY3" fmla="*/ 404037 h 441999"/>
                    <a:gd name="connsiteX4" fmla="*/ 329609 w 1738423"/>
                    <a:gd name="connsiteY4" fmla="*/ 170121 h 441999"/>
                    <a:gd name="connsiteX5" fmla="*/ 0 w 1738423"/>
                    <a:gd name="connsiteY5" fmla="*/ 0 h 441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38423" h="441999">
                      <a:moveTo>
                        <a:pt x="1738423" y="212651"/>
                      </a:moveTo>
                      <a:cubicBezTo>
                        <a:pt x="1577163" y="291952"/>
                        <a:pt x="1415903" y="371254"/>
                        <a:pt x="1307805" y="409354"/>
                      </a:cubicBezTo>
                      <a:cubicBezTo>
                        <a:pt x="1199707" y="447454"/>
                        <a:pt x="1164265" y="442137"/>
                        <a:pt x="1089837" y="441251"/>
                      </a:cubicBezTo>
                      <a:cubicBezTo>
                        <a:pt x="1015409" y="440365"/>
                        <a:pt x="987942" y="449225"/>
                        <a:pt x="861237" y="404037"/>
                      </a:cubicBezTo>
                      <a:cubicBezTo>
                        <a:pt x="734532" y="358849"/>
                        <a:pt x="473148" y="237461"/>
                        <a:pt x="329609" y="170121"/>
                      </a:cubicBezTo>
                      <a:cubicBezTo>
                        <a:pt x="186069" y="102781"/>
                        <a:pt x="93034" y="51390"/>
                        <a:pt x="0" y="0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5794744" y="3928730"/>
                  <a:ext cx="0" cy="79641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Rectangle 34"/>
                <p:cNvSpPr/>
                <p:nvPr/>
              </p:nvSpPr>
              <p:spPr>
                <a:xfrm>
                  <a:off x="5663952" y="4406855"/>
                  <a:ext cx="130792" cy="36004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14" name="TextBox 13"/>
              <p:cNvSpPr txBox="1"/>
              <p:nvPr/>
            </p:nvSpPr>
            <p:spPr>
              <a:xfrm>
                <a:off x="6600056" y="4819154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+++</a:t>
                </a:r>
                <a:endParaRPr lang="zh-TW" altLang="en-US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7392144" y="5020147"/>
                <a:ext cx="4395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---</a:t>
                </a:r>
                <a:endParaRPr lang="zh-TW" altLang="en-US" dirty="0"/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5375920" y="6021288"/>
                <a:ext cx="3672408" cy="765073"/>
                <a:chOff x="5375920" y="6021288"/>
                <a:chExt cx="3672408" cy="765073"/>
              </a:xfrm>
            </p:grpSpPr>
            <p:cxnSp>
              <p:nvCxnSpPr>
                <p:cNvPr id="28" name="Straight Arrow Connector 27"/>
                <p:cNvCxnSpPr/>
                <p:nvPr/>
              </p:nvCxnSpPr>
              <p:spPr>
                <a:xfrm>
                  <a:off x="5375920" y="6314323"/>
                  <a:ext cx="3672408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Rectangle 28"/>
                <p:cNvSpPr/>
                <p:nvPr/>
              </p:nvSpPr>
              <p:spPr>
                <a:xfrm>
                  <a:off x="6673980" y="6021288"/>
                  <a:ext cx="358124" cy="2930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7473564" y="6314339"/>
                  <a:ext cx="206612" cy="47202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17" name="Straight Arrow Connector 16"/>
              <p:cNvCxnSpPr/>
              <p:nvPr/>
            </p:nvCxnSpPr>
            <p:spPr>
              <a:xfrm flipV="1">
                <a:off x="5375920" y="5805264"/>
                <a:ext cx="0" cy="50905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5149895" y="5533252"/>
                    <a:ext cx="579453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TW" altLang="en-US" sz="1400" dirty="0"/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49895" y="5533252"/>
                    <a:ext cx="579453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784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8976320" y="6129657"/>
                    <a:ext cx="36978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76320" y="6129657"/>
                    <a:ext cx="36978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4828123" y="4568244"/>
                    <a:ext cx="81862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𝑒𝑉</m:t>
                          </m:r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TW" altLang="en-US" sz="1400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28123" y="4568244"/>
                    <a:ext cx="818622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" name="Straight Arrow Connector 20"/>
              <p:cNvCxnSpPr/>
              <p:nvPr/>
            </p:nvCxnSpPr>
            <p:spPr>
              <a:xfrm flipV="1">
                <a:off x="5355817" y="4933956"/>
                <a:ext cx="0" cy="50905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5375920" y="5447483"/>
                <a:ext cx="367240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8942479" y="5269217"/>
                    <a:ext cx="36978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42479" y="5269217"/>
                    <a:ext cx="36978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4" name="TextBox 23"/>
              <p:cNvSpPr txBox="1"/>
              <p:nvPr/>
            </p:nvSpPr>
            <p:spPr>
              <a:xfrm>
                <a:off x="6176423" y="4197464"/>
                <a:ext cx="20714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Modulation-doped</a:t>
                </a:r>
                <a:endParaRPr lang="zh-TW" altLang="en-US" dirty="0"/>
              </a:p>
            </p:txBody>
          </p:sp>
          <p:cxnSp>
            <p:nvCxnSpPr>
              <p:cNvPr id="25" name="Straight Connector 24"/>
              <p:cNvCxnSpPr/>
              <p:nvPr/>
            </p:nvCxnSpPr>
            <p:spPr>
              <a:xfrm>
                <a:off x="5520310" y="4929770"/>
                <a:ext cx="2969130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6565070" y="5642866"/>
                    <a:ext cx="123578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&gt;0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65070" y="5642866"/>
                    <a:ext cx="1235788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8197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7707799" y="6381154"/>
                    <a:ext cx="121776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&lt;0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07799" y="6381154"/>
                    <a:ext cx="1217769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8197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7" name="Group 36"/>
            <p:cNvGrpSpPr/>
            <p:nvPr/>
          </p:nvGrpSpPr>
          <p:grpSpPr>
            <a:xfrm>
              <a:off x="6816080" y="476672"/>
              <a:ext cx="4902381" cy="3043969"/>
              <a:chOff x="5951984" y="548680"/>
              <a:chExt cx="4902381" cy="3043969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5951984" y="1124744"/>
                <a:ext cx="4531161" cy="2467905"/>
                <a:chOff x="5821442" y="1988840"/>
                <a:chExt cx="5504471" cy="3312368"/>
              </a:xfrm>
            </p:grpSpPr>
            <p:pic>
              <p:nvPicPr>
                <p:cNvPr id="10" name="Picture 2" descr="https://upload.wikimedia.org/wikipedia/commons/thumb/9/9e/HEMT-band_structure_scheme-en.svg/350px-HEMT-band_structure_scheme-en.svg.png"/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032104" y="1988840"/>
                  <a:ext cx="4293809" cy="3312368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  <p:sp>
              <p:nvSpPr>
                <p:cNvPr id="11" name="TextBox 10"/>
                <p:cNvSpPr txBox="1"/>
                <p:nvPr/>
              </p:nvSpPr>
              <p:spPr>
                <a:xfrm>
                  <a:off x="5821442" y="4984914"/>
                  <a:ext cx="463620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200" dirty="0">
                      <a:hlinkClick r:id="rId13"/>
                    </a:rPr>
                    <a:t>https://en.wikipedia.org/wiki/High-electron-mobility_transistor</a:t>
                  </a:r>
                  <a:endParaRPr lang="zh-TW" altLang="en-US" sz="1200" dirty="0"/>
                </a:p>
              </p:txBody>
            </p:sp>
          </p:grpSp>
          <p:sp>
            <p:nvSpPr>
              <p:cNvPr id="36" name="TextBox 35"/>
              <p:cNvSpPr txBox="1"/>
              <p:nvPr/>
            </p:nvSpPr>
            <p:spPr>
              <a:xfrm>
                <a:off x="6816080" y="548680"/>
                <a:ext cx="4038285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/>
                  <a:t>H</a:t>
                </a:r>
                <a:r>
                  <a:rPr lang="en-US" altLang="zh-TW" sz="1600" dirty="0" smtClean="0"/>
                  <a:t>igh-electron-mobility </a:t>
                </a:r>
                <a:r>
                  <a:rPr lang="en-US" altLang="zh-TW" sz="1600" dirty="0"/>
                  <a:t>transistor (</a:t>
                </a:r>
                <a:r>
                  <a:rPr lang="en-US" altLang="zh-TW" sz="1600" b="1" dirty="0"/>
                  <a:t>HEMT</a:t>
                </a:r>
                <a:r>
                  <a:rPr lang="en-US" altLang="zh-TW" sz="1600" dirty="0" smtClean="0"/>
                  <a:t>):</a:t>
                </a:r>
              </a:p>
              <a:p>
                <a:r>
                  <a:rPr lang="en-US" altLang="zh-TW" sz="1600" dirty="0" smtClean="0"/>
                  <a:t>Modulation-doped </a:t>
                </a:r>
                <a:r>
                  <a:rPr lang="en-US" altLang="zh-TW" sz="1600" dirty="0" err="1" smtClean="0"/>
                  <a:t>heterostructures</a:t>
                </a:r>
                <a:endParaRPr lang="zh-TW" altLang="en-US" sz="1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77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752" y="289080"/>
            <a:ext cx="8596668" cy="1320800"/>
          </a:xfrm>
        </p:spPr>
        <p:txBody>
          <a:bodyPr/>
          <a:lstStyle/>
          <a:p>
            <a:r>
              <a:rPr lang="en-US" altLang="zh-TW" dirty="0"/>
              <a:t>Electric field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695400" y="1124744"/>
                <a:ext cx="9742148" cy="1361527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After solving the potential, one can calculate the electrical field accord to the definition,</a:t>
                </a:r>
                <a:endParaRPr lang="zh-TW" altLang="en-US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  <m:r>
                      <m:rPr>
                        <m:nor/>
                      </m:rPr>
                      <a:rPr lang="en-US" altLang="zh-TW" b="0" i="0" smtClean="0"/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  <m:acc>
                      <m:accPr>
                        <m:chr m:val="̂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  <m:acc>
                      <m:accPr>
                        <m:chr m:val="̂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zh-TW" dirty="0" smtClean="0"/>
                  <a:t>, </a:t>
                </a:r>
              </a:p>
              <a:p>
                <a:r>
                  <a:rPr lang="en-US" altLang="zh-TW" dirty="0"/>
                  <a:t>w</a:t>
                </a:r>
                <a:r>
                  <a:rPr lang="en-US" altLang="zh-TW" dirty="0" smtClean="0"/>
                  <a:t>here the partial derivatives of functions can be evaluated using the finite difference method, as given by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00" y="1124744"/>
                <a:ext cx="9742148" cy="1361527"/>
              </a:xfrm>
              <a:prstGeom prst="rect">
                <a:avLst/>
              </a:prstGeom>
              <a:blipFill>
                <a:blip r:embed="rId3"/>
                <a:stretch>
                  <a:fillRect l="-501" t="-3139" b="-62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1919536" y="2636912"/>
                <a:ext cx="7354978" cy="1202060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altLang="zh-TW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num>
                              <m:den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  <m:sub>
                        <m:acc>
                          <m:accPr>
                            <m:chr m:val="⃗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≈−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TW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)=−</m:t>
                            </m:r>
                            <m:f>
                              <m:f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num>
                              <m:den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den>
                            </m:f>
                          </m:e>
                        </m:d>
                      </m:e>
                      <m:sub>
                        <m:acc>
                          <m:accPr>
                            <m:chr m:val="⃗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=(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zh-TW" altLang="en-US" dirty="0"/>
                  <a:t> </a:t>
                </a:r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536" y="2636912"/>
                <a:ext cx="7354978" cy="1202060"/>
              </a:xfrm>
              <a:prstGeom prst="rect">
                <a:avLst/>
              </a:prstGeom>
              <a:blipFill>
                <a:blip r:embed="rId4"/>
                <a:stretch>
                  <a:fillRect t="-72589" b="-4822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767408" y="3933056"/>
                <a:ext cx="8208912" cy="25547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dirty="0" smtClean="0"/>
                  <a:t>It is shown that the electric field at any position can be in principle calculated following the discretized expression as below</a:t>
                </a:r>
              </a:p>
              <a:p>
                <a:r>
                  <a:rPr lang="en-US" altLang="zh-TW" dirty="0" smtClean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zh-TW" i="1" dirty="0"/>
                  <a:t> </a:t>
                </a:r>
              </a:p>
              <a:p>
                <a:r>
                  <a:rPr lang="en-US" altLang="zh-TW" b="0" dirty="0"/>
                  <a:t>    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acc>
                      <m:accPr>
                        <m:chr m:val="̂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TW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acc>
                      <m:accPr>
                        <m:chr m:val="̂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TW" dirty="0"/>
                  <a:t> </a:t>
                </a:r>
                <a:endParaRPr lang="en-US" altLang="zh-TW" dirty="0" smtClean="0"/>
              </a:p>
              <a:p>
                <a:endParaRPr lang="en-US" altLang="zh-TW" dirty="0"/>
              </a:p>
              <a:p>
                <a:r>
                  <a:rPr lang="en-US" altLang="zh-TW" dirty="0" smtClean="0"/>
                  <a:t>Yet, the formulation above </a:t>
                </a:r>
                <a:r>
                  <a:rPr lang="en-US" altLang="zh-TW" b="1" dirty="0" smtClean="0">
                    <a:solidFill>
                      <a:srgbClr val="FF0000"/>
                    </a:solidFill>
                  </a:rPr>
                  <a:t>does not work really well </a:t>
                </a:r>
                <a:r>
                  <a:rPr lang="en-US" altLang="zh-TW" b="1" dirty="0" smtClean="0"/>
                  <a:t>since the x- and y-components of the discretized field </a:t>
                </a:r>
                <a:r>
                  <a:rPr lang="en-US" altLang="zh-TW" b="1" u="sng" dirty="0" smtClean="0"/>
                  <a:t>involve the different grid points </a:t>
                </a:r>
                <a:r>
                  <a:rPr lang="en-US" altLang="zh-TW" b="1" u="sng" dirty="0" smtClean="0">
                    <a:sym typeface="Wingdings" panose="05000000000000000000" pitchFamily="2" charset="2"/>
                  </a:rPr>
                  <a:t></a:t>
                </a:r>
                <a:endParaRPr lang="en-US" altLang="zh-TW" b="1" u="sng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08" y="3933056"/>
                <a:ext cx="8208912" cy="2554738"/>
              </a:xfrm>
              <a:prstGeom prst="rect">
                <a:avLst/>
              </a:prstGeom>
              <a:blipFill>
                <a:blip r:embed="rId5"/>
                <a:stretch>
                  <a:fillRect l="-669" t="-1432" b="-28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776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752" y="289080"/>
            <a:ext cx="8596668" cy="1320800"/>
          </a:xfrm>
        </p:spPr>
        <p:txBody>
          <a:bodyPr/>
          <a:lstStyle/>
          <a:p>
            <a:r>
              <a:rPr lang="en-US" altLang="zh-TW" dirty="0"/>
              <a:t>Electric field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/>
              <p:cNvSpPr/>
              <p:nvPr/>
            </p:nvSpPr>
            <p:spPr>
              <a:xfrm>
                <a:off x="2279576" y="1340768"/>
                <a:ext cx="4283313" cy="8775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dirty="0"/>
                  <a:t> and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/>
                  <a:t>  </a:t>
                </a:r>
              </a:p>
            </p:txBody>
          </p:sp>
        </mc:Choice>
        <mc:Fallback xmlns="">
          <p:sp>
            <p:nvSpPr>
              <p:cNvPr id="45" name="矩形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576" y="1340768"/>
                <a:ext cx="4283313" cy="877548"/>
              </a:xfrm>
              <a:prstGeom prst="rect">
                <a:avLst/>
              </a:prstGeom>
              <a:blipFill>
                <a:blip r:embed="rId3"/>
                <a:stretch>
                  <a:fillRect l="-42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文字方塊 45"/>
          <p:cNvSpPr txBox="1"/>
          <p:nvPr/>
        </p:nvSpPr>
        <p:spPr>
          <a:xfrm>
            <a:off x="911424" y="980728"/>
            <a:ext cx="6135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Following </a:t>
            </a:r>
            <a:r>
              <a:rPr lang="en-US" altLang="zh-TW" dirty="0"/>
              <a:t>t</a:t>
            </a:r>
            <a:r>
              <a:rPr lang="en-US" altLang="zh-TW" dirty="0" smtClean="0"/>
              <a:t>he discretized expression for electrical field,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/>
              <p:cNvSpPr txBox="1"/>
              <p:nvPr/>
            </p:nvSpPr>
            <p:spPr>
              <a:xfrm>
                <a:off x="911424" y="2204864"/>
                <a:ext cx="7416824" cy="2382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a practical question arises: </a:t>
                </a:r>
              </a:p>
              <a:p>
                <a:r>
                  <a:rPr lang="en-US" altLang="zh-TW" dirty="0" smtClean="0"/>
                  <a:t>the </a:t>
                </a:r>
                <a:r>
                  <a:rPr lang="en-US" altLang="zh-TW" dirty="0"/>
                  <a:t>x- and y-components of </a:t>
                </a:r>
                <a:r>
                  <a:rPr lang="en-US" altLang="zh-TW" dirty="0" smtClean="0"/>
                  <a:t>a specific electrical </a:t>
                </a:r>
                <a:r>
                  <a:rPr lang="en-US" altLang="zh-TW" dirty="0"/>
                  <a:t>field are 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not</a:t>
                </a:r>
                <a:r>
                  <a:rPr lang="en-US" altLang="zh-TW" dirty="0"/>
                  <a:t> </a:t>
                </a:r>
                <a:r>
                  <a:rPr lang="en-US" altLang="zh-TW" dirty="0" smtClean="0"/>
                  <a:t>computed from the potentials 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at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the same 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grids.</a:t>
                </a:r>
              </a:p>
              <a:p>
                <a:r>
                  <a:rPr lang="en-US" altLang="zh-TW" dirty="0" smtClean="0"/>
                  <a:t> </a:t>
                </a:r>
              </a:p>
              <a:p>
                <a:r>
                  <a:rPr lang="en-US" altLang="zh-TW" dirty="0" smtClean="0"/>
                  <a:t>To solve the problem, we specify a new grid set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)′</m:t>
                    </m:r>
                  </m:oMath>
                </a14:m>
                <a:r>
                  <a:rPr lang="en-US" altLang="zh-TW" dirty="0" smtClean="0"/>
                  <a:t> for electric field that is not the same as that for potential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 smtClean="0"/>
                  <a:t>, and calculate the x- and y-components of electric field,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e>
                      <m:sub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acc>
                      <m:accPr>
                        <m:chr m:val="̂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acc>
                      <m:accPr>
                        <m:chr m:val="̂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zh-TW" dirty="0" smtClean="0"/>
                  <a:t>, defined below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55" name="文字方塊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24" y="2204864"/>
                <a:ext cx="7416824" cy="2382832"/>
              </a:xfrm>
              <a:prstGeom prst="rect">
                <a:avLst/>
              </a:prstGeom>
              <a:blipFill>
                <a:blip r:embed="rId4"/>
                <a:stretch>
                  <a:fillRect l="-740" t="-1790" r="-1398" b="-28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/>
              <p:cNvSpPr/>
              <p:nvPr/>
            </p:nvSpPr>
            <p:spPr>
              <a:xfrm>
                <a:off x="1127448" y="4653136"/>
                <a:ext cx="6912768" cy="899477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+1,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dirty="0" smtClean="0"/>
                  <a:t> </a:t>
                </a:r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56" name="矩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448" y="4653136"/>
                <a:ext cx="6912768" cy="899477"/>
              </a:xfrm>
              <a:prstGeom prst="rect">
                <a:avLst/>
              </a:prstGeom>
              <a:blipFill>
                <a:blip r:embed="rId5"/>
                <a:stretch>
                  <a:fillRect l="-176" b="-133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文字方塊 57"/>
          <p:cNvSpPr txBox="1"/>
          <p:nvPr/>
        </p:nvSpPr>
        <p:spPr>
          <a:xfrm>
            <a:off x="839416" y="5733256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Thus, the x- and y-components of electrical field defined in that way involve the potentials at the same positions.</a:t>
            </a:r>
            <a:endParaRPr lang="zh-TW" altLang="en-US" dirty="0"/>
          </a:p>
        </p:txBody>
      </p:sp>
      <p:sp>
        <p:nvSpPr>
          <p:cNvPr id="9" name="向右箭號 8"/>
          <p:cNvSpPr/>
          <p:nvPr/>
        </p:nvSpPr>
        <p:spPr>
          <a:xfrm rot="5400000">
            <a:off x="9420899" y="2780928"/>
            <a:ext cx="1296144" cy="1296144"/>
          </a:xfrm>
          <a:prstGeom prst="striped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8" name="群組 67"/>
          <p:cNvGrpSpPr/>
          <p:nvPr/>
        </p:nvGrpSpPr>
        <p:grpSpPr>
          <a:xfrm>
            <a:off x="8400256" y="332656"/>
            <a:ext cx="3372272" cy="2476166"/>
            <a:chOff x="1116079" y="1941944"/>
            <a:chExt cx="5636496" cy="4089645"/>
          </a:xfrm>
        </p:grpSpPr>
        <p:sp>
          <p:nvSpPr>
            <p:cNvPr id="69" name="矩形 68"/>
            <p:cNvSpPr/>
            <p:nvPr/>
          </p:nvSpPr>
          <p:spPr>
            <a:xfrm>
              <a:off x="2627597" y="2792159"/>
              <a:ext cx="2592672" cy="249727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100">
                <a:solidFill>
                  <a:schemeClr val="tx1"/>
                </a:solidFill>
              </a:endParaRPr>
            </a:p>
          </p:txBody>
        </p:sp>
        <p:cxnSp>
          <p:nvCxnSpPr>
            <p:cNvPr id="70" name="直線接點 69"/>
            <p:cNvCxnSpPr>
              <a:stCxn id="69" idx="1"/>
              <a:endCxn id="69" idx="3"/>
            </p:cNvCxnSpPr>
            <p:nvPr/>
          </p:nvCxnSpPr>
          <p:spPr>
            <a:xfrm>
              <a:off x="2627597" y="4040796"/>
              <a:ext cx="259267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接點 70"/>
            <p:cNvCxnSpPr>
              <a:stCxn id="69" idx="0"/>
              <a:endCxn id="69" idx="2"/>
            </p:cNvCxnSpPr>
            <p:nvPr/>
          </p:nvCxnSpPr>
          <p:spPr>
            <a:xfrm>
              <a:off x="3923933" y="2792159"/>
              <a:ext cx="0" cy="249727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19"/>
            <p:cNvSpPr/>
            <p:nvPr/>
          </p:nvSpPr>
          <p:spPr>
            <a:xfrm>
              <a:off x="2445840" y="2624607"/>
              <a:ext cx="372595" cy="36184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73" name="Oval 21"/>
            <p:cNvSpPr/>
            <p:nvPr/>
          </p:nvSpPr>
          <p:spPr>
            <a:xfrm>
              <a:off x="3749921" y="2624607"/>
              <a:ext cx="372595" cy="36184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74" name="Oval 19"/>
            <p:cNvSpPr/>
            <p:nvPr/>
          </p:nvSpPr>
          <p:spPr>
            <a:xfrm>
              <a:off x="5054004" y="2624609"/>
              <a:ext cx="372595" cy="361842"/>
            </a:xfrm>
            <a:prstGeom prst="ellipse">
              <a:avLst/>
            </a:prstGeom>
            <a:solidFill>
              <a:srgbClr val="A6A6A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75" name="Oval 19"/>
            <p:cNvSpPr/>
            <p:nvPr/>
          </p:nvSpPr>
          <p:spPr>
            <a:xfrm>
              <a:off x="2445840" y="3846937"/>
              <a:ext cx="372595" cy="36184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76" name="Oval 21"/>
            <p:cNvSpPr/>
            <p:nvPr/>
          </p:nvSpPr>
          <p:spPr>
            <a:xfrm>
              <a:off x="3749921" y="3846937"/>
              <a:ext cx="372595" cy="361842"/>
            </a:xfrm>
            <a:prstGeom prst="ellipse">
              <a:avLst/>
            </a:prstGeom>
            <a:solidFill>
              <a:srgbClr val="A6A6A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77" name="Oval 19"/>
            <p:cNvSpPr/>
            <p:nvPr/>
          </p:nvSpPr>
          <p:spPr>
            <a:xfrm>
              <a:off x="5054004" y="3846939"/>
              <a:ext cx="372595" cy="36184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78" name="Oval 19"/>
            <p:cNvSpPr/>
            <p:nvPr/>
          </p:nvSpPr>
          <p:spPr>
            <a:xfrm>
              <a:off x="2445840" y="5092409"/>
              <a:ext cx="372595" cy="36184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79" name="Oval 21"/>
            <p:cNvSpPr/>
            <p:nvPr/>
          </p:nvSpPr>
          <p:spPr>
            <a:xfrm>
              <a:off x="3749921" y="5092409"/>
              <a:ext cx="372595" cy="36184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80" name="Oval 19"/>
            <p:cNvSpPr/>
            <p:nvPr/>
          </p:nvSpPr>
          <p:spPr>
            <a:xfrm>
              <a:off x="5054004" y="5092411"/>
              <a:ext cx="372595" cy="36184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10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矩形 80"/>
                <p:cNvSpPr/>
                <p:nvPr/>
              </p:nvSpPr>
              <p:spPr>
                <a:xfrm>
                  <a:off x="1116079" y="4402369"/>
                  <a:ext cx="1590324" cy="48206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TW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TW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altLang="zh-TW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TW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矩形 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6079" y="4402369"/>
                  <a:ext cx="1590324" cy="482062"/>
                </a:xfrm>
                <a:prstGeom prst="rect">
                  <a:avLst/>
                </a:prstGeom>
                <a:blipFill>
                  <a:blip r:embed="rId9"/>
                  <a:stretch>
                    <a:fillRect b="-41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矩形 81"/>
                <p:cNvSpPr/>
                <p:nvPr/>
              </p:nvSpPr>
              <p:spPr>
                <a:xfrm>
                  <a:off x="2560560" y="5245901"/>
                  <a:ext cx="1582715" cy="48206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TW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TW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zh-TW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TW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矩形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0560" y="5245901"/>
                  <a:ext cx="1582715" cy="482062"/>
                </a:xfrm>
                <a:prstGeom prst="rect">
                  <a:avLst/>
                </a:prstGeom>
                <a:blipFill>
                  <a:blip r:embed="rId10"/>
                  <a:stretch>
                    <a:fillRect b="-41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加號 82"/>
            <p:cNvSpPr/>
            <p:nvPr/>
          </p:nvSpPr>
          <p:spPr>
            <a:xfrm rot="2681624">
              <a:off x="5100675" y="3291882"/>
              <a:ext cx="247675" cy="241836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84" name="加號 83"/>
            <p:cNvSpPr/>
            <p:nvPr/>
          </p:nvSpPr>
          <p:spPr>
            <a:xfrm rot="2675079">
              <a:off x="5098821" y="4530337"/>
              <a:ext cx="247675" cy="241836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85" name="加號 84"/>
            <p:cNvSpPr/>
            <p:nvPr/>
          </p:nvSpPr>
          <p:spPr>
            <a:xfrm rot="2715394">
              <a:off x="4462647" y="2670107"/>
              <a:ext cx="244738" cy="244738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86" name="加號 85"/>
            <p:cNvSpPr/>
            <p:nvPr/>
          </p:nvSpPr>
          <p:spPr>
            <a:xfrm rot="2818715">
              <a:off x="4458390" y="3918635"/>
              <a:ext cx="244738" cy="244738"/>
            </a:xfrm>
            <a:prstGeom prst="mathPlus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87" name="加號 86"/>
            <p:cNvSpPr/>
            <p:nvPr/>
          </p:nvSpPr>
          <p:spPr>
            <a:xfrm rot="2684637">
              <a:off x="4466331" y="5167697"/>
              <a:ext cx="247675" cy="241836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88" name="加號 87"/>
            <p:cNvSpPr/>
            <p:nvPr/>
          </p:nvSpPr>
          <p:spPr>
            <a:xfrm rot="2700318">
              <a:off x="3807296" y="3284715"/>
              <a:ext cx="244738" cy="244738"/>
            </a:xfrm>
            <a:prstGeom prst="mathPlus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89" name="加號 88"/>
            <p:cNvSpPr/>
            <p:nvPr/>
          </p:nvSpPr>
          <p:spPr>
            <a:xfrm rot="2679290">
              <a:off x="3801771" y="4524269"/>
              <a:ext cx="247675" cy="241836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90" name="加號 89"/>
            <p:cNvSpPr/>
            <p:nvPr/>
          </p:nvSpPr>
          <p:spPr>
            <a:xfrm rot="2678948">
              <a:off x="3162261" y="2672338"/>
              <a:ext cx="247675" cy="241836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91" name="加號 90"/>
            <p:cNvSpPr/>
            <p:nvPr/>
          </p:nvSpPr>
          <p:spPr>
            <a:xfrm rot="2738139">
              <a:off x="2509770" y="3290499"/>
              <a:ext cx="244738" cy="244738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92" name="加號 91"/>
            <p:cNvSpPr/>
            <p:nvPr/>
          </p:nvSpPr>
          <p:spPr>
            <a:xfrm rot="2722793">
              <a:off x="3156624" y="3920381"/>
              <a:ext cx="244738" cy="244738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93" name="加號 92"/>
            <p:cNvSpPr/>
            <p:nvPr/>
          </p:nvSpPr>
          <p:spPr>
            <a:xfrm rot="2725246">
              <a:off x="3161737" y="5168223"/>
              <a:ext cx="244738" cy="244738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94" name="加號 93"/>
            <p:cNvSpPr/>
            <p:nvPr/>
          </p:nvSpPr>
          <p:spPr>
            <a:xfrm rot="2759526">
              <a:off x="2508769" y="4519351"/>
              <a:ext cx="244738" cy="244738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矩形 94"/>
                <p:cNvSpPr/>
                <p:nvPr/>
              </p:nvSpPr>
              <p:spPr>
                <a:xfrm>
                  <a:off x="3914756" y="5268834"/>
                  <a:ext cx="1336220" cy="48206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TW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TW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zh-TW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TW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5" name="矩形 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4756" y="5268834"/>
                  <a:ext cx="1336220" cy="482062"/>
                </a:xfrm>
                <a:prstGeom prst="rect">
                  <a:avLst/>
                </a:prstGeom>
                <a:blipFill>
                  <a:blip r:embed="rId11"/>
                  <a:stretch>
                    <a:fillRect b="-41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矩形 95"/>
                <p:cNvSpPr/>
                <p:nvPr/>
              </p:nvSpPr>
              <p:spPr>
                <a:xfrm>
                  <a:off x="2595894" y="3497728"/>
                  <a:ext cx="1336220" cy="48206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TW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TW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zh-TW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TW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矩形 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5894" y="3497728"/>
                  <a:ext cx="1336220" cy="482062"/>
                </a:xfrm>
                <a:prstGeom prst="rect">
                  <a:avLst/>
                </a:prstGeom>
                <a:blipFill>
                  <a:blip r:embed="rId12"/>
                  <a:stretch>
                    <a:fillRect b="-41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矩形 96"/>
                <p:cNvSpPr/>
                <p:nvPr/>
              </p:nvSpPr>
              <p:spPr>
                <a:xfrm>
                  <a:off x="3980033" y="3496100"/>
                  <a:ext cx="1089723" cy="48206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TW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TW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zh-TW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TW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7" name="矩形 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0033" y="3496100"/>
                  <a:ext cx="1089723" cy="482062"/>
                </a:xfrm>
                <a:prstGeom prst="rect">
                  <a:avLst/>
                </a:prstGeom>
                <a:blipFill>
                  <a:blip r:embed="rId13"/>
                  <a:stretch>
                    <a:fillRect b="-41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矩形 97"/>
                <p:cNvSpPr/>
                <p:nvPr/>
              </p:nvSpPr>
              <p:spPr>
                <a:xfrm>
                  <a:off x="3901596" y="2250784"/>
                  <a:ext cx="1336220" cy="48206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TW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TW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zh-TW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TW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8" name="矩形 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1596" y="2250784"/>
                  <a:ext cx="1336220" cy="482062"/>
                </a:xfrm>
                <a:prstGeom prst="rect">
                  <a:avLst/>
                </a:prstGeom>
                <a:blipFill>
                  <a:blip r:embed="rId14"/>
                  <a:stretch>
                    <a:fillRect b="-41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矩形 98"/>
                <p:cNvSpPr/>
                <p:nvPr/>
              </p:nvSpPr>
              <p:spPr>
                <a:xfrm>
                  <a:off x="2467128" y="2213887"/>
                  <a:ext cx="1582715" cy="48206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TW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TW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zh-TW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TW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9" name="矩形 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7128" y="2213887"/>
                  <a:ext cx="1582715" cy="482062"/>
                </a:xfrm>
                <a:prstGeom prst="rect">
                  <a:avLst/>
                </a:prstGeom>
                <a:blipFill>
                  <a:blip r:embed="rId15"/>
                  <a:stretch>
                    <a:fillRect b="-41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矩形 99"/>
                <p:cNvSpPr/>
                <p:nvPr/>
              </p:nvSpPr>
              <p:spPr>
                <a:xfrm>
                  <a:off x="3797008" y="4593709"/>
                  <a:ext cx="1343830" cy="48206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TW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TW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altLang="zh-TW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TW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0" name="矩形 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7008" y="4593709"/>
                  <a:ext cx="1343830" cy="482062"/>
                </a:xfrm>
                <a:prstGeom prst="rect">
                  <a:avLst/>
                </a:prstGeom>
                <a:blipFill>
                  <a:blip r:embed="rId16"/>
                  <a:stretch>
                    <a:fillRect b="-41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矩形 100"/>
                <p:cNvSpPr/>
                <p:nvPr/>
              </p:nvSpPr>
              <p:spPr>
                <a:xfrm>
                  <a:off x="5162250" y="4392802"/>
                  <a:ext cx="1590325" cy="48206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TW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TW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altLang="zh-TW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TW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矩形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2250" y="4392802"/>
                  <a:ext cx="1590325" cy="482062"/>
                </a:xfrm>
                <a:prstGeom prst="rect">
                  <a:avLst/>
                </a:prstGeom>
                <a:blipFill>
                  <a:blip r:embed="rId17"/>
                  <a:stretch>
                    <a:fillRect b="-41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矩形 101"/>
                <p:cNvSpPr/>
                <p:nvPr/>
              </p:nvSpPr>
              <p:spPr>
                <a:xfrm>
                  <a:off x="1351848" y="3110888"/>
                  <a:ext cx="1343830" cy="48206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TW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TW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altLang="zh-TW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TW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矩形 1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1848" y="3110888"/>
                  <a:ext cx="1343830" cy="482062"/>
                </a:xfrm>
                <a:prstGeom prst="rect">
                  <a:avLst/>
                </a:prstGeom>
                <a:blipFill>
                  <a:blip r:embed="rId18"/>
                  <a:stretch>
                    <a:fillRect b="-41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矩形 102"/>
                <p:cNvSpPr/>
                <p:nvPr/>
              </p:nvSpPr>
              <p:spPr>
                <a:xfrm>
                  <a:off x="3836413" y="2959477"/>
                  <a:ext cx="1097332" cy="48206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TW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TW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altLang="zh-TW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TW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矩形 1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6413" y="2959477"/>
                  <a:ext cx="1097332" cy="482062"/>
                </a:xfrm>
                <a:prstGeom prst="rect">
                  <a:avLst/>
                </a:prstGeom>
                <a:blipFill>
                  <a:blip r:embed="rId19"/>
                  <a:stretch>
                    <a:fillRect b="-41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矩形 103"/>
                <p:cNvSpPr/>
                <p:nvPr/>
              </p:nvSpPr>
              <p:spPr>
                <a:xfrm>
                  <a:off x="5140838" y="3154812"/>
                  <a:ext cx="1343830" cy="48206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TW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TW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altLang="zh-TW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TW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矩形 1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0838" y="3154812"/>
                  <a:ext cx="1343830" cy="482062"/>
                </a:xfrm>
                <a:prstGeom prst="rect">
                  <a:avLst/>
                </a:prstGeom>
                <a:blipFill>
                  <a:blip r:embed="rId20"/>
                  <a:stretch>
                    <a:fillRect b="-41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矩形 104"/>
                <p:cNvSpPr/>
                <p:nvPr/>
              </p:nvSpPr>
              <p:spPr>
                <a:xfrm>
                  <a:off x="1403515" y="2315413"/>
                  <a:ext cx="1222403" cy="48206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TW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5" name="矩形 1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3515" y="2315413"/>
                  <a:ext cx="1222403" cy="482062"/>
                </a:xfrm>
                <a:prstGeom prst="rect">
                  <a:avLst/>
                </a:prstGeom>
                <a:blipFill>
                  <a:blip r:embed="rId21"/>
                  <a:stretch>
                    <a:fillRect b="-41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矩形 105"/>
                <p:cNvSpPr/>
                <p:nvPr/>
              </p:nvSpPr>
              <p:spPr>
                <a:xfrm>
                  <a:off x="1640990" y="3766713"/>
                  <a:ext cx="975908" cy="48206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TW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6" name="矩形 1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0990" y="3766713"/>
                  <a:ext cx="975908" cy="482062"/>
                </a:xfrm>
                <a:prstGeom prst="rect">
                  <a:avLst/>
                </a:prstGeom>
                <a:blipFill>
                  <a:blip r:embed="rId22"/>
                  <a:stretch>
                    <a:fillRect b="-425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矩形 106"/>
                <p:cNvSpPr/>
                <p:nvPr/>
              </p:nvSpPr>
              <p:spPr>
                <a:xfrm>
                  <a:off x="1394168" y="5176048"/>
                  <a:ext cx="1222402" cy="48206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TW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7" name="矩形 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4168" y="5176048"/>
                  <a:ext cx="1222402" cy="482062"/>
                </a:xfrm>
                <a:prstGeom prst="rect">
                  <a:avLst/>
                </a:prstGeom>
                <a:blipFill>
                  <a:blip r:embed="rId23"/>
                  <a:stretch>
                    <a:fillRect b="-425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矩形 107"/>
                <p:cNvSpPr/>
                <p:nvPr/>
              </p:nvSpPr>
              <p:spPr>
                <a:xfrm>
                  <a:off x="3499550" y="1941944"/>
                  <a:ext cx="975908" cy="48206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TW" altLang="en-US" sz="11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8" name="矩形 1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9550" y="1941944"/>
                  <a:ext cx="975908" cy="482062"/>
                </a:xfrm>
                <a:prstGeom prst="rect">
                  <a:avLst/>
                </a:prstGeom>
                <a:blipFill>
                  <a:blip r:embed="rId24"/>
                  <a:stretch>
                    <a:fillRect b="-425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矩形 108"/>
                <p:cNvSpPr/>
                <p:nvPr/>
              </p:nvSpPr>
              <p:spPr>
                <a:xfrm>
                  <a:off x="3581422" y="3766716"/>
                  <a:ext cx="729413" cy="48206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TW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9" name="矩形 1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1422" y="3766716"/>
                  <a:ext cx="729413" cy="482062"/>
                </a:xfrm>
                <a:prstGeom prst="rect">
                  <a:avLst/>
                </a:prstGeom>
                <a:blipFill>
                  <a:blip r:embed="rId25"/>
                  <a:stretch>
                    <a:fillRect b="-425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矩形 109"/>
                <p:cNvSpPr/>
                <p:nvPr/>
              </p:nvSpPr>
              <p:spPr>
                <a:xfrm>
                  <a:off x="3460198" y="5549527"/>
                  <a:ext cx="975908" cy="48206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TW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0" name="矩形 1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0198" y="5549527"/>
                  <a:ext cx="975908" cy="482062"/>
                </a:xfrm>
                <a:prstGeom prst="rect">
                  <a:avLst/>
                </a:prstGeom>
                <a:blipFill>
                  <a:blip r:embed="rId26"/>
                  <a:stretch>
                    <a:fillRect b="-425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矩形 110"/>
                <p:cNvSpPr/>
                <p:nvPr/>
              </p:nvSpPr>
              <p:spPr>
                <a:xfrm>
                  <a:off x="5260860" y="2315413"/>
                  <a:ext cx="1222402" cy="48206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TW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矩形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0860" y="2315413"/>
                  <a:ext cx="1222402" cy="482062"/>
                </a:xfrm>
                <a:prstGeom prst="rect">
                  <a:avLst/>
                </a:prstGeom>
                <a:blipFill>
                  <a:blip r:embed="rId27"/>
                  <a:stretch>
                    <a:fillRect b="-41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矩形 111"/>
                <p:cNvSpPr/>
                <p:nvPr/>
              </p:nvSpPr>
              <p:spPr>
                <a:xfrm>
                  <a:off x="5261434" y="3763760"/>
                  <a:ext cx="975908" cy="48206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altLang="zh-TW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TW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2" name="矩形 1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1434" y="3763760"/>
                  <a:ext cx="975908" cy="482062"/>
                </a:xfrm>
                <a:prstGeom prst="rect">
                  <a:avLst/>
                </a:prstGeom>
                <a:blipFill>
                  <a:blip r:embed="rId28"/>
                  <a:stretch>
                    <a:fillRect b="-425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矩形 112"/>
                <p:cNvSpPr/>
                <p:nvPr/>
              </p:nvSpPr>
              <p:spPr>
                <a:xfrm>
                  <a:off x="5260859" y="5176048"/>
                  <a:ext cx="1222403" cy="48206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TW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3" name="矩形 1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0859" y="5176048"/>
                  <a:ext cx="1222403" cy="482062"/>
                </a:xfrm>
                <a:prstGeom prst="rect">
                  <a:avLst/>
                </a:prstGeom>
                <a:blipFill>
                  <a:blip r:embed="rId29"/>
                  <a:stretch>
                    <a:fillRect b="-425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7" name="群組 116"/>
          <p:cNvGrpSpPr/>
          <p:nvPr/>
        </p:nvGrpSpPr>
        <p:grpSpPr>
          <a:xfrm>
            <a:off x="8572633" y="4221088"/>
            <a:ext cx="3044766" cy="2353486"/>
            <a:chOff x="1394168" y="2144563"/>
            <a:chExt cx="5089094" cy="3887026"/>
          </a:xfrm>
        </p:grpSpPr>
        <p:sp>
          <p:nvSpPr>
            <p:cNvPr id="118" name="矩形 117"/>
            <p:cNvSpPr/>
            <p:nvPr/>
          </p:nvSpPr>
          <p:spPr>
            <a:xfrm>
              <a:off x="2627597" y="2792159"/>
              <a:ext cx="2592672" cy="249727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100">
                <a:solidFill>
                  <a:schemeClr val="tx1"/>
                </a:solidFill>
              </a:endParaRPr>
            </a:p>
          </p:txBody>
        </p:sp>
        <p:cxnSp>
          <p:nvCxnSpPr>
            <p:cNvPr id="119" name="直線接點 118"/>
            <p:cNvCxnSpPr>
              <a:stCxn id="118" idx="1"/>
              <a:endCxn id="118" idx="3"/>
            </p:cNvCxnSpPr>
            <p:nvPr/>
          </p:nvCxnSpPr>
          <p:spPr>
            <a:xfrm>
              <a:off x="2627597" y="4040796"/>
              <a:ext cx="259267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接點 119"/>
            <p:cNvCxnSpPr>
              <a:stCxn id="118" idx="0"/>
              <a:endCxn id="118" idx="2"/>
            </p:cNvCxnSpPr>
            <p:nvPr/>
          </p:nvCxnSpPr>
          <p:spPr>
            <a:xfrm>
              <a:off x="3923933" y="2792159"/>
              <a:ext cx="0" cy="249727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9"/>
            <p:cNvSpPr/>
            <p:nvPr/>
          </p:nvSpPr>
          <p:spPr>
            <a:xfrm>
              <a:off x="2445840" y="2624607"/>
              <a:ext cx="372595" cy="36184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122" name="Oval 21"/>
            <p:cNvSpPr/>
            <p:nvPr/>
          </p:nvSpPr>
          <p:spPr>
            <a:xfrm>
              <a:off x="3749921" y="2624607"/>
              <a:ext cx="372595" cy="36184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123" name="Oval 19"/>
            <p:cNvSpPr/>
            <p:nvPr/>
          </p:nvSpPr>
          <p:spPr>
            <a:xfrm>
              <a:off x="5054004" y="2624609"/>
              <a:ext cx="372595" cy="361842"/>
            </a:xfrm>
            <a:prstGeom prst="ellipse">
              <a:avLst/>
            </a:prstGeom>
            <a:solidFill>
              <a:srgbClr val="A6A6A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124" name="Oval 19"/>
            <p:cNvSpPr/>
            <p:nvPr/>
          </p:nvSpPr>
          <p:spPr>
            <a:xfrm>
              <a:off x="2445840" y="3846937"/>
              <a:ext cx="372595" cy="36184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125" name="Oval 21"/>
            <p:cNvSpPr/>
            <p:nvPr/>
          </p:nvSpPr>
          <p:spPr>
            <a:xfrm>
              <a:off x="3749921" y="3846937"/>
              <a:ext cx="372595" cy="361842"/>
            </a:xfrm>
            <a:prstGeom prst="ellipse">
              <a:avLst/>
            </a:prstGeom>
            <a:solidFill>
              <a:srgbClr val="A6A6A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126" name="Oval 19"/>
            <p:cNvSpPr/>
            <p:nvPr/>
          </p:nvSpPr>
          <p:spPr>
            <a:xfrm>
              <a:off x="5054004" y="3846939"/>
              <a:ext cx="372595" cy="36184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127" name="Oval 19"/>
            <p:cNvSpPr/>
            <p:nvPr/>
          </p:nvSpPr>
          <p:spPr>
            <a:xfrm>
              <a:off x="2445840" y="5092409"/>
              <a:ext cx="372595" cy="36184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128" name="Oval 21"/>
            <p:cNvSpPr/>
            <p:nvPr/>
          </p:nvSpPr>
          <p:spPr>
            <a:xfrm>
              <a:off x="3749921" y="5092409"/>
              <a:ext cx="372595" cy="36184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129" name="Oval 19"/>
            <p:cNvSpPr/>
            <p:nvPr/>
          </p:nvSpPr>
          <p:spPr>
            <a:xfrm>
              <a:off x="5054004" y="5092411"/>
              <a:ext cx="372595" cy="36184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134" name="加號 133"/>
            <p:cNvSpPr/>
            <p:nvPr/>
          </p:nvSpPr>
          <p:spPr>
            <a:xfrm rot="2715394">
              <a:off x="4463011" y="3298184"/>
              <a:ext cx="244738" cy="244738"/>
            </a:xfrm>
            <a:prstGeom prst="mathPlu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135" name="加號 134"/>
            <p:cNvSpPr/>
            <p:nvPr/>
          </p:nvSpPr>
          <p:spPr>
            <a:xfrm rot="2818715">
              <a:off x="4459474" y="4522817"/>
              <a:ext cx="244738" cy="244738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140" name="加號 139"/>
            <p:cNvSpPr/>
            <p:nvPr/>
          </p:nvSpPr>
          <p:spPr>
            <a:xfrm rot="2738139">
              <a:off x="3161737" y="3289389"/>
              <a:ext cx="244738" cy="244738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141" name="加號 140"/>
            <p:cNvSpPr/>
            <p:nvPr/>
          </p:nvSpPr>
          <p:spPr>
            <a:xfrm rot="2722793">
              <a:off x="3157246" y="4522815"/>
              <a:ext cx="244738" cy="244738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矩形 144"/>
                <p:cNvSpPr/>
                <p:nvPr/>
              </p:nvSpPr>
              <p:spPr>
                <a:xfrm>
                  <a:off x="2736169" y="2847963"/>
                  <a:ext cx="1240730" cy="53967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TW" sz="1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12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sSup>
                              <m:sSupPr>
                                <m:ctrlPr>
                                  <a:rPr lang="en-US" altLang="zh-TW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TW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sz="1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  <m:r>
                                      <a:rPr lang="en-US" altLang="zh-TW" sz="12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12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TW" sz="12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</m:oMath>
                    </m:oMathPara>
                  </a14:m>
                  <a:endParaRPr lang="zh-TW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5" name="矩形 1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6169" y="2847963"/>
                  <a:ext cx="1240730" cy="539671"/>
                </a:xfrm>
                <a:prstGeom prst="rect">
                  <a:avLst/>
                </a:prstGeom>
                <a:blipFill>
                  <a:blip r:embed="rId30"/>
                  <a:stretch>
                    <a:fillRect b="-370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矩形 145"/>
                <p:cNvSpPr/>
                <p:nvPr/>
              </p:nvSpPr>
              <p:spPr>
                <a:xfrm>
                  <a:off x="2533840" y="4642658"/>
                  <a:ext cx="1487224" cy="53967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TW" sz="1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12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sSup>
                              <m:sSupPr>
                                <m:ctrlPr>
                                  <a:rPr lang="en-US" altLang="zh-TW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TW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sz="1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2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sz="12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TW" sz="1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TW" sz="12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</m:oMath>
                    </m:oMathPara>
                  </a14:m>
                  <a:endParaRPr lang="zh-TW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矩形 1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3840" y="4642658"/>
                  <a:ext cx="1487224" cy="539671"/>
                </a:xfrm>
                <a:prstGeom prst="rect">
                  <a:avLst/>
                </a:prstGeom>
                <a:blipFill>
                  <a:blip r:embed="rId31"/>
                  <a:stretch>
                    <a:fillRect b="-377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矩形 148"/>
                <p:cNvSpPr/>
                <p:nvPr/>
              </p:nvSpPr>
              <p:spPr>
                <a:xfrm>
                  <a:off x="4001398" y="4650857"/>
                  <a:ext cx="1240730" cy="53967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TW" sz="1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12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sSup>
                              <m:sSupPr>
                                <m:ctrlPr>
                                  <a:rPr lang="en-US" altLang="zh-TW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TW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sz="12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12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TW" sz="1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TW" sz="12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</m:oMath>
                    </m:oMathPara>
                  </a14:m>
                  <a:endParaRPr lang="zh-TW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矩形 1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1398" y="4650857"/>
                  <a:ext cx="1240730" cy="539671"/>
                </a:xfrm>
                <a:prstGeom prst="rect">
                  <a:avLst/>
                </a:prstGeom>
                <a:blipFill>
                  <a:blip r:embed="rId32"/>
                  <a:stretch>
                    <a:fillRect b="-370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矩形 151"/>
                <p:cNvSpPr/>
                <p:nvPr/>
              </p:nvSpPr>
              <p:spPr>
                <a:xfrm>
                  <a:off x="4059770" y="2820987"/>
                  <a:ext cx="994233" cy="53967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TW" sz="1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12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sSup>
                              <m:sSupPr>
                                <m:ctrlPr>
                                  <a:rPr lang="en-US" altLang="zh-TW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TW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sz="12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12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TW" sz="12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</m:oMath>
                    </m:oMathPara>
                  </a14:m>
                  <a:endParaRPr lang="zh-TW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2" name="矩形 1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9770" y="2820987"/>
                  <a:ext cx="994233" cy="539671"/>
                </a:xfrm>
                <a:prstGeom prst="rect">
                  <a:avLst/>
                </a:prstGeom>
                <a:blipFill>
                  <a:blip r:embed="rId33"/>
                  <a:stretch>
                    <a:fillRect b="-377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矩形 153"/>
                <p:cNvSpPr/>
                <p:nvPr/>
              </p:nvSpPr>
              <p:spPr>
                <a:xfrm>
                  <a:off x="1403515" y="2315413"/>
                  <a:ext cx="1222402" cy="48206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TW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4" name="矩形 1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3515" y="2315413"/>
                  <a:ext cx="1222402" cy="482062"/>
                </a:xfrm>
                <a:prstGeom prst="rect">
                  <a:avLst/>
                </a:prstGeom>
                <a:blipFill>
                  <a:blip r:embed="rId34"/>
                  <a:stretch>
                    <a:fillRect b="-41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矩形 154"/>
                <p:cNvSpPr/>
                <p:nvPr/>
              </p:nvSpPr>
              <p:spPr>
                <a:xfrm>
                  <a:off x="1640989" y="3766713"/>
                  <a:ext cx="975908" cy="48206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TW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5" name="矩形 1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0989" y="3766713"/>
                  <a:ext cx="975908" cy="482062"/>
                </a:xfrm>
                <a:prstGeom prst="rect">
                  <a:avLst/>
                </a:prstGeom>
                <a:blipFill>
                  <a:blip r:embed="rId35"/>
                  <a:stretch>
                    <a:fillRect b="-425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矩形 155"/>
                <p:cNvSpPr/>
                <p:nvPr/>
              </p:nvSpPr>
              <p:spPr>
                <a:xfrm>
                  <a:off x="1394168" y="5176048"/>
                  <a:ext cx="1222402" cy="48206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TW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6" name="矩形 1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4168" y="5176048"/>
                  <a:ext cx="1222402" cy="482062"/>
                </a:xfrm>
                <a:prstGeom prst="rect">
                  <a:avLst/>
                </a:prstGeom>
                <a:blipFill>
                  <a:blip r:embed="rId23"/>
                  <a:stretch>
                    <a:fillRect b="-425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矩形 156"/>
                <p:cNvSpPr/>
                <p:nvPr/>
              </p:nvSpPr>
              <p:spPr>
                <a:xfrm>
                  <a:off x="3513171" y="2144563"/>
                  <a:ext cx="975908" cy="48206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TW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7" name="矩形 1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3171" y="2144563"/>
                  <a:ext cx="975908" cy="482062"/>
                </a:xfrm>
                <a:prstGeom prst="rect">
                  <a:avLst/>
                </a:prstGeom>
                <a:blipFill>
                  <a:blip r:embed="rId36"/>
                  <a:stretch>
                    <a:fillRect b="-41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矩形 157"/>
                <p:cNvSpPr/>
                <p:nvPr/>
              </p:nvSpPr>
              <p:spPr>
                <a:xfrm>
                  <a:off x="3581422" y="3766716"/>
                  <a:ext cx="729413" cy="48206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TW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8" name="矩形 1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1422" y="3766716"/>
                  <a:ext cx="729413" cy="482062"/>
                </a:xfrm>
                <a:prstGeom prst="rect">
                  <a:avLst/>
                </a:prstGeom>
                <a:blipFill>
                  <a:blip r:embed="rId25"/>
                  <a:stretch>
                    <a:fillRect b="-425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矩形 158"/>
                <p:cNvSpPr/>
                <p:nvPr/>
              </p:nvSpPr>
              <p:spPr>
                <a:xfrm>
                  <a:off x="3460198" y="5549527"/>
                  <a:ext cx="975908" cy="48206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TW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9" name="矩形 1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0198" y="5549527"/>
                  <a:ext cx="975908" cy="482062"/>
                </a:xfrm>
                <a:prstGeom prst="rect">
                  <a:avLst/>
                </a:prstGeom>
                <a:blipFill>
                  <a:blip r:embed="rId37"/>
                  <a:stretch>
                    <a:fillRect b="-208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矩形 159"/>
                <p:cNvSpPr/>
                <p:nvPr/>
              </p:nvSpPr>
              <p:spPr>
                <a:xfrm>
                  <a:off x="5260860" y="2315413"/>
                  <a:ext cx="1222402" cy="48206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TW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0" name="矩形 1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0860" y="2315413"/>
                  <a:ext cx="1222402" cy="482062"/>
                </a:xfrm>
                <a:prstGeom prst="rect">
                  <a:avLst/>
                </a:prstGeom>
                <a:blipFill>
                  <a:blip r:embed="rId27"/>
                  <a:stretch>
                    <a:fillRect b="-41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矩形 160"/>
                <p:cNvSpPr/>
                <p:nvPr/>
              </p:nvSpPr>
              <p:spPr>
                <a:xfrm>
                  <a:off x="5261435" y="3763760"/>
                  <a:ext cx="975908" cy="48206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TW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1" name="矩形 1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1435" y="3763760"/>
                  <a:ext cx="975908" cy="482062"/>
                </a:xfrm>
                <a:prstGeom prst="rect">
                  <a:avLst/>
                </a:prstGeom>
                <a:blipFill>
                  <a:blip r:embed="rId38"/>
                  <a:stretch>
                    <a:fillRect b="-41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矩形 161"/>
                <p:cNvSpPr/>
                <p:nvPr/>
              </p:nvSpPr>
              <p:spPr>
                <a:xfrm>
                  <a:off x="5260860" y="5176048"/>
                  <a:ext cx="1222402" cy="48206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TW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2" name="矩形 1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0860" y="5176048"/>
                  <a:ext cx="1222402" cy="482062"/>
                </a:xfrm>
                <a:prstGeom prst="rect">
                  <a:avLst/>
                </a:prstGeom>
                <a:blipFill>
                  <a:blip r:embed="rId39"/>
                  <a:stretch>
                    <a:fillRect b="-425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0261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>
            <a:extLst>
              <a:ext uri="{FF2B5EF4-FFF2-40B4-BE49-F238E27FC236}">
                <a16:creationId xmlns:a16="http://schemas.microsoft.com/office/drawing/2014/main" id="{AE12DD76-F090-4622-9B14-C3D661121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4" y="324632"/>
            <a:ext cx="8596668" cy="657806"/>
          </a:xfrm>
        </p:spPr>
        <p:txBody>
          <a:bodyPr/>
          <a:lstStyle/>
          <a:p>
            <a:r>
              <a:rPr lang="en-US" altLang="zh-TW" dirty="0" smtClean="0"/>
              <a:t>Electric field: the two definitions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675626" y="4309944"/>
                <a:ext cx="2789803" cy="9871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0.25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=(1,1)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r>
                  <a:rPr lang="en-US" altLang="zh-TW" dirty="0"/>
                  <a:t> where </a:t>
                </a:r>
                <a:r>
                  <a:rPr lang="en-US" altLang="zh-TW" dirty="0" err="1"/>
                  <a:t>i,j</a:t>
                </a:r>
                <a:r>
                  <a:rPr lang="en-US" altLang="zh-TW" dirty="0"/>
                  <a:t>=0,1,2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26" y="4309944"/>
                <a:ext cx="2789803" cy="987193"/>
              </a:xfrm>
              <a:prstGeom prst="rect">
                <a:avLst/>
              </a:prstGeom>
              <a:blipFill>
                <a:blip r:embed="rId3"/>
                <a:stretch>
                  <a:fillRect b="-86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群組 13"/>
          <p:cNvGrpSpPr/>
          <p:nvPr/>
        </p:nvGrpSpPr>
        <p:grpSpPr>
          <a:xfrm>
            <a:off x="3720669" y="4390383"/>
            <a:ext cx="3167419" cy="1702913"/>
            <a:chOff x="471865" y="4941168"/>
            <a:chExt cx="3167419" cy="17029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/>
                <p:cNvSpPr txBox="1"/>
                <p:nvPr/>
              </p:nvSpPr>
              <p:spPr>
                <a:xfrm>
                  <a:off x="767408" y="4941168"/>
                  <a:ext cx="2871876" cy="7670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0,0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0,0</m:t>
                            </m:r>
                          </m:sub>
                        </m:sSub>
                        <m:acc>
                          <m:accPr>
                            <m:chr m:val="̂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0,0</m:t>
                            </m:r>
                          </m:sub>
                        </m:sSub>
                        <m:acc>
                          <m:accPr>
                            <m:chr m:val="̂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r>
                    <a:rPr lang="en-US" altLang="zh-TW" b="0" i="1" dirty="0">
                      <a:latin typeface="Cambria Math" panose="02040503050406030204" pitchFamily="18" charset="0"/>
                    </a:rPr>
                    <a:t/>
                  </a:r>
                  <a:br>
                    <a:rPr lang="en-US" altLang="zh-TW" b="0" i="1" dirty="0">
                      <a:latin typeface="Cambria Math" panose="02040503050406030204" pitchFamily="18" charset="0"/>
                    </a:rPr>
                  </a:br>
                  <a:r>
                    <a:rPr lang="en-US" altLang="zh-TW" b="0" i="1" dirty="0">
                      <a:latin typeface="Cambria Math" panose="02040503050406030204" pitchFamily="18" charset="0"/>
                    </a:rPr>
                    <a:t>         </a:t>
                  </a:r>
                  <a14:m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acc>
                        <m:accPr>
                          <m:chr m:val="̂"/>
                          <m:ctrlP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+0</m:t>
                      </m:r>
                      <m:acc>
                        <m:accPr>
                          <m:chr m:val="̂"/>
                          <m:ctrlP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a14:m>
                  <a:r>
                    <a:rPr lang="en-US" altLang="zh-TW" b="0" i="1" dirty="0" smtClean="0">
                      <a:latin typeface="Cambria Math" panose="02040503050406030204" pitchFamily="18" charset="0"/>
                    </a:rPr>
                    <a:t> </a:t>
                  </a:r>
                  <a:r>
                    <a:rPr lang="en-US" altLang="zh-TW" b="0" i="1" dirty="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a:t>!!</a:t>
                  </a:r>
                  <a:endParaRPr lang="en-US" altLang="zh-TW" b="0" i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" name="文字方塊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408" y="4941168"/>
                  <a:ext cx="2871876" cy="767005"/>
                </a:xfrm>
                <a:prstGeom prst="rect">
                  <a:avLst/>
                </a:prstGeom>
                <a:blipFill>
                  <a:blip r:embed="rId35"/>
                  <a:stretch>
                    <a:fillRect r="-7006" b="-1111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/>
                <p:cNvSpPr/>
                <p:nvPr/>
              </p:nvSpPr>
              <p:spPr>
                <a:xfrm>
                  <a:off x="471865" y="5564362"/>
                  <a:ext cx="2635272" cy="107971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=0</m:t>
                        </m:r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−0.25</m:t>
                        </m:r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altLang="zh-TW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−0.25</m:t>
                        </m:r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0</m:t>
                        </m:r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altLang="zh-TW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     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=0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.25</m:t>
                        </m:r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0.25</m:t>
                        </m:r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865" y="5564362"/>
                  <a:ext cx="2635272" cy="1079719"/>
                </a:xfrm>
                <a:prstGeom prst="rect">
                  <a:avLst/>
                </a:prstGeom>
                <a:blipFill>
                  <a:blip r:embed="rId17"/>
                  <a:stretch>
                    <a:fillRect r="-9259" b="-56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群組 16"/>
          <p:cNvGrpSpPr/>
          <p:nvPr/>
        </p:nvGrpSpPr>
        <p:grpSpPr>
          <a:xfrm>
            <a:off x="7320136" y="4005064"/>
            <a:ext cx="3714863" cy="2798702"/>
            <a:chOff x="6251757" y="3934269"/>
            <a:chExt cx="3714863" cy="27987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字方塊 15"/>
                <p:cNvSpPr txBox="1"/>
                <p:nvPr/>
              </p:nvSpPr>
              <p:spPr>
                <a:xfrm>
                  <a:off x="6251757" y="3934269"/>
                  <a:ext cx="3714863" cy="1651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acc>
                          <m:accPr>
                            <m:chr m:val="̂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acc>
                          <m:accPr>
                            <m:chr m:val="̂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            =</m:t>
                        </m: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acc>
                          <m:accPr>
                            <m:chr m:val="̂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en-US" altLang="zh-TW" b="0" i="1" dirty="0" smtClean="0">
                    <a:latin typeface="Cambria Math" panose="02040503050406030204" pitchFamily="18" charset="0"/>
                  </a:endParaRPr>
                </a:p>
                <a:p>
                  <a:pPr/>
                  <a:r>
                    <a:rPr lang="en-US" altLang="zh-TW" b="0" dirty="0" smtClean="0"/>
                    <a:t>              </a:t>
                  </a:r>
                  <a14:m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altLang="zh-TW" dirty="0"/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a14:m>
                  <a:r>
                    <a:rPr lang="en-US" altLang="zh-TW" b="0" i="1" dirty="0" smtClean="0">
                      <a:latin typeface="Cambria Math" panose="02040503050406030204" pitchFamily="18" charset="0"/>
                    </a:rPr>
                    <a:t/>
                  </a:r>
                  <a:br>
                    <a:rPr lang="en-US" altLang="zh-TW" b="0" i="1" dirty="0" smtClean="0">
                      <a:latin typeface="Cambria Math" panose="02040503050406030204" pitchFamily="18" charset="0"/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    =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−0.125</m:t>
                        </m:r>
                        <m:acc>
                          <m:accPr>
                            <m:chr m:val="̂"/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−0.125</m:t>
                        </m:r>
                        <m:acc>
                          <m:accPr>
                            <m:chr m:val="̂"/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6" name="文字方塊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1757" y="3934269"/>
                  <a:ext cx="3714863" cy="1651221"/>
                </a:xfrm>
                <a:prstGeom prst="rect">
                  <a:avLst/>
                </a:prstGeom>
                <a:blipFill>
                  <a:blip r:embed="rId36"/>
                  <a:stretch>
                    <a:fillRect r="-2299" b="-110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矩形 137"/>
                <p:cNvSpPr/>
                <p:nvPr/>
              </p:nvSpPr>
              <p:spPr>
                <a:xfrm>
                  <a:off x="6470778" y="5594390"/>
                  <a:ext cx="3117264" cy="113858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−0.125</m:t>
                        </m:r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.125</m:t>
                        </m:r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altLang="zh-TW" i="1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=0.125</m:t>
                        </m:r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−0.125</m:t>
                        </m:r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altLang="zh-TW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=0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.125</m:t>
                        </m:r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25</m:t>
                        </m:r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38" name="矩形 1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0778" y="5594390"/>
                  <a:ext cx="3117264" cy="1138581"/>
                </a:xfrm>
                <a:prstGeom prst="rect">
                  <a:avLst/>
                </a:prstGeom>
                <a:blipFill>
                  <a:blip r:embed="rId37"/>
                  <a:stretch>
                    <a:fillRect r="-724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2" name="群組 81"/>
          <p:cNvGrpSpPr/>
          <p:nvPr/>
        </p:nvGrpSpPr>
        <p:grpSpPr>
          <a:xfrm>
            <a:off x="3154363" y="1537423"/>
            <a:ext cx="3353507" cy="2482590"/>
            <a:chOff x="147419" y="2850817"/>
            <a:chExt cx="4274358" cy="3166246"/>
          </a:xfrm>
        </p:grpSpPr>
        <p:sp>
          <p:nvSpPr>
            <p:cNvPr id="83" name="矩形 82"/>
            <p:cNvSpPr/>
            <p:nvPr/>
          </p:nvSpPr>
          <p:spPr>
            <a:xfrm>
              <a:off x="1622775" y="3354969"/>
              <a:ext cx="2592672" cy="249727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solidFill>
                  <a:schemeClr val="tx1"/>
                </a:solidFill>
              </a:endParaRPr>
            </a:p>
          </p:txBody>
        </p:sp>
        <p:cxnSp>
          <p:nvCxnSpPr>
            <p:cNvPr id="84" name="直線接點 83"/>
            <p:cNvCxnSpPr>
              <a:stCxn id="83" idx="1"/>
              <a:endCxn id="83" idx="3"/>
            </p:cNvCxnSpPr>
            <p:nvPr/>
          </p:nvCxnSpPr>
          <p:spPr>
            <a:xfrm>
              <a:off x="1622775" y="4603606"/>
              <a:ext cx="259267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接點 84"/>
            <p:cNvCxnSpPr>
              <a:stCxn id="83" idx="0"/>
              <a:endCxn id="83" idx="2"/>
            </p:cNvCxnSpPr>
            <p:nvPr/>
          </p:nvCxnSpPr>
          <p:spPr>
            <a:xfrm>
              <a:off x="2919111" y="3354969"/>
              <a:ext cx="0" cy="249727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19"/>
            <p:cNvSpPr/>
            <p:nvPr/>
          </p:nvSpPr>
          <p:spPr>
            <a:xfrm>
              <a:off x="1441018" y="3187417"/>
              <a:ext cx="372595" cy="36184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87" name="Oval 21"/>
            <p:cNvSpPr/>
            <p:nvPr/>
          </p:nvSpPr>
          <p:spPr>
            <a:xfrm>
              <a:off x="2745099" y="3187417"/>
              <a:ext cx="372595" cy="36184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88" name="Oval 19"/>
            <p:cNvSpPr/>
            <p:nvPr/>
          </p:nvSpPr>
          <p:spPr>
            <a:xfrm>
              <a:off x="4049182" y="3187419"/>
              <a:ext cx="372595" cy="361842"/>
            </a:xfrm>
            <a:prstGeom prst="ellipse">
              <a:avLst/>
            </a:prstGeom>
            <a:solidFill>
              <a:srgbClr val="A6A6A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89" name="Oval 19"/>
            <p:cNvSpPr/>
            <p:nvPr/>
          </p:nvSpPr>
          <p:spPr>
            <a:xfrm>
              <a:off x="1441018" y="4409747"/>
              <a:ext cx="372595" cy="36184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90" name="Oval 21"/>
            <p:cNvSpPr/>
            <p:nvPr/>
          </p:nvSpPr>
          <p:spPr>
            <a:xfrm>
              <a:off x="2745099" y="4409747"/>
              <a:ext cx="372595" cy="361842"/>
            </a:xfrm>
            <a:prstGeom prst="ellipse">
              <a:avLst/>
            </a:prstGeom>
            <a:solidFill>
              <a:srgbClr val="A6A6A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91" name="Oval 19"/>
            <p:cNvSpPr/>
            <p:nvPr/>
          </p:nvSpPr>
          <p:spPr>
            <a:xfrm>
              <a:off x="4049182" y="4409749"/>
              <a:ext cx="372595" cy="36184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92" name="Oval 19"/>
            <p:cNvSpPr/>
            <p:nvPr/>
          </p:nvSpPr>
          <p:spPr>
            <a:xfrm>
              <a:off x="1441018" y="5655219"/>
              <a:ext cx="372595" cy="36184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93" name="Oval 21"/>
            <p:cNvSpPr/>
            <p:nvPr/>
          </p:nvSpPr>
          <p:spPr>
            <a:xfrm>
              <a:off x="2745099" y="5655219"/>
              <a:ext cx="372595" cy="36184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94" name="Oval 19"/>
            <p:cNvSpPr/>
            <p:nvPr/>
          </p:nvSpPr>
          <p:spPr>
            <a:xfrm>
              <a:off x="4049182" y="5655221"/>
              <a:ext cx="372595" cy="36184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矩形 94"/>
                <p:cNvSpPr/>
                <p:nvPr/>
              </p:nvSpPr>
              <p:spPr>
                <a:xfrm>
                  <a:off x="2118830" y="3775181"/>
                  <a:ext cx="803378" cy="43178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0.25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5" name="矩形 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8830" y="3775181"/>
                  <a:ext cx="803378" cy="431785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矩形 95"/>
                <p:cNvSpPr/>
                <p:nvPr/>
              </p:nvSpPr>
              <p:spPr>
                <a:xfrm>
                  <a:off x="3760705" y="3735163"/>
                  <a:ext cx="460123" cy="43178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矩形 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0705" y="3735163"/>
                  <a:ext cx="460123" cy="43178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矩形 96"/>
                <p:cNvSpPr/>
                <p:nvPr/>
              </p:nvSpPr>
              <p:spPr>
                <a:xfrm>
                  <a:off x="1187401" y="3722816"/>
                  <a:ext cx="460123" cy="43178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7" name="矩形 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7401" y="3722816"/>
                  <a:ext cx="460123" cy="43178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矩形 97"/>
                <p:cNvSpPr/>
                <p:nvPr/>
              </p:nvSpPr>
              <p:spPr>
                <a:xfrm>
                  <a:off x="147419" y="4974376"/>
                  <a:ext cx="1501327" cy="45656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TW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TW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altLang="zh-TW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0,0</m:t>
                            </m:r>
                          </m:sub>
                        </m:sSub>
                        <m: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8" name="矩形 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419" y="4974376"/>
                  <a:ext cx="1501327" cy="456564"/>
                </a:xfrm>
                <a:prstGeom prst="rect">
                  <a:avLst/>
                </a:prstGeom>
                <a:blipFill>
                  <a:blip r:embed="rId6"/>
                  <a:stretch>
                    <a:fillRect b="-689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矩形 98"/>
                <p:cNvSpPr/>
                <p:nvPr/>
              </p:nvSpPr>
              <p:spPr>
                <a:xfrm>
                  <a:off x="1919588" y="5008129"/>
                  <a:ext cx="999522" cy="43178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−0.25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9" name="矩形 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588" y="5008129"/>
                  <a:ext cx="999522" cy="43178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矩形 99"/>
                <p:cNvSpPr/>
                <p:nvPr/>
              </p:nvSpPr>
              <p:spPr>
                <a:xfrm>
                  <a:off x="3744022" y="4983871"/>
                  <a:ext cx="460123" cy="43178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0" name="矩形 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4022" y="4983871"/>
                  <a:ext cx="460123" cy="43178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矩形 100"/>
                <p:cNvSpPr/>
                <p:nvPr/>
              </p:nvSpPr>
              <p:spPr>
                <a:xfrm>
                  <a:off x="3159891" y="4119354"/>
                  <a:ext cx="803378" cy="43178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0.25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矩形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9891" y="4119354"/>
                  <a:ext cx="803378" cy="43178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矩形 101"/>
                <p:cNvSpPr/>
                <p:nvPr/>
              </p:nvSpPr>
              <p:spPr>
                <a:xfrm>
                  <a:off x="3353056" y="2867252"/>
                  <a:ext cx="460123" cy="43178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矩形 1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3056" y="2867252"/>
                  <a:ext cx="460123" cy="43178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矩形 102"/>
                <p:cNvSpPr/>
                <p:nvPr/>
              </p:nvSpPr>
              <p:spPr>
                <a:xfrm>
                  <a:off x="3345517" y="5377707"/>
                  <a:ext cx="460123" cy="43178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矩形 1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5517" y="5377707"/>
                  <a:ext cx="460123" cy="43178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矩形 103"/>
                <p:cNvSpPr/>
                <p:nvPr/>
              </p:nvSpPr>
              <p:spPr>
                <a:xfrm>
                  <a:off x="1524288" y="5317317"/>
                  <a:ext cx="1493644" cy="44552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TW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TW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zh-TW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0,0</m:t>
                            </m:r>
                          </m:sub>
                        </m:sSub>
                        <m: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矩形 1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288" y="5317317"/>
                  <a:ext cx="1493644" cy="445523"/>
                </a:xfrm>
                <a:prstGeom prst="rect">
                  <a:avLst/>
                </a:prstGeom>
                <a:blipFill>
                  <a:blip r:embed="rId12"/>
                  <a:stretch>
                    <a:fillRect b="-877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矩形 104"/>
                <p:cNvSpPr/>
                <p:nvPr/>
              </p:nvSpPr>
              <p:spPr>
                <a:xfrm>
                  <a:off x="1806792" y="4141158"/>
                  <a:ext cx="999522" cy="43178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−0.25</m:t>
                        </m:r>
                      </m:oMath>
                    </m:oMathPara>
                  </a14:m>
                  <a:endParaRPr lang="en-US" altLang="zh-TW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5" name="矩形 1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6792" y="4141158"/>
                  <a:ext cx="999522" cy="43178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矩形 105"/>
                <p:cNvSpPr/>
                <p:nvPr/>
              </p:nvSpPr>
              <p:spPr>
                <a:xfrm>
                  <a:off x="2063884" y="2850817"/>
                  <a:ext cx="460123" cy="43178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6" name="矩形 1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3884" y="2850817"/>
                  <a:ext cx="460123" cy="43178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7" name="加號 106"/>
            <p:cNvSpPr/>
            <p:nvPr/>
          </p:nvSpPr>
          <p:spPr>
            <a:xfrm rot="2818715">
              <a:off x="4097125" y="3853310"/>
              <a:ext cx="244738" cy="244738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/>
            </a:p>
          </p:txBody>
        </p:sp>
        <p:sp>
          <p:nvSpPr>
            <p:cNvPr id="108" name="加號 107"/>
            <p:cNvSpPr/>
            <p:nvPr/>
          </p:nvSpPr>
          <p:spPr>
            <a:xfrm rot="2818715">
              <a:off x="4099714" y="5083306"/>
              <a:ext cx="244738" cy="244738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/>
            </a:p>
          </p:txBody>
        </p:sp>
        <p:sp>
          <p:nvSpPr>
            <p:cNvPr id="109" name="加號 108"/>
            <p:cNvSpPr/>
            <p:nvPr/>
          </p:nvSpPr>
          <p:spPr>
            <a:xfrm rot="2818715">
              <a:off x="3452929" y="3229162"/>
              <a:ext cx="244738" cy="244738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/>
            </a:p>
          </p:txBody>
        </p:sp>
        <p:sp>
          <p:nvSpPr>
            <p:cNvPr id="110" name="加號 109"/>
            <p:cNvSpPr/>
            <p:nvPr/>
          </p:nvSpPr>
          <p:spPr>
            <a:xfrm rot="2818715">
              <a:off x="3458635" y="4476709"/>
              <a:ext cx="244738" cy="244738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/>
            </a:p>
          </p:txBody>
        </p:sp>
        <p:sp>
          <p:nvSpPr>
            <p:cNvPr id="111" name="加號 110"/>
            <p:cNvSpPr/>
            <p:nvPr/>
          </p:nvSpPr>
          <p:spPr>
            <a:xfrm rot="2818715">
              <a:off x="3458636" y="5736506"/>
              <a:ext cx="244738" cy="244738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/>
            </a:p>
          </p:txBody>
        </p:sp>
        <p:sp>
          <p:nvSpPr>
            <p:cNvPr id="112" name="加號 111"/>
            <p:cNvSpPr/>
            <p:nvPr/>
          </p:nvSpPr>
          <p:spPr>
            <a:xfrm rot="2818715">
              <a:off x="2804747" y="3868956"/>
              <a:ext cx="244738" cy="244738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/>
            </a:p>
          </p:txBody>
        </p:sp>
        <p:sp>
          <p:nvSpPr>
            <p:cNvPr id="113" name="加號 112"/>
            <p:cNvSpPr/>
            <p:nvPr/>
          </p:nvSpPr>
          <p:spPr>
            <a:xfrm rot="2818715">
              <a:off x="2802095" y="5097504"/>
              <a:ext cx="244738" cy="244738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/>
            </a:p>
          </p:txBody>
        </p:sp>
        <p:sp>
          <p:nvSpPr>
            <p:cNvPr id="114" name="加號 113"/>
            <p:cNvSpPr/>
            <p:nvPr/>
          </p:nvSpPr>
          <p:spPr>
            <a:xfrm rot="2818715">
              <a:off x="2160085" y="3215028"/>
              <a:ext cx="244738" cy="244738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/>
            </a:p>
          </p:txBody>
        </p:sp>
        <p:sp>
          <p:nvSpPr>
            <p:cNvPr id="115" name="加號 114"/>
            <p:cNvSpPr/>
            <p:nvPr/>
          </p:nvSpPr>
          <p:spPr>
            <a:xfrm rot="2818715">
              <a:off x="1496171" y="3857524"/>
              <a:ext cx="244738" cy="244738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/>
            </a:p>
          </p:txBody>
        </p:sp>
        <p:sp>
          <p:nvSpPr>
            <p:cNvPr id="116" name="加號 115"/>
            <p:cNvSpPr/>
            <p:nvPr/>
          </p:nvSpPr>
          <p:spPr>
            <a:xfrm rot="2818715">
              <a:off x="2151803" y="4483190"/>
              <a:ext cx="244738" cy="244738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/>
            </a:p>
          </p:txBody>
        </p:sp>
        <p:sp>
          <p:nvSpPr>
            <p:cNvPr id="117" name="加號 116"/>
            <p:cNvSpPr/>
            <p:nvPr/>
          </p:nvSpPr>
          <p:spPr>
            <a:xfrm rot="2818715">
              <a:off x="2153209" y="5713770"/>
              <a:ext cx="244738" cy="244738"/>
            </a:xfrm>
            <a:prstGeom prst="mathPlus">
              <a:avLst/>
            </a:prstGeom>
            <a:solidFill>
              <a:schemeClr val="tx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/>
            </a:p>
          </p:txBody>
        </p:sp>
        <p:sp>
          <p:nvSpPr>
            <p:cNvPr id="118" name="加號 117"/>
            <p:cNvSpPr/>
            <p:nvPr/>
          </p:nvSpPr>
          <p:spPr>
            <a:xfrm rot="2818715">
              <a:off x="1512240" y="5088942"/>
              <a:ext cx="244738" cy="244738"/>
            </a:xfrm>
            <a:prstGeom prst="mathPlus">
              <a:avLst/>
            </a:prstGeom>
            <a:solidFill>
              <a:schemeClr val="tx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/>
            </a:p>
          </p:txBody>
        </p:sp>
      </p:grpSp>
      <p:grpSp>
        <p:nvGrpSpPr>
          <p:cNvPr id="60" name="群組 59"/>
          <p:cNvGrpSpPr/>
          <p:nvPr/>
        </p:nvGrpSpPr>
        <p:grpSpPr>
          <a:xfrm>
            <a:off x="-32025" y="1794704"/>
            <a:ext cx="3187200" cy="2408488"/>
            <a:chOff x="4633304" y="3195569"/>
            <a:chExt cx="4049555" cy="3093282"/>
          </a:xfrm>
        </p:grpSpPr>
        <p:sp>
          <p:nvSpPr>
            <p:cNvPr id="61" name="矩形 60"/>
            <p:cNvSpPr/>
            <p:nvPr/>
          </p:nvSpPr>
          <p:spPr>
            <a:xfrm>
              <a:off x="5883857" y="3363121"/>
              <a:ext cx="2592672" cy="249727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solidFill>
                  <a:schemeClr val="tx1"/>
                </a:solidFill>
              </a:endParaRPr>
            </a:p>
          </p:txBody>
        </p:sp>
        <p:cxnSp>
          <p:nvCxnSpPr>
            <p:cNvPr id="62" name="直線接點 61"/>
            <p:cNvCxnSpPr>
              <a:stCxn id="61" idx="1"/>
              <a:endCxn id="61" idx="3"/>
            </p:cNvCxnSpPr>
            <p:nvPr/>
          </p:nvCxnSpPr>
          <p:spPr>
            <a:xfrm>
              <a:off x="5883857" y="4611758"/>
              <a:ext cx="259267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/>
            <p:cNvCxnSpPr>
              <a:stCxn id="61" idx="0"/>
              <a:endCxn id="61" idx="2"/>
            </p:cNvCxnSpPr>
            <p:nvPr/>
          </p:nvCxnSpPr>
          <p:spPr>
            <a:xfrm>
              <a:off x="7180193" y="3363121"/>
              <a:ext cx="0" cy="249727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19"/>
            <p:cNvSpPr/>
            <p:nvPr/>
          </p:nvSpPr>
          <p:spPr>
            <a:xfrm>
              <a:off x="5702100" y="3195569"/>
              <a:ext cx="372595" cy="36184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65" name="Oval 21"/>
            <p:cNvSpPr/>
            <p:nvPr/>
          </p:nvSpPr>
          <p:spPr>
            <a:xfrm>
              <a:off x="7006181" y="3195569"/>
              <a:ext cx="372595" cy="36184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66" name="Oval 19"/>
            <p:cNvSpPr/>
            <p:nvPr/>
          </p:nvSpPr>
          <p:spPr>
            <a:xfrm>
              <a:off x="8310264" y="3195571"/>
              <a:ext cx="372595" cy="361842"/>
            </a:xfrm>
            <a:prstGeom prst="ellipse">
              <a:avLst/>
            </a:prstGeom>
            <a:solidFill>
              <a:srgbClr val="A6A6A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67" name="Oval 19"/>
            <p:cNvSpPr/>
            <p:nvPr/>
          </p:nvSpPr>
          <p:spPr>
            <a:xfrm>
              <a:off x="5702100" y="4417899"/>
              <a:ext cx="372595" cy="36184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68" name="Oval 21"/>
            <p:cNvSpPr/>
            <p:nvPr/>
          </p:nvSpPr>
          <p:spPr>
            <a:xfrm>
              <a:off x="7006181" y="4417899"/>
              <a:ext cx="372595" cy="361842"/>
            </a:xfrm>
            <a:prstGeom prst="ellipse">
              <a:avLst/>
            </a:prstGeom>
            <a:solidFill>
              <a:srgbClr val="A6A6A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69" name="Oval 19"/>
            <p:cNvSpPr/>
            <p:nvPr/>
          </p:nvSpPr>
          <p:spPr>
            <a:xfrm>
              <a:off x="8310264" y="4417901"/>
              <a:ext cx="372595" cy="36184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70" name="Oval 19"/>
            <p:cNvSpPr/>
            <p:nvPr/>
          </p:nvSpPr>
          <p:spPr>
            <a:xfrm>
              <a:off x="5702100" y="5663371"/>
              <a:ext cx="372595" cy="36184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71" name="Oval 21"/>
            <p:cNvSpPr/>
            <p:nvPr/>
          </p:nvSpPr>
          <p:spPr>
            <a:xfrm>
              <a:off x="7006181" y="5663371"/>
              <a:ext cx="372595" cy="36184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72" name="Oval 19"/>
            <p:cNvSpPr/>
            <p:nvPr/>
          </p:nvSpPr>
          <p:spPr>
            <a:xfrm>
              <a:off x="8310264" y="5663373"/>
              <a:ext cx="372595" cy="36184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矩形 72"/>
                <p:cNvSpPr/>
                <p:nvPr/>
              </p:nvSpPr>
              <p:spPr>
                <a:xfrm>
                  <a:off x="6445687" y="4630302"/>
                  <a:ext cx="800840" cy="43481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0.25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矩形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5687" y="4630302"/>
                  <a:ext cx="800840" cy="434814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矩形 73"/>
                <p:cNvSpPr/>
                <p:nvPr/>
              </p:nvSpPr>
              <p:spPr>
                <a:xfrm>
                  <a:off x="7951002" y="3356962"/>
                  <a:ext cx="458670" cy="43481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矩形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1002" y="3356962"/>
                  <a:ext cx="458670" cy="434814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矩形 74"/>
                <p:cNvSpPr/>
                <p:nvPr/>
              </p:nvSpPr>
              <p:spPr>
                <a:xfrm>
                  <a:off x="5364995" y="4624581"/>
                  <a:ext cx="458670" cy="43481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矩形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4995" y="4624581"/>
                  <a:ext cx="458670" cy="434814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矩形 75"/>
                <p:cNvSpPr/>
                <p:nvPr/>
              </p:nvSpPr>
              <p:spPr>
                <a:xfrm>
                  <a:off x="4633304" y="5817938"/>
                  <a:ext cx="1196860" cy="4486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0,0</m:t>
                            </m:r>
                          </m:sub>
                        </m:sSub>
                        <m: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矩形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3304" y="5817938"/>
                  <a:ext cx="1196860" cy="448648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矩形 76"/>
                <p:cNvSpPr/>
                <p:nvPr/>
              </p:nvSpPr>
              <p:spPr>
                <a:xfrm>
                  <a:off x="7952402" y="4610926"/>
                  <a:ext cx="458670" cy="43481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矩形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2402" y="4610926"/>
                  <a:ext cx="458670" cy="434814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矩形 77"/>
                <p:cNvSpPr/>
                <p:nvPr/>
              </p:nvSpPr>
              <p:spPr>
                <a:xfrm>
                  <a:off x="6614135" y="3365038"/>
                  <a:ext cx="458670" cy="43481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矩形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4135" y="3365038"/>
                  <a:ext cx="458670" cy="434814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矩形 78"/>
                <p:cNvSpPr/>
                <p:nvPr/>
              </p:nvSpPr>
              <p:spPr>
                <a:xfrm>
                  <a:off x="7951002" y="5831773"/>
                  <a:ext cx="458670" cy="43481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矩形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1002" y="5831773"/>
                  <a:ext cx="458670" cy="434814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矩形 79"/>
                <p:cNvSpPr/>
                <p:nvPr/>
              </p:nvSpPr>
              <p:spPr>
                <a:xfrm>
                  <a:off x="6597653" y="5854037"/>
                  <a:ext cx="458670" cy="43481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矩形 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7653" y="5854037"/>
                  <a:ext cx="458670" cy="434814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矩形 80"/>
                <p:cNvSpPr/>
                <p:nvPr/>
              </p:nvSpPr>
              <p:spPr>
                <a:xfrm>
                  <a:off x="5364995" y="3365038"/>
                  <a:ext cx="458670" cy="43481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矩形 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4995" y="3365038"/>
                  <a:ext cx="458670" cy="434814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矩形 165"/>
              <p:cNvSpPr/>
              <p:nvPr/>
            </p:nvSpPr>
            <p:spPr>
              <a:xfrm>
                <a:off x="9349027" y="1887579"/>
                <a:ext cx="771045" cy="4023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sSup>
                            <m:sSup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6" name="矩形 1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9027" y="1887579"/>
                <a:ext cx="771045" cy="402354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矩形 166"/>
              <p:cNvSpPr/>
              <p:nvPr/>
            </p:nvSpPr>
            <p:spPr>
              <a:xfrm>
                <a:off x="8327384" y="1887579"/>
                <a:ext cx="771045" cy="4023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sSup>
                            <m:sSup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7" name="矩形 1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7384" y="1887579"/>
                <a:ext cx="771045" cy="402354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群組 2"/>
          <p:cNvGrpSpPr/>
          <p:nvPr/>
        </p:nvGrpSpPr>
        <p:grpSpPr>
          <a:xfrm>
            <a:off x="7896200" y="1700808"/>
            <a:ext cx="2407148" cy="2275387"/>
            <a:chOff x="7173433" y="1849638"/>
            <a:chExt cx="2407148" cy="2275387"/>
          </a:xfrm>
        </p:grpSpPr>
        <p:grpSp>
          <p:nvGrpSpPr>
            <p:cNvPr id="126" name="群組 125"/>
            <p:cNvGrpSpPr/>
            <p:nvPr/>
          </p:nvGrpSpPr>
          <p:grpSpPr>
            <a:xfrm>
              <a:off x="7241985" y="1849638"/>
              <a:ext cx="2338596" cy="2218669"/>
              <a:chOff x="1441018" y="3187417"/>
              <a:chExt cx="2980759" cy="2829646"/>
            </a:xfrm>
          </p:grpSpPr>
          <p:sp>
            <p:nvSpPr>
              <p:cNvPr id="127" name="矩形 126"/>
              <p:cNvSpPr/>
              <p:nvPr/>
            </p:nvSpPr>
            <p:spPr>
              <a:xfrm>
                <a:off x="1622775" y="3354969"/>
                <a:ext cx="2592672" cy="249727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8" name="直線接點 127"/>
              <p:cNvCxnSpPr>
                <a:stCxn id="127" idx="1"/>
                <a:endCxn id="127" idx="3"/>
              </p:cNvCxnSpPr>
              <p:nvPr/>
            </p:nvCxnSpPr>
            <p:spPr>
              <a:xfrm>
                <a:off x="1622775" y="4603606"/>
                <a:ext cx="2592672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線接點 128"/>
              <p:cNvCxnSpPr>
                <a:stCxn id="127" idx="0"/>
                <a:endCxn id="127" idx="2"/>
              </p:cNvCxnSpPr>
              <p:nvPr/>
            </p:nvCxnSpPr>
            <p:spPr>
              <a:xfrm>
                <a:off x="2919111" y="3354969"/>
                <a:ext cx="0" cy="249727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Oval 19"/>
              <p:cNvSpPr/>
              <p:nvPr/>
            </p:nvSpPr>
            <p:spPr>
              <a:xfrm>
                <a:off x="1441018" y="3187417"/>
                <a:ext cx="372595" cy="361842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Oval 21"/>
              <p:cNvSpPr/>
              <p:nvPr/>
            </p:nvSpPr>
            <p:spPr>
              <a:xfrm>
                <a:off x="2745099" y="3187417"/>
                <a:ext cx="372595" cy="361842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Oval 19"/>
              <p:cNvSpPr/>
              <p:nvPr/>
            </p:nvSpPr>
            <p:spPr>
              <a:xfrm>
                <a:off x="4049182" y="3187419"/>
                <a:ext cx="372595" cy="361842"/>
              </a:xfrm>
              <a:prstGeom prst="ellipse">
                <a:avLst/>
              </a:prstGeom>
              <a:solidFill>
                <a:srgbClr val="A6A6A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Oval 19"/>
              <p:cNvSpPr/>
              <p:nvPr/>
            </p:nvSpPr>
            <p:spPr>
              <a:xfrm>
                <a:off x="1441018" y="4409747"/>
                <a:ext cx="372595" cy="361842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Oval 21"/>
              <p:cNvSpPr/>
              <p:nvPr/>
            </p:nvSpPr>
            <p:spPr>
              <a:xfrm>
                <a:off x="2745099" y="4409747"/>
                <a:ext cx="372595" cy="361842"/>
              </a:xfrm>
              <a:prstGeom prst="ellipse">
                <a:avLst/>
              </a:prstGeom>
              <a:solidFill>
                <a:srgbClr val="A6A6A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Oval 19"/>
              <p:cNvSpPr/>
              <p:nvPr/>
            </p:nvSpPr>
            <p:spPr>
              <a:xfrm>
                <a:off x="4049182" y="4409749"/>
                <a:ext cx="372595" cy="361842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Oval 19"/>
              <p:cNvSpPr/>
              <p:nvPr/>
            </p:nvSpPr>
            <p:spPr>
              <a:xfrm>
                <a:off x="1441018" y="5655219"/>
                <a:ext cx="372595" cy="361842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Oval 21"/>
              <p:cNvSpPr/>
              <p:nvPr/>
            </p:nvSpPr>
            <p:spPr>
              <a:xfrm>
                <a:off x="2745099" y="5655219"/>
                <a:ext cx="372595" cy="361842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Oval 19"/>
              <p:cNvSpPr/>
              <p:nvPr/>
            </p:nvSpPr>
            <p:spPr>
              <a:xfrm>
                <a:off x="4049182" y="5655221"/>
                <a:ext cx="372595" cy="361842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5" name="矩形 144"/>
                  <p:cNvSpPr/>
                  <p:nvPr/>
                </p:nvSpPr>
                <p:spPr>
                  <a:xfrm>
                    <a:off x="3186575" y="4642272"/>
                    <a:ext cx="982769" cy="5131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sSup>
                                <m:sSup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zh-TW" sz="1600" i="1">
                                          <a:latin typeface="Cambria Math" panose="02040503050406030204" pitchFamily="18" charset="0"/>
                                        </a:rPr>
                                        <m:t>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oMath>
                      </m:oMathPara>
                    </a14:m>
                    <a:endParaRPr lang="zh-TW" alt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5" name="矩形 14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6575" y="4642272"/>
                    <a:ext cx="982769" cy="513154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矩形 150"/>
                  <p:cNvSpPr/>
                  <p:nvPr/>
                </p:nvSpPr>
                <p:spPr>
                  <a:xfrm>
                    <a:off x="1911952" y="4642272"/>
                    <a:ext cx="982769" cy="5131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sSup>
                                <m:sSup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zh-TW" sz="16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oMath>
                      </m:oMathPara>
                    </a14:m>
                    <a:endParaRPr lang="zh-TW" alt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1" name="矩形 15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1952" y="4642272"/>
                    <a:ext cx="982769" cy="513154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7" name="加號 156"/>
              <p:cNvSpPr/>
              <p:nvPr/>
            </p:nvSpPr>
            <p:spPr>
              <a:xfrm rot="2818715">
                <a:off x="3458637" y="5088942"/>
                <a:ext cx="244738" cy="244739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159" name="加號 158"/>
              <p:cNvSpPr/>
              <p:nvPr/>
            </p:nvSpPr>
            <p:spPr>
              <a:xfrm rot="2818715">
                <a:off x="3435244" y="3847540"/>
                <a:ext cx="244738" cy="244739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160" name="加號 159"/>
              <p:cNvSpPr/>
              <p:nvPr/>
            </p:nvSpPr>
            <p:spPr>
              <a:xfrm rot="2818715">
                <a:off x="2153211" y="5088941"/>
                <a:ext cx="244738" cy="244739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163" name="加號 162"/>
              <p:cNvSpPr/>
              <p:nvPr/>
            </p:nvSpPr>
            <p:spPr>
              <a:xfrm rot="2818715">
                <a:off x="2160083" y="3862366"/>
                <a:ext cx="244738" cy="244739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</p:grpSp>
        <p:sp>
          <p:nvSpPr>
            <p:cNvPr id="214" name="Oval 4"/>
            <p:cNvSpPr/>
            <p:nvPr/>
          </p:nvSpPr>
          <p:spPr>
            <a:xfrm>
              <a:off x="7173433" y="2700637"/>
              <a:ext cx="1434127" cy="142438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" name="文字方塊 3"/>
          <p:cNvSpPr txBox="1"/>
          <p:nvPr/>
        </p:nvSpPr>
        <p:spPr>
          <a:xfrm>
            <a:off x="911424" y="1124744"/>
            <a:ext cx="2128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 simple case of V:</a:t>
            </a:r>
            <a:endParaRPr lang="zh-TW" altLang="en-US" dirty="0"/>
          </a:p>
        </p:txBody>
      </p:sp>
      <p:sp>
        <p:nvSpPr>
          <p:cNvPr id="119" name="文字方塊 3"/>
          <p:cNvSpPr txBox="1"/>
          <p:nvPr/>
        </p:nvSpPr>
        <p:spPr>
          <a:xfrm>
            <a:off x="4079776" y="1124744"/>
            <a:ext cx="278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The calculated E (def.1</a:t>
            </a:r>
            <a:r>
              <a:rPr lang="en-US" altLang="zh-TW" dirty="0"/>
              <a:t>)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121" name="文字方塊 3"/>
          <p:cNvSpPr txBox="1"/>
          <p:nvPr/>
        </p:nvSpPr>
        <p:spPr>
          <a:xfrm>
            <a:off x="8040216" y="1124744"/>
            <a:ext cx="278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The calculated E (def.2):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349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Matplotlib</a:t>
            </a:r>
            <a:r>
              <a:rPr lang="en-US" altLang="zh-TW" dirty="0" smtClean="0"/>
              <a:t>: 2D contour plot</a:t>
            </a:r>
            <a:endParaRPr lang="zh-TW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0136" y="260648"/>
            <a:ext cx="4502812" cy="30527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95400" y="1268760"/>
                <a:ext cx="649254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Consider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endParaRPr lang="en-US" altLang="zh-TW" dirty="0" smtClean="0"/>
              </a:p>
              <a:p>
                <a:endParaRPr lang="en-US" altLang="zh-TW" dirty="0"/>
              </a:p>
              <a:p>
                <a:r>
                  <a:rPr lang="en-US" altLang="zh-TW" dirty="0" smtClean="0"/>
                  <a:t>Plot the contour of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Calculate and visualize the gradient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in the x-y plane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00" y="1268760"/>
                <a:ext cx="6492547" cy="1200329"/>
              </a:xfrm>
              <a:prstGeom prst="rect">
                <a:avLst/>
              </a:prstGeom>
              <a:blipFill>
                <a:blip r:embed="rId4"/>
                <a:stretch>
                  <a:fillRect l="-751" t="-3046" b="-659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7888" y="3497872"/>
            <a:ext cx="6640767" cy="32480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392" y="3212976"/>
            <a:ext cx="3227556" cy="3405833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3575720" y="3645024"/>
            <a:ext cx="6219825" cy="1163563"/>
            <a:chOff x="3575720" y="3645024"/>
            <a:chExt cx="6219825" cy="116356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75720" y="3645024"/>
              <a:ext cx="5419725" cy="352425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575720" y="4437112"/>
              <a:ext cx="6219825" cy="371475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81384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191343" y="324632"/>
            <a:ext cx="11233249" cy="94412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dirty="0" smtClean="0"/>
              <a:t>2D</a:t>
            </a:r>
            <a:r>
              <a:rPr lang="en-US" altLang="zh-TW" dirty="0"/>
              <a:t> </a:t>
            </a:r>
            <a:r>
              <a:rPr lang="en-US" altLang="zh-TW" dirty="0" smtClean="0"/>
              <a:t>problem:</a:t>
            </a:r>
            <a:r>
              <a:rPr lang="zh-TW" altLang="en-US" dirty="0" smtClean="0"/>
              <a:t> </a:t>
            </a:r>
            <a:r>
              <a:rPr lang="en-US" altLang="zh-TW" dirty="0" smtClean="0"/>
              <a:t>an infinitely narrow charged plate</a:t>
            </a:r>
            <a:endParaRPr lang="zh-TW" alt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427496" y="1124744"/>
            <a:ext cx="6847587" cy="5474721"/>
            <a:chOff x="5427496" y="1124744"/>
            <a:chExt cx="6847587" cy="5474721"/>
          </a:xfrm>
        </p:grpSpPr>
        <p:grpSp>
          <p:nvGrpSpPr>
            <p:cNvPr id="4" name="群組 3"/>
            <p:cNvGrpSpPr/>
            <p:nvPr/>
          </p:nvGrpSpPr>
          <p:grpSpPr>
            <a:xfrm>
              <a:off x="5427496" y="1124744"/>
              <a:ext cx="6847587" cy="5474721"/>
              <a:chOff x="5524996" y="1120180"/>
              <a:chExt cx="6847587" cy="5474721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5524996" y="1120180"/>
                <a:ext cx="6583184" cy="527570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grpSp>
            <p:nvGrpSpPr>
              <p:cNvPr id="140" name="群組 139"/>
              <p:cNvGrpSpPr/>
              <p:nvPr/>
            </p:nvGrpSpPr>
            <p:grpSpPr>
              <a:xfrm>
                <a:off x="5524999" y="1221237"/>
                <a:ext cx="6847584" cy="5373664"/>
                <a:chOff x="5927524" y="1517650"/>
                <a:chExt cx="4754387" cy="3726708"/>
              </a:xfrm>
            </p:grpSpPr>
            <p:pic>
              <p:nvPicPr>
                <p:cNvPr id="141" name="圖片 140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96000" y="2024931"/>
                  <a:ext cx="4352795" cy="3081404"/>
                </a:xfrm>
                <a:prstGeom prst="rect">
                  <a:avLst/>
                </a:prstGeom>
              </p:spPr>
            </p:pic>
            <p:pic>
              <p:nvPicPr>
                <p:cNvPr id="142" name="圖片 141"/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7866" t="71697" r="64991" b="23625"/>
                <a:stretch/>
              </p:blipFill>
              <p:spPr>
                <a:xfrm>
                  <a:off x="9476774" y="1525162"/>
                  <a:ext cx="561032" cy="147517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文字方塊 142"/>
                    <p:cNvSpPr txBox="1"/>
                    <p:nvPr/>
                  </p:nvSpPr>
                  <p:spPr>
                    <a:xfrm>
                      <a:off x="9219417" y="1681444"/>
                      <a:ext cx="1462494" cy="27943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acc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  <m:acc>
                              <m:accPr>
                                <m:chr m:val="̂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acc>
                              <m:accPr>
                                <m:chr m:val="̂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b="0" i="0" smtClean="0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e>
                            </m:acc>
                          </m:oMath>
                        </m:oMathPara>
                      </a14:m>
                      <a:endParaRPr lang="zh-TW" altLang="en-US" dirty="0"/>
                    </a:p>
                  </p:txBody>
                </p:sp>
              </mc:Choice>
              <mc:Fallback xmlns="">
                <p:sp>
                  <p:nvSpPr>
                    <p:cNvPr id="143" name="文字方塊 14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219417" y="1681444"/>
                      <a:ext cx="1462494" cy="279438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757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4" name="矩形 143"/>
                <p:cNvSpPr/>
                <p:nvPr/>
              </p:nvSpPr>
              <p:spPr>
                <a:xfrm>
                  <a:off x="9491447" y="1517650"/>
                  <a:ext cx="957347" cy="46411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5" name="矩形 144"/>
                <p:cNvSpPr/>
                <p:nvPr/>
              </p:nvSpPr>
              <p:spPr>
                <a:xfrm>
                  <a:off x="10311830" y="3392194"/>
                  <a:ext cx="136965" cy="21602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6" name="文字方塊 145"/>
                <p:cNvSpPr txBox="1"/>
                <p:nvPr/>
              </p:nvSpPr>
              <p:spPr>
                <a:xfrm>
                  <a:off x="9627252" y="1965536"/>
                  <a:ext cx="3209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/>
                    <a:t>V</a:t>
                  </a:r>
                  <a:endParaRPr lang="zh-TW" altLang="en-US" dirty="0"/>
                </a:p>
              </p:txBody>
            </p:sp>
            <p:sp>
              <p:nvSpPr>
                <p:cNvPr id="147" name="矩形 146"/>
                <p:cNvSpPr/>
                <p:nvPr/>
              </p:nvSpPr>
              <p:spPr>
                <a:xfrm>
                  <a:off x="7824936" y="4945071"/>
                  <a:ext cx="136965" cy="21602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150" name="矩形 149"/>
                <p:cNvSpPr/>
                <p:nvPr/>
              </p:nvSpPr>
              <p:spPr>
                <a:xfrm>
                  <a:off x="6073727" y="3410963"/>
                  <a:ext cx="136965" cy="21602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52" name="文字方塊 151"/>
                <p:cNvSpPr txBox="1"/>
                <p:nvPr/>
              </p:nvSpPr>
              <p:spPr>
                <a:xfrm>
                  <a:off x="7752184" y="4782693"/>
                  <a:ext cx="33855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400" dirty="0"/>
                    <a:t>x</a:t>
                  </a:r>
                  <a:endParaRPr lang="zh-TW" altLang="en-US" sz="2400" dirty="0"/>
                </a:p>
              </p:txBody>
            </p:sp>
            <p:sp>
              <p:nvSpPr>
                <p:cNvPr id="153" name="文字方塊 152"/>
                <p:cNvSpPr txBox="1"/>
                <p:nvPr/>
              </p:nvSpPr>
              <p:spPr>
                <a:xfrm>
                  <a:off x="5927524" y="3219450"/>
                  <a:ext cx="33695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400" dirty="0"/>
                    <a:t>y</a:t>
                  </a:r>
                  <a:endParaRPr lang="zh-TW" altLang="en-US" sz="2400" dirty="0"/>
                </a:p>
              </p:txBody>
            </p:sp>
          </p:grpSp>
        </p:grpSp>
        <p:sp>
          <p:nvSpPr>
            <p:cNvPr id="5" name="Rectangle 4"/>
            <p:cNvSpPr/>
            <p:nvPr/>
          </p:nvSpPr>
          <p:spPr>
            <a:xfrm>
              <a:off x="7824192" y="4005064"/>
              <a:ext cx="1008112" cy="720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9"/>
              <p:cNvSpPr/>
              <p:nvPr/>
            </p:nvSpPr>
            <p:spPr>
              <a:xfrm>
                <a:off x="191344" y="1700808"/>
                <a:ext cx="5062897" cy="18567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TW" dirty="0" smtClean="0"/>
              </a:p>
              <a:p>
                <a:endParaRPr lang="en-US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f>
                                  <m:f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num>
                                  <m:den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f>
                                  <m:f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num>
                                  <m:den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0    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𝑒𝑙𝑠𝑒𝑤h𝑒𝑟𝑒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24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44" y="1700808"/>
                <a:ext cx="5062897" cy="185672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63352" y="3717032"/>
                <a:ext cx="3758593" cy="324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dirty="0" smtClean="0"/>
                  <a:t>Let’s take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=1,</m:t>
                    </m:r>
                    <m:r>
                      <a:rPr lang="en-US" altLang="zh-TW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=2, </m:t>
                    </m:r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=1, </m:t>
                    </m:r>
                    <m:sSub>
                      <m:sSubPr>
                        <m:ctrlP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=7, </m:t>
                    </m:r>
                    <m:sSub>
                      <m:sSubPr>
                        <m:ctrlP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52" y="3717032"/>
                <a:ext cx="3758593" cy="324769"/>
              </a:xfrm>
              <a:prstGeom prst="rect">
                <a:avLst/>
              </a:prstGeom>
              <a:blipFill>
                <a:blip r:embed="rId11"/>
                <a:stretch>
                  <a:fillRect l="-486" t="-5660" b="-113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136"/>
              <p:cNvSpPr/>
              <p:nvPr/>
            </p:nvSpPr>
            <p:spPr>
              <a:xfrm>
                <a:off x="263352" y="4005064"/>
                <a:ext cx="5414754" cy="14673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1400" dirty="0">
                    <a:latin typeface="Trebuchet MS" panose="020B0603020202020204" pitchFamily="34" charset="0"/>
                  </a:rPr>
                  <a:t>FDM: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−4</m:t>
                          </m:r>
                          <m:sSub>
                            <m:sSub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altLang="zh-TW" sz="1400" dirty="0"/>
              </a:p>
              <a:p>
                <a:r>
                  <a:rPr lang="en-US" altLang="zh-TW" sz="1400" dirty="0"/>
                  <a:t> </a:t>
                </a:r>
                <a:r>
                  <a:rPr lang="en-US" altLang="zh-TW" sz="1400" dirty="0" smtClean="0"/>
                  <a:t>with </a:t>
                </a:r>
                <a:r>
                  <a:rPr lang="en-US" altLang="zh-TW" sz="1400" dirty="0" err="1"/>
                  <a:t>i</a:t>
                </a:r>
                <a:r>
                  <a:rPr lang="en-US" altLang="zh-TW" sz="1400" dirty="0"/>
                  <a:t>=0,</a:t>
                </a:r>
                <a14:m>
                  <m:oMath xmlns:m="http://schemas.openxmlformats.org/officeDocument/2006/math"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zh-TW" sz="1400" dirty="0"/>
                  <a:t>,7 and j=0,</a:t>
                </a:r>
                <a14:m>
                  <m:oMath xmlns:m="http://schemas.openxmlformats.org/officeDocument/2006/math"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zh-TW" sz="1400" dirty="0"/>
                  <a:t>,</a:t>
                </a:r>
                <a:r>
                  <a:rPr lang="en-US" altLang="zh-TW" sz="1400" dirty="0" smtClean="0"/>
                  <a:t>6, and</a:t>
                </a:r>
              </a:p>
              <a:p>
                <a:endParaRPr lang="en-US" altLang="zh-TW" sz="14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sz="1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1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sz="1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1, </m:t>
                            </m:r>
                            <m:d>
                              <m:dPr>
                                <m:ctrlPr>
                                  <a:rPr lang="en-US" altLang="zh-TW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altLang="zh-TW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en-US" altLang="zh-TW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3,3</m:t>
                                </m:r>
                              </m:e>
                            </m:d>
                            <m:r>
                              <a:rPr lang="en-US" altLang="zh-TW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,(3,4)</m:t>
                            </m:r>
                          </m:e>
                          <m:e>
                            <m:r>
                              <a:rPr lang="en-US" altLang="zh-TW" sz="1400" i="1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altLang="zh-TW" sz="1400" i="1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TW" sz="1400" dirty="0" smtClean="0"/>
                  <a:t> </a:t>
                </a:r>
                <a:endParaRPr lang="zh-TW" altLang="en-US" sz="1400" dirty="0"/>
              </a:p>
            </p:txBody>
          </p:sp>
        </mc:Choice>
        <mc:Fallback xmlns="">
          <p:sp>
            <p:nvSpPr>
              <p:cNvPr id="25" name="矩形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52" y="4005064"/>
                <a:ext cx="5414754" cy="1467389"/>
              </a:xfrm>
              <a:prstGeom prst="rect">
                <a:avLst/>
              </a:prstGeom>
              <a:blipFill>
                <a:blip r:embed="rId12"/>
                <a:stretch>
                  <a:fillRect l="-5968" t="-9959" b="-1024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137"/>
              <p:cNvSpPr/>
              <p:nvPr/>
            </p:nvSpPr>
            <p:spPr>
              <a:xfrm>
                <a:off x="263352" y="5589240"/>
                <a:ext cx="5414754" cy="5405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1400" dirty="0"/>
                  <a:t>Boundary conditions: </a:t>
                </a:r>
                <a:endParaRPr lang="en-US" altLang="zh-TW" sz="1400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,0</m:t>
                          </m:r>
                        </m:sub>
                      </m:sSub>
                      <m:r>
                        <a:rPr lang="en-US" altLang="zh-TW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=0, </m:t>
                      </m:r>
                      <m:sSub>
                        <m:sSubPr>
                          <m:ctrlPr>
                            <a:rPr lang="en-US" altLang="zh-TW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altLang="zh-TW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TW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=0, </m:t>
                      </m:r>
                      <m:sSub>
                        <m:sSubPr>
                          <m:ctrlPr>
                            <a:rPr lang="en-US" altLang="zh-TW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,6</m:t>
                          </m:r>
                        </m:sub>
                      </m:sSub>
                      <m:r>
                        <a:rPr lang="en-US" altLang="zh-TW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=0, </m:t>
                      </m:r>
                      <m:sSub>
                        <m:sSubPr>
                          <m:ctrlPr>
                            <a:rPr lang="en-US" altLang="zh-TW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7,</m:t>
                          </m:r>
                          <m:r>
                            <a:rPr lang="en-US" altLang="zh-TW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TW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TW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矩形 1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52" y="5589240"/>
                <a:ext cx="5414754" cy="540533"/>
              </a:xfrm>
              <a:prstGeom prst="rect">
                <a:avLst/>
              </a:prstGeom>
              <a:blipFill>
                <a:blip r:embed="rId13"/>
                <a:stretch>
                  <a:fillRect l="-338" t="-3371" b="-11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2"/>
              <p:cNvSpPr/>
              <p:nvPr/>
            </p:nvSpPr>
            <p:spPr>
              <a:xfrm>
                <a:off x="338777" y="5133985"/>
                <a:ext cx="529060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US" altLang="zh-TW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27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777" y="5133985"/>
                <a:ext cx="5290606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43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368" y="764704"/>
            <a:ext cx="9316693" cy="1320800"/>
          </a:xfrm>
        </p:spPr>
        <p:txBody>
          <a:bodyPr/>
          <a:lstStyle/>
          <a:p>
            <a:r>
              <a:rPr lang="en-US" altLang="zh-TW" dirty="0"/>
              <a:t>A</a:t>
            </a:r>
            <a:r>
              <a:rPr lang="en-US" altLang="zh-TW" dirty="0" smtClean="0"/>
              <a:t> parallel plate capacitor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407368" y="1412776"/>
                <a:ext cx="7337682" cy="3865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Consider a parallel plate capacitor composed of two uniformly charged sheets with opposite charges,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±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, </a:t>
                </a:r>
                <a:r>
                  <a:rPr lang="en-US" altLang="zh-TW" dirty="0" smtClean="0"/>
                  <a:t>and separated with the distance d=4 as shown in the schematic. The charged sheets placed on the x-z plane are infinite along the z-direction but finite in the width w=4 along the x-direction. </a:t>
                </a:r>
              </a:p>
              <a:p>
                <a:r>
                  <a:rPr lang="en-US" altLang="zh-TW" dirty="0" smtClean="0"/>
                  <a:t>Let us consider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±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=±</m:t>
                                  </m:r>
                                  <m:f>
                                    <m:f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num>
                                    <m:den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altLang="zh-TW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TW" dirty="0"/>
                                <m:t>for</m:t>
                              </m:r>
                              <m:r>
                                <m:rPr>
                                  <m:nor/>
                                </m:rPr>
                                <a:rPr lang="en-US" altLang="zh-TW" dirty="0"/>
                                <m:t> </m:t>
                              </m:r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num>
                                <m:den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f>
                                <m:fPr>
                                  <m:ctrlP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num>
                                <m:den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0  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𝑒𝑙𝑠𝑤𝑒h𝑒𝑟𝑒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dirty="0" smtClean="0"/>
                  <a:t>  </a:t>
                </a:r>
              </a:p>
              <a:p>
                <a:r>
                  <a:rPr lang="en-US" altLang="zh-TW" dirty="0" smtClean="0"/>
                  <a:t>(1)Numerically simulate the electrostatic potential set up by the two charged plates.</a:t>
                </a:r>
              </a:p>
              <a:p>
                <a:r>
                  <a:rPr lang="en-US" altLang="zh-TW" dirty="0" smtClean="0"/>
                  <a:t>(2) Visualize the solved potential and electric field in the x-y plane.</a:t>
                </a:r>
              </a:p>
              <a:p>
                <a:r>
                  <a:rPr lang="en-US" altLang="zh-TW" dirty="0" smtClean="0"/>
                  <a:t>(3) Compare the numerical result of the finite capacitor with the analytical solution of the infinite parallel plate capacitor with the same charges and inter-plate distance.</a:t>
                </a:r>
                <a:endParaRPr lang="en-US" altLang="zh-TW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68" y="1412776"/>
                <a:ext cx="7337682" cy="3865032"/>
              </a:xfrm>
              <a:prstGeom prst="rect">
                <a:avLst/>
              </a:prstGeom>
              <a:blipFill>
                <a:blip r:embed="rId3"/>
                <a:stretch>
                  <a:fillRect l="-748" t="-1104" r="-1329" b="-142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群組 7"/>
          <p:cNvGrpSpPr/>
          <p:nvPr/>
        </p:nvGrpSpPr>
        <p:grpSpPr>
          <a:xfrm>
            <a:off x="7573717" y="2204864"/>
            <a:ext cx="3922141" cy="3744081"/>
            <a:chOff x="6723014" y="2000638"/>
            <a:chExt cx="3922141" cy="3744081"/>
          </a:xfrm>
        </p:grpSpPr>
        <p:grpSp>
          <p:nvGrpSpPr>
            <p:cNvPr id="7" name="群組 6"/>
            <p:cNvGrpSpPr/>
            <p:nvPr/>
          </p:nvGrpSpPr>
          <p:grpSpPr>
            <a:xfrm>
              <a:off x="8330689" y="3269495"/>
              <a:ext cx="1296587" cy="1477468"/>
              <a:chOff x="8330689" y="3269495"/>
              <a:chExt cx="1296587" cy="1477468"/>
            </a:xfrm>
          </p:grpSpPr>
          <p:sp>
            <p:nvSpPr>
              <p:cNvPr id="6" name="圓角矩形 5"/>
              <p:cNvSpPr/>
              <p:nvPr/>
            </p:nvSpPr>
            <p:spPr>
              <a:xfrm>
                <a:off x="8330689" y="3269495"/>
                <a:ext cx="1291205" cy="75252"/>
              </a:xfrm>
              <a:prstGeom prst="roundRect">
                <a:avLst/>
              </a:prstGeom>
              <a:solidFill>
                <a:srgbClr val="A6A6A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" name="圓角矩形 37"/>
              <p:cNvSpPr/>
              <p:nvPr/>
            </p:nvSpPr>
            <p:spPr>
              <a:xfrm>
                <a:off x="8336071" y="4671711"/>
                <a:ext cx="1291205" cy="75252"/>
              </a:xfrm>
              <a:prstGeom prst="roundRect">
                <a:avLst/>
              </a:prstGeom>
              <a:solidFill>
                <a:srgbClr val="A6A6A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A392AE91-1427-4631-8D68-AE55FA4B73FC}"/>
                </a:ext>
              </a:extLst>
            </p:cNvPr>
            <p:cNvGrpSpPr/>
            <p:nvPr/>
          </p:nvGrpSpPr>
          <p:grpSpPr>
            <a:xfrm>
              <a:off x="6723014" y="2000638"/>
              <a:ext cx="3922141" cy="3744081"/>
              <a:chOff x="6723014" y="2000638"/>
              <a:chExt cx="3922141" cy="3744081"/>
            </a:xfrm>
          </p:grpSpPr>
          <p:grpSp>
            <p:nvGrpSpPr>
              <p:cNvPr id="78" name="群組 77"/>
              <p:cNvGrpSpPr/>
              <p:nvPr/>
            </p:nvGrpSpPr>
            <p:grpSpPr>
              <a:xfrm>
                <a:off x="7307595" y="2000638"/>
                <a:ext cx="3337560" cy="3744081"/>
                <a:chOff x="1264920" y="2047119"/>
                <a:chExt cx="3337560" cy="3744081"/>
              </a:xfrm>
            </p:grpSpPr>
            <p:grpSp>
              <p:nvGrpSpPr>
                <p:cNvPr id="79" name="群組 78"/>
                <p:cNvGrpSpPr/>
                <p:nvPr/>
              </p:nvGrpSpPr>
              <p:grpSpPr>
                <a:xfrm>
                  <a:off x="1726003" y="3136155"/>
                  <a:ext cx="2867832" cy="2225640"/>
                  <a:chOff x="7532443" y="3029475"/>
                  <a:chExt cx="2867832" cy="2225640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3" name="TextBox 13">
                        <a:extLst>
                          <a:ext uri="{FF2B5EF4-FFF2-40B4-BE49-F238E27FC236}">
                            <a16:creationId xmlns:a16="http://schemas.microsoft.com/office/drawing/2014/main" id="{F1A37967-076E-425A-92BE-1CB15889FF5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411286" y="3029475"/>
                        <a:ext cx="81586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m:oMathPara>
                        </a14:m>
                        <a:endParaRPr lang="zh-TW" altLang="en-US" dirty="0"/>
                      </a:p>
                    </p:txBody>
                  </p:sp>
                </mc:Choice>
                <mc:Fallback xmlns="">
                  <p:sp>
                    <p:nvSpPr>
                      <p:cNvPr id="83" name="TextBox 13">
                        <a:extLst>
                          <a:ext uri="{FF2B5EF4-FFF2-40B4-BE49-F238E27FC236}">
                            <a16:creationId xmlns:a16="http://schemas.microsoft.com/office/drawing/2014/main" id="{F1A37967-076E-425A-92BE-1CB15889FF5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411286" y="3029475"/>
                        <a:ext cx="815864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b="-8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84" name="Straight Arrow Connector 16">
                    <a:extLst>
                      <a:ext uri="{FF2B5EF4-FFF2-40B4-BE49-F238E27FC236}">
                        <a16:creationId xmlns:a16="http://schemas.microsoft.com/office/drawing/2014/main" id="{3116C9F2-081C-4648-8DDE-42D9A8EBA060}"/>
                      </a:ext>
                    </a:extLst>
                  </p:cNvPr>
                  <p:cNvCxnSpPr/>
                  <p:nvPr/>
                </p:nvCxnSpPr>
                <p:spPr>
                  <a:xfrm>
                    <a:off x="8161014" y="3294880"/>
                    <a:ext cx="0" cy="1308735"/>
                  </a:xfrm>
                  <a:prstGeom prst="straightConnector1">
                    <a:avLst/>
                  </a:prstGeom>
                  <a:ln>
                    <a:headEnd type="arrow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Straight Arrow Connector 17">
                    <a:extLst>
                      <a:ext uri="{FF2B5EF4-FFF2-40B4-BE49-F238E27FC236}">
                        <a16:creationId xmlns:a16="http://schemas.microsoft.com/office/drawing/2014/main" id="{88D63981-3AA5-44BC-AC06-18C232F72033}"/>
                      </a:ext>
                    </a:extLst>
                  </p:cNvPr>
                  <p:cNvCxnSpPr/>
                  <p:nvPr/>
                </p:nvCxnSpPr>
                <p:spPr>
                  <a:xfrm>
                    <a:off x="8089006" y="4901162"/>
                    <a:ext cx="1302440" cy="0"/>
                  </a:xfrm>
                  <a:prstGeom prst="straightConnector1">
                    <a:avLst/>
                  </a:prstGeom>
                  <a:ln>
                    <a:headEnd type="arrow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6" name="TextBox 21">
                    <a:extLst>
                      <a:ext uri="{FF2B5EF4-FFF2-40B4-BE49-F238E27FC236}">
                        <a16:creationId xmlns:a16="http://schemas.microsoft.com/office/drawing/2014/main" id="{1C625BFC-D516-4D86-869C-A8BD805261ED}"/>
                      </a:ext>
                    </a:extLst>
                  </p:cNvPr>
                  <p:cNvSpPr txBox="1"/>
                  <p:nvPr/>
                </p:nvSpPr>
                <p:spPr>
                  <a:xfrm>
                    <a:off x="7532443" y="3703140"/>
                    <a:ext cx="55656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dirty="0"/>
                      <a:t>d=4</a:t>
                    </a:r>
                    <a:endParaRPr lang="zh-TW" altLang="en-US" dirty="0"/>
                  </a:p>
                </p:txBody>
              </p:sp>
              <p:sp>
                <p:nvSpPr>
                  <p:cNvPr id="87" name="TextBox 22">
                    <a:extLst>
                      <a:ext uri="{FF2B5EF4-FFF2-40B4-BE49-F238E27FC236}">
                        <a16:creationId xmlns:a16="http://schemas.microsoft.com/office/drawing/2014/main" id="{007AB0C9-1219-4BBC-8C36-1C1C4B2953CB}"/>
                      </a:ext>
                    </a:extLst>
                  </p:cNvPr>
                  <p:cNvSpPr txBox="1"/>
                  <p:nvPr/>
                </p:nvSpPr>
                <p:spPr>
                  <a:xfrm>
                    <a:off x="8427480" y="4885783"/>
                    <a:ext cx="62549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dirty="0"/>
                      <a:t>W=4</a:t>
                    </a:r>
                    <a:endParaRPr lang="zh-TW" alt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8" name="TextBox 13">
                        <a:extLst>
                          <a:ext uri="{FF2B5EF4-FFF2-40B4-BE49-F238E27FC236}">
                            <a16:creationId xmlns:a16="http://schemas.microsoft.com/office/drawing/2014/main" id="{26B31339-505F-4219-9B17-028D76C78FF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411286" y="4418949"/>
                        <a:ext cx="98898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=−1</m:t>
                              </m:r>
                            </m:oMath>
                          </m:oMathPara>
                        </a14:m>
                        <a:endParaRPr lang="zh-TW" altLang="en-US" dirty="0"/>
                      </a:p>
                    </p:txBody>
                  </p:sp>
                </mc:Choice>
                <mc:Fallback xmlns="">
                  <p:sp>
                    <p:nvSpPr>
                      <p:cNvPr id="88" name="TextBox 13">
                        <a:extLst>
                          <a:ext uri="{FF2B5EF4-FFF2-40B4-BE49-F238E27FC236}">
                            <a16:creationId xmlns:a16="http://schemas.microsoft.com/office/drawing/2014/main" id="{26B31339-505F-4219-9B17-028D76C78FF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411286" y="4418949"/>
                        <a:ext cx="988989" cy="369332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b="-8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80" name="群組 79"/>
                <p:cNvGrpSpPr/>
                <p:nvPr/>
              </p:nvGrpSpPr>
              <p:grpSpPr>
                <a:xfrm>
                  <a:off x="1264920" y="2047119"/>
                  <a:ext cx="3337560" cy="3744081"/>
                  <a:chOff x="1264920" y="2047119"/>
                  <a:chExt cx="3337560" cy="3744081"/>
                </a:xfrm>
              </p:grpSpPr>
              <p:sp>
                <p:nvSpPr>
                  <p:cNvPr id="81" name="矩形 80"/>
                  <p:cNvSpPr/>
                  <p:nvPr/>
                </p:nvSpPr>
                <p:spPr>
                  <a:xfrm>
                    <a:off x="1264920" y="2324100"/>
                    <a:ext cx="3337560" cy="3467100"/>
                  </a:xfrm>
                  <a:prstGeom prst="rect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82" name="TextBox 21">
                    <a:extLst>
                      <a:ext uri="{FF2B5EF4-FFF2-40B4-BE49-F238E27FC236}">
                        <a16:creationId xmlns:a16="http://schemas.microsoft.com/office/drawing/2014/main" id="{1C625BFC-D516-4D86-869C-A8BD805261ED}"/>
                      </a:ext>
                    </a:extLst>
                  </p:cNvPr>
                  <p:cNvSpPr txBox="1"/>
                  <p:nvPr/>
                </p:nvSpPr>
                <p:spPr>
                  <a:xfrm>
                    <a:off x="1938926" y="2047119"/>
                    <a:ext cx="98616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dirty="0" smtClean="0">
                        <a:solidFill>
                          <a:srgbClr val="FF0000"/>
                        </a:solidFill>
                      </a:rPr>
                      <a:t>BC: V=0</a:t>
                    </a:r>
                    <a:endParaRPr lang="zh-TW" altLang="en-US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</p:grpSp>
          <p:cxnSp>
            <p:nvCxnSpPr>
              <p:cNvPr id="32" name="Straight Arrow Connector 16">
                <a:extLst>
                  <a:ext uri="{FF2B5EF4-FFF2-40B4-BE49-F238E27FC236}">
                    <a16:creationId xmlns:a16="http://schemas.microsoft.com/office/drawing/2014/main" id="{EC26E346-F513-475D-99F7-1AF3C2C2DC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2203" y="2277619"/>
                <a:ext cx="0" cy="3467100"/>
              </a:xfrm>
              <a:prstGeom prst="straightConnector1">
                <a:avLst/>
              </a:prstGeom>
              <a:ln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35934B6A-F18D-40E9-B376-7895EA585E94}"/>
                  </a:ext>
                </a:extLst>
              </p:cNvPr>
              <p:cNvSpPr/>
              <p:nvPr/>
            </p:nvSpPr>
            <p:spPr>
              <a:xfrm>
                <a:off x="6723014" y="3686558"/>
                <a:ext cx="4283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/>
                  <a:t>10</a:t>
                </a:r>
                <a:endParaRPr lang="zh-TW" altLang="en-US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07368" y="5589240"/>
                <a:ext cx="691276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 smtClean="0"/>
                  <a:t>Hints: specify a square space of the length </a:t>
                </a:r>
                <a:r>
                  <a:rPr lang="en-US" altLang="zh-TW" sz="1400" dirty="0"/>
                  <a:t>and width equal to 10 where the parallel plate capacitor is </a:t>
                </a:r>
                <a:r>
                  <a:rPr lang="en-US" altLang="zh-TW" sz="1400" dirty="0" smtClean="0"/>
                  <a:t>centrally located </a:t>
                </a:r>
                <a:r>
                  <a:rPr lang="en-US" altLang="zh-TW" sz="1400" dirty="0"/>
                  <a:t>and is discretized by the </a:t>
                </a:r>
                <a14:m>
                  <m:oMath xmlns:m="http://schemas.openxmlformats.org/officeDocument/2006/math">
                    <m:r>
                      <a:rPr lang="en-US" altLang="zh-TW" sz="14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TW" sz="1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TW" sz="14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TW" sz="1400" dirty="0"/>
                  <a:t> square grids. </a:t>
                </a:r>
                <a14:m>
                  <m:oMath xmlns:m="http://schemas.openxmlformats.org/officeDocument/2006/math"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TW" sz="1400" dirty="0" smtClean="0"/>
                  <a:t> is a adjustable parameter determined by the convergence of the result. The BC is set to be </a:t>
                </a:r>
                <a14:m>
                  <m:oMath xmlns:m="http://schemas.openxmlformats.org/officeDocument/2006/math"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TW" sz="1400" dirty="0" smtClean="0"/>
                  <a:t> at the edge of the square space. </a:t>
                </a:r>
                <a:endParaRPr lang="en-US" altLang="zh-TW" sz="1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68" y="5589240"/>
                <a:ext cx="6912768" cy="954107"/>
              </a:xfrm>
              <a:prstGeom prst="rect">
                <a:avLst/>
              </a:prstGeom>
              <a:blipFill>
                <a:blip r:embed="rId9"/>
                <a:stretch>
                  <a:fillRect l="-265" t="-1923" r="-970" b="-51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0" y="-3517"/>
            <a:ext cx="1603324" cy="523220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exercise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45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1133104" y="1339273"/>
            <a:ext cx="5328592" cy="5256584"/>
            <a:chOff x="1133104" y="1339273"/>
            <a:chExt cx="5328592" cy="5256584"/>
          </a:xfrm>
        </p:grpSpPr>
        <p:grpSp>
          <p:nvGrpSpPr>
            <p:cNvPr id="47" name="群組 46"/>
            <p:cNvGrpSpPr/>
            <p:nvPr/>
          </p:nvGrpSpPr>
          <p:grpSpPr>
            <a:xfrm>
              <a:off x="1133104" y="1339273"/>
              <a:ext cx="5328592" cy="5256584"/>
              <a:chOff x="665610" y="1320955"/>
              <a:chExt cx="5328592" cy="5256584"/>
            </a:xfrm>
          </p:grpSpPr>
          <p:grpSp>
            <p:nvGrpSpPr>
              <p:cNvPr id="46" name="群組 45"/>
              <p:cNvGrpSpPr/>
              <p:nvPr/>
            </p:nvGrpSpPr>
            <p:grpSpPr>
              <a:xfrm>
                <a:off x="665610" y="1320955"/>
                <a:ext cx="5328592" cy="5256584"/>
                <a:chOff x="665610" y="1320955"/>
                <a:chExt cx="5328592" cy="5256584"/>
              </a:xfrm>
            </p:grpSpPr>
            <p:sp>
              <p:nvSpPr>
                <p:cNvPr id="7" name="矩形 6"/>
                <p:cNvSpPr/>
                <p:nvPr/>
              </p:nvSpPr>
              <p:spPr>
                <a:xfrm>
                  <a:off x="665610" y="1320955"/>
                  <a:ext cx="5328592" cy="525658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40" name="圖片 39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3440" y="2049780"/>
                  <a:ext cx="4899660" cy="4221480"/>
                </a:xfrm>
                <a:prstGeom prst="rect">
                  <a:avLst/>
                </a:prstGeom>
              </p:spPr>
            </p:pic>
            <p:sp>
              <p:nvSpPr>
                <p:cNvPr id="42" name="文字方塊 41"/>
                <p:cNvSpPr txBox="1"/>
                <p:nvPr/>
              </p:nvSpPr>
              <p:spPr>
                <a:xfrm>
                  <a:off x="4794219" y="2004453"/>
                  <a:ext cx="3209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/>
                    <a:t>V</a:t>
                  </a:r>
                  <a:endParaRPr lang="zh-TW" altLang="en-US" dirty="0"/>
                </a:p>
              </p:txBody>
            </p:sp>
            <p:sp>
              <p:nvSpPr>
                <p:cNvPr id="43" name="文字方塊 42"/>
                <p:cNvSpPr txBox="1"/>
                <p:nvPr/>
              </p:nvSpPr>
              <p:spPr>
                <a:xfrm>
                  <a:off x="2788426" y="5989704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/>
                    <a:t>x</a:t>
                  </a:r>
                  <a:endParaRPr lang="zh-TW" altLang="en-US" dirty="0"/>
                </a:p>
              </p:txBody>
            </p:sp>
            <p:sp>
              <p:nvSpPr>
                <p:cNvPr id="44" name="文字方塊 43"/>
                <p:cNvSpPr txBox="1"/>
                <p:nvPr/>
              </p:nvSpPr>
              <p:spPr>
                <a:xfrm>
                  <a:off x="762525" y="3824780"/>
                  <a:ext cx="2984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/>
                    <a:t>y</a:t>
                  </a:r>
                  <a:endParaRPr lang="zh-TW" altLang="en-US" dirty="0"/>
                </a:p>
              </p:txBody>
            </p:sp>
          </p:grpSp>
          <p:grpSp>
            <p:nvGrpSpPr>
              <p:cNvPr id="45" name="群組 44"/>
              <p:cNvGrpSpPr/>
              <p:nvPr/>
            </p:nvGrpSpPr>
            <p:grpSpPr>
              <a:xfrm>
                <a:off x="4544934" y="1493442"/>
                <a:ext cx="1410178" cy="531870"/>
                <a:chOff x="4544934" y="1493442"/>
                <a:chExt cx="1410178" cy="531870"/>
              </a:xfrm>
            </p:grpSpPr>
            <p:pic>
              <p:nvPicPr>
                <p:cNvPr id="5" name="圖片 4"/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5622" t="78203" r="74735" b="16680"/>
                <a:stretch/>
              </p:blipFill>
              <p:spPr>
                <a:xfrm>
                  <a:off x="4707983" y="1563025"/>
                  <a:ext cx="312627" cy="187576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文字方塊 21"/>
                    <p:cNvSpPr txBox="1"/>
                    <p:nvPr/>
                  </p:nvSpPr>
                  <p:spPr>
                    <a:xfrm>
                      <a:off x="4544934" y="1656813"/>
                      <a:ext cx="1410178" cy="3684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acc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  <m:acc>
                              <m:accPr>
                                <m:chr m:val="̂"/>
                                <m:ctrlP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sz="1600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acc>
                              <m:accPr>
                                <m:chr m:val="̂"/>
                                <m:ctrlP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1600" b="0" i="0" smtClean="0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e>
                            </m:acc>
                          </m:oMath>
                        </m:oMathPara>
                      </a14:m>
                      <a:endParaRPr lang="zh-TW" altLang="en-US" dirty="0"/>
                    </a:p>
                  </p:txBody>
                </p:sp>
              </mc:Choice>
              <mc:Fallback xmlns="">
                <p:sp>
                  <p:nvSpPr>
                    <p:cNvPr id="22" name="文字方塊 2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44934" y="1656813"/>
                      <a:ext cx="1410178" cy="36849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r="-11688" b="-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3" name="矩形 22"/>
                <p:cNvSpPr/>
                <p:nvPr/>
              </p:nvSpPr>
              <p:spPr>
                <a:xfrm>
                  <a:off x="4656032" y="1493442"/>
                  <a:ext cx="1187983" cy="51750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sp>
          <p:nvSpPr>
            <p:cNvPr id="109" name="圓角矩形 108"/>
            <p:cNvSpPr/>
            <p:nvPr/>
          </p:nvSpPr>
          <p:spPr>
            <a:xfrm>
              <a:off x="2772945" y="3338794"/>
              <a:ext cx="1291205" cy="75252"/>
            </a:xfrm>
            <a:prstGeom prst="roundRect">
              <a:avLst/>
            </a:prstGeom>
            <a:solidFill>
              <a:srgbClr val="A6A6A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圓角矩形 109"/>
            <p:cNvSpPr/>
            <p:nvPr/>
          </p:nvSpPr>
          <p:spPr>
            <a:xfrm>
              <a:off x="2778327" y="4741010"/>
              <a:ext cx="1291205" cy="75252"/>
            </a:xfrm>
            <a:prstGeom prst="roundRect">
              <a:avLst/>
            </a:prstGeom>
            <a:solidFill>
              <a:srgbClr val="A6A6A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707" y="100008"/>
            <a:ext cx="8596668" cy="1320800"/>
          </a:xfrm>
        </p:spPr>
        <p:txBody>
          <a:bodyPr/>
          <a:lstStyle/>
          <a:p>
            <a:r>
              <a:rPr lang="en-US" altLang="zh-TW" dirty="0" smtClean="0"/>
              <a:t>Problem</a:t>
            </a:r>
            <a:r>
              <a:rPr lang="en-US" altLang="zh-TW" dirty="0"/>
              <a:t>: A parallel plate capacitor</a:t>
            </a:r>
            <a:endParaRPr lang="zh-TW" altLang="en-US" dirty="0"/>
          </a:p>
        </p:txBody>
      </p:sp>
      <p:grpSp>
        <p:nvGrpSpPr>
          <p:cNvPr id="53" name="群組 52"/>
          <p:cNvGrpSpPr/>
          <p:nvPr/>
        </p:nvGrpSpPr>
        <p:grpSpPr>
          <a:xfrm>
            <a:off x="7348344" y="1577338"/>
            <a:ext cx="4147514" cy="4371607"/>
            <a:chOff x="6497641" y="1373112"/>
            <a:chExt cx="4147514" cy="4371607"/>
          </a:xfrm>
        </p:grpSpPr>
        <p:grpSp>
          <p:nvGrpSpPr>
            <p:cNvPr id="55" name="群組 54"/>
            <p:cNvGrpSpPr/>
            <p:nvPr/>
          </p:nvGrpSpPr>
          <p:grpSpPr>
            <a:xfrm>
              <a:off x="8330689" y="3269495"/>
              <a:ext cx="1296587" cy="1477468"/>
              <a:chOff x="8330689" y="3269495"/>
              <a:chExt cx="1296587" cy="1477468"/>
            </a:xfrm>
          </p:grpSpPr>
          <p:sp>
            <p:nvSpPr>
              <p:cNvPr id="107" name="圓角矩形 106"/>
              <p:cNvSpPr/>
              <p:nvPr/>
            </p:nvSpPr>
            <p:spPr>
              <a:xfrm>
                <a:off x="8330689" y="3269495"/>
                <a:ext cx="1291205" cy="75252"/>
              </a:xfrm>
              <a:prstGeom prst="roundRect">
                <a:avLst/>
              </a:prstGeom>
              <a:solidFill>
                <a:srgbClr val="A6A6A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8" name="圓角矩形 107"/>
              <p:cNvSpPr/>
              <p:nvPr/>
            </p:nvSpPr>
            <p:spPr>
              <a:xfrm>
                <a:off x="8336071" y="4671711"/>
                <a:ext cx="1291205" cy="75252"/>
              </a:xfrm>
              <a:prstGeom prst="roundRect">
                <a:avLst/>
              </a:prstGeom>
              <a:solidFill>
                <a:srgbClr val="A6A6A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57" name="群組 56">
              <a:extLst>
                <a:ext uri="{FF2B5EF4-FFF2-40B4-BE49-F238E27FC236}">
                  <a16:creationId xmlns:a16="http://schemas.microsoft.com/office/drawing/2014/main" id="{A392AE91-1427-4631-8D68-AE55FA4B73FC}"/>
                </a:ext>
              </a:extLst>
            </p:cNvPr>
            <p:cNvGrpSpPr/>
            <p:nvPr/>
          </p:nvGrpSpPr>
          <p:grpSpPr>
            <a:xfrm>
              <a:off x="6497641" y="1373112"/>
              <a:ext cx="4147514" cy="4371607"/>
              <a:chOff x="6497641" y="1373112"/>
              <a:chExt cx="4147514" cy="4371607"/>
            </a:xfrm>
          </p:grpSpPr>
          <p:grpSp>
            <p:nvGrpSpPr>
              <p:cNvPr id="58" name="群組 57"/>
              <p:cNvGrpSpPr/>
              <p:nvPr/>
            </p:nvGrpSpPr>
            <p:grpSpPr>
              <a:xfrm>
                <a:off x="6497641" y="1373112"/>
                <a:ext cx="4147514" cy="4371607"/>
                <a:chOff x="6497641" y="1373112"/>
                <a:chExt cx="4147514" cy="4371607"/>
              </a:xfrm>
            </p:grpSpPr>
            <p:sp>
              <p:nvSpPr>
                <p:cNvPr id="61" name="TextBox 10"/>
                <p:cNvSpPr txBox="1"/>
                <p:nvPr/>
              </p:nvSpPr>
              <p:spPr>
                <a:xfrm>
                  <a:off x="6497641" y="1373112"/>
                  <a:ext cx="12491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/>
                    <a:t>A 2D case:</a:t>
                  </a:r>
                  <a:endParaRPr lang="zh-TW" altLang="en-US" dirty="0"/>
                </a:p>
              </p:txBody>
            </p:sp>
            <p:grpSp>
              <p:nvGrpSpPr>
                <p:cNvPr id="62" name="群組 61"/>
                <p:cNvGrpSpPr/>
                <p:nvPr/>
              </p:nvGrpSpPr>
              <p:grpSpPr>
                <a:xfrm>
                  <a:off x="7307595" y="1694747"/>
                  <a:ext cx="3337560" cy="4049972"/>
                  <a:chOff x="1264920" y="1741228"/>
                  <a:chExt cx="3337560" cy="4049972"/>
                </a:xfrm>
              </p:grpSpPr>
              <p:grpSp>
                <p:nvGrpSpPr>
                  <p:cNvPr id="69" name="群組 68"/>
                  <p:cNvGrpSpPr/>
                  <p:nvPr/>
                </p:nvGrpSpPr>
                <p:grpSpPr>
                  <a:xfrm>
                    <a:off x="1726003" y="3136155"/>
                    <a:ext cx="2867832" cy="2225640"/>
                    <a:chOff x="7532443" y="3029475"/>
                    <a:chExt cx="2867832" cy="2225640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1" name="TextBox 13">
                          <a:extLst>
                            <a:ext uri="{FF2B5EF4-FFF2-40B4-BE49-F238E27FC236}">
                              <a16:creationId xmlns:a16="http://schemas.microsoft.com/office/drawing/2014/main" id="{F1A37967-076E-425A-92BE-1CB15889FF5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411286" y="3029475"/>
                          <a:ext cx="815864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83" name="TextBox 13">
                          <a:extLst>
                            <a:ext uri="{FF2B5EF4-FFF2-40B4-BE49-F238E27FC236}">
                              <a16:creationId xmlns:a16="http://schemas.microsoft.com/office/drawing/2014/main" id="{F1A37967-076E-425A-92BE-1CB15889FF5D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9411286" y="3029475"/>
                          <a:ext cx="815864" cy="369332"/>
                        </a:xfrm>
                        <a:prstGeom prst="rect">
                          <a:avLst/>
                        </a:prstGeom>
                        <a:blipFill>
                          <a:blip r:embed="rId7"/>
                          <a:stretch>
                            <a:fillRect b="-833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TW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102" name="Straight Arrow Connector 16">
                      <a:extLst>
                        <a:ext uri="{FF2B5EF4-FFF2-40B4-BE49-F238E27FC236}">
                          <a16:creationId xmlns:a16="http://schemas.microsoft.com/office/drawing/2014/main" id="{3116C9F2-081C-4648-8DDE-42D9A8EBA060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8161014" y="3294880"/>
                      <a:ext cx="0" cy="1308735"/>
                    </a:xfrm>
                    <a:prstGeom prst="straightConnector1">
                      <a:avLst/>
                    </a:prstGeom>
                    <a:ln>
                      <a:headEnd type="arrow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3" name="Straight Arrow Connector 17">
                      <a:extLst>
                        <a:ext uri="{FF2B5EF4-FFF2-40B4-BE49-F238E27FC236}">
                          <a16:creationId xmlns:a16="http://schemas.microsoft.com/office/drawing/2014/main" id="{88D63981-3AA5-44BC-AC06-18C232F7203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8089006" y="4901162"/>
                      <a:ext cx="1302440" cy="0"/>
                    </a:xfrm>
                    <a:prstGeom prst="straightConnector1">
                      <a:avLst/>
                    </a:prstGeom>
                    <a:ln>
                      <a:headEnd type="arrow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4" name="TextBox 21">
                      <a:extLst>
                        <a:ext uri="{FF2B5EF4-FFF2-40B4-BE49-F238E27FC236}">
                          <a16:creationId xmlns:a16="http://schemas.microsoft.com/office/drawing/2014/main" id="{1C625BFC-D516-4D86-869C-A8BD805261E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532443" y="3703140"/>
                      <a:ext cx="55656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TW" dirty="0"/>
                        <a:t>d=4</a:t>
                      </a:r>
                      <a:endParaRPr lang="zh-TW" altLang="en-US" dirty="0"/>
                    </a:p>
                  </p:txBody>
                </p:sp>
                <p:sp>
                  <p:nvSpPr>
                    <p:cNvPr id="105" name="TextBox 22">
                      <a:extLst>
                        <a:ext uri="{FF2B5EF4-FFF2-40B4-BE49-F238E27FC236}">
                          <a16:creationId xmlns:a16="http://schemas.microsoft.com/office/drawing/2014/main" id="{007AB0C9-1219-4BBC-8C36-1C1C4B2953C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427480" y="4885783"/>
                      <a:ext cx="62549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TW" dirty="0"/>
                        <a:t>W=4</a:t>
                      </a:r>
                      <a:endParaRPr lang="zh-TW" altLang="en-US" dirty="0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6" name="TextBox 13">
                          <a:extLst>
                            <a:ext uri="{FF2B5EF4-FFF2-40B4-BE49-F238E27FC236}">
                              <a16:creationId xmlns:a16="http://schemas.microsoft.com/office/drawing/2014/main" id="{26B31339-505F-4219-9B17-028D76C78FF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411286" y="4418949"/>
                          <a:ext cx="988989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=−1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88" name="TextBox 13">
                          <a:extLst>
                            <a:ext uri="{FF2B5EF4-FFF2-40B4-BE49-F238E27FC236}">
                              <a16:creationId xmlns:a16="http://schemas.microsoft.com/office/drawing/2014/main" id="{26B31339-505F-4219-9B17-028D76C78FF8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9411286" y="4418949"/>
                          <a:ext cx="988989" cy="369332"/>
                        </a:xfrm>
                        <a:prstGeom prst="rect">
                          <a:avLst/>
                        </a:prstGeom>
                        <a:blipFill>
                          <a:blip r:embed="rId8"/>
                          <a:stretch>
                            <a:fillRect b="-833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TW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98" name="群組 97"/>
                  <p:cNvGrpSpPr/>
                  <p:nvPr/>
                </p:nvGrpSpPr>
                <p:grpSpPr>
                  <a:xfrm>
                    <a:off x="1264920" y="1741228"/>
                    <a:ext cx="3337560" cy="4049972"/>
                    <a:chOff x="1264920" y="1741228"/>
                    <a:chExt cx="3337560" cy="4049972"/>
                  </a:xfrm>
                </p:grpSpPr>
                <p:sp>
                  <p:nvSpPr>
                    <p:cNvPr id="99" name="矩形 98"/>
                    <p:cNvSpPr/>
                    <p:nvPr/>
                  </p:nvSpPr>
                  <p:spPr>
                    <a:xfrm>
                      <a:off x="1264920" y="2324100"/>
                      <a:ext cx="3337560" cy="3467100"/>
                    </a:xfrm>
                    <a:prstGeom prst="rect">
                      <a:avLst/>
                    </a:prstGeom>
                    <a:no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100" name="TextBox 21">
                      <a:extLst>
                        <a:ext uri="{FF2B5EF4-FFF2-40B4-BE49-F238E27FC236}">
                          <a16:creationId xmlns:a16="http://schemas.microsoft.com/office/drawing/2014/main" id="{1C625BFC-D516-4D86-869C-A8BD805261E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49009" y="1741228"/>
                      <a:ext cx="56457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V=0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p:txBody>
                </p:sp>
              </p:grpSp>
            </p:grpSp>
          </p:grpSp>
          <p:cxnSp>
            <p:nvCxnSpPr>
              <p:cNvPr id="59" name="Straight Arrow Connector 16">
                <a:extLst>
                  <a:ext uri="{FF2B5EF4-FFF2-40B4-BE49-F238E27FC236}">
                    <a16:creationId xmlns:a16="http://schemas.microsoft.com/office/drawing/2014/main" id="{EC26E346-F513-475D-99F7-1AF3C2C2DC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2203" y="2277619"/>
                <a:ext cx="0" cy="3467100"/>
              </a:xfrm>
              <a:prstGeom prst="straightConnector1">
                <a:avLst/>
              </a:prstGeom>
              <a:ln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35934B6A-F18D-40E9-B376-7895EA585E94}"/>
                  </a:ext>
                </a:extLst>
              </p:cNvPr>
              <p:cNvSpPr/>
              <p:nvPr/>
            </p:nvSpPr>
            <p:spPr>
              <a:xfrm>
                <a:off x="6723014" y="3686558"/>
                <a:ext cx="4283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/>
                  <a:t>10</a:t>
                </a:r>
                <a:endParaRPr lang="zh-TW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3247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The relaxation method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3392" y="3789040"/>
            <a:ext cx="98650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The direct method works well for small matrix A.</a:t>
            </a:r>
          </a:p>
          <a:p>
            <a:r>
              <a:rPr lang="en-US" altLang="zh-TW" dirty="0"/>
              <a:t>However, the size of the matrix A grows with the square of the total grid number O(N</a:t>
            </a:r>
            <a:r>
              <a:rPr lang="en-US" altLang="zh-TW" baseline="30000" dirty="0"/>
              <a:t>2</a:t>
            </a:r>
            <a:r>
              <a:rPr lang="en-US" altLang="zh-TW" dirty="0" smtClean="0"/>
              <a:t>).</a:t>
            </a:r>
          </a:p>
          <a:p>
            <a:endParaRPr lang="en-US" altLang="zh-TW" dirty="0"/>
          </a:p>
          <a:p>
            <a:r>
              <a:rPr lang="en-US" altLang="zh-TW" dirty="0"/>
              <a:t>Alternatively, </a:t>
            </a:r>
            <a:r>
              <a:rPr lang="en-US" altLang="zh-TW" b="1" i="1" dirty="0"/>
              <a:t>the relaxation method </a:t>
            </a:r>
            <a:r>
              <a:rPr lang="en-US" altLang="zh-TW" dirty="0"/>
              <a:t>takes the advantage of the sparseness of the matrix A and can reduce significantly the numerical cost especially for the large matrix A. 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803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677334" y="116632"/>
            <a:ext cx="8596668" cy="731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dirty="0"/>
              <a:t>The relaxation method</a:t>
            </a:r>
            <a:endParaRPr lang="zh-TW" alt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055440" y="749158"/>
            <a:ext cx="9505056" cy="6046629"/>
            <a:chOff x="1055440" y="749158"/>
            <a:chExt cx="9505056" cy="6046629"/>
          </a:xfrm>
        </p:grpSpPr>
        <p:sp>
          <p:nvSpPr>
            <p:cNvPr id="11" name="文字方塊 10"/>
            <p:cNvSpPr txBox="1"/>
            <p:nvPr/>
          </p:nvSpPr>
          <p:spPr>
            <a:xfrm>
              <a:off x="1055440" y="749158"/>
              <a:ext cx="8812195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0" dirty="0" smtClean="0">
                  <a:solidFill>
                    <a:srgbClr val="FF0000"/>
                  </a:solidFill>
                </a:rPr>
                <a:t>3D</a:t>
              </a:r>
              <a:r>
                <a:rPr lang="en-US" altLang="zh-TW" b="0" dirty="0" smtClean="0"/>
                <a:t> Poisson’s </a:t>
              </a:r>
              <a:r>
                <a:rPr lang="en-US" altLang="zh-TW" b="0" dirty="0"/>
                <a:t>equation:</a:t>
              </a:r>
            </a:p>
            <a:p>
              <a:endParaRPr lang="en-US" altLang="zh-TW" b="0" dirty="0"/>
            </a:p>
            <a:p>
              <a:r>
                <a:rPr lang="en-US" altLang="zh-TW" b="0" dirty="0"/>
                <a:t>Discretization:</a:t>
              </a:r>
            </a:p>
            <a:p>
              <a:endParaRPr lang="en-US" altLang="zh-TW" i="1" dirty="0">
                <a:latin typeface="Cambria Math" panose="02040503050406030204" pitchFamily="18" charset="0"/>
              </a:endParaRPr>
            </a:p>
            <a:p>
              <a:endParaRPr lang="en-US" altLang="zh-TW" i="1" dirty="0">
                <a:latin typeface="Cambria Math" panose="02040503050406030204" pitchFamily="18" charset="0"/>
              </a:endParaRPr>
            </a:p>
            <a:p>
              <a:endParaRPr lang="en-US" altLang="zh-TW" i="1" dirty="0">
                <a:latin typeface="Cambria Math" panose="02040503050406030204" pitchFamily="18" charset="0"/>
              </a:endParaRPr>
            </a:p>
            <a:p>
              <a:endParaRPr lang="en-US" altLang="zh-TW" dirty="0" smtClean="0"/>
            </a:p>
            <a:p>
              <a:r>
                <a:rPr lang="en-US" altLang="zh-TW" dirty="0" smtClean="0"/>
                <a:t>Finite-difference </a:t>
              </a:r>
              <a:r>
                <a:rPr lang="en-US" altLang="zh-TW" dirty="0"/>
                <a:t>method(FDM):</a:t>
              </a:r>
              <a:endParaRPr lang="en-US" altLang="zh-TW" b="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/>
                <p:cNvSpPr/>
                <p:nvPr/>
              </p:nvSpPr>
              <p:spPr>
                <a:xfrm>
                  <a:off x="4511824" y="2780928"/>
                  <a:ext cx="4943872" cy="2552430"/>
                </a:xfrm>
                <a:prstGeom prst="rect">
                  <a:avLst/>
                </a:prstGeom>
                <a:ln>
                  <a:solidFill>
                    <a:srgbClr val="FF0000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=(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+1,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altLang="zh-TW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=(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+1,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altLang="zh-TW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=(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" name="矩形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1824" y="2780928"/>
                  <a:ext cx="4943872" cy="255243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/>
                <p:cNvSpPr/>
                <p:nvPr/>
              </p:nvSpPr>
              <p:spPr>
                <a:xfrm>
                  <a:off x="1055440" y="5517232"/>
                  <a:ext cx="9505056" cy="1278555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⇒</m:t>
                        </m:r>
                        <m:f>
                          <m:f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+1,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+1,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altLang="zh-TW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⇒</m:t>
                        </m:r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den>
                        </m:f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5440" y="5517232"/>
                  <a:ext cx="9505056" cy="127855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/>
                <p:cNvSpPr/>
                <p:nvPr/>
              </p:nvSpPr>
              <p:spPr>
                <a:xfrm>
                  <a:off x="2567608" y="1545779"/>
                  <a:ext cx="6096000" cy="987706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h</m:t>
                      </m:r>
                    </m:oMath>
                  </a14:m>
                  <a:r>
                    <a:rPr lang="en-US" altLang="zh-TW" i="1" dirty="0">
                      <a:latin typeface="Cambria Math" panose="02040503050406030204" pitchFamily="18" charset="0"/>
                    </a:rPr>
                    <a:t> </a:t>
                  </a:r>
                  <a:r>
                    <a:rPr lang="en-US" altLang="zh-TW" dirty="0"/>
                    <a:t>and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.</m:t>
                      </m:r>
                    </m:oMath>
                  </a14:m>
                  <a:endParaRPr lang="zh-TW" altLang="en-US" dirty="0"/>
                </a:p>
                <a:p>
                  <a14:m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a14:m>
                  <a:r>
                    <a:rPr lang="en-US" altLang="zh-TW" dirty="0"/>
                    <a:t>.</a:t>
                  </a:r>
                </a:p>
              </p:txBody>
            </p:sp>
          </mc:Choice>
          <mc:Fallback xmlns="">
            <p:sp>
              <p:nvSpPr>
                <p:cNvPr id="5" name="矩形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7608" y="1545779"/>
                  <a:ext cx="6096000" cy="987706"/>
                </a:xfrm>
                <a:prstGeom prst="rect">
                  <a:avLst/>
                </a:prstGeom>
                <a:blipFill>
                  <a:blip r:embed="rId5"/>
                  <a:stretch>
                    <a:fillRect t="-4321" b="-555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79975ED3-E9E0-4ED3-9656-63ABDDF49C14}"/>
                    </a:ext>
                  </a:extLst>
                </p:cNvPr>
                <p:cNvSpPr/>
                <p:nvPr/>
              </p:nvSpPr>
              <p:spPr>
                <a:xfrm>
                  <a:off x="3274325" y="767253"/>
                  <a:ext cx="5067285" cy="69544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𝛻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d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d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d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79975ED3-E9E0-4ED3-9656-63ABDDF49C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4325" y="767253"/>
                  <a:ext cx="5067285" cy="69544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Rectangle 2"/>
            <p:cNvSpPr/>
            <p:nvPr/>
          </p:nvSpPr>
          <p:spPr>
            <a:xfrm>
              <a:off x="2207568" y="6165304"/>
              <a:ext cx="7560840" cy="57606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048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835" y="194398"/>
            <a:ext cx="8596668" cy="64006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The </a:t>
            </a:r>
            <a:r>
              <a:rPr lang="en-US" altLang="zh-TW" dirty="0">
                <a:solidFill>
                  <a:srgbClr val="3494BA"/>
                </a:solidFill>
              </a:rPr>
              <a:t>m</a:t>
            </a:r>
            <a:r>
              <a:rPr lang="en-US" altLang="zh-TW" dirty="0"/>
              <a:t>ethod</a:t>
            </a:r>
            <a:r>
              <a:rPr lang="zh-TW" altLang="en-US" dirty="0"/>
              <a:t> </a:t>
            </a:r>
            <a:r>
              <a:rPr lang="en-US" altLang="zh-TW" dirty="0"/>
              <a:t>of </a:t>
            </a:r>
            <a:r>
              <a:rPr lang="en-US" altLang="zh-TW" dirty="0">
                <a:solidFill>
                  <a:srgbClr val="3494BA"/>
                </a:solidFill>
              </a:rPr>
              <a:t>r</a:t>
            </a:r>
            <a:r>
              <a:rPr lang="en-US" altLang="zh-TW" dirty="0"/>
              <a:t>elaxation</a:t>
            </a:r>
            <a:endParaRPr lang="zh-TW" alt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3935760" y="1052736"/>
            <a:ext cx="3021625" cy="5525062"/>
            <a:chOff x="777571" y="1743373"/>
            <a:chExt cx="2221775" cy="4685663"/>
          </a:xfrm>
        </p:grpSpPr>
        <p:sp>
          <p:nvSpPr>
            <p:cNvPr id="9" name="Rectangle 8"/>
            <p:cNvSpPr/>
            <p:nvPr/>
          </p:nvSpPr>
          <p:spPr>
            <a:xfrm>
              <a:off x="993976" y="2441536"/>
              <a:ext cx="863715" cy="5512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/>
                <a:t>Guess a </a:t>
              </a:r>
              <a:r>
                <a:rPr lang="en-US" altLang="zh-TW" sz="1200" dirty="0" err="1"/>
                <a:t>V</a:t>
              </a:r>
              <a:r>
                <a:rPr lang="en-US" altLang="zh-TW" sz="1200" baseline="-25000" dirty="0" err="1"/>
                <a:t>old</a:t>
              </a:r>
              <a:r>
                <a:rPr lang="en-US" altLang="zh-TW" sz="1200" dirty="0"/>
                <a:t>=V</a:t>
              </a:r>
              <a:r>
                <a:rPr lang="en-US" altLang="zh-TW" sz="1200" baseline="-25000" dirty="0"/>
                <a:t>0</a:t>
              </a:r>
              <a:endParaRPr lang="zh-TW" altLang="en-US" sz="12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93595" y="3297572"/>
              <a:ext cx="863715" cy="5512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/>
                <a:t>Substitute </a:t>
              </a:r>
              <a:r>
                <a:rPr lang="en-US" altLang="zh-TW" sz="1200" dirty="0" err="1"/>
                <a:t>V</a:t>
              </a:r>
              <a:r>
                <a:rPr lang="en-US" altLang="zh-TW" sz="1200" baseline="-25000" dirty="0" err="1"/>
                <a:t>old</a:t>
              </a:r>
              <a:r>
                <a:rPr lang="en-US" altLang="zh-TW" sz="1200" dirty="0"/>
                <a:t> into the RHS</a:t>
              </a:r>
              <a:endParaRPr lang="zh-TW" altLang="en-US" sz="12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93595" y="4144483"/>
              <a:ext cx="863715" cy="5512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/>
                <a:t>Obtain </a:t>
              </a:r>
              <a:r>
                <a:rPr lang="en-US" altLang="zh-TW" sz="1200" dirty="0" err="1"/>
                <a:t>V</a:t>
              </a:r>
              <a:r>
                <a:rPr lang="en-US" altLang="zh-TW" sz="1200" baseline="-25000" dirty="0" err="1"/>
                <a:t>new</a:t>
              </a:r>
              <a:endParaRPr lang="zh-TW" altLang="en-US" sz="1200" dirty="0"/>
            </a:p>
          </p:txBody>
        </p:sp>
        <p:sp>
          <p:nvSpPr>
            <p:cNvPr id="7" name="Flowchart: Terminator 6"/>
            <p:cNvSpPr/>
            <p:nvPr/>
          </p:nvSpPr>
          <p:spPr>
            <a:xfrm>
              <a:off x="993595" y="1743373"/>
              <a:ext cx="863715" cy="478891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/>
                <a:t>Start</a:t>
              </a:r>
              <a:endParaRPr lang="zh-TW" altLang="en-US" sz="1200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777571" y="4830267"/>
              <a:ext cx="1332339" cy="774137"/>
              <a:chOff x="983432" y="5745723"/>
              <a:chExt cx="1332339" cy="774137"/>
            </a:xfrm>
          </p:grpSpPr>
          <p:sp>
            <p:nvSpPr>
              <p:cNvPr id="12" name="Diamond 11"/>
              <p:cNvSpPr/>
              <p:nvPr/>
            </p:nvSpPr>
            <p:spPr>
              <a:xfrm>
                <a:off x="983432" y="5745723"/>
                <a:ext cx="1332339" cy="774137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1133906" y="5994291"/>
                    <a:ext cx="940299" cy="23491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>
                        <a:solidFill>
                          <a:schemeClr val="bg1"/>
                        </a:solidFill>
                      </a:rPr>
                      <a:t>If |</a:t>
                    </a:r>
                    <a:r>
                      <a:rPr lang="en-US" altLang="zh-TW" sz="1200" dirty="0" err="1">
                        <a:solidFill>
                          <a:schemeClr val="bg1"/>
                        </a:solidFill>
                      </a:rPr>
                      <a:t>V</a:t>
                    </a:r>
                    <a:r>
                      <a:rPr lang="en-US" altLang="zh-TW" sz="1200" baseline="-25000" dirty="0" err="1">
                        <a:solidFill>
                          <a:schemeClr val="bg1"/>
                        </a:solidFill>
                      </a:rPr>
                      <a:t>old</a:t>
                    </a:r>
                    <a:r>
                      <a:rPr lang="en-US" altLang="zh-TW" sz="1200" baseline="-25000" dirty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en-US" altLang="zh-TW" sz="1200" dirty="0">
                        <a:solidFill>
                          <a:schemeClr val="bg1"/>
                        </a:solidFill>
                      </a:rPr>
                      <a:t>-</a:t>
                    </a:r>
                    <a:r>
                      <a:rPr lang="en-US" altLang="zh-TW" sz="1200" dirty="0" err="1">
                        <a:solidFill>
                          <a:schemeClr val="bg1"/>
                        </a:solidFill>
                      </a:rPr>
                      <a:t>V</a:t>
                    </a:r>
                    <a:r>
                      <a:rPr lang="en-US" altLang="zh-TW" sz="1200" baseline="-25000" dirty="0" err="1">
                        <a:solidFill>
                          <a:schemeClr val="bg1"/>
                        </a:solidFill>
                      </a:rPr>
                      <a:t>new</a:t>
                    </a:r>
                    <a:r>
                      <a:rPr lang="en-US" altLang="zh-TW" sz="1200" baseline="-25000" dirty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en-US" altLang="zh-TW" sz="1200" dirty="0">
                        <a:solidFill>
                          <a:schemeClr val="bg1"/>
                        </a:solidFill>
                      </a:rPr>
                      <a:t>|&lt;</a:t>
                    </a:r>
                    <a14:m>
                      <m:oMath xmlns:m="http://schemas.openxmlformats.org/officeDocument/2006/math">
                        <m:r>
                          <a:rPr lang="en-US" altLang="zh-TW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a14:m>
                    <a:endParaRPr lang="zh-TW" altLang="en-US" sz="12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3906" y="5994291"/>
                    <a:ext cx="940299" cy="23491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78" t="-222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Parallelogram 18"/>
                <p:cNvSpPr/>
                <p:nvPr/>
              </p:nvSpPr>
              <p:spPr>
                <a:xfrm>
                  <a:off x="777571" y="5852972"/>
                  <a:ext cx="1152128" cy="576064"/>
                </a:xfrm>
                <a:prstGeom prst="parallelogram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  <m:t>𝑒𝑥𝑎𝑐𝑡</m:t>
                            </m:r>
                          </m:sub>
                        </m:sSub>
                        <m:r>
                          <a:rPr lang="en-US" altLang="zh-TW" sz="1200" b="0" i="1" smtClean="0">
                            <a:latin typeface="Cambria Math" panose="02040503050406030204" pitchFamily="18" charset="0"/>
                          </a:rPr>
                          <m:t>∼</m:t>
                        </m:r>
                        <m:sSub>
                          <m:sSubPr>
                            <m:ctrlP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</m:sub>
                        </m:sSub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19" name="Parallelogram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571" y="5852972"/>
                  <a:ext cx="1152128" cy="576064"/>
                </a:xfrm>
                <a:prstGeom prst="parallelogram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8" name="Group 27"/>
            <p:cNvGrpSpPr/>
            <p:nvPr/>
          </p:nvGrpSpPr>
          <p:grpSpPr>
            <a:xfrm>
              <a:off x="1857310" y="3554302"/>
              <a:ext cx="931302" cy="1663033"/>
              <a:chOff x="1857310" y="3554302"/>
              <a:chExt cx="931302" cy="1663033"/>
            </a:xfrm>
          </p:grpSpPr>
          <p:cxnSp>
            <p:nvCxnSpPr>
              <p:cNvPr id="22" name="Straight Connector 21"/>
              <p:cNvCxnSpPr>
                <a:stCxn id="12" idx="3"/>
              </p:cNvCxnSpPr>
              <p:nvPr/>
            </p:nvCxnSpPr>
            <p:spPr>
              <a:xfrm flipV="1">
                <a:off x="2109910" y="5217334"/>
                <a:ext cx="678702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V="1">
                <a:off x="2788612" y="3554302"/>
                <a:ext cx="0" cy="16630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endCxn id="10" idx="3"/>
              </p:cNvCxnSpPr>
              <p:nvPr/>
            </p:nvCxnSpPr>
            <p:spPr>
              <a:xfrm flipH="1">
                <a:off x="1857310" y="3566372"/>
                <a:ext cx="931302" cy="68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2207136" y="3697553"/>
                  <a:ext cx="792210" cy="23774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zh-TW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</m:sup>
                        </m:sSup>
                        <m:r>
                          <a:rPr lang="en-US" altLang="zh-TW" sz="12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  <m:t>𝑜𝑙𝑑</m:t>
                            </m:r>
                          </m:sup>
                        </m:sSup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7136" y="3697553"/>
                  <a:ext cx="792210" cy="23774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/>
            <p:cNvCxnSpPr/>
            <p:nvPr/>
          </p:nvCxnSpPr>
          <p:spPr>
            <a:xfrm>
              <a:off x="1443740" y="2125107"/>
              <a:ext cx="0" cy="3164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1443740" y="2981143"/>
              <a:ext cx="0" cy="3164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1425452" y="3848863"/>
              <a:ext cx="0" cy="3164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1443740" y="4513838"/>
              <a:ext cx="0" cy="3164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1425452" y="5536543"/>
              <a:ext cx="0" cy="3164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77530" y="2420889"/>
            <a:ext cx="3354173" cy="3739670"/>
            <a:chOff x="8114360" y="3222355"/>
            <a:chExt cx="3292444" cy="326197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184232" y="3454799"/>
              <a:ext cx="3222572" cy="3029532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8114360" y="3222355"/>
              <a:ext cx="1511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/>
                <a:t>Flowchart symbols:</a:t>
              </a:r>
              <a:endParaRPr lang="zh-TW" altLang="en-US" sz="1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256F2B92-56A5-47FF-8EA2-4B724EFECFD9}"/>
                  </a:ext>
                </a:extLst>
              </p:cNvPr>
              <p:cNvSpPr txBox="1"/>
              <p:nvPr/>
            </p:nvSpPr>
            <p:spPr>
              <a:xfrm>
                <a:off x="5692908" y="1916832"/>
                <a:ext cx="6480720" cy="9981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/>
                  <a:t>Iteratively calculate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TW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bSup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𝑜𝑙𝑑</m:t>
                          </m:r>
                        </m:sup>
                      </m:sSubSup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𝑜𝑙𝑑</m:t>
                          </m:r>
                        </m:sup>
                      </m:sSubSup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𝑜𝑙𝑑</m:t>
                          </m:r>
                        </m:sup>
                      </m:sSubSup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𝑜𝑙𝑑</m:t>
                          </m:r>
                        </m:sup>
                      </m:sSubSup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𝑜𝑙𝑑</m:t>
                          </m:r>
                        </m:sup>
                      </m:sSubSup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𝑜𝑙𝑑</m:t>
                          </m:r>
                        </m:sup>
                      </m:sSubSup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TW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zh-TW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TW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altLang="zh-TW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altLang="zh-TW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den>
                      </m:f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TW" sz="1400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TW" sz="1400" dirty="0"/>
              </a:p>
              <a:p>
                <a:r>
                  <a:rPr lang="en-US" altLang="zh-TW" sz="1400" dirty="0"/>
                  <a:t>under </a:t>
                </a:r>
                <a:r>
                  <a:rPr lang="en-US" altLang="zh-TW" sz="1400" dirty="0" smtClean="0"/>
                  <a:t>the given </a:t>
                </a:r>
                <a:r>
                  <a:rPr lang="en-US" altLang="zh-TW" sz="1400" dirty="0">
                    <a:solidFill>
                      <a:srgbClr val="FF0000"/>
                    </a:solidFill>
                  </a:rPr>
                  <a:t>boundary conditions</a:t>
                </a:r>
                <a:r>
                  <a:rPr lang="en-US" altLang="zh-TW" sz="1400" dirty="0"/>
                  <a:t>.</a:t>
                </a:r>
                <a:endParaRPr lang="zh-TW" altLang="en-US" sz="1400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256F2B92-56A5-47FF-8EA2-4B724EFEC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2908" y="1916832"/>
                <a:ext cx="6480720" cy="998158"/>
              </a:xfrm>
              <a:prstGeom prst="rect">
                <a:avLst/>
              </a:prstGeom>
              <a:blipFill>
                <a:blip r:embed="rId9"/>
                <a:stretch>
                  <a:fillRect l="-188" t="-602" b="-4217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7896200" y="3861048"/>
            <a:ext cx="1872208" cy="1627152"/>
            <a:chOff x="8184232" y="3573016"/>
            <a:chExt cx="2160240" cy="1987192"/>
          </a:xfrm>
        </p:grpSpPr>
        <p:grpSp>
          <p:nvGrpSpPr>
            <p:cNvPr id="6" name="Group 5"/>
            <p:cNvGrpSpPr/>
            <p:nvPr/>
          </p:nvGrpSpPr>
          <p:grpSpPr>
            <a:xfrm>
              <a:off x="8184233" y="4509120"/>
              <a:ext cx="1152128" cy="1051088"/>
              <a:chOff x="7513259" y="-387424"/>
              <a:chExt cx="2346005" cy="2203216"/>
            </a:xfrm>
          </p:grpSpPr>
          <p:cxnSp>
            <p:nvCxnSpPr>
              <p:cNvPr id="59" name="直線接點 61"/>
              <p:cNvCxnSpPr/>
              <p:nvPr/>
            </p:nvCxnSpPr>
            <p:spPr>
              <a:xfrm flipV="1">
                <a:off x="8688288" y="-243408"/>
                <a:ext cx="0" cy="19442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矩形 60"/>
              <p:cNvSpPr/>
              <p:nvPr/>
            </p:nvSpPr>
            <p:spPr>
              <a:xfrm>
                <a:off x="7656311" y="-256965"/>
                <a:ext cx="2040561" cy="194442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1" name="直線接點 61"/>
              <p:cNvCxnSpPr>
                <a:stCxn id="30" idx="1"/>
                <a:endCxn id="30" idx="3"/>
              </p:cNvCxnSpPr>
              <p:nvPr/>
            </p:nvCxnSpPr>
            <p:spPr>
              <a:xfrm>
                <a:off x="7656311" y="715248"/>
                <a:ext cx="204056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Oval 19"/>
              <p:cNvSpPr/>
              <p:nvPr/>
            </p:nvSpPr>
            <p:spPr>
              <a:xfrm>
                <a:off x="7513259" y="-387424"/>
                <a:ext cx="293251" cy="28173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Oval 21"/>
              <p:cNvSpPr/>
              <p:nvPr/>
            </p:nvSpPr>
            <p:spPr>
              <a:xfrm>
                <a:off x="8539636" y="-387424"/>
                <a:ext cx="293251" cy="28173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Oval 19"/>
              <p:cNvSpPr/>
              <p:nvPr/>
            </p:nvSpPr>
            <p:spPr>
              <a:xfrm>
                <a:off x="9566013" y="-387422"/>
                <a:ext cx="293251" cy="281737"/>
              </a:xfrm>
              <a:prstGeom prst="ellipse">
                <a:avLst/>
              </a:prstGeom>
              <a:solidFill>
                <a:srgbClr val="A6A6A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Oval 19"/>
              <p:cNvSpPr/>
              <p:nvPr/>
            </p:nvSpPr>
            <p:spPr>
              <a:xfrm>
                <a:off x="7513259" y="564305"/>
                <a:ext cx="293251" cy="28173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Oval 21"/>
              <p:cNvSpPr/>
              <p:nvPr/>
            </p:nvSpPr>
            <p:spPr>
              <a:xfrm>
                <a:off x="8539636" y="564305"/>
                <a:ext cx="293251" cy="281737"/>
              </a:xfrm>
              <a:prstGeom prst="ellipse">
                <a:avLst/>
              </a:prstGeom>
              <a:solidFill>
                <a:srgbClr val="A6A6A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Oval 19"/>
              <p:cNvSpPr/>
              <p:nvPr/>
            </p:nvSpPr>
            <p:spPr>
              <a:xfrm>
                <a:off x="9566013" y="564307"/>
                <a:ext cx="293251" cy="28173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Oval 19"/>
              <p:cNvSpPr/>
              <p:nvPr/>
            </p:nvSpPr>
            <p:spPr>
              <a:xfrm>
                <a:off x="7513259" y="1534053"/>
                <a:ext cx="293251" cy="28173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Oval 21"/>
              <p:cNvSpPr/>
              <p:nvPr/>
            </p:nvSpPr>
            <p:spPr>
              <a:xfrm>
                <a:off x="8539636" y="1534053"/>
                <a:ext cx="293251" cy="28173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Oval 19"/>
              <p:cNvSpPr/>
              <p:nvPr/>
            </p:nvSpPr>
            <p:spPr>
              <a:xfrm>
                <a:off x="9566013" y="1534055"/>
                <a:ext cx="293251" cy="28173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9192344" y="4509120"/>
              <a:ext cx="1152128" cy="1051088"/>
              <a:chOff x="7513259" y="-387424"/>
              <a:chExt cx="2346005" cy="2203216"/>
            </a:xfrm>
          </p:grpSpPr>
          <p:cxnSp>
            <p:nvCxnSpPr>
              <p:cNvPr id="61" name="直線接點 61"/>
              <p:cNvCxnSpPr/>
              <p:nvPr/>
            </p:nvCxnSpPr>
            <p:spPr>
              <a:xfrm flipV="1">
                <a:off x="8688288" y="-243408"/>
                <a:ext cx="0" cy="19442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矩形 60"/>
              <p:cNvSpPr/>
              <p:nvPr/>
            </p:nvSpPr>
            <p:spPr>
              <a:xfrm>
                <a:off x="7656311" y="-256965"/>
                <a:ext cx="2040561" cy="194442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3" name="直線接點 61"/>
              <p:cNvCxnSpPr>
                <a:stCxn id="62" idx="1"/>
                <a:endCxn id="62" idx="3"/>
              </p:cNvCxnSpPr>
              <p:nvPr/>
            </p:nvCxnSpPr>
            <p:spPr>
              <a:xfrm>
                <a:off x="7656311" y="715248"/>
                <a:ext cx="204056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19"/>
              <p:cNvSpPr/>
              <p:nvPr/>
            </p:nvSpPr>
            <p:spPr>
              <a:xfrm>
                <a:off x="7513259" y="-387424"/>
                <a:ext cx="293251" cy="28173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Oval 21"/>
              <p:cNvSpPr/>
              <p:nvPr/>
            </p:nvSpPr>
            <p:spPr>
              <a:xfrm>
                <a:off x="8539636" y="-387424"/>
                <a:ext cx="293251" cy="28173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Oval 19"/>
              <p:cNvSpPr/>
              <p:nvPr/>
            </p:nvSpPr>
            <p:spPr>
              <a:xfrm>
                <a:off x="9566013" y="-387422"/>
                <a:ext cx="293251" cy="281737"/>
              </a:xfrm>
              <a:prstGeom prst="ellipse">
                <a:avLst/>
              </a:prstGeom>
              <a:solidFill>
                <a:srgbClr val="A6A6A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Oval 19"/>
              <p:cNvSpPr/>
              <p:nvPr/>
            </p:nvSpPr>
            <p:spPr>
              <a:xfrm>
                <a:off x="7513259" y="564305"/>
                <a:ext cx="293251" cy="28173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Oval 21"/>
              <p:cNvSpPr/>
              <p:nvPr/>
            </p:nvSpPr>
            <p:spPr>
              <a:xfrm>
                <a:off x="8539636" y="564305"/>
                <a:ext cx="293251" cy="281737"/>
              </a:xfrm>
              <a:prstGeom prst="ellipse">
                <a:avLst/>
              </a:prstGeom>
              <a:solidFill>
                <a:srgbClr val="A6A6A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Oval 19"/>
              <p:cNvSpPr/>
              <p:nvPr/>
            </p:nvSpPr>
            <p:spPr>
              <a:xfrm>
                <a:off x="9566013" y="564307"/>
                <a:ext cx="293251" cy="28173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Oval 19"/>
              <p:cNvSpPr/>
              <p:nvPr/>
            </p:nvSpPr>
            <p:spPr>
              <a:xfrm>
                <a:off x="7513259" y="1534053"/>
                <a:ext cx="293251" cy="28173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Oval 21"/>
              <p:cNvSpPr/>
              <p:nvPr/>
            </p:nvSpPr>
            <p:spPr>
              <a:xfrm>
                <a:off x="8539636" y="1534053"/>
                <a:ext cx="293251" cy="28173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Oval 19"/>
              <p:cNvSpPr/>
              <p:nvPr/>
            </p:nvSpPr>
            <p:spPr>
              <a:xfrm>
                <a:off x="9566013" y="1534055"/>
                <a:ext cx="293251" cy="28173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9192344" y="3573016"/>
              <a:ext cx="1152128" cy="1051088"/>
              <a:chOff x="7513259" y="-387424"/>
              <a:chExt cx="2346005" cy="2203216"/>
            </a:xfrm>
          </p:grpSpPr>
          <p:cxnSp>
            <p:nvCxnSpPr>
              <p:cNvPr id="74" name="直線接點 61"/>
              <p:cNvCxnSpPr/>
              <p:nvPr/>
            </p:nvCxnSpPr>
            <p:spPr>
              <a:xfrm flipV="1">
                <a:off x="8688288" y="-243408"/>
                <a:ext cx="0" cy="19442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矩形 60"/>
              <p:cNvSpPr/>
              <p:nvPr/>
            </p:nvSpPr>
            <p:spPr>
              <a:xfrm>
                <a:off x="7656311" y="-256965"/>
                <a:ext cx="2040561" cy="194442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6" name="直線接點 61"/>
              <p:cNvCxnSpPr>
                <a:stCxn id="75" idx="1"/>
                <a:endCxn id="75" idx="3"/>
              </p:cNvCxnSpPr>
              <p:nvPr/>
            </p:nvCxnSpPr>
            <p:spPr>
              <a:xfrm>
                <a:off x="7656311" y="715248"/>
                <a:ext cx="204056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Oval 19"/>
              <p:cNvSpPr/>
              <p:nvPr/>
            </p:nvSpPr>
            <p:spPr>
              <a:xfrm>
                <a:off x="7513259" y="-387424"/>
                <a:ext cx="293251" cy="28173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Oval 21"/>
              <p:cNvSpPr/>
              <p:nvPr/>
            </p:nvSpPr>
            <p:spPr>
              <a:xfrm>
                <a:off x="8539636" y="-387424"/>
                <a:ext cx="293251" cy="28173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Oval 19"/>
              <p:cNvSpPr/>
              <p:nvPr/>
            </p:nvSpPr>
            <p:spPr>
              <a:xfrm>
                <a:off x="9566013" y="-387422"/>
                <a:ext cx="293251" cy="281737"/>
              </a:xfrm>
              <a:prstGeom prst="ellipse">
                <a:avLst/>
              </a:prstGeom>
              <a:solidFill>
                <a:srgbClr val="A6A6A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Oval 19"/>
              <p:cNvSpPr/>
              <p:nvPr/>
            </p:nvSpPr>
            <p:spPr>
              <a:xfrm>
                <a:off x="7513259" y="564305"/>
                <a:ext cx="293251" cy="28173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Oval 21"/>
              <p:cNvSpPr/>
              <p:nvPr/>
            </p:nvSpPr>
            <p:spPr>
              <a:xfrm>
                <a:off x="8539636" y="564305"/>
                <a:ext cx="293251" cy="281737"/>
              </a:xfrm>
              <a:prstGeom prst="ellipse">
                <a:avLst/>
              </a:prstGeom>
              <a:solidFill>
                <a:srgbClr val="A6A6A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Oval 19"/>
              <p:cNvSpPr/>
              <p:nvPr/>
            </p:nvSpPr>
            <p:spPr>
              <a:xfrm>
                <a:off x="9566013" y="564307"/>
                <a:ext cx="293251" cy="28173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Oval 19"/>
              <p:cNvSpPr/>
              <p:nvPr/>
            </p:nvSpPr>
            <p:spPr>
              <a:xfrm>
                <a:off x="7513259" y="1534053"/>
                <a:ext cx="293251" cy="28173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Oval 21"/>
              <p:cNvSpPr/>
              <p:nvPr/>
            </p:nvSpPr>
            <p:spPr>
              <a:xfrm>
                <a:off x="8539636" y="1534053"/>
                <a:ext cx="293251" cy="28173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Oval 19"/>
              <p:cNvSpPr/>
              <p:nvPr/>
            </p:nvSpPr>
            <p:spPr>
              <a:xfrm>
                <a:off x="9566013" y="1534055"/>
                <a:ext cx="293251" cy="28173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8184232" y="3573016"/>
              <a:ext cx="1152128" cy="1051088"/>
              <a:chOff x="7513259" y="-387424"/>
              <a:chExt cx="2346005" cy="2203216"/>
            </a:xfrm>
          </p:grpSpPr>
          <p:cxnSp>
            <p:nvCxnSpPr>
              <p:cNvPr id="87" name="直線接點 61"/>
              <p:cNvCxnSpPr/>
              <p:nvPr/>
            </p:nvCxnSpPr>
            <p:spPr>
              <a:xfrm flipV="1">
                <a:off x="8688288" y="-243408"/>
                <a:ext cx="0" cy="19442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矩形 60"/>
              <p:cNvSpPr/>
              <p:nvPr/>
            </p:nvSpPr>
            <p:spPr>
              <a:xfrm>
                <a:off x="7656311" y="-256965"/>
                <a:ext cx="2040561" cy="194442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9" name="直線接點 61"/>
              <p:cNvCxnSpPr>
                <a:stCxn id="88" idx="1"/>
                <a:endCxn id="88" idx="3"/>
              </p:cNvCxnSpPr>
              <p:nvPr/>
            </p:nvCxnSpPr>
            <p:spPr>
              <a:xfrm>
                <a:off x="7656311" y="715248"/>
                <a:ext cx="204056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Oval 19"/>
              <p:cNvSpPr/>
              <p:nvPr/>
            </p:nvSpPr>
            <p:spPr>
              <a:xfrm>
                <a:off x="7513259" y="-387424"/>
                <a:ext cx="293251" cy="28173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Oval 21"/>
              <p:cNvSpPr/>
              <p:nvPr/>
            </p:nvSpPr>
            <p:spPr>
              <a:xfrm>
                <a:off x="8539636" y="-387424"/>
                <a:ext cx="293251" cy="28173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Oval 19"/>
              <p:cNvSpPr/>
              <p:nvPr/>
            </p:nvSpPr>
            <p:spPr>
              <a:xfrm>
                <a:off x="9566013" y="-387422"/>
                <a:ext cx="293251" cy="281737"/>
              </a:xfrm>
              <a:prstGeom prst="ellipse">
                <a:avLst/>
              </a:prstGeom>
              <a:solidFill>
                <a:srgbClr val="A6A6A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Oval 19"/>
              <p:cNvSpPr/>
              <p:nvPr/>
            </p:nvSpPr>
            <p:spPr>
              <a:xfrm>
                <a:off x="7513259" y="564305"/>
                <a:ext cx="293251" cy="28173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Oval 21"/>
              <p:cNvSpPr/>
              <p:nvPr/>
            </p:nvSpPr>
            <p:spPr>
              <a:xfrm>
                <a:off x="8539636" y="564305"/>
                <a:ext cx="293251" cy="281737"/>
              </a:xfrm>
              <a:prstGeom prst="ellipse">
                <a:avLst/>
              </a:prstGeom>
              <a:solidFill>
                <a:srgbClr val="A6A6A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Oval 19"/>
              <p:cNvSpPr/>
              <p:nvPr/>
            </p:nvSpPr>
            <p:spPr>
              <a:xfrm>
                <a:off x="9566013" y="564307"/>
                <a:ext cx="293251" cy="28173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val 19"/>
              <p:cNvSpPr/>
              <p:nvPr/>
            </p:nvSpPr>
            <p:spPr>
              <a:xfrm>
                <a:off x="7513259" y="1534053"/>
                <a:ext cx="293251" cy="28173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Oval 21"/>
              <p:cNvSpPr/>
              <p:nvPr/>
            </p:nvSpPr>
            <p:spPr>
              <a:xfrm>
                <a:off x="8539636" y="1534053"/>
                <a:ext cx="293251" cy="28173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Oval 19"/>
              <p:cNvSpPr/>
              <p:nvPr/>
            </p:nvSpPr>
            <p:spPr>
              <a:xfrm>
                <a:off x="9566013" y="1534055"/>
                <a:ext cx="293251" cy="28173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1734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Laplace’s equation</a:t>
            </a:r>
            <a:endParaRPr lang="zh-TW" alt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2188743"/>
              </p:ext>
            </p:extLst>
          </p:nvPr>
        </p:nvGraphicFramePr>
        <p:xfrm>
          <a:off x="425450" y="1916113"/>
          <a:ext cx="5284788" cy="212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00" name="Equation" r:id="rId4" imgW="2908080" imgH="1168200" progId="Equation.DSMT4">
                  <p:embed/>
                </p:oleObj>
              </mc:Choice>
              <mc:Fallback>
                <p:oleObj name="Equation" r:id="rId4" imgW="2908080" imgH="116820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5450" y="1916113"/>
                        <a:ext cx="5284788" cy="2122487"/>
                      </a:xfrm>
                      <a:prstGeom prst="rect">
                        <a:avLst/>
                      </a:prstGeom>
                      <a:ln>
                        <a:solidFill>
                          <a:schemeClr val="accent6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824192" y="1556792"/>
            <a:ext cx="2473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Double quantum dot: </a:t>
            </a:r>
          </a:p>
          <a:p>
            <a:r>
              <a:rPr lang="en-US" altLang="zh-TW" dirty="0" smtClean="0"/>
              <a:t>a </a:t>
            </a:r>
            <a:r>
              <a:rPr lang="en-US" altLang="zh-TW" dirty="0"/>
              <a:t>c</a:t>
            </a:r>
            <a:r>
              <a:rPr lang="en-US" altLang="zh-TW" dirty="0" smtClean="0"/>
              <a:t>harge </a:t>
            </a:r>
            <a:r>
              <a:rPr lang="en-US" altLang="zh-TW" b="1" i="1" dirty="0" smtClean="0"/>
              <a:t>quantum bit</a:t>
            </a:r>
            <a:endParaRPr lang="zh-TW" altLang="en-US" b="1" i="1" dirty="0"/>
          </a:p>
        </p:txBody>
      </p:sp>
      <p:grpSp>
        <p:nvGrpSpPr>
          <p:cNvPr id="7" name="Group 6"/>
          <p:cNvGrpSpPr/>
          <p:nvPr/>
        </p:nvGrpSpPr>
        <p:grpSpPr>
          <a:xfrm>
            <a:off x="7392144" y="4725144"/>
            <a:ext cx="2752222" cy="872475"/>
            <a:chOff x="1055440" y="4179612"/>
            <a:chExt cx="3816424" cy="1692725"/>
          </a:xfrm>
        </p:grpSpPr>
        <p:sp>
          <p:nvSpPr>
            <p:cNvPr id="8" name="Rectangle 7"/>
            <p:cNvSpPr/>
            <p:nvPr/>
          </p:nvSpPr>
          <p:spPr>
            <a:xfrm>
              <a:off x="1055440" y="4680595"/>
              <a:ext cx="3816424" cy="115212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9" name="Rectangle 8"/>
            <p:cNvSpPr/>
            <p:nvPr/>
          </p:nvSpPr>
          <p:spPr>
            <a:xfrm flipV="1">
              <a:off x="1055440" y="4559725"/>
              <a:ext cx="792088" cy="11008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79776" y="4559726"/>
              <a:ext cx="792088" cy="11895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715816" y="4559726"/>
              <a:ext cx="495672" cy="11008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1718336" y="4713149"/>
              <a:ext cx="2433448" cy="588059"/>
            </a:xfrm>
            <a:custGeom>
              <a:avLst/>
              <a:gdLst>
                <a:gd name="connsiteX0" fmla="*/ 0 w 1429900"/>
                <a:gd name="connsiteY0" fmla="*/ 0 h 349965"/>
                <a:gd name="connsiteX1" fmla="*/ 184107 w 1429900"/>
                <a:gd name="connsiteY1" fmla="*/ 73643 h 349965"/>
                <a:gd name="connsiteX2" fmla="*/ 460268 w 1429900"/>
                <a:gd name="connsiteY2" fmla="*/ 343667 h 349965"/>
                <a:gd name="connsiteX3" fmla="*/ 730292 w 1429900"/>
                <a:gd name="connsiteY3" fmla="*/ 122738 h 349965"/>
                <a:gd name="connsiteX4" fmla="*/ 981906 w 1429900"/>
                <a:gd name="connsiteY4" fmla="*/ 349804 h 349965"/>
                <a:gd name="connsiteX5" fmla="*/ 1282614 w 1429900"/>
                <a:gd name="connsiteY5" fmla="*/ 79780 h 349965"/>
                <a:gd name="connsiteX6" fmla="*/ 1429900 w 1429900"/>
                <a:gd name="connsiteY6" fmla="*/ 18411 h 349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9900" h="349965">
                  <a:moveTo>
                    <a:pt x="0" y="0"/>
                  </a:moveTo>
                  <a:cubicBezTo>
                    <a:pt x="53698" y="8182"/>
                    <a:pt x="107396" y="16365"/>
                    <a:pt x="184107" y="73643"/>
                  </a:cubicBezTo>
                  <a:cubicBezTo>
                    <a:pt x="260818" y="130921"/>
                    <a:pt x="369237" y="335485"/>
                    <a:pt x="460268" y="343667"/>
                  </a:cubicBezTo>
                  <a:cubicBezTo>
                    <a:pt x="551299" y="351849"/>
                    <a:pt x="643352" y="121715"/>
                    <a:pt x="730292" y="122738"/>
                  </a:cubicBezTo>
                  <a:cubicBezTo>
                    <a:pt x="817232" y="123761"/>
                    <a:pt x="889852" y="356964"/>
                    <a:pt x="981906" y="349804"/>
                  </a:cubicBezTo>
                  <a:cubicBezTo>
                    <a:pt x="1073960" y="342644"/>
                    <a:pt x="1207948" y="135012"/>
                    <a:pt x="1282614" y="79780"/>
                  </a:cubicBezTo>
                  <a:cubicBezTo>
                    <a:pt x="1357280" y="24548"/>
                    <a:pt x="1393590" y="21479"/>
                    <a:pt x="1429900" y="18411"/>
                  </a:cubicBezTo>
                </a:path>
              </a:pathLst>
            </a:cu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890041" y="4759771"/>
              <a:ext cx="621783" cy="507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50" dirty="0"/>
                <a:t>V(x)</a:t>
              </a:r>
              <a:endParaRPr lang="zh-TW" altLang="en-US" sz="1050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2760231" y="5661248"/>
              <a:ext cx="15121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217401" y="5364777"/>
              <a:ext cx="353875" cy="5075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50" dirty="0"/>
                <a:t>x</a:t>
              </a:r>
              <a:endParaRPr lang="zh-TW" altLang="en-US" sz="105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04109" y="4190393"/>
              <a:ext cx="580256" cy="507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50" dirty="0"/>
                <a:t>Vg1</a:t>
              </a:r>
              <a:endParaRPr lang="zh-TW" altLang="en-US" sz="105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673525" y="4179612"/>
              <a:ext cx="580256" cy="507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50" dirty="0"/>
                <a:t>Vg2</a:t>
              </a:r>
              <a:endParaRPr lang="zh-TW" altLang="en-US" sz="105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151784" y="4185002"/>
              <a:ext cx="580256" cy="507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50" dirty="0"/>
                <a:t>Vg3</a:t>
              </a:r>
              <a:endParaRPr lang="zh-TW" altLang="en-US" sz="1050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176120" y="5949280"/>
            <a:ext cx="3678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T. Hayashi et al. Phys. Rev. Lett. 91, 226804 (2003)</a:t>
            </a:r>
            <a:endParaRPr lang="zh-TW" altLang="en-US" sz="12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8168" y="2276872"/>
            <a:ext cx="2768994" cy="2319274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>
            <a:off x="8328248" y="3645024"/>
            <a:ext cx="1008112" cy="7200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1127448" y="4797152"/>
            <a:ext cx="3438867" cy="1542077"/>
            <a:chOff x="1127448" y="4797152"/>
            <a:chExt cx="3438867" cy="154207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43472" y="4869160"/>
              <a:ext cx="3222843" cy="1470069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127448" y="4797152"/>
              <a:ext cx="17235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Quantum computation</a:t>
              </a:r>
              <a:endParaRPr lang="zh-TW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4442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Electrostatics in 3D: a point charge</a:t>
            </a:r>
            <a:endParaRPr lang="zh-TW" alt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1871694"/>
              </p:ext>
            </p:extLst>
          </p:nvPr>
        </p:nvGraphicFramePr>
        <p:xfrm>
          <a:off x="623392" y="2060848"/>
          <a:ext cx="9474150" cy="1666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55" name="Equation" r:id="rId4" imgW="5486400" imgH="965160" progId="Equation.DSMT4">
                  <p:embed/>
                </p:oleObj>
              </mc:Choice>
              <mc:Fallback>
                <p:oleObj name="Equation" r:id="rId4" imgW="5486400" imgH="96516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3392" y="2060848"/>
                        <a:ext cx="9474150" cy="16664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99456" y="45811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0871" y="4043455"/>
            <a:ext cx="1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Example: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6160" y="4005064"/>
            <a:ext cx="3127637" cy="27308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4905" y="6061532"/>
            <a:ext cx="6192688" cy="395786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2289041" y="4188786"/>
            <a:ext cx="4320481" cy="1552786"/>
            <a:chOff x="1775520" y="4170923"/>
            <a:chExt cx="4320481" cy="1552786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775520" y="4177211"/>
              <a:ext cx="1950811" cy="1546498"/>
            </a:xfrm>
            <a:prstGeom prst="rect">
              <a:avLst/>
            </a:prstGeom>
          </p:spPr>
        </p:pic>
        <p:cxnSp>
          <p:nvCxnSpPr>
            <p:cNvPr id="12" name="Straight Arrow Connector 11"/>
            <p:cNvCxnSpPr/>
            <p:nvPr/>
          </p:nvCxnSpPr>
          <p:spPr>
            <a:xfrm flipH="1">
              <a:off x="3647728" y="4437112"/>
              <a:ext cx="360040" cy="1440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973557" y="4170923"/>
              <a:ext cx="21224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494BA"/>
                  </a:solidFill>
                  <a:effectLst/>
                  <a:uLnTx/>
                  <a:uFillTx/>
                  <a:latin typeface="Trebuchet MS" panose="020B0603020202020204"/>
                  <a:ea typeface="微軟正黑體" panose="020B0604030504040204" pitchFamily="34" charset="-120"/>
                  <a:cs typeface="+mn-cs"/>
                </a:rPr>
                <a:t>Sufficiently large box  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494BA"/>
                </a:solidFill>
                <a:effectLst/>
                <a:uLnTx/>
                <a:uFillTx/>
                <a:latin typeface="Trebuchet MS" panose="020B0603020202020204"/>
                <a:ea typeface="微軟正黑體" panose="020B0604030504040204" pitchFamily="34" charset="-120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367808" y="5085184"/>
                <a:ext cx="3107004" cy="767133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b="0" dirty="0" smtClean="0"/>
                  <a:t>Analytical solution: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TW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TW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TW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TW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TW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7808" y="5085184"/>
                <a:ext cx="3107004" cy="767133"/>
              </a:xfrm>
              <a:prstGeom prst="rect">
                <a:avLst/>
              </a:prstGeom>
              <a:blipFill>
                <a:blip r:embed="rId9"/>
                <a:stretch>
                  <a:fillRect l="-391" t="-1563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409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747258" cy="132080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altLang="zh-TW" dirty="0"/>
              <a:t>Electrostatics in 3D: a point charge</a:t>
            </a:r>
            <a:endParaRPr lang="zh-TW" alt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8780630"/>
              </p:ext>
            </p:extLst>
          </p:nvPr>
        </p:nvGraphicFramePr>
        <p:xfrm>
          <a:off x="1631504" y="1844824"/>
          <a:ext cx="9749025" cy="252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38" name="Equation" r:id="rId4" imgW="7035480" imgH="1815840" progId="Equation.DSMT4">
                  <p:embed/>
                </p:oleObj>
              </mc:Choice>
              <mc:Fallback>
                <p:oleObj name="Equation" r:id="rId4" imgW="7035480" imgH="1815840" progId="Equation.DSMT4">
                  <p:embed/>
                  <p:pic>
                    <p:nvPicPr>
                      <p:cNvPr id="14" name="Object 1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31504" y="1844824"/>
                        <a:ext cx="9749025" cy="25225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1559496" y="5229200"/>
            <a:ext cx="4320481" cy="1552786"/>
            <a:chOff x="1775520" y="4170923"/>
            <a:chExt cx="4320481" cy="1552786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75520" y="4177211"/>
              <a:ext cx="1950811" cy="1546498"/>
            </a:xfrm>
            <a:prstGeom prst="rect">
              <a:avLst/>
            </a:prstGeom>
          </p:spPr>
        </p:pic>
        <p:cxnSp>
          <p:nvCxnSpPr>
            <p:cNvPr id="19" name="Straight Arrow Connector 18"/>
            <p:cNvCxnSpPr/>
            <p:nvPr/>
          </p:nvCxnSpPr>
          <p:spPr>
            <a:xfrm flipH="1">
              <a:off x="3647728" y="4437112"/>
              <a:ext cx="360040" cy="1440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973557" y="4170923"/>
              <a:ext cx="21224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494BA"/>
                  </a:solidFill>
                  <a:effectLst/>
                  <a:uLnTx/>
                  <a:uFillTx/>
                  <a:latin typeface="Trebuchet MS" panose="020B0603020202020204"/>
                  <a:ea typeface="微軟正黑體" panose="020B0604030504040204" pitchFamily="34" charset="-120"/>
                  <a:cs typeface="+mn-cs"/>
                </a:rPr>
                <a:t>Sufficiently large box  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494BA"/>
                </a:solidFill>
                <a:effectLst/>
                <a:uLnTx/>
                <a:uFillTx/>
                <a:latin typeface="Trebuchet MS" panose="020B0603020202020204"/>
                <a:ea typeface="微軟正黑體" panose="020B0604030504040204" pitchFamily="34" charset="-120"/>
                <a:cs typeface="+mn-cs"/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0056" y="3212976"/>
            <a:ext cx="4865208" cy="33535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80176" y="4149080"/>
            <a:ext cx="983498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V(x,0,0)</a:t>
            </a:r>
            <a:endParaRPr lang="zh-TW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-3517"/>
            <a:ext cx="1603324" cy="523220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exercise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69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Relaxation method: convergence test</a:t>
            </a:r>
            <a:endParaRPr lang="zh-TW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784" y="1484784"/>
            <a:ext cx="3686198" cy="254087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4192" y="1484784"/>
            <a:ext cx="3672408" cy="25313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1784" y="4101098"/>
            <a:ext cx="3686198" cy="25408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4192" y="4115985"/>
            <a:ext cx="3715072" cy="25408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99856" y="2204864"/>
            <a:ext cx="864096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V(x,0,0)</a:t>
            </a:r>
            <a:endParaRPr lang="zh-TW" altLang="en-US" sz="14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551384" y="4227376"/>
            <a:ext cx="2376264" cy="1546498"/>
            <a:chOff x="551384" y="4227376"/>
            <a:chExt cx="2376264" cy="1546498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39416" y="4227376"/>
              <a:ext cx="1950811" cy="1546498"/>
            </a:xfrm>
            <a:prstGeom prst="rect">
              <a:avLst/>
            </a:prstGeom>
          </p:spPr>
        </p:pic>
        <p:cxnSp>
          <p:nvCxnSpPr>
            <p:cNvPr id="13" name="Straight Connector 12"/>
            <p:cNvCxnSpPr/>
            <p:nvPr/>
          </p:nvCxnSpPr>
          <p:spPr>
            <a:xfrm>
              <a:off x="551384" y="5013176"/>
              <a:ext cx="2376264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95400" y="2492896"/>
                <a:ext cx="3461012" cy="863570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b="0" dirty="0" smtClean="0"/>
                  <a:t>Analytical solution: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00" y="2492896"/>
                <a:ext cx="3461012" cy="863570"/>
              </a:xfrm>
              <a:prstGeom prst="rect">
                <a:avLst/>
              </a:prstGeom>
              <a:blipFill>
                <a:blip r:embed="rId8"/>
                <a:stretch>
                  <a:fillRect l="-702" t="-2083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623392" y="6581001"/>
            <a:ext cx="64990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accent2"/>
                </a:solidFill>
              </a:rPr>
              <a:t>C:\Users\sjche\Desktop\Work place\teaching\computational physics\PDE\3DPossion_relax.py</a:t>
            </a:r>
            <a:endParaRPr lang="zh-TW" altLang="en-US" sz="1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69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A4D82F95-61D4-4A3C-B6CF-CEDDEECC2B3E}"/>
                  </a:ext>
                </a:extLst>
              </p:cNvPr>
              <p:cNvSpPr txBox="1"/>
              <p:nvPr/>
            </p:nvSpPr>
            <p:spPr>
              <a:xfrm>
                <a:off x="3719736" y="1052736"/>
                <a:ext cx="7776864" cy="2207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600" dirty="0" smtClean="0"/>
                  <a:t>Iteratively calculate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bSup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𝑜𝑙𝑑</m:t>
                          </m:r>
                        </m:sup>
                      </m:sSubSup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𝑜𝑙𝑑</m:t>
                          </m:r>
                        </m:sup>
                      </m:sSubSup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𝑜𝑙𝑑</m:t>
                          </m:r>
                        </m:sup>
                      </m:sSubSup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𝑜𝑙𝑑</m:t>
                          </m:r>
                        </m:sup>
                      </m:sSubSup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𝑜𝑙𝑑</m:t>
                          </m:r>
                        </m:sup>
                      </m:sSubSup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𝑜𝑙𝑑</m:t>
                          </m:r>
                        </m:sup>
                      </m:sSubSup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den>
                      </m:f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TW" sz="160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TW" sz="1600" i="1" dirty="0">
                  <a:latin typeface="Cambria Math" panose="02040503050406030204" pitchFamily="18" charset="0"/>
                </a:endParaRPr>
              </a:p>
              <a:p>
                <a:r>
                  <a:rPr lang="en-US" altLang="zh-TW" sz="1600" dirty="0" smtClean="0"/>
                  <a:t>and</a:t>
                </a:r>
                <a:endParaRPr lang="en-US" altLang="zh-TW" sz="1600" dirty="0"/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𝑛𝑒𝑤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𝑜𝑙𝑑</m:t>
                        </m:r>
                      </m:sup>
                    </m:sSubSup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sz="1600" dirty="0" smtClean="0"/>
                  <a:t>= </a:t>
                </a:r>
                <a14:m>
                  <m:oMath xmlns:m="http://schemas.openxmlformats.org/officeDocument/2006/math">
                    <m:r>
                      <a:rPr lang="en-US" altLang="zh-TW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⋅ </m:t>
                    </m:r>
                    <m:sSubSup>
                      <m:sSubSup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bSup>
                    <m:r>
                      <a:rPr lang="en-US" altLang="zh-TW" sz="1600" b="0" i="0" smtClean="0">
                        <a:latin typeface="Cambria Math" panose="02040503050406030204" pitchFamily="18" charset="0"/>
                      </a:rPr>
                      <m:t>+(1−</m:t>
                    </m:r>
                    <m:r>
                      <a:rPr lang="en-US" altLang="zh-TW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TW" sz="16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16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𝑜𝑙𝑑</m:t>
                        </m:r>
                      </m:sup>
                    </m:sSubSup>
                  </m:oMath>
                </a14:m>
                <a:r>
                  <a:rPr lang="en-US" altLang="zh-TW" sz="1600" dirty="0" smtClean="0"/>
                  <a:t>,</a:t>
                </a:r>
              </a:p>
              <a:p>
                <a:pPr algn="ctr"/>
                <a:endParaRPr lang="zh-TW" altLang="en-US" sz="1600" dirty="0"/>
              </a:p>
              <a:p>
                <a:r>
                  <a:rPr lang="en-US" altLang="zh-TW" sz="1600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sz="1600" i="1">
                        <a:latin typeface="Cambria Math" panose="02040503050406030204" pitchFamily="18" charset="0"/>
                      </a:rPr>
                      <m:t>≡</m:t>
                    </m:r>
                    <m:sSubSup>
                      <m:sSubSup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bSup>
                    <m:r>
                      <a:rPr lang="en-US" altLang="zh-TW" sz="16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𝑜𝑙𝑑</m:t>
                        </m:r>
                      </m:sup>
                    </m:sSubSup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1600" dirty="0" smtClean="0"/>
                  <a:t>and </a:t>
                </a:r>
                <a14:m>
                  <m:oMath xmlns:m="http://schemas.openxmlformats.org/officeDocument/2006/math"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1600" dirty="0" smtClean="0"/>
                  <a:t>is </a:t>
                </a:r>
                <a:r>
                  <a:rPr lang="en-US" altLang="zh-TW" sz="1600" dirty="0"/>
                  <a:t>the relaxation factor </a:t>
                </a:r>
                <a:r>
                  <a:rPr lang="en-US" altLang="zh-TW" sz="1600" dirty="0" smtClean="0"/>
                  <a:t>usually chosen in the range </a:t>
                </a:r>
                <a14:m>
                  <m:oMath xmlns:m="http://schemas.openxmlformats.org/officeDocument/2006/math">
                    <m:r>
                      <a:rPr lang="en-US" altLang="zh-TW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TW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TW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altLang="zh-TW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&lt;2</m:t>
                    </m:r>
                  </m:oMath>
                </a14:m>
                <a:endParaRPr lang="en-US" altLang="zh-TW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A4D82F95-61D4-4A3C-B6CF-CEDDEECC2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736" y="1052736"/>
                <a:ext cx="7776864" cy="2207912"/>
              </a:xfrm>
              <a:prstGeom prst="rect">
                <a:avLst/>
              </a:prstGeom>
              <a:blipFill>
                <a:blip r:embed="rId3"/>
                <a:stretch>
                  <a:fillRect l="-392" t="-1105" b="-24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170337"/>
            <a:ext cx="9944698" cy="738383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The method</a:t>
            </a:r>
            <a:r>
              <a:rPr lang="zh-TW" altLang="en-US" sz="3200" dirty="0"/>
              <a:t> </a:t>
            </a:r>
            <a:r>
              <a:rPr lang="en-US" altLang="zh-TW" sz="3200" dirty="0"/>
              <a:t>of </a:t>
            </a:r>
            <a:r>
              <a:rPr lang="en-US" altLang="zh-TW" sz="3200" dirty="0">
                <a:solidFill>
                  <a:srgbClr val="FF0000"/>
                </a:solidFill>
              </a:rPr>
              <a:t>s</a:t>
            </a:r>
            <a:r>
              <a:rPr lang="en-US" altLang="zh-TW" sz="3200" dirty="0"/>
              <a:t>uccessive </a:t>
            </a:r>
            <a:r>
              <a:rPr lang="en-US" altLang="zh-TW" sz="3200" dirty="0">
                <a:solidFill>
                  <a:srgbClr val="FF0000"/>
                </a:solidFill>
              </a:rPr>
              <a:t>o</a:t>
            </a:r>
            <a:r>
              <a:rPr lang="en-US" altLang="zh-TW" sz="3200" dirty="0"/>
              <a:t>ver-</a:t>
            </a:r>
            <a:r>
              <a:rPr lang="en-US" altLang="zh-TW" sz="3200" dirty="0">
                <a:solidFill>
                  <a:srgbClr val="FF0000"/>
                </a:solidFill>
              </a:rPr>
              <a:t>r</a:t>
            </a:r>
            <a:r>
              <a:rPr lang="en-US" altLang="zh-TW" sz="3200" dirty="0"/>
              <a:t>elaxation(</a:t>
            </a:r>
            <a:r>
              <a:rPr lang="en-US" altLang="zh-TW" sz="3200" dirty="0">
                <a:solidFill>
                  <a:srgbClr val="FF0000"/>
                </a:solidFill>
              </a:rPr>
              <a:t>SOR</a:t>
            </a:r>
            <a:r>
              <a:rPr lang="en-US" altLang="zh-TW" sz="3200" dirty="0"/>
              <a:t>)</a:t>
            </a:r>
            <a:endParaRPr lang="zh-TW" altLang="en-US" sz="32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911425" y="1124744"/>
            <a:ext cx="2623257" cy="5220205"/>
            <a:chOff x="777571" y="1743373"/>
            <a:chExt cx="2011041" cy="4685663"/>
          </a:xfrm>
        </p:grpSpPr>
        <p:sp>
          <p:nvSpPr>
            <p:cNvPr id="9" name="Rectangle 8"/>
            <p:cNvSpPr/>
            <p:nvPr/>
          </p:nvSpPr>
          <p:spPr>
            <a:xfrm>
              <a:off x="993976" y="2441536"/>
              <a:ext cx="863715" cy="5512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/>
                <a:t>Guess a </a:t>
              </a:r>
              <a:r>
                <a:rPr lang="en-US" altLang="zh-TW" sz="1200" dirty="0" err="1"/>
                <a:t>V</a:t>
              </a:r>
              <a:r>
                <a:rPr lang="en-US" altLang="zh-TW" sz="1200" baseline="-25000" dirty="0" err="1"/>
                <a:t>old</a:t>
              </a:r>
              <a:r>
                <a:rPr lang="en-US" altLang="zh-TW" sz="1200" dirty="0"/>
                <a:t>=V</a:t>
              </a:r>
              <a:r>
                <a:rPr lang="en-US" altLang="zh-TW" sz="1200" baseline="-25000" dirty="0"/>
                <a:t>0</a:t>
              </a:r>
              <a:endParaRPr lang="zh-TW" altLang="en-US" sz="12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93595" y="3297572"/>
              <a:ext cx="863715" cy="5512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/>
                <a:t>Substitute </a:t>
              </a:r>
              <a:r>
                <a:rPr lang="en-US" altLang="zh-TW" sz="1200" dirty="0" err="1"/>
                <a:t>V</a:t>
              </a:r>
              <a:r>
                <a:rPr lang="en-US" altLang="zh-TW" sz="1200" i="1" baseline="-25000" dirty="0" err="1"/>
                <a:t>old</a:t>
              </a:r>
              <a:r>
                <a:rPr lang="en-US" altLang="zh-TW" sz="1200" dirty="0"/>
                <a:t> into the RHS</a:t>
              </a:r>
              <a:endParaRPr lang="zh-TW" altLang="en-US" sz="1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993595" y="4144483"/>
                  <a:ext cx="863715" cy="55129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200" dirty="0"/>
                    <a:t>Obtain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  <m:sup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a14:m>
                  <a:r>
                    <a:rPr lang="zh-TW" altLang="en-US" sz="1200" dirty="0"/>
                    <a:t> </a:t>
                  </a:r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3595" y="4144483"/>
                  <a:ext cx="863715" cy="55129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Flowchart: Terminator 6"/>
            <p:cNvSpPr/>
            <p:nvPr/>
          </p:nvSpPr>
          <p:spPr>
            <a:xfrm>
              <a:off x="993595" y="1743373"/>
              <a:ext cx="863715" cy="478891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/>
                <a:t>Start</a:t>
              </a:r>
              <a:endParaRPr lang="zh-TW" altLang="en-US" sz="1200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777571" y="4830267"/>
              <a:ext cx="1332339" cy="774137"/>
              <a:chOff x="983432" y="5745723"/>
              <a:chExt cx="1332339" cy="774137"/>
            </a:xfrm>
          </p:grpSpPr>
          <p:sp>
            <p:nvSpPr>
              <p:cNvPr id="12" name="Diamond 11"/>
              <p:cNvSpPr/>
              <p:nvPr/>
            </p:nvSpPr>
            <p:spPr>
              <a:xfrm>
                <a:off x="983432" y="5745723"/>
                <a:ext cx="1332339" cy="774137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1036959" y="5994291"/>
                    <a:ext cx="1072481" cy="24863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>
                        <a:solidFill>
                          <a:schemeClr val="bg1"/>
                        </a:solidFill>
                      </a:rPr>
                      <a:t>If |</a:t>
                    </a:r>
                    <a:r>
                      <a:rPr lang="en-US" altLang="zh-TW" sz="1200" dirty="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𝑜𝑙𝑑</m:t>
                            </m:r>
                          </m:sub>
                        </m:sSub>
                      </m:oMath>
                    </a14:m>
                    <a:r>
                      <a:rPr lang="en-US" altLang="zh-TW" sz="1200" dirty="0">
                        <a:solidFill>
                          <a:schemeClr val="bg1"/>
                        </a:solidFill>
                      </a:rPr>
                      <a:t>- 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</m:sub>
                          <m:sup>
                            <m:r>
                              <a:rPr lang="en-US" altLang="zh-TW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a14:m>
                    <a:r>
                      <a:rPr lang="en-US" altLang="zh-TW" sz="1200" baseline="-25000" dirty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en-US" altLang="zh-TW" sz="1200" dirty="0">
                        <a:solidFill>
                          <a:schemeClr val="bg1"/>
                        </a:solidFill>
                      </a:rPr>
                      <a:t>|&lt;</a:t>
                    </a:r>
                    <a14:m>
                      <m:oMath xmlns:m="http://schemas.openxmlformats.org/officeDocument/2006/math">
                        <m:r>
                          <a:rPr lang="en-US" altLang="zh-TW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a14:m>
                    <a:endParaRPr lang="zh-TW" altLang="en-US" sz="12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6959" y="5994291"/>
                    <a:ext cx="1072481" cy="24863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437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Parallelogram 18"/>
                <p:cNvSpPr/>
                <p:nvPr/>
              </p:nvSpPr>
              <p:spPr>
                <a:xfrm>
                  <a:off x="777571" y="5852972"/>
                  <a:ext cx="1152128" cy="576064"/>
                </a:xfrm>
                <a:prstGeom prst="parallelogram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  <m:t>𝑒𝑥𝑎𝑐𝑡</m:t>
                            </m:r>
                          </m:sub>
                        </m:sSub>
                        <m:r>
                          <a:rPr lang="en-US" altLang="zh-TW" sz="1200" b="0" i="1" smtClean="0">
                            <a:latin typeface="Cambria Math" panose="02040503050406030204" pitchFamily="18" charset="0"/>
                          </a:rPr>
                          <m:t>∼</m:t>
                        </m:r>
                        <m:sSub>
                          <m:sSubPr>
                            <m:ctrlP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</m:sub>
                        </m:sSub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19" name="Parallelogram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571" y="5852972"/>
                  <a:ext cx="1152128" cy="576064"/>
                </a:xfrm>
                <a:prstGeom prst="parallelogram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8" name="Group 27"/>
            <p:cNvGrpSpPr/>
            <p:nvPr/>
          </p:nvGrpSpPr>
          <p:grpSpPr>
            <a:xfrm>
              <a:off x="1857310" y="3554302"/>
              <a:ext cx="931302" cy="1663033"/>
              <a:chOff x="1857310" y="3554302"/>
              <a:chExt cx="931302" cy="1663033"/>
            </a:xfrm>
          </p:grpSpPr>
          <p:cxnSp>
            <p:nvCxnSpPr>
              <p:cNvPr id="22" name="Straight Connector 21"/>
              <p:cNvCxnSpPr>
                <a:stCxn id="12" idx="3"/>
              </p:cNvCxnSpPr>
              <p:nvPr/>
            </p:nvCxnSpPr>
            <p:spPr>
              <a:xfrm flipV="1">
                <a:off x="2109910" y="5217334"/>
                <a:ext cx="678702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V="1">
                <a:off x="2788612" y="3554302"/>
                <a:ext cx="0" cy="16630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endCxn id="10" idx="3"/>
              </p:cNvCxnSpPr>
              <p:nvPr/>
            </p:nvCxnSpPr>
            <p:spPr>
              <a:xfrm flipH="1">
                <a:off x="1857310" y="3566372"/>
                <a:ext cx="931302" cy="68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936828" y="3294600"/>
                  <a:ext cx="769681" cy="2486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</m:sub>
                          <m:sup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zh-TW" sz="12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  <m:t>𝑜𝑙𝑑</m:t>
                            </m:r>
                          </m:sub>
                        </m:sSub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6828" y="3294600"/>
                  <a:ext cx="769681" cy="24863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/>
            <p:cNvCxnSpPr/>
            <p:nvPr/>
          </p:nvCxnSpPr>
          <p:spPr>
            <a:xfrm>
              <a:off x="1443740" y="2125107"/>
              <a:ext cx="0" cy="3164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1443740" y="2981143"/>
              <a:ext cx="0" cy="3164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1425452" y="3848863"/>
              <a:ext cx="0" cy="3164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1443740" y="4513838"/>
              <a:ext cx="0" cy="3164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1425452" y="5536543"/>
              <a:ext cx="0" cy="3164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/>
          <p:cNvSpPr txBox="1"/>
          <p:nvPr/>
        </p:nvSpPr>
        <p:spPr>
          <a:xfrm>
            <a:off x="3730642" y="3921001"/>
            <a:ext cx="39164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Exercise: the 2D parallel plate </a:t>
            </a:r>
            <a:r>
              <a:rPr lang="en-US" altLang="zh-TW" sz="1600" dirty="0" smtClean="0"/>
              <a:t>capacitor</a:t>
            </a:r>
            <a:endParaRPr lang="zh-TW" altLang="en-US" sz="1600" dirty="0"/>
          </a:p>
        </p:txBody>
      </p:sp>
      <p:grpSp>
        <p:nvGrpSpPr>
          <p:cNvPr id="55" name="群組 54"/>
          <p:cNvGrpSpPr/>
          <p:nvPr/>
        </p:nvGrpSpPr>
        <p:grpSpPr>
          <a:xfrm>
            <a:off x="7820660" y="4785360"/>
            <a:ext cx="1480820" cy="1244600"/>
            <a:chOff x="1356523" y="1965007"/>
            <a:chExt cx="1302440" cy="1470997"/>
          </a:xfrm>
        </p:grpSpPr>
        <p:sp>
          <p:nvSpPr>
            <p:cNvPr id="56" name="Rectangle 11"/>
            <p:cNvSpPr/>
            <p:nvPr/>
          </p:nvSpPr>
          <p:spPr>
            <a:xfrm>
              <a:off x="1356523" y="1965007"/>
              <a:ext cx="1302440" cy="7200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Rectangle 12"/>
            <p:cNvSpPr/>
            <p:nvPr/>
          </p:nvSpPr>
          <p:spPr>
            <a:xfrm>
              <a:off x="1356523" y="3363996"/>
              <a:ext cx="1302440" cy="7200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45" name="Straight Arrow Connector 16">
            <a:extLst>
              <a:ext uri="{FF2B5EF4-FFF2-40B4-BE49-F238E27FC236}">
                <a16:creationId xmlns:a16="http://schemas.microsoft.com/office/drawing/2014/main" id="{E7D9029A-202D-4F70-86F7-C0E8F60BE758}"/>
              </a:ext>
            </a:extLst>
          </p:cNvPr>
          <p:cNvCxnSpPr/>
          <p:nvPr/>
        </p:nvCxnSpPr>
        <p:spPr>
          <a:xfrm>
            <a:off x="7890717" y="4848480"/>
            <a:ext cx="0" cy="113543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17">
            <a:extLst>
              <a:ext uri="{FF2B5EF4-FFF2-40B4-BE49-F238E27FC236}">
                <a16:creationId xmlns:a16="http://schemas.microsoft.com/office/drawing/2014/main" id="{EDC885A2-5150-4BA0-AFDC-06C028CB2B12}"/>
              </a:ext>
            </a:extLst>
          </p:cNvPr>
          <p:cNvCxnSpPr/>
          <p:nvPr/>
        </p:nvCxnSpPr>
        <p:spPr>
          <a:xfrm>
            <a:off x="7784152" y="6127928"/>
            <a:ext cx="1504548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21">
            <a:extLst>
              <a:ext uri="{FF2B5EF4-FFF2-40B4-BE49-F238E27FC236}">
                <a16:creationId xmlns:a16="http://schemas.microsoft.com/office/drawing/2014/main" id="{E3A44C3C-78F2-4EBB-AA08-44F3A2A6C23D}"/>
              </a:ext>
            </a:extLst>
          </p:cNvPr>
          <p:cNvSpPr txBox="1"/>
          <p:nvPr/>
        </p:nvSpPr>
        <p:spPr>
          <a:xfrm>
            <a:off x="7264453" y="523153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d=4</a:t>
            </a:r>
            <a:endParaRPr lang="zh-TW" altLang="en-US" dirty="0"/>
          </a:p>
        </p:txBody>
      </p:sp>
      <p:sp>
        <p:nvSpPr>
          <p:cNvPr id="48" name="TextBox 22">
            <a:extLst>
              <a:ext uri="{FF2B5EF4-FFF2-40B4-BE49-F238E27FC236}">
                <a16:creationId xmlns:a16="http://schemas.microsoft.com/office/drawing/2014/main" id="{24F872A5-1A86-4E2A-84B6-777FE91DDE95}"/>
              </a:ext>
            </a:extLst>
          </p:cNvPr>
          <p:cNvSpPr txBox="1"/>
          <p:nvPr/>
        </p:nvSpPr>
        <p:spPr>
          <a:xfrm>
            <a:off x="8224573" y="6110376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W=4</a:t>
            </a:r>
            <a:endParaRPr lang="zh-TW" altLang="en-US" dirty="0"/>
          </a:p>
        </p:txBody>
      </p:sp>
      <p:grpSp>
        <p:nvGrpSpPr>
          <p:cNvPr id="3" name="群組 2"/>
          <p:cNvGrpSpPr/>
          <p:nvPr/>
        </p:nvGrpSpPr>
        <p:grpSpPr>
          <a:xfrm>
            <a:off x="4137811" y="4391329"/>
            <a:ext cx="2336809" cy="2195031"/>
            <a:chOff x="4137811" y="4391329"/>
            <a:chExt cx="2336809" cy="2195031"/>
          </a:xfrm>
        </p:grpSpPr>
        <p:grpSp>
          <p:nvGrpSpPr>
            <p:cNvPr id="60" name="Group 9">
              <a:extLst>
                <a:ext uri="{FF2B5EF4-FFF2-40B4-BE49-F238E27FC236}">
                  <a16:creationId xmlns:a16="http://schemas.microsoft.com/office/drawing/2014/main" id="{507728BA-9542-4DEC-90DA-47126913656E}"/>
                </a:ext>
              </a:extLst>
            </p:cNvPr>
            <p:cNvGrpSpPr/>
            <p:nvPr/>
          </p:nvGrpSpPr>
          <p:grpSpPr>
            <a:xfrm>
              <a:off x="5050518" y="4391329"/>
              <a:ext cx="1424102" cy="2195031"/>
              <a:chOff x="1703512" y="1700808"/>
              <a:chExt cx="2952328" cy="3024336"/>
            </a:xfrm>
          </p:grpSpPr>
          <p:sp>
            <p:nvSpPr>
              <p:cNvPr id="61" name="Freeform 6">
                <a:extLst>
                  <a:ext uri="{FF2B5EF4-FFF2-40B4-BE49-F238E27FC236}">
                    <a16:creationId xmlns:a16="http://schemas.microsoft.com/office/drawing/2014/main" id="{C83C16E5-FF1F-4808-8683-1648CC699D63}"/>
                  </a:ext>
                </a:extLst>
              </p:cNvPr>
              <p:cNvSpPr/>
              <p:nvPr/>
            </p:nvSpPr>
            <p:spPr>
              <a:xfrm flipV="1">
                <a:off x="3280229" y="3630192"/>
                <a:ext cx="1375611" cy="644263"/>
              </a:xfrm>
              <a:custGeom>
                <a:avLst/>
                <a:gdLst>
                  <a:gd name="connsiteX0" fmla="*/ 0 w 1807028"/>
                  <a:gd name="connsiteY0" fmla="*/ 1037771 h 1037771"/>
                  <a:gd name="connsiteX1" fmla="*/ 319314 w 1807028"/>
                  <a:gd name="connsiteY1" fmla="*/ 254000 h 1037771"/>
                  <a:gd name="connsiteX2" fmla="*/ 1807028 w 1807028"/>
                  <a:gd name="connsiteY2" fmla="*/ 0 h 1037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07028" h="1037771">
                    <a:moveTo>
                      <a:pt x="0" y="1037771"/>
                    </a:moveTo>
                    <a:cubicBezTo>
                      <a:pt x="9071" y="732366"/>
                      <a:pt x="18143" y="426962"/>
                      <a:pt x="319314" y="254000"/>
                    </a:cubicBezTo>
                    <a:cubicBezTo>
                      <a:pt x="620485" y="81038"/>
                      <a:pt x="1213756" y="40519"/>
                      <a:pt x="1807028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62" name="Group 4">
                <a:extLst>
                  <a:ext uri="{FF2B5EF4-FFF2-40B4-BE49-F238E27FC236}">
                    <a16:creationId xmlns:a16="http://schemas.microsoft.com/office/drawing/2014/main" id="{FCCC7AEE-F27E-4704-88FB-1781EDB49CDC}"/>
                  </a:ext>
                </a:extLst>
              </p:cNvPr>
              <p:cNvGrpSpPr/>
              <p:nvPr/>
            </p:nvGrpSpPr>
            <p:grpSpPr>
              <a:xfrm>
                <a:off x="1703512" y="1700808"/>
                <a:ext cx="2758278" cy="3024336"/>
                <a:chOff x="1055440" y="1196752"/>
                <a:chExt cx="2758278" cy="3024336"/>
              </a:xfrm>
            </p:grpSpPr>
            <p:sp>
              <p:nvSpPr>
                <p:cNvPr id="66" name="Rectangle 2">
                  <a:extLst>
                    <a:ext uri="{FF2B5EF4-FFF2-40B4-BE49-F238E27FC236}">
                      <a16:creationId xmlns:a16="http://schemas.microsoft.com/office/drawing/2014/main" id="{D2148B05-FE96-45FE-AF36-1C376A868345}"/>
                    </a:ext>
                  </a:extLst>
                </p:cNvPr>
                <p:cNvSpPr/>
                <p:nvPr/>
              </p:nvSpPr>
              <p:spPr>
                <a:xfrm>
                  <a:off x="1055440" y="1772816"/>
                  <a:ext cx="2736304" cy="244827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  <a:scene3d>
                  <a:camera prst="isometricOffAxis1Top"/>
                  <a:lightRig rig="threePt" dir="t"/>
                </a:scene3d>
                <a:sp3d extrusionH="1016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7" name="Rectangle 3">
                  <a:extLst>
                    <a:ext uri="{FF2B5EF4-FFF2-40B4-BE49-F238E27FC236}">
                      <a16:creationId xmlns:a16="http://schemas.microsoft.com/office/drawing/2014/main" id="{3044213A-E402-49E4-B833-95BAD1BF6DDD}"/>
                    </a:ext>
                  </a:extLst>
                </p:cNvPr>
                <p:cNvSpPr/>
                <p:nvPr/>
              </p:nvSpPr>
              <p:spPr>
                <a:xfrm>
                  <a:off x="1077414" y="1196752"/>
                  <a:ext cx="2736304" cy="244827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  <a:scene3d>
                  <a:camera prst="isometricOffAxis1Top"/>
                  <a:lightRig rig="threePt" dir="t"/>
                </a:scene3d>
                <a:sp3d extrusionH="1016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63" name="Freeform 5">
                <a:extLst>
                  <a:ext uri="{FF2B5EF4-FFF2-40B4-BE49-F238E27FC236}">
                    <a16:creationId xmlns:a16="http://schemas.microsoft.com/office/drawing/2014/main" id="{E2A01670-502B-4CAC-BB7D-755F12E1B763}"/>
                  </a:ext>
                </a:extLst>
              </p:cNvPr>
              <p:cNvSpPr/>
              <p:nvPr/>
            </p:nvSpPr>
            <p:spPr>
              <a:xfrm>
                <a:off x="3280229" y="1923143"/>
                <a:ext cx="1375611" cy="1037771"/>
              </a:xfrm>
              <a:custGeom>
                <a:avLst/>
                <a:gdLst>
                  <a:gd name="connsiteX0" fmla="*/ 0 w 1807028"/>
                  <a:gd name="connsiteY0" fmla="*/ 1037771 h 1037771"/>
                  <a:gd name="connsiteX1" fmla="*/ 319314 w 1807028"/>
                  <a:gd name="connsiteY1" fmla="*/ 254000 h 1037771"/>
                  <a:gd name="connsiteX2" fmla="*/ 1807028 w 1807028"/>
                  <a:gd name="connsiteY2" fmla="*/ 0 h 1037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07028" h="1037771">
                    <a:moveTo>
                      <a:pt x="0" y="1037771"/>
                    </a:moveTo>
                    <a:cubicBezTo>
                      <a:pt x="9071" y="732366"/>
                      <a:pt x="18143" y="426962"/>
                      <a:pt x="319314" y="254000"/>
                    </a:cubicBezTo>
                    <a:cubicBezTo>
                      <a:pt x="620485" y="81038"/>
                      <a:pt x="1213756" y="40519"/>
                      <a:pt x="1807028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68" name="Straight Arrow Connector 16">
              <a:extLst>
                <a:ext uri="{FF2B5EF4-FFF2-40B4-BE49-F238E27FC236}">
                  <a16:creationId xmlns:a16="http://schemas.microsoft.com/office/drawing/2014/main" id="{7D9AD1BC-7C48-406E-90FD-49B2D451985C}"/>
                </a:ext>
              </a:extLst>
            </p:cNvPr>
            <p:cNvCxnSpPr>
              <a:cxnSpLocks/>
            </p:cNvCxnSpPr>
            <p:nvPr/>
          </p:nvCxnSpPr>
          <p:spPr>
            <a:xfrm>
              <a:off x="4677035" y="5134708"/>
              <a:ext cx="0" cy="474784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21">
              <a:extLst>
                <a:ext uri="{FF2B5EF4-FFF2-40B4-BE49-F238E27FC236}">
                  <a16:creationId xmlns:a16="http://schemas.microsoft.com/office/drawing/2014/main" id="{65D2083E-B481-43CE-AF05-C65F1F5792AD}"/>
                </a:ext>
              </a:extLst>
            </p:cNvPr>
            <p:cNvSpPr txBox="1"/>
            <p:nvPr/>
          </p:nvSpPr>
          <p:spPr>
            <a:xfrm>
              <a:off x="4137811" y="5240160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d=4</a:t>
              </a:r>
              <a:endParaRPr lang="zh-TW" altLang="en-US" dirty="0"/>
            </a:p>
          </p:txBody>
        </p:sp>
        <p:cxnSp>
          <p:nvCxnSpPr>
            <p:cNvPr id="70" name="Straight Arrow Connector 17">
              <a:extLst>
                <a:ext uri="{FF2B5EF4-FFF2-40B4-BE49-F238E27FC236}">
                  <a16:creationId xmlns:a16="http://schemas.microsoft.com/office/drawing/2014/main" id="{044AD556-E403-4E97-A06A-2A534268964A}"/>
                </a:ext>
              </a:extLst>
            </p:cNvPr>
            <p:cNvCxnSpPr>
              <a:cxnSpLocks/>
            </p:cNvCxnSpPr>
            <p:nvPr/>
          </p:nvCxnSpPr>
          <p:spPr>
            <a:xfrm>
              <a:off x="4694374" y="5727841"/>
              <a:ext cx="729815" cy="490816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22">
              <a:extLst>
                <a:ext uri="{FF2B5EF4-FFF2-40B4-BE49-F238E27FC236}">
                  <a16:creationId xmlns:a16="http://schemas.microsoft.com/office/drawing/2014/main" id="{74F07396-9D86-45A9-B2E3-F5CD3A5921A5}"/>
                </a:ext>
              </a:extLst>
            </p:cNvPr>
            <p:cNvSpPr txBox="1"/>
            <p:nvPr/>
          </p:nvSpPr>
          <p:spPr>
            <a:xfrm>
              <a:off x="4457456" y="5922040"/>
              <a:ext cx="6254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W=4</a:t>
              </a:r>
              <a:endParaRPr lang="zh-TW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13">
                <a:extLst>
                  <a:ext uri="{FF2B5EF4-FFF2-40B4-BE49-F238E27FC236}">
                    <a16:creationId xmlns:a16="http://schemas.microsoft.com/office/drawing/2014/main" id="{F1A37967-076E-425A-92BE-1CB15889FF5D}"/>
                  </a:ext>
                </a:extLst>
              </p:cNvPr>
              <p:cNvSpPr txBox="1"/>
              <p:nvPr/>
            </p:nvSpPr>
            <p:spPr>
              <a:xfrm>
                <a:off x="9336360" y="4581128"/>
                <a:ext cx="8158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9" name="TextBox 13">
                <a:extLst>
                  <a:ext uri="{FF2B5EF4-FFF2-40B4-BE49-F238E27FC236}">
                    <a16:creationId xmlns:a16="http://schemas.microsoft.com/office/drawing/2014/main" id="{F1A37967-076E-425A-92BE-1CB15889FF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6360" y="4581128"/>
                <a:ext cx="815864" cy="369332"/>
              </a:xfrm>
              <a:prstGeom prst="rect">
                <a:avLst/>
              </a:prstGeom>
              <a:blipFill>
                <a:blip r:embed="rId8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13">
                <a:extLst>
                  <a:ext uri="{FF2B5EF4-FFF2-40B4-BE49-F238E27FC236}">
                    <a16:creationId xmlns:a16="http://schemas.microsoft.com/office/drawing/2014/main" id="{F1A37967-076E-425A-92BE-1CB15889FF5D}"/>
                  </a:ext>
                </a:extLst>
              </p:cNvPr>
              <p:cNvSpPr txBox="1"/>
              <p:nvPr/>
            </p:nvSpPr>
            <p:spPr>
              <a:xfrm>
                <a:off x="9264352" y="5733256"/>
                <a:ext cx="9889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0" name="TextBox 13">
                <a:extLst>
                  <a:ext uri="{FF2B5EF4-FFF2-40B4-BE49-F238E27FC236}">
                    <a16:creationId xmlns:a16="http://schemas.microsoft.com/office/drawing/2014/main" id="{F1A37967-076E-425A-92BE-1CB15889FF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4352" y="5733256"/>
                <a:ext cx="988989" cy="369332"/>
              </a:xfrm>
              <a:prstGeom prst="rect">
                <a:avLst/>
              </a:prstGeom>
              <a:blipFill>
                <a:blip r:embed="rId9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995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SOR</a:t>
            </a:r>
            <a:r>
              <a:rPr lang="en-US" altLang="zh-TW" dirty="0" smtClean="0"/>
              <a:t> method: convergence test</a:t>
            </a:r>
            <a:endParaRPr lang="zh-TW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4221088"/>
            <a:ext cx="2703028" cy="1848703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623392" y="1484784"/>
            <a:ext cx="2376264" cy="1546498"/>
            <a:chOff x="551384" y="4227376"/>
            <a:chExt cx="2376264" cy="1546498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9416" y="4227376"/>
              <a:ext cx="1950811" cy="1546498"/>
            </a:xfrm>
            <a:prstGeom prst="rect">
              <a:avLst/>
            </a:prstGeom>
          </p:spPr>
        </p:pic>
        <p:cxnSp>
          <p:nvCxnSpPr>
            <p:cNvPr id="13" name="Straight Connector 12"/>
            <p:cNvCxnSpPr/>
            <p:nvPr/>
          </p:nvCxnSpPr>
          <p:spPr>
            <a:xfrm>
              <a:off x="551384" y="5013176"/>
              <a:ext cx="2376264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1784" y="4149080"/>
            <a:ext cx="3816424" cy="25063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1784" y="1484784"/>
            <a:ext cx="3744416" cy="24837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99856" y="2204864"/>
            <a:ext cx="864096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V(x,0,0)</a:t>
            </a:r>
            <a:endParaRPr lang="zh-TW" altLang="en-US" sz="1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96200" y="1412776"/>
            <a:ext cx="3744416" cy="248373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96200" y="4149080"/>
            <a:ext cx="3759415" cy="246887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39416" y="4653136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w/o SOR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07568" y="4653136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rgbClr val="FF0000"/>
                </a:solidFill>
              </a:rPr>
              <a:t>N=100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72064" y="508518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N=10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71864" y="5085184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w/ SOR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23392" y="6581001"/>
            <a:ext cx="64990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accent2"/>
                </a:solidFill>
              </a:rPr>
              <a:t>C:\Users\sjche\Desktop\Work place\teaching\computational physics\PDE\3DPossion_relax.py</a:t>
            </a:r>
            <a:endParaRPr lang="zh-TW" altLang="en-US" sz="1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35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just"/>
            <a:r>
              <a:rPr lang="en-US" altLang="zh-TW" dirty="0"/>
              <a:t>Laplace’s equation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/>
            <a:r>
              <a:rPr lang="en-US" altLang="zh-TW" dirty="0"/>
              <a:t>Iterative method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292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Laplace’s eq.: Electrostatic potential</a:t>
            </a:r>
            <a:endParaRPr lang="zh-TW" alt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7861325"/>
              </p:ext>
            </p:extLst>
          </p:nvPr>
        </p:nvGraphicFramePr>
        <p:xfrm>
          <a:off x="125413" y="1573213"/>
          <a:ext cx="11649075" cy="216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87" name="Equation" r:id="rId4" imgW="6019560" imgH="1117440" progId="Equation.DSMT4">
                  <p:embed/>
                </p:oleObj>
              </mc:Choice>
              <mc:Fallback>
                <p:oleObj name="Equation" r:id="rId4" imgW="6019560" imgH="111744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5413" y="1573213"/>
                        <a:ext cx="11649075" cy="2160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99456" y="45811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7488" y="3933056"/>
            <a:ext cx="3598105" cy="27764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5022" y="4112221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微軟正黑體" panose="020B0604030504040204" pitchFamily="34" charset="-120"/>
                <a:cs typeface="+mn-cs"/>
              </a:rPr>
              <a:t>Example: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99856" y="5949280"/>
            <a:ext cx="7344816" cy="64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00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2D example</a:t>
            </a:r>
            <a:r>
              <a:rPr lang="en-US" altLang="zh-TW" dirty="0" smtClean="0"/>
              <a:t>: two parallel biased plates</a:t>
            </a:r>
            <a:endParaRPr lang="zh-TW" alt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3480829"/>
              </p:ext>
            </p:extLst>
          </p:nvPr>
        </p:nvGraphicFramePr>
        <p:xfrm>
          <a:off x="5159896" y="2132856"/>
          <a:ext cx="6096000" cy="217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9" name="Equation" r:id="rId4" imgW="3695400" imgH="1320480" progId="Equation.DSMT4">
                  <p:embed/>
                </p:oleObj>
              </mc:Choice>
              <mc:Fallback>
                <p:oleObj name="Equation" r:id="rId4" imgW="3695400" imgH="132048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59896" y="2132856"/>
                        <a:ext cx="6096000" cy="21780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695400" y="4797152"/>
            <a:ext cx="7717230" cy="1348086"/>
            <a:chOff x="839416" y="5013176"/>
            <a:chExt cx="7717230" cy="134808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9416" y="5013176"/>
              <a:ext cx="7704856" cy="1348086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 flipH="1">
              <a:off x="5316286" y="5216826"/>
              <a:ext cx="324036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1631504" y="5441234"/>
              <a:ext cx="1059362" cy="399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127448" y="5229200"/>
              <a:ext cx="151216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19336" y="1772816"/>
            <a:ext cx="3598105" cy="2776467"/>
            <a:chOff x="119336" y="1772816"/>
            <a:chExt cx="3598105" cy="277646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9336" y="1772816"/>
              <a:ext cx="3598105" cy="2776467"/>
            </a:xfrm>
            <a:prstGeom prst="rect">
              <a:avLst/>
            </a:prstGeom>
          </p:spPr>
        </p:pic>
        <p:cxnSp>
          <p:nvCxnSpPr>
            <p:cNvPr id="15" name="Straight Connector 14"/>
            <p:cNvCxnSpPr/>
            <p:nvPr/>
          </p:nvCxnSpPr>
          <p:spPr>
            <a:xfrm>
              <a:off x="839416" y="2420888"/>
              <a:ext cx="0" cy="18002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979778" y="2420888"/>
              <a:ext cx="0" cy="18002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839416" y="6525344"/>
            <a:ext cx="6105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accent1"/>
                </a:solidFill>
              </a:rPr>
              <a:t>C:\Users\sjche\Desktop\Work place\teaching\computational physics\PDE\2DLaplace.py</a:t>
            </a:r>
            <a:endParaRPr lang="zh-TW" altLang="en-US" sz="1200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406" y="8566"/>
            <a:ext cx="1823121" cy="523220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rgbClr val="FFFFFF"/>
                </a:solidFill>
              </a:rPr>
              <a:t>Exercise</a:t>
            </a:r>
            <a:endParaRPr lang="zh-TW" altLang="en-US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17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1"/>
          <p:cNvSpPr txBox="1">
            <a:spLocks/>
          </p:cNvSpPr>
          <p:nvPr/>
        </p:nvSpPr>
        <p:spPr>
          <a:xfrm>
            <a:off x="2279576" y="332656"/>
            <a:ext cx="9793088" cy="67067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dirty="0" smtClean="0"/>
              <a:t>HW: a finite parallel </a:t>
            </a:r>
            <a:r>
              <a:rPr lang="en-US" altLang="zh-TW" dirty="0"/>
              <a:t>plate </a:t>
            </a:r>
            <a:r>
              <a:rPr lang="en-US" altLang="zh-TW" dirty="0" smtClean="0"/>
              <a:t>capacitor</a:t>
            </a:r>
            <a:endParaRPr lang="zh-TW" altLang="en-US" dirty="0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05E4E3C1-7575-4336-BE2E-8918E221313C}"/>
              </a:ext>
            </a:extLst>
          </p:cNvPr>
          <p:cNvGrpSpPr/>
          <p:nvPr/>
        </p:nvGrpSpPr>
        <p:grpSpPr>
          <a:xfrm>
            <a:off x="7232938" y="816802"/>
            <a:ext cx="3237650" cy="2421053"/>
            <a:chOff x="6930973" y="796081"/>
            <a:chExt cx="3237650" cy="2421053"/>
          </a:xfrm>
        </p:grpSpPr>
        <p:grpSp>
          <p:nvGrpSpPr>
            <p:cNvPr id="8" name="群組 7"/>
            <p:cNvGrpSpPr/>
            <p:nvPr/>
          </p:nvGrpSpPr>
          <p:grpSpPr>
            <a:xfrm>
              <a:off x="7490147" y="796081"/>
              <a:ext cx="2678476" cy="2421053"/>
              <a:chOff x="7490147" y="796081"/>
              <a:chExt cx="2678476" cy="2421053"/>
            </a:xfrm>
          </p:grpSpPr>
          <p:sp>
            <p:nvSpPr>
              <p:cNvPr id="108" name="Rectangle 11"/>
              <p:cNvSpPr/>
              <p:nvPr/>
            </p:nvSpPr>
            <p:spPr>
              <a:xfrm>
                <a:off x="8267990" y="1746587"/>
                <a:ext cx="1062045" cy="4340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sp>
            <p:nvSpPr>
              <p:cNvPr id="109" name="Rectangle 12"/>
              <p:cNvSpPr/>
              <p:nvPr/>
            </p:nvSpPr>
            <p:spPr>
              <a:xfrm>
                <a:off x="8267990" y="2589916"/>
                <a:ext cx="1062045" cy="4340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grpSp>
            <p:nvGrpSpPr>
              <p:cNvPr id="6" name="群組 5"/>
              <p:cNvGrpSpPr/>
              <p:nvPr/>
            </p:nvGrpSpPr>
            <p:grpSpPr>
              <a:xfrm>
                <a:off x="7490147" y="796081"/>
                <a:ext cx="2678476" cy="2421053"/>
                <a:chOff x="7551713" y="-724017"/>
                <a:chExt cx="3337560" cy="3909999"/>
              </a:xfrm>
            </p:grpSpPr>
            <p:grpSp>
              <p:nvGrpSpPr>
                <p:cNvPr id="2" name="群組 1">
                  <a:extLst>
                    <a:ext uri="{FF2B5EF4-FFF2-40B4-BE49-F238E27FC236}">
                      <a16:creationId xmlns:a16="http://schemas.microsoft.com/office/drawing/2014/main" id="{71ECB2D5-5B09-4F26-9041-7827B9304295}"/>
                    </a:ext>
                  </a:extLst>
                </p:cNvPr>
                <p:cNvGrpSpPr/>
                <p:nvPr/>
              </p:nvGrpSpPr>
              <p:grpSpPr>
                <a:xfrm>
                  <a:off x="7949723" y="566590"/>
                  <a:ext cx="2477307" cy="2408425"/>
                  <a:chOff x="780537" y="1943041"/>
                  <a:chExt cx="2815412" cy="2066263"/>
                </a:xfrm>
              </p:grpSpPr>
              <p:sp>
                <p:nvSpPr>
                  <p:cNvPr id="52" name="TextBox 6">
                    <a:extLst>
                      <a:ext uri="{FF2B5EF4-FFF2-40B4-BE49-F238E27FC236}">
                        <a16:creationId xmlns:a16="http://schemas.microsoft.com/office/drawing/2014/main" id="{ECFF103E-83E5-44C4-9D77-A8FED3C8DE9B}"/>
                      </a:ext>
                    </a:extLst>
                  </p:cNvPr>
                  <p:cNvSpPr txBox="1"/>
                  <p:nvPr/>
                </p:nvSpPr>
                <p:spPr>
                  <a:xfrm>
                    <a:off x="2958742" y="1943041"/>
                    <a:ext cx="583860" cy="4690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600" dirty="0"/>
                      <a:t>1V</a:t>
                    </a:r>
                    <a:endParaRPr lang="zh-TW" altLang="en-US" sz="1600" dirty="0"/>
                  </a:p>
                </p:txBody>
              </p:sp>
              <p:sp>
                <p:nvSpPr>
                  <p:cNvPr id="53" name="TextBox 7">
                    <a:extLst>
                      <a:ext uri="{FF2B5EF4-FFF2-40B4-BE49-F238E27FC236}">
                        <a16:creationId xmlns:a16="http://schemas.microsoft.com/office/drawing/2014/main" id="{72E79B80-7041-4280-AB99-CBA096CD67C1}"/>
                      </a:ext>
                    </a:extLst>
                  </p:cNvPr>
                  <p:cNvSpPr txBox="1"/>
                  <p:nvPr/>
                </p:nvSpPr>
                <p:spPr>
                  <a:xfrm>
                    <a:off x="2905395" y="3155855"/>
                    <a:ext cx="690554" cy="4690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600" dirty="0"/>
                      <a:t>-1V</a:t>
                    </a:r>
                    <a:endParaRPr lang="zh-TW" altLang="en-US" sz="1600" dirty="0"/>
                  </a:p>
                </p:txBody>
              </p:sp>
              <p:cxnSp>
                <p:nvCxnSpPr>
                  <p:cNvPr id="54" name="Straight Arrow Connector 16">
                    <a:extLst>
                      <a:ext uri="{FF2B5EF4-FFF2-40B4-BE49-F238E27FC236}">
                        <a16:creationId xmlns:a16="http://schemas.microsoft.com/office/drawing/2014/main" id="{E4D5A600-2EAE-4C6D-A680-5C88D2632809}"/>
                      </a:ext>
                    </a:extLst>
                  </p:cNvPr>
                  <p:cNvCxnSpPr/>
                  <p:nvPr/>
                </p:nvCxnSpPr>
                <p:spPr>
                  <a:xfrm>
                    <a:off x="1507411" y="2205089"/>
                    <a:ext cx="0" cy="1135432"/>
                  </a:xfrm>
                  <a:prstGeom prst="straightConnector1">
                    <a:avLst/>
                  </a:prstGeom>
                  <a:ln>
                    <a:headEnd type="arrow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Arrow Connector 17">
                    <a:extLst>
                      <a:ext uri="{FF2B5EF4-FFF2-40B4-BE49-F238E27FC236}">
                        <a16:creationId xmlns:a16="http://schemas.microsoft.com/office/drawing/2014/main" id="{2AC42738-C1D0-4C02-B0C6-ECF5782649BB}"/>
                      </a:ext>
                    </a:extLst>
                  </p:cNvPr>
                  <p:cNvCxnSpPr/>
                  <p:nvPr/>
                </p:nvCxnSpPr>
                <p:spPr>
                  <a:xfrm>
                    <a:off x="1400846" y="3484537"/>
                    <a:ext cx="1504548" cy="0"/>
                  </a:xfrm>
                  <a:prstGeom prst="straightConnector1">
                    <a:avLst/>
                  </a:prstGeom>
                  <a:ln>
                    <a:headEnd type="arrow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6" name="TextBox 21">
                    <a:extLst>
                      <a:ext uri="{FF2B5EF4-FFF2-40B4-BE49-F238E27FC236}">
                        <a16:creationId xmlns:a16="http://schemas.microsoft.com/office/drawing/2014/main" id="{8E04CCBE-ADEE-4602-B490-0FF386DC6199}"/>
                      </a:ext>
                    </a:extLst>
                  </p:cNvPr>
                  <p:cNvSpPr txBox="1"/>
                  <p:nvPr/>
                </p:nvSpPr>
                <p:spPr>
                  <a:xfrm>
                    <a:off x="780537" y="2531592"/>
                    <a:ext cx="726875" cy="4690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600" dirty="0"/>
                      <a:t>d=4</a:t>
                    </a:r>
                    <a:endParaRPr lang="zh-TW" altLang="en-US" sz="1600" dirty="0"/>
                  </a:p>
                </p:txBody>
              </p:sp>
              <p:sp>
                <p:nvSpPr>
                  <p:cNvPr id="57" name="TextBox 22">
                    <a:extLst>
                      <a:ext uri="{FF2B5EF4-FFF2-40B4-BE49-F238E27FC236}">
                        <a16:creationId xmlns:a16="http://schemas.microsoft.com/office/drawing/2014/main" id="{7574737B-4E13-4E47-8DAE-B21CEA73121A}"/>
                      </a:ext>
                    </a:extLst>
                  </p:cNvPr>
                  <p:cNvSpPr txBox="1"/>
                  <p:nvPr/>
                </p:nvSpPr>
                <p:spPr>
                  <a:xfrm>
                    <a:off x="1776593" y="3540218"/>
                    <a:ext cx="813137" cy="4690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600" dirty="0"/>
                      <a:t>W=4</a:t>
                    </a:r>
                    <a:endParaRPr lang="zh-TW" altLang="en-US" sz="1600" dirty="0"/>
                  </a:p>
                </p:txBody>
              </p:sp>
            </p:grpSp>
            <p:sp>
              <p:nvSpPr>
                <p:cNvPr id="105" name="矩形 104"/>
                <p:cNvSpPr/>
                <p:nvPr/>
              </p:nvSpPr>
              <p:spPr>
                <a:xfrm>
                  <a:off x="7551713" y="-281118"/>
                  <a:ext cx="3337560" cy="3467100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200"/>
                </a:p>
              </p:txBody>
            </p:sp>
            <p:sp>
              <p:nvSpPr>
                <p:cNvPr id="107" name="TextBox 21">
                  <a:extLst>
                    <a:ext uri="{FF2B5EF4-FFF2-40B4-BE49-F238E27FC236}">
                      <a16:creationId xmlns:a16="http://schemas.microsoft.com/office/drawing/2014/main" id="{1C625BFC-D516-4D86-869C-A8BD805261ED}"/>
                    </a:ext>
                  </a:extLst>
                </p:cNvPr>
                <p:cNvSpPr txBox="1"/>
                <p:nvPr/>
              </p:nvSpPr>
              <p:spPr>
                <a:xfrm>
                  <a:off x="8860045" y="-724017"/>
                  <a:ext cx="647573" cy="5467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600" dirty="0">
                      <a:solidFill>
                        <a:srgbClr val="FF0000"/>
                      </a:solidFill>
                    </a:rPr>
                    <a:t>V=0</a:t>
                  </a:r>
                  <a:endParaRPr lang="zh-TW" altLang="en-US" sz="1600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p:cxnSp>
          <p:nvCxnSpPr>
            <p:cNvPr id="51" name="Straight Arrow Connector 16">
              <a:extLst>
                <a:ext uri="{FF2B5EF4-FFF2-40B4-BE49-F238E27FC236}">
                  <a16:creationId xmlns:a16="http://schemas.microsoft.com/office/drawing/2014/main" id="{F3AA86F4-C369-4148-9EAD-59C53CEB8C78}"/>
                </a:ext>
              </a:extLst>
            </p:cNvPr>
            <p:cNvCxnSpPr>
              <a:cxnSpLocks/>
            </p:cNvCxnSpPr>
            <p:nvPr/>
          </p:nvCxnSpPr>
          <p:spPr>
            <a:xfrm>
              <a:off x="7320136" y="1070322"/>
              <a:ext cx="0" cy="2146812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21">
              <a:extLst>
                <a:ext uri="{FF2B5EF4-FFF2-40B4-BE49-F238E27FC236}">
                  <a16:creationId xmlns:a16="http://schemas.microsoft.com/office/drawing/2014/main" id="{6824D43E-FD25-4055-A96D-66B6F395A0D9}"/>
                </a:ext>
              </a:extLst>
            </p:cNvPr>
            <p:cNvSpPr txBox="1"/>
            <p:nvPr/>
          </p:nvSpPr>
          <p:spPr>
            <a:xfrm>
              <a:off x="6930973" y="1874060"/>
              <a:ext cx="3994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10</a:t>
              </a:r>
              <a:endParaRPr lang="zh-TW" altLang="en-US" sz="16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/>
              <p:cNvSpPr txBox="1"/>
              <p:nvPr/>
            </p:nvSpPr>
            <p:spPr>
              <a:xfrm>
                <a:off x="119336" y="908720"/>
                <a:ext cx="7128792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600" dirty="0" smtClean="0"/>
                  <a:t>Consider a parallel rectangular plate capacitor with infinite length and finite width w=4cm and the inter-plate distance d=4cm. The upper and lower plates are biased by the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sz="16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sz="1600" dirty="0" smtClean="0">
                    <a:solidFill>
                      <a:srgbClr val="FFC000"/>
                    </a:solidFill>
                  </a:rPr>
                  <a:t>=1 and -1 volt </a:t>
                </a:r>
                <a:r>
                  <a:rPr lang="en-US" altLang="zh-TW" sz="1600" dirty="0" smtClean="0">
                    <a:solidFill>
                      <a:srgbClr val="CC9900"/>
                    </a:solidFill>
                  </a:rPr>
                  <a:t>(initial condition), </a:t>
                </a:r>
                <a:r>
                  <a:rPr lang="en-US" altLang="zh-TW" sz="1600" dirty="0" smtClean="0"/>
                  <a:t>respectively. Find the </a:t>
                </a:r>
                <a:r>
                  <a:rPr lang="en-US" altLang="zh-TW" sz="1600" u="sng" dirty="0" smtClean="0"/>
                  <a:t>electrostatic potential </a:t>
                </a:r>
                <a:r>
                  <a:rPr lang="en-US" altLang="zh-TW" sz="1600" dirty="0" smtClean="0"/>
                  <a:t>and </a:t>
                </a:r>
                <a:r>
                  <a:rPr lang="en-US" altLang="zh-TW" sz="1600" u="sng" dirty="0" smtClean="0"/>
                  <a:t>electric fiel</a:t>
                </a:r>
                <a:r>
                  <a:rPr lang="en-US" altLang="zh-TW" sz="1600" dirty="0" smtClean="0"/>
                  <a:t>d established by the charged parallel plates.</a:t>
                </a:r>
              </a:p>
              <a:p>
                <a:r>
                  <a:rPr lang="en-US" altLang="zh-TW" sz="1600" dirty="0" smtClean="0"/>
                  <a:t>Hint: in the numerical computation, consider a bigger square area, say </a:t>
                </a:r>
                <a14:m>
                  <m:oMath xmlns:m="http://schemas.openxmlformats.org/officeDocument/2006/math"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×10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r>
                  <a:rPr lang="en-US" altLang="zh-TW" sz="1600" dirty="0" smtClean="0"/>
                  <a:t>, where the dual-plate capacitor is placed in the middle and the </a:t>
                </a:r>
                <a:r>
                  <a:rPr lang="en-US" altLang="zh-TW" sz="1600" dirty="0" smtClean="0">
                    <a:solidFill>
                      <a:srgbClr val="FF0000"/>
                    </a:solidFill>
                  </a:rPr>
                  <a:t>boundary condition </a:t>
                </a:r>
                <a:r>
                  <a:rPr lang="en-US" altLang="zh-TW" sz="1600" dirty="0" smtClean="0"/>
                  <a:t>that </a:t>
                </a:r>
                <a:r>
                  <a:rPr lang="en-US" altLang="zh-TW" sz="1600" dirty="0" smtClean="0">
                    <a:solidFill>
                      <a:srgbClr val="FF0000"/>
                    </a:solidFill>
                  </a:rPr>
                  <a:t>the voltage is zero at the edges </a:t>
                </a:r>
                <a:r>
                  <a:rPr lang="en-US" altLang="zh-TW" sz="1600" dirty="0" smtClean="0"/>
                  <a:t>of the square area is assumed</a:t>
                </a:r>
                <a:r>
                  <a:rPr lang="en-US" altLang="zh-TW" sz="1600" dirty="0" smtClean="0">
                    <a:solidFill>
                      <a:srgbClr val="FF0000"/>
                    </a:solidFill>
                  </a:rPr>
                  <a:t>. Sufficiently large </a:t>
                </a:r>
                <a14:m>
                  <m:oMath xmlns:m="http://schemas.openxmlformats.org/officeDocument/2006/math">
                    <m:r>
                      <a:rPr lang="en-US" altLang="zh-TW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TW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TW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TW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1600" dirty="0" smtClean="0">
                    <a:solidFill>
                      <a:srgbClr val="FF0000"/>
                    </a:solidFill>
                  </a:rPr>
                  <a:t>square grids </a:t>
                </a:r>
                <a:r>
                  <a:rPr lang="en-US" altLang="zh-TW" sz="1600" dirty="0" smtClean="0"/>
                  <a:t>are set in the square area considered in the finite difference method (FDM) to get </a:t>
                </a:r>
                <a:r>
                  <a:rPr lang="en-US" altLang="zh-TW" sz="1600" dirty="0" smtClean="0">
                    <a:solidFill>
                      <a:srgbClr val="FF0000"/>
                    </a:solidFill>
                  </a:rPr>
                  <a:t>well converged result</a:t>
                </a:r>
                <a:r>
                  <a:rPr lang="en-US" altLang="zh-TW" sz="1600" dirty="0" smtClean="0"/>
                  <a:t>.</a:t>
                </a:r>
                <a:endParaRPr lang="en-US" altLang="zh-TW" sz="1600" dirty="0"/>
              </a:p>
            </p:txBody>
          </p:sp>
        </mc:Choice>
        <mc:Fallback xmlns="">
          <p:sp>
            <p:nvSpPr>
              <p:cNvPr id="75" name="文字方塊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36" y="908720"/>
                <a:ext cx="7128792" cy="2800767"/>
              </a:xfrm>
              <a:prstGeom prst="rect">
                <a:avLst/>
              </a:prstGeom>
              <a:blipFill>
                <a:blip r:embed="rId3"/>
                <a:stretch>
                  <a:fillRect l="-513" t="-870" b="-15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矩形 75"/>
              <p:cNvSpPr/>
              <p:nvPr/>
            </p:nvSpPr>
            <p:spPr>
              <a:xfrm>
                <a:off x="5663952" y="4005064"/>
                <a:ext cx="6346428" cy="7070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1600" dirty="0" smtClean="0">
                    <a:latin typeface="Trebuchet MS" panose="020B0603020202020204" pitchFamily="34" charset="0"/>
                  </a:rPr>
                  <a:t>Take the simple instance of </a:t>
                </a:r>
                <a:r>
                  <a:rPr lang="en-US" altLang="zh-TW" sz="1600" dirty="0" smtClean="0">
                    <a:solidFill>
                      <a:srgbClr val="FF0000"/>
                    </a:solidFill>
                  </a:rPr>
                  <a:t>N=10</a:t>
                </a:r>
                <a:r>
                  <a:rPr lang="en-US" altLang="zh-TW" sz="1600" dirty="0" smtClean="0">
                    <a:latin typeface="Trebuchet MS" panose="020B0603020202020204" pitchFamily="34" charset="0"/>
                  </a:rPr>
                  <a:t>: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zh-TW" sz="1600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zh-TW" sz="1600" dirty="0" smtClean="0"/>
                  <a:t>where </a:t>
                </a:r>
                <a:r>
                  <a:rPr lang="en-US" altLang="zh-TW" sz="1600" dirty="0" err="1"/>
                  <a:t>i,j</a:t>
                </a:r>
                <a:r>
                  <a:rPr lang="en-US" altLang="zh-TW" sz="1600" dirty="0"/>
                  <a:t>=0,</a:t>
                </a:r>
                <a14:m>
                  <m:oMath xmlns:m="http://schemas.openxmlformats.org/officeDocument/2006/math"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zh-TW" sz="1600" dirty="0" smtClean="0"/>
                  <a:t>,</a:t>
                </a:r>
                <a:r>
                  <a:rPr lang="en-US" altLang="zh-TW" sz="1600" dirty="0" smtClean="0">
                    <a:solidFill>
                      <a:srgbClr val="FF0000"/>
                    </a:solidFill>
                  </a:rPr>
                  <a:t>N=10</a:t>
                </a:r>
                <a:r>
                  <a:rPr lang="en-US" altLang="zh-TW" sz="1600" dirty="0"/>
                  <a:t>. </a:t>
                </a:r>
                <a:endParaRPr lang="zh-TW" altLang="en-US" sz="1600" dirty="0"/>
              </a:p>
            </p:txBody>
          </p:sp>
        </mc:Choice>
        <mc:Fallback xmlns="">
          <p:sp>
            <p:nvSpPr>
              <p:cNvPr id="76" name="矩形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952" y="4005064"/>
                <a:ext cx="6346428" cy="707053"/>
              </a:xfrm>
              <a:prstGeom prst="rect">
                <a:avLst/>
              </a:prstGeom>
              <a:blipFill>
                <a:blip r:embed="rId4"/>
                <a:stretch>
                  <a:fillRect l="-480" t="-3448" b="-86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/>
              <p:cNvSpPr/>
              <p:nvPr/>
            </p:nvSpPr>
            <p:spPr>
              <a:xfrm>
                <a:off x="5663952" y="5661248"/>
                <a:ext cx="6489484" cy="6045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1600" dirty="0">
                    <a:solidFill>
                      <a:srgbClr val="FF0000"/>
                    </a:solidFill>
                  </a:rPr>
                  <a:t>Boundary conditions</a:t>
                </a:r>
                <a:r>
                  <a:rPr lang="en-US" altLang="zh-TW" sz="1600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</m:sSub>
                    <m:r>
                      <a:rPr lang="en-US" altLang="zh-TW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altLang="zh-TW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zh-TW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altLang="zh-TW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,10</m:t>
                        </m:r>
                      </m:sub>
                    </m:sSub>
                    <m:r>
                      <a:rPr lang="en-US" altLang="zh-TW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altLang="zh-TW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10,</m:t>
                        </m:r>
                        <m:r>
                          <a:rPr lang="en-US" altLang="zh-TW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TW" sz="1600" b="0" dirty="0">
                  <a:solidFill>
                    <a:srgbClr val="FF0000"/>
                  </a:solidFill>
                </a:endParaRPr>
              </a:p>
              <a:p>
                <a:r>
                  <a:rPr lang="en-US" altLang="zh-TW" sz="1600" dirty="0"/>
                  <a:t>where </a:t>
                </a:r>
                <a:r>
                  <a:rPr lang="en-US" altLang="zh-TW" sz="1600" dirty="0" err="1"/>
                  <a:t>i,j</a:t>
                </a:r>
                <a:r>
                  <a:rPr lang="en-US" altLang="zh-TW" sz="1600" dirty="0"/>
                  <a:t>=0,</a:t>
                </a:r>
                <a14:m>
                  <m:oMath xmlns:m="http://schemas.openxmlformats.org/officeDocument/2006/math">
                    <m:r>
                      <a:rPr lang="en-US" altLang="zh-TW" sz="1600" i="1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zh-TW" sz="1600" dirty="0"/>
                  <a:t>,10.</a:t>
                </a:r>
                <a:endParaRPr lang="en-US" altLang="zh-TW" sz="1600" b="0" dirty="0"/>
              </a:p>
            </p:txBody>
          </p:sp>
        </mc:Choice>
        <mc:Fallback xmlns="">
          <p:sp>
            <p:nvSpPr>
              <p:cNvPr id="77" name="矩形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952" y="5661248"/>
                <a:ext cx="6489484" cy="604589"/>
              </a:xfrm>
              <a:prstGeom prst="rect">
                <a:avLst/>
              </a:prstGeom>
              <a:blipFill>
                <a:blip r:embed="rId5"/>
                <a:stretch>
                  <a:fillRect l="-469" t="-4040" b="-121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7"/>
              <p:cNvSpPr/>
              <p:nvPr/>
            </p:nvSpPr>
            <p:spPr>
              <a:xfrm>
                <a:off x="5663952" y="4653136"/>
                <a:ext cx="6489484" cy="8784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1600" dirty="0">
                    <a:solidFill>
                      <a:srgbClr val="CC9900"/>
                    </a:solidFill>
                    <a:latin typeface="Trebuchet MS" panose="020B0603020202020204" pitchFamily="34" charset="0"/>
                  </a:rPr>
                  <a:t>Initial condition</a:t>
                </a:r>
                <a:r>
                  <a:rPr lang="en-US" altLang="zh-TW" sz="1600" dirty="0" smtClean="0">
                    <a:solidFill>
                      <a:srgbClr val="CC9900"/>
                    </a:solidFill>
                    <a:latin typeface="Trebuchet MS" panose="020B0603020202020204" pitchFamily="34" charset="0"/>
                  </a:rPr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sz="16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1600" b="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−1, </m:t>
                            </m:r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=3,⋯,7, </m:t>
                            </m:r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=3</m:t>
                            </m:r>
                          </m:e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   1</m:t>
                            </m:r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=3,⋯,7, </m:t>
                            </m:r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=7</m:t>
                            </m:r>
                          </m:e>
                          <m:e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78" name="矩形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952" y="4653136"/>
                <a:ext cx="6489484" cy="878446"/>
              </a:xfrm>
              <a:prstGeom prst="rect">
                <a:avLst/>
              </a:prstGeom>
              <a:blipFill>
                <a:blip r:embed="rId6"/>
                <a:stretch>
                  <a:fillRect l="-4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335360" y="3789040"/>
            <a:ext cx="4464496" cy="1099212"/>
            <a:chOff x="335360" y="3789040"/>
            <a:chExt cx="4464496" cy="10992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矩形 73"/>
                <p:cNvSpPr/>
                <p:nvPr/>
              </p:nvSpPr>
              <p:spPr>
                <a:xfrm>
                  <a:off x="335360" y="3789040"/>
                  <a:ext cx="4464496" cy="109921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TW" sz="1600" dirty="0" smtClean="0"/>
                    <a:t>Laplace’s equation: </a:t>
                  </a:r>
                </a:p>
                <a:p>
                  <a:endParaRPr lang="en-US" altLang="zh-TW" sz="1600" dirty="0"/>
                </a:p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0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zh-TW" sz="2000" dirty="0" smtClean="0"/>
                    <a:t> </a:t>
                  </a:r>
                  <a:r>
                    <a:rPr lang="en-US" altLang="zh-TW" sz="1600" dirty="0" smtClean="0"/>
                    <a:t>with the </a:t>
                  </a:r>
                  <a:r>
                    <a:rPr lang="en-US" altLang="zh-TW" sz="1600" dirty="0" smtClean="0">
                      <a:solidFill>
                        <a:srgbClr val="CC9900"/>
                      </a:solidFill>
                    </a:rPr>
                    <a:t>I.C. </a:t>
                  </a:r>
                  <a:r>
                    <a:rPr lang="en-US" altLang="zh-TW" sz="1600" dirty="0" smtClean="0"/>
                    <a:t>and </a:t>
                  </a:r>
                  <a:r>
                    <a:rPr lang="en-US" altLang="zh-TW" sz="1600" dirty="0" smtClean="0">
                      <a:solidFill>
                        <a:srgbClr val="FF0000"/>
                      </a:solidFill>
                    </a:rPr>
                    <a:t>B.C.</a:t>
                  </a:r>
                  <a:endParaRPr lang="en-US" altLang="zh-TW" sz="16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矩形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360" y="3789040"/>
                  <a:ext cx="4464496" cy="1099212"/>
                </a:xfrm>
                <a:prstGeom prst="rect">
                  <a:avLst/>
                </a:prstGeom>
                <a:blipFill>
                  <a:blip r:embed="rId7"/>
                  <a:stretch>
                    <a:fillRect l="-683" t="-22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矩形 58"/>
            <p:cNvSpPr/>
            <p:nvPr/>
          </p:nvSpPr>
          <p:spPr>
            <a:xfrm>
              <a:off x="335360" y="4293096"/>
              <a:ext cx="3888432" cy="592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24407" y="8566"/>
            <a:ext cx="3263282" cy="40011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chemeClr val="bg1"/>
                </a:solidFill>
              </a:rPr>
              <a:t>HW </a:t>
            </a:r>
            <a:r>
              <a:rPr lang="en-US" altLang="zh-TW" sz="2000" b="1" dirty="0" smtClean="0">
                <a:solidFill>
                  <a:schemeClr val="bg1"/>
                </a:solidFill>
              </a:rPr>
              <a:t>4.2 </a:t>
            </a:r>
            <a:r>
              <a:rPr lang="en-US" altLang="zh-TW" sz="2000" b="1" dirty="0" smtClean="0">
                <a:solidFill>
                  <a:schemeClr val="bg1"/>
                </a:solidFill>
              </a:rPr>
              <a:t>(deadline: </a:t>
            </a:r>
            <a:r>
              <a:rPr lang="en-US" altLang="zh-TW" sz="2000" b="1" dirty="0" smtClean="0">
                <a:solidFill>
                  <a:schemeClr val="bg1"/>
                </a:solidFill>
              </a:rPr>
              <a:t>….</a:t>
            </a:r>
            <a:r>
              <a:rPr lang="en-US" altLang="zh-TW" sz="2000" b="1" dirty="0" smtClean="0">
                <a:solidFill>
                  <a:schemeClr val="bg1"/>
                </a:solidFill>
              </a:rPr>
              <a:t>)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74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1"/>
          <p:cNvSpPr txBox="1">
            <a:spLocks/>
          </p:cNvSpPr>
          <p:nvPr/>
        </p:nvSpPr>
        <p:spPr>
          <a:xfrm>
            <a:off x="0" y="-81981"/>
            <a:ext cx="12072664" cy="1320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dirty="0" smtClean="0"/>
              <a:t>Finite parallel </a:t>
            </a:r>
            <a:r>
              <a:rPr lang="en-US" altLang="zh-TW" dirty="0"/>
              <a:t>plate </a:t>
            </a:r>
            <a:r>
              <a:rPr lang="en-US" altLang="zh-TW" dirty="0" smtClean="0"/>
              <a:t>capacitor: the </a:t>
            </a:r>
            <a:r>
              <a:rPr lang="en-US" altLang="zh-TW" dirty="0" smtClean="0">
                <a:solidFill>
                  <a:srgbClr val="FF0000"/>
                </a:solidFill>
              </a:rPr>
              <a:t>convergence</a:t>
            </a:r>
            <a:r>
              <a:rPr lang="en-US" altLang="zh-TW" dirty="0" smtClean="0"/>
              <a:t> in the iterative relaxation method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191344" y="1556792"/>
                <a:ext cx="3508702" cy="1590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The definition of  average(</a:t>
                </a:r>
                <a:r>
                  <a:rPr lang="en-US" altLang="zh-TW" dirty="0" err="1" smtClean="0"/>
                  <a:t>ave.</a:t>
                </a:r>
                <a:r>
                  <a:rPr lang="en-US" altLang="zh-TW" dirty="0" smtClean="0"/>
                  <a:t>) error is given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𝑎𝑣𝑒</m:t>
                      </m:r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𝑛𝑒𝑤</m:t>
                              </m:r>
                            </m:sup>
                          </m:sSubSup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𝑜𝑙𝑑</m:t>
                              </m:r>
                            </m:sup>
                          </m:sSubSup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TW" dirty="0" smtClean="0"/>
              </a:p>
              <a:p>
                <a:r>
                  <a:rPr lang="en-US" altLang="zh-TW" dirty="0"/>
                  <a:t>where </a:t>
                </a:r>
                <a:r>
                  <a:rPr lang="en-US" altLang="zh-TW" dirty="0" err="1"/>
                  <a:t>i,j</a:t>
                </a:r>
                <a:r>
                  <a:rPr lang="en-US" altLang="zh-TW" dirty="0"/>
                  <a:t>=0,</a:t>
                </a:r>
                <a:r>
                  <a:rPr lang="en-US" altLang="zh-TW" dirty="0" smtClean="0"/>
                  <a:t>1,2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zh-TW" dirty="0" smtClean="0"/>
                  <a:t>N.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44" y="1556792"/>
                <a:ext cx="3508702" cy="1590948"/>
              </a:xfrm>
              <a:prstGeom prst="rect">
                <a:avLst/>
              </a:prstGeom>
              <a:blipFill>
                <a:blip r:embed="rId3"/>
                <a:stretch>
                  <a:fillRect l="-1389" t="-2299" r="-2083" b="-49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群組 54"/>
          <p:cNvGrpSpPr/>
          <p:nvPr/>
        </p:nvGrpSpPr>
        <p:grpSpPr>
          <a:xfrm>
            <a:off x="1703512" y="1340768"/>
            <a:ext cx="9730312" cy="5317620"/>
            <a:chOff x="1190224" y="806444"/>
            <a:chExt cx="10948526" cy="5995960"/>
          </a:xfrm>
        </p:grpSpPr>
        <p:pic>
          <p:nvPicPr>
            <p:cNvPr id="24" name="圖片 2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610" t="6147" r="34644"/>
            <a:stretch/>
          </p:blipFill>
          <p:spPr>
            <a:xfrm>
              <a:off x="3802566" y="869795"/>
              <a:ext cx="4738190" cy="3646450"/>
            </a:xfrm>
            <a:prstGeom prst="rect">
              <a:avLst/>
            </a:prstGeom>
          </p:spPr>
        </p:pic>
        <p:grpSp>
          <p:nvGrpSpPr>
            <p:cNvPr id="23" name="群組 22"/>
            <p:cNvGrpSpPr/>
            <p:nvPr/>
          </p:nvGrpSpPr>
          <p:grpSpPr>
            <a:xfrm>
              <a:off x="1190224" y="4092037"/>
              <a:ext cx="3513771" cy="2673945"/>
              <a:chOff x="1447744" y="4063870"/>
              <a:chExt cx="3513771" cy="2673945"/>
            </a:xfrm>
          </p:grpSpPr>
          <p:pic>
            <p:nvPicPr>
              <p:cNvPr id="14" name="圖片 1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47744" y="4395301"/>
                <a:ext cx="3513771" cy="2342514"/>
              </a:xfrm>
              <a:prstGeom prst="rect">
                <a:avLst/>
              </a:prstGeom>
            </p:spPr>
          </p:pic>
          <p:sp>
            <p:nvSpPr>
              <p:cNvPr id="18" name="文字方塊 17"/>
              <p:cNvSpPr txBox="1"/>
              <p:nvPr/>
            </p:nvSpPr>
            <p:spPr>
              <a:xfrm>
                <a:off x="1683988" y="4063870"/>
                <a:ext cx="19303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Iteration steps=0</a:t>
                </a:r>
                <a:endParaRPr lang="zh-TW" altLang="en-US" dirty="0"/>
              </a:p>
            </p:txBody>
          </p:sp>
        </p:grpSp>
        <p:grpSp>
          <p:nvGrpSpPr>
            <p:cNvPr id="20" name="群組 19"/>
            <p:cNvGrpSpPr/>
            <p:nvPr/>
          </p:nvGrpSpPr>
          <p:grpSpPr>
            <a:xfrm>
              <a:off x="8400256" y="4090695"/>
              <a:ext cx="3513566" cy="2711709"/>
              <a:chOff x="8268910" y="4094989"/>
              <a:chExt cx="3513566" cy="2711709"/>
            </a:xfrm>
          </p:grpSpPr>
          <p:pic>
            <p:nvPicPr>
              <p:cNvPr id="16" name="圖片 15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68910" y="4464321"/>
                <a:ext cx="3513566" cy="2342377"/>
              </a:xfrm>
              <a:prstGeom prst="rect">
                <a:avLst/>
              </a:prstGeom>
            </p:spPr>
          </p:pic>
          <p:sp>
            <p:nvSpPr>
              <p:cNvPr id="21" name="文字方塊 20"/>
              <p:cNvSpPr txBox="1"/>
              <p:nvPr/>
            </p:nvSpPr>
            <p:spPr>
              <a:xfrm>
                <a:off x="8584123" y="4094989"/>
                <a:ext cx="20521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Iteration steps=15</a:t>
                </a:r>
                <a:endParaRPr lang="zh-TW" altLang="en-US" dirty="0"/>
              </a:p>
            </p:txBody>
          </p:sp>
        </p:grpSp>
        <p:grpSp>
          <p:nvGrpSpPr>
            <p:cNvPr id="19" name="群組 18"/>
            <p:cNvGrpSpPr/>
            <p:nvPr/>
          </p:nvGrpSpPr>
          <p:grpSpPr>
            <a:xfrm>
              <a:off x="8625183" y="806444"/>
              <a:ext cx="3513567" cy="2711765"/>
              <a:chOff x="8658637" y="717235"/>
              <a:chExt cx="3513567" cy="2711765"/>
            </a:xfrm>
          </p:grpSpPr>
          <p:pic>
            <p:nvPicPr>
              <p:cNvPr id="17" name="圖片 16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58637" y="1086623"/>
                <a:ext cx="3513567" cy="2342377"/>
              </a:xfrm>
              <a:prstGeom prst="rect">
                <a:avLst/>
              </a:prstGeom>
            </p:spPr>
          </p:pic>
          <p:sp>
            <p:nvSpPr>
              <p:cNvPr id="22" name="文字方塊 21"/>
              <p:cNvSpPr txBox="1"/>
              <p:nvPr/>
            </p:nvSpPr>
            <p:spPr>
              <a:xfrm>
                <a:off x="8936023" y="717235"/>
                <a:ext cx="20521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Iteration steps=35</a:t>
                </a:r>
                <a:endParaRPr lang="zh-TW" altLang="en-US" dirty="0"/>
              </a:p>
            </p:txBody>
          </p:sp>
        </p:grpSp>
        <p:cxnSp>
          <p:nvCxnSpPr>
            <p:cNvPr id="35" name="直線接點 34"/>
            <p:cNvCxnSpPr/>
            <p:nvPr/>
          </p:nvCxnSpPr>
          <p:spPr>
            <a:xfrm>
              <a:off x="6140605" y="2433073"/>
              <a:ext cx="0" cy="1592518"/>
            </a:xfrm>
            <a:prstGeom prst="line">
              <a:avLst/>
            </a:prstGeom>
            <a:ln w="571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/>
            <p:nvPr/>
          </p:nvCxnSpPr>
          <p:spPr>
            <a:xfrm>
              <a:off x="8300225" y="3655990"/>
              <a:ext cx="0" cy="414205"/>
            </a:xfrm>
            <a:prstGeom prst="line">
              <a:avLst/>
            </a:prstGeom>
            <a:ln w="571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/>
            <p:cNvCxnSpPr/>
            <p:nvPr/>
          </p:nvCxnSpPr>
          <p:spPr>
            <a:xfrm>
              <a:off x="4572000" y="2434364"/>
              <a:ext cx="1548384" cy="0"/>
            </a:xfrm>
            <a:prstGeom prst="line">
              <a:avLst/>
            </a:prstGeom>
            <a:ln w="571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/>
            <p:cNvCxnSpPr/>
            <p:nvPr/>
          </p:nvCxnSpPr>
          <p:spPr>
            <a:xfrm>
              <a:off x="4565904" y="3641372"/>
              <a:ext cx="3724656" cy="0"/>
            </a:xfrm>
            <a:prstGeom prst="line">
              <a:avLst/>
            </a:prstGeom>
            <a:ln w="571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單箭頭接點 50"/>
            <p:cNvCxnSpPr/>
            <p:nvPr/>
          </p:nvCxnSpPr>
          <p:spPr>
            <a:xfrm>
              <a:off x="6118885" y="2396578"/>
              <a:ext cx="2296773" cy="210288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單箭頭接點 52"/>
            <p:cNvCxnSpPr/>
            <p:nvPr/>
          </p:nvCxnSpPr>
          <p:spPr>
            <a:xfrm flipV="1">
              <a:off x="8300225" y="3045490"/>
              <a:ext cx="415244" cy="5937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552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just"/>
            <a:r>
              <a:rPr lang="en-US" altLang="zh-TW" dirty="0"/>
              <a:t>Poisson’s equation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 algn="just">
              <a:buAutoNum type="arabicPeriod"/>
            </a:pPr>
            <a:r>
              <a:rPr lang="en-US" altLang="zh-TW" dirty="0" smtClean="0"/>
              <a:t>Direct-matrix-inversion method</a:t>
            </a:r>
            <a:endParaRPr lang="en-US" altLang="zh-TW" dirty="0"/>
          </a:p>
          <a:p>
            <a:pPr marL="342900" indent="-342900" algn="just">
              <a:buAutoNum type="arabicPeriod"/>
            </a:pPr>
            <a:r>
              <a:rPr lang="en-US" altLang="zh-TW" dirty="0" smtClean="0"/>
              <a:t>Relaxation </a:t>
            </a:r>
            <a:r>
              <a:rPr lang="en-US" altLang="zh-TW" dirty="0"/>
              <a:t>method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3780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883296"/>
          </a:xfrm>
        </p:spPr>
        <p:txBody>
          <a:bodyPr>
            <a:normAutofit/>
          </a:bodyPr>
          <a:lstStyle/>
          <a:p>
            <a:r>
              <a:rPr lang="en-US" altLang="zh-TW" dirty="0"/>
              <a:t>Quantum computation: simulation of the confining potential of double quantum dots – a single charge qubit</a:t>
            </a:r>
            <a:endParaRPr lang="zh-TW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407" y="8566"/>
            <a:ext cx="1580882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/>
              <a:t>problem</a:t>
            </a:r>
            <a:endParaRPr lang="zh-TW" altLang="en-US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767408" y="5661248"/>
            <a:ext cx="3816424" cy="49571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Rectangle 7"/>
          <p:cNvSpPr/>
          <p:nvPr/>
        </p:nvSpPr>
        <p:spPr>
          <a:xfrm>
            <a:off x="2411866" y="5528339"/>
            <a:ext cx="495672" cy="1100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39416" y="616530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V(x, z=d</a:t>
            </a:r>
            <a:r>
              <a:rPr lang="en-US" altLang="zh-TW" baseline="30000" dirty="0" smtClean="0"/>
              <a:t>-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456281" y="6629861"/>
            <a:ext cx="1512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13451" y="633339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x</a:t>
            </a:r>
            <a:endParaRPr lang="zh-TW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00160" y="5159006"/>
            <a:ext cx="580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Vg1</a:t>
            </a:r>
            <a:endParaRPr lang="zh-TW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369574" y="5148225"/>
            <a:ext cx="580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Vg2</a:t>
            </a:r>
            <a:endParaRPr lang="zh-TW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47834" y="5153615"/>
            <a:ext cx="580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Vg3</a:t>
            </a:r>
            <a:endParaRPr lang="zh-TW" alt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7834" y="3474225"/>
            <a:ext cx="2960167" cy="891533"/>
          </a:xfrm>
          <a:prstGeom prst="rect">
            <a:avLst/>
          </a:prstGeom>
          <a:ln>
            <a:solidFill>
              <a:schemeClr val="accent3"/>
            </a:solidFill>
          </a:ln>
        </p:spPr>
      </p:pic>
      <p:sp>
        <p:nvSpPr>
          <p:cNvPr id="26" name="TextBox 25"/>
          <p:cNvSpPr txBox="1"/>
          <p:nvPr/>
        </p:nvSpPr>
        <p:spPr>
          <a:xfrm>
            <a:off x="484567" y="2393967"/>
            <a:ext cx="545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T. Hayashi et al. Phys. Rev. Lett. 91, 226804 (2003)</a:t>
            </a:r>
            <a:endParaRPr lang="zh-TW" alt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096" y="2833384"/>
            <a:ext cx="2768994" cy="2319274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1424049" y="4205255"/>
            <a:ext cx="1008112" cy="7200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4970" y="2724647"/>
            <a:ext cx="4378063" cy="1770540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911424" y="5551161"/>
            <a:ext cx="495672" cy="1100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Rectangle 32"/>
          <p:cNvSpPr/>
          <p:nvPr/>
        </p:nvSpPr>
        <p:spPr>
          <a:xfrm>
            <a:off x="3872136" y="5550446"/>
            <a:ext cx="495672" cy="1100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71981" y="4805982"/>
            <a:ext cx="4169411" cy="1896740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767408" y="6165304"/>
            <a:ext cx="3816424" cy="7200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407368" y="5733256"/>
            <a:ext cx="432048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22" idx="3"/>
          </p:cNvCxnSpPr>
          <p:nvPr/>
        </p:nvCxnSpPr>
        <p:spPr>
          <a:xfrm>
            <a:off x="4583832" y="6201308"/>
            <a:ext cx="720080" cy="1800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231904" y="616530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V=0</a:t>
            </a:r>
            <a:endParaRPr lang="zh-TW" alt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727848" y="5661248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655840" y="5733256"/>
            <a:ext cx="25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/>
              <a:t>d</a:t>
            </a:r>
            <a:endParaRPr lang="zh-TW" altLang="en-US" i="1" dirty="0"/>
          </a:p>
        </p:txBody>
      </p:sp>
      <p:sp>
        <p:nvSpPr>
          <p:cNvPr id="27" name="Freeform 26"/>
          <p:cNvSpPr/>
          <p:nvPr/>
        </p:nvSpPr>
        <p:spPr>
          <a:xfrm>
            <a:off x="1205948" y="5731565"/>
            <a:ext cx="2835965" cy="424157"/>
          </a:xfrm>
          <a:custGeom>
            <a:avLst/>
            <a:gdLst>
              <a:gd name="connsiteX0" fmla="*/ 0 w 2835965"/>
              <a:gd name="connsiteY0" fmla="*/ 0 h 424157"/>
              <a:gd name="connsiteX1" fmla="*/ 636104 w 2835965"/>
              <a:gd name="connsiteY1" fmla="*/ 397565 h 424157"/>
              <a:gd name="connsiteX2" fmla="*/ 1391478 w 2835965"/>
              <a:gd name="connsiteY2" fmla="*/ 53009 h 424157"/>
              <a:gd name="connsiteX3" fmla="*/ 2186609 w 2835965"/>
              <a:gd name="connsiteY3" fmla="*/ 424070 h 424157"/>
              <a:gd name="connsiteX4" fmla="*/ 2835965 w 2835965"/>
              <a:gd name="connsiteY4" fmla="*/ 13252 h 424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5965" h="424157">
                <a:moveTo>
                  <a:pt x="0" y="0"/>
                </a:moveTo>
                <a:cubicBezTo>
                  <a:pt x="202095" y="194365"/>
                  <a:pt x="404191" y="388730"/>
                  <a:pt x="636104" y="397565"/>
                </a:cubicBezTo>
                <a:cubicBezTo>
                  <a:pt x="868017" y="406400"/>
                  <a:pt x="1133061" y="48592"/>
                  <a:pt x="1391478" y="53009"/>
                </a:cubicBezTo>
                <a:cubicBezTo>
                  <a:pt x="1649895" y="57426"/>
                  <a:pt x="1945861" y="430696"/>
                  <a:pt x="2186609" y="424070"/>
                </a:cubicBezTo>
                <a:cubicBezTo>
                  <a:pt x="2427357" y="417444"/>
                  <a:pt x="2631661" y="215348"/>
                  <a:pt x="2835965" y="1325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27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Electrostatic confining potential of single quantum dot</a:t>
            </a:r>
            <a:endParaRPr lang="zh-TW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064" y="2780928"/>
            <a:ext cx="4725477" cy="3315455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271464" y="2996951"/>
            <a:ext cx="3528392" cy="2880321"/>
            <a:chOff x="1271464" y="2996951"/>
            <a:chExt cx="3528392" cy="2880321"/>
          </a:xfrm>
        </p:grpSpPr>
        <p:sp>
          <p:nvSpPr>
            <p:cNvPr id="4" name="Rectangle 3"/>
            <p:cNvSpPr/>
            <p:nvPr/>
          </p:nvSpPr>
          <p:spPr>
            <a:xfrm>
              <a:off x="1775520" y="4581128"/>
              <a:ext cx="2160240" cy="1296144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91544" y="4463616"/>
              <a:ext cx="648072" cy="11080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071664" y="4470242"/>
              <a:ext cx="648072" cy="11080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35560" y="4293096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1V</a:t>
              </a:r>
              <a:endParaRPr lang="zh-TW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15680" y="4221088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1V</a:t>
              </a:r>
              <a:endParaRPr lang="zh-TW" alt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775520" y="2996951"/>
              <a:ext cx="2160240" cy="2860509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863752" y="2996952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rgbClr val="7030A0"/>
                  </a:solidFill>
                </a:rPr>
                <a:t>0V</a:t>
              </a:r>
              <a:endParaRPr lang="zh-TW" altLang="en-US" dirty="0">
                <a:solidFill>
                  <a:srgbClr val="7030A0"/>
                </a:solidFill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1271464" y="4725144"/>
              <a:ext cx="3528392" cy="0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/>
          <p:cNvCxnSpPr/>
          <p:nvPr/>
        </p:nvCxnSpPr>
        <p:spPr>
          <a:xfrm>
            <a:off x="6240016" y="4581128"/>
            <a:ext cx="3528392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056440" y="3284984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QD</a:t>
            </a:r>
            <a:endParaRPr lang="zh-TW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559496" y="6381328"/>
            <a:ext cx="7557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accent2"/>
                </a:solidFill>
              </a:rPr>
              <a:t>C:\Users\sjche\Desktop\Work place\teaching\computational physics\PDE\2DPossion_relax.py</a:t>
            </a:r>
            <a:endParaRPr lang="zh-TW" altLang="en-US" sz="1400" dirty="0">
              <a:solidFill>
                <a:schemeClr val="accent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406" y="8566"/>
            <a:ext cx="4703441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HW </a:t>
            </a:r>
            <a:r>
              <a:rPr lang="en-US" altLang="zh-TW" sz="2800" b="1" dirty="0" smtClean="0">
                <a:solidFill>
                  <a:schemeClr val="bg1"/>
                </a:solidFill>
              </a:rPr>
              <a:t>4.3 </a:t>
            </a:r>
            <a:r>
              <a:rPr lang="en-US" altLang="zh-TW" sz="2800" b="1" dirty="0" smtClean="0">
                <a:solidFill>
                  <a:schemeClr val="bg1"/>
                </a:solidFill>
              </a:rPr>
              <a:t>(deadline: </a:t>
            </a:r>
            <a:r>
              <a:rPr lang="en-US" altLang="zh-TW" sz="2800" b="1" dirty="0" smtClean="0">
                <a:solidFill>
                  <a:schemeClr val="bg1"/>
                </a:solidFill>
              </a:rPr>
              <a:t>….</a:t>
            </a:r>
            <a:r>
              <a:rPr lang="en-US" altLang="zh-TW" sz="2800" b="1" dirty="0" smtClean="0">
                <a:solidFill>
                  <a:schemeClr val="bg1"/>
                </a:solidFill>
              </a:rPr>
              <a:t>)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9912424" y="3933056"/>
            <a:ext cx="855712" cy="838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9912424" y="4149080"/>
            <a:ext cx="855712" cy="838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9912424" y="3717032"/>
            <a:ext cx="855712" cy="838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67408" y="2060849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Find the </a:t>
            </a:r>
            <a:r>
              <a:rPr lang="en-US" altLang="zh-TW" u="sng" dirty="0"/>
              <a:t>electrostatic potential </a:t>
            </a:r>
            <a:r>
              <a:rPr lang="en-US" altLang="zh-TW" dirty="0"/>
              <a:t>and </a:t>
            </a:r>
            <a:r>
              <a:rPr lang="en-US" altLang="zh-TW" u="sng" dirty="0"/>
              <a:t>electric fiel</a:t>
            </a:r>
            <a:r>
              <a:rPr lang="en-US" altLang="zh-TW" dirty="0"/>
              <a:t>d established by the </a:t>
            </a:r>
            <a:r>
              <a:rPr lang="en-US" altLang="zh-TW" dirty="0" smtClean="0"/>
              <a:t>biased gates to form a quantum dot (disregard the y-direction)</a:t>
            </a:r>
            <a:endParaRPr lang="zh-TW" alt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127448" y="6237312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1127448" y="5661248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703512" y="60932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x</a:t>
            </a:r>
            <a:endParaRPr lang="zh-TW" altLang="en-US" dirty="0"/>
          </a:p>
        </p:txBody>
      </p:sp>
      <p:sp>
        <p:nvSpPr>
          <p:cNvPr id="29" name="TextBox 28"/>
          <p:cNvSpPr txBox="1"/>
          <p:nvPr/>
        </p:nvSpPr>
        <p:spPr>
          <a:xfrm flipH="1">
            <a:off x="839416" y="5373216"/>
            <a:ext cx="170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z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4965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0" y="220891"/>
            <a:ext cx="10513168" cy="65916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altLang="zh-TW" dirty="0"/>
              <a:t>Solving Poisson’s eq.: finite </a:t>
            </a:r>
            <a:r>
              <a:rPr lang="en-US" altLang="zh-TW" dirty="0" smtClean="0"/>
              <a:t>difference scheme</a:t>
            </a:r>
            <a:endParaRPr lang="zh-TW" alt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19336" y="2492896"/>
            <a:ext cx="7062822" cy="2969356"/>
            <a:chOff x="1127449" y="2852936"/>
            <a:chExt cx="7062822" cy="2969356"/>
          </a:xfrm>
        </p:grpSpPr>
        <p:sp>
          <p:nvSpPr>
            <p:cNvPr id="11" name="文字方塊 10"/>
            <p:cNvSpPr txBox="1"/>
            <p:nvPr/>
          </p:nvSpPr>
          <p:spPr>
            <a:xfrm>
              <a:off x="1127449" y="2852936"/>
              <a:ext cx="3528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Finite-difference </a:t>
              </a:r>
              <a:r>
                <a: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method (</a:t>
              </a:r>
              <a:r>
                <a:rPr lang="en-US" altLang="zh-TW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FD</a:t>
              </a:r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M):</a:t>
              </a:r>
              <a:endParaRPr lang="en-US" altLang="zh-TW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/>
                <p:cNvSpPr/>
                <p:nvPr/>
              </p:nvSpPr>
              <p:spPr>
                <a:xfrm>
                  <a:off x="2094271" y="3269862"/>
                  <a:ext cx="6096000" cy="2552430"/>
                </a:xfrm>
                <a:prstGeom prst="rect">
                  <a:avLst/>
                </a:prstGeom>
                <a:ln>
                  <a:solidFill>
                    <a:srgbClr val="FF0000"/>
                  </a:solidFill>
                </a:ln>
              </p:spPr>
              <p:txBody>
                <a:bodyPr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=(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+1,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altLang="zh-TW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=(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+1,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altLang="zh-TW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=(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" name="矩形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4271" y="3269862"/>
                  <a:ext cx="6096000" cy="255243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矩形 11"/>
          <p:cNvSpPr/>
          <p:nvPr/>
        </p:nvSpPr>
        <p:spPr>
          <a:xfrm>
            <a:off x="191344" y="5517232"/>
            <a:ext cx="504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FDM, the Poisson’s equation is written as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919536" y="6021288"/>
                <a:ext cx="9173606" cy="66774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536" y="6021288"/>
                <a:ext cx="9173606" cy="6677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8007994"/>
              </p:ext>
            </p:extLst>
          </p:nvPr>
        </p:nvGraphicFramePr>
        <p:xfrm>
          <a:off x="191344" y="908720"/>
          <a:ext cx="5328592" cy="132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58" name="Equation" r:id="rId6" imgW="3174840" imgH="787320" progId="Equation.DSMT4">
                  <p:embed/>
                </p:oleObj>
              </mc:Choice>
              <mc:Fallback>
                <p:oleObj name="Equation" r:id="rId6" imgW="3174840" imgH="78732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1344" y="908720"/>
                        <a:ext cx="5328592" cy="132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464152" y="3140968"/>
                <a:ext cx="3860480" cy="21377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Discretization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altLang="zh-TW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altLang="zh-TW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  <a:p>
                <a:pPr algn="ctr"/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TW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152" y="3140968"/>
                <a:ext cx="3860480" cy="2137765"/>
              </a:xfrm>
              <a:prstGeom prst="rect">
                <a:avLst/>
              </a:prstGeom>
              <a:blipFill>
                <a:blip r:embed="rId8"/>
                <a:stretch>
                  <a:fillRect l="-1262" t="-14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Group 47"/>
          <p:cNvGrpSpPr/>
          <p:nvPr/>
        </p:nvGrpSpPr>
        <p:grpSpPr>
          <a:xfrm>
            <a:off x="5519936" y="1340768"/>
            <a:ext cx="6576704" cy="709120"/>
            <a:chOff x="5519936" y="1340768"/>
            <a:chExt cx="6576704" cy="709120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5519936" y="1687360"/>
              <a:ext cx="633670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5735960" y="1412776"/>
              <a:ext cx="5920257" cy="637112"/>
              <a:chOff x="7752184" y="1449527"/>
              <a:chExt cx="5920257" cy="637112"/>
            </a:xfrm>
            <a:solidFill>
              <a:schemeClr val="bg1">
                <a:lumMod val="65000"/>
              </a:schemeClr>
            </a:solidFill>
          </p:grpSpPr>
          <p:grpSp>
            <p:nvGrpSpPr>
              <p:cNvPr id="14" name="群組 46"/>
              <p:cNvGrpSpPr/>
              <p:nvPr/>
            </p:nvGrpSpPr>
            <p:grpSpPr>
              <a:xfrm>
                <a:off x="7752184" y="1449527"/>
                <a:ext cx="5920257" cy="637112"/>
                <a:chOff x="2284168" y="3074128"/>
                <a:chExt cx="7652611" cy="901725"/>
              </a:xfrm>
              <a:grpFill/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矩形 16"/>
                    <p:cNvSpPr/>
                    <p:nvPr/>
                  </p:nvSpPr>
                  <p:spPr>
                    <a:xfrm>
                      <a:off x="5875074" y="3540246"/>
                      <a:ext cx="506744" cy="435607"/>
                    </a:xfrm>
                    <a:prstGeom prst="rect">
                      <a:avLst/>
                    </a:prstGeom>
                    <a:noFill/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TW" sz="1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4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14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oMath>
                        </m:oMathPara>
                      </a14:m>
                      <a:endParaRPr lang="zh-TW" altLang="en-US" sz="1400" dirty="0"/>
                    </a:p>
                  </p:txBody>
                </p:sp>
              </mc:Choice>
              <mc:Fallback xmlns="">
                <p:sp>
                  <p:nvSpPr>
                    <p:cNvPr id="38" name="矩形 1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75074" y="3540246"/>
                      <a:ext cx="506744" cy="43560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矩形 17"/>
                    <p:cNvSpPr/>
                    <p:nvPr/>
                  </p:nvSpPr>
                  <p:spPr>
                    <a:xfrm>
                      <a:off x="6312024" y="3531996"/>
                      <a:ext cx="726384" cy="435607"/>
                    </a:xfrm>
                    <a:prstGeom prst="rect">
                      <a:avLst/>
                    </a:prstGeom>
                    <a:noFill/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TW" sz="1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4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14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sz="1400" b="0" i="1" dirty="0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oMath>
                        </m:oMathPara>
                      </a14:m>
                      <a:endParaRPr lang="zh-TW" altLang="en-US" sz="1400" dirty="0"/>
                    </a:p>
                  </p:txBody>
                </p:sp>
              </mc:Choice>
              <mc:Fallback xmlns="">
                <p:sp>
                  <p:nvSpPr>
                    <p:cNvPr id="39" name="矩形 1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12024" y="3531996"/>
                      <a:ext cx="726384" cy="435607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矩形 18"/>
                    <p:cNvSpPr/>
                    <p:nvPr/>
                  </p:nvSpPr>
                  <p:spPr>
                    <a:xfrm>
                      <a:off x="5290521" y="3540244"/>
                      <a:ext cx="726384" cy="435607"/>
                    </a:xfrm>
                    <a:prstGeom prst="rect">
                      <a:avLst/>
                    </a:prstGeom>
                    <a:noFill/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TW" sz="1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4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14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sz="1400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oMath>
                        </m:oMathPara>
                      </a14:m>
                      <a:endParaRPr lang="zh-TW" altLang="en-US" sz="1400" dirty="0"/>
                    </a:p>
                  </p:txBody>
                </p:sp>
              </mc:Choice>
              <mc:Fallback xmlns="">
                <p:sp>
                  <p:nvSpPr>
                    <p:cNvPr id="40" name="矩形 1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90521" y="3540244"/>
                      <a:ext cx="726384" cy="43560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矩形 22"/>
                    <p:cNvSpPr/>
                    <p:nvPr/>
                  </p:nvSpPr>
                  <p:spPr>
                    <a:xfrm>
                      <a:off x="2825721" y="3540244"/>
                      <a:ext cx="532853" cy="435607"/>
                    </a:xfrm>
                    <a:prstGeom prst="rect">
                      <a:avLst/>
                    </a:prstGeom>
                    <a:noFill/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TW" sz="1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4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14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zh-TW" altLang="en-US" sz="1400" dirty="0"/>
                    </a:p>
                  </p:txBody>
                </p:sp>
              </mc:Choice>
              <mc:Fallback xmlns="">
                <p:sp>
                  <p:nvSpPr>
                    <p:cNvPr id="41" name="矩形 2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25721" y="3540244"/>
                      <a:ext cx="532853" cy="43560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矩形 23"/>
                    <p:cNvSpPr/>
                    <p:nvPr/>
                  </p:nvSpPr>
                  <p:spPr>
                    <a:xfrm>
                      <a:off x="8687667" y="3529038"/>
                      <a:ext cx="792938" cy="435607"/>
                    </a:xfrm>
                    <a:prstGeom prst="rect">
                      <a:avLst/>
                    </a:prstGeom>
                    <a:noFill/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TW" sz="1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4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1400" b="0" i="1" dirty="0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altLang="zh-TW" sz="1400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oMath>
                        </m:oMathPara>
                      </a14:m>
                      <a:endParaRPr lang="zh-TW" altLang="en-US" sz="1400" dirty="0"/>
                    </a:p>
                  </p:txBody>
                </p:sp>
              </mc:Choice>
              <mc:Fallback xmlns="">
                <p:sp>
                  <p:nvSpPr>
                    <p:cNvPr id="42" name="矩形 2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687667" y="3529038"/>
                      <a:ext cx="792938" cy="435607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矩形 35"/>
                    <p:cNvSpPr/>
                    <p:nvPr/>
                  </p:nvSpPr>
                  <p:spPr>
                    <a:xfrm>
                      <a:off x="2284168" y="3529038"/>
                      <a:ext cx="538240" cy="435607"/>
                    </a:xfrm>
                    <a:prstGeom prst="rect">
                      <a:avLst/>
                    </a:prstGeom>
                    <a:noFill/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TW" sz="1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4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14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zh-TW" altLang="en-US" sz="1400" dirty="0"/>
                    </a:p>
                  </p:txBody>
                </p:sp>
              </mc:Choice>
              <mc:Fallback xmlns="">
                <p:sp>
                  <p:nvSpPr>
                    <p:cNvPr id="43" name="矩形 3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84168" y="3529038"/>
                      <a:ext cx="538240" cy="435607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矩形 41"/>
                    <p:cNvSpPr/>
                    <p:nvPr/>
                  </p:nvSpPr>
                  <p:spPr>
                    <a:xfrm>
                      <a:off x="9363480" y="3529402"/>
                      <a:ext cx="573299" cy="435607"/>
                    </a:xfrm>
                    <a:prstGeom prst="rect">
                      <a:avLst/>
                    </a:prstGeom>
                    <a:noFill/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TW" sz="1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4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1400" b="0" i="1" dirty="0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m:oMathPara>
                      </a14:m>
                      <a:endParaRPr lang="zh-TW" altLang="en-US" sz="1400" dirty="0"/>
                    </a:p>
                  </p:txBody>
                </p:sp>
              </mc:Choice>
              <mc:Fallback xmlns="">
                <p:sp>
                  <p:nvSpPr>
                    <p:cNvPr id="44" name="矩形 4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363480" y="3529402"/>
                      <a:ext cx="573299" cy="435607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5" name="直線單箭頭接點 19">
                  <a:extLst>
                    <a:ext uri="{FF2B5EF4-FFF2-40B4-BE49-F238E27FC236}">
                      <a16:creationId xmlns:a16="http://schemas.microsoft.com/office/drawing/2014/main" id="{15E77BCC-0F42-46E8-91F7-73D28D4D71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674607" y="3451114"/>
                  <a:ext cx="296528" cy="0"/>
                </a:xfrm>
                <a:prstGeom prst="straightConnector1">
                  <a:avLst/>
                </a:prstGeom>
                <a:grpFill/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" name="文字方塊 20">
                      <a:extLst>
                        <a:ext uri="{FF2B5EF4-FFF2-40B4-BE49-F238E27FC236}">
                          <a16:creationId xmlns:a16="http://schemas.microsoft.com/office/drawing/2014/main" id="{E7B1C1E6-CA07-4D9B-A0E8-0084462C40F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29966" y="3074128"/>
                      <a:ext cx="441599" cy="43560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oMath>
                        </m:oMathPara>
                      </a14:m>
                      <a:endParaRPr lang="zh-TW" altLang="en-US" sz="1400" dirty="0"/>
                    </a:p>
                  </p:txBody>
                </p:sp>
              </mc:Choice>
              <mc:Fallback xmlns="">
                <p:sp>
                  <p:nvSpPr>
                    <p:cNvPr id="46" name="文字方塊 20">
                      <a:extLst>
                        <a:ext uri="{FF2B5EF4-FFF2-40B4-BE49-F238E27FC236}">
                          <a16:creationId xmlns:a16="http://schemas.microsoft.com/office/drawing/2014/main" id="{E7B1C1E6-CA07-4D9B-A0E8-0084462C40F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29966" y="3074128"/>
                      <a:ext cx="441599" cy="435607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" name="群組 9"/>
              <p:cNvGrpSpPr/>
              <p:nvPr/>
            </p:nvGrpSpPr>
            <p:grpSpPr>
              <a:xfrm>
                <a:off x="7891885" y="1641135"/>
                <a:ext cx="5594956" cy="155670"/>
                <a:chOff x="1967097" y="4200685"/>
                <a:chExt cx="8275467" cy="236192"/>
              </a:xfrm>
              <a:grpFill/>
            </p:grpSpPr>
            <p:sp>
              <p:nvSpPr>
                <p:cNvPr id="23" name="Oval 22"/>
                <p:cNvSpPr/>
                <p:nvPr/>
              </p:nvSpPr>
              <p:spPr>
                <a:xfrm>
                  <a:off x="4824220" y="4205199"/>
                  <a:ext cx="238134" cy="231678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400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397053" y="4202942"/>
                  <a:ext cx="238134" cy="231678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400"/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5966365" y="4202942"/>
                  <a:ext cx="238134" cy="231678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400"/>
                </a:p>
              </p:txBody>
            </p:sp>
            <p:sp>
              <p:nvSpPr>
                <p:cNvPr id="26" name="Oval 27"/>
                <p:cNvSpPr/>
                <p:nvPr/>
              </p:nvSpPr>
              <p:spPr>
                <a:xfrm>
                  <a:off x="6535677" y="4202942"/>
                  <a:ext cx="238134" cy="231678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400"/>
                </a:p>
              </p:txBody>
            </p:sp>
            <p:sp>
              <p:nvSpPr>
                <p:cNvPr id="27" name="Oval 21"/>
                <p:cNvSpPr/>
                <p:nvPr/>
              </p:nvSpPr>
              <p:spPr>
                <a:xfrm>
                  <a:off x="7104989" y="4202942"/>
                  <a:ext cx="238134" cy="231678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400"/>
                </a:p>
              </p:txBody>
            </p:sp>
            <p:sp>
              <p:nvSpPr>
                <p:cNvPr id="28" name="Oval 21"/>
                <p:cNvSpPr/>
                <p:nvPr/>
              </p:nvSpPr>
              <p:spPr>
                <a:xfrm>
                  <a:off x="4251387" y="4202942"/>
                  <a:ext cx="238134" cy="231678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400"/>
                </a:p>
              </p:txBody>
            </p:sp>
            <p:sp>
              <p:nvSpPr>
                <p:cNvPr id="29" name="Oval 22"/>
                <p:cNvSpPr/>
                <p:nvPr/>
              </p:nvSpPr>
              <p:spPr>
                <a:xfrm>
                  <a:off x="2539930" y="4202942"/>
                  <a:ext cx="238134" cy="231678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400"/>
                </a:p>
              </p:txBody>
            </p:sp>
            <p:sp>
              <p:nvSpPr>
                <p:cNvPr id="30" name="Oval 23"/>
                <p:cNvSpPr/>
                <p:nvPr/>
              </p:nvSpPr>
              <p:spPr>
                <a:xfrm>
                  <a:off x="3112763" y="4200685"/>
                  <a:ext cx="238134" cy="231678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400"/>
                </a:p>
              </p:txBody>
            </p:sp>
            <p:sp>
              <p:nvSpPr>
                <p:cNvPr id="31" name="Oval 24"/>
                <p:cNvSpPr/>
                <p:nvPr/>
              </p:nvSpPr>
              <p:spPr>
                <a:xfrm>
                  <a:off x="3682075" y="4200685"/>
                  <a:ext cx="238134" cy="231678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400"/>
                </a:p>
              </p:txBody>
            </p:sp>
            <p:sp>
              <p:nvSpPr>
                <p:cNvPr id="32" name="Oval 21"/>
                <p:cNvSpPr/>
                <p:nvPr/>
              </p:nvSpPr>
              <p:spPr>
                <a:xfrm>
                  <a:off x="1967097" y="4200685"/>
                  <a:ext cx="238134" cy="231678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400"/>
                </a:p>
              </p:txBody>
            </p:sp>
            <p:sp>
              <p:nvSpPr>
                <p:cNvPr id="33" name="Oval 22"/>
                <p:cNvSpPr/>
                <p:nvPr/>
              </p:nvSpPr>
              <p:spPr>
                <a:xfrm>
                  <a:off x="8247572" y="4202942"/>
                  <a:ext cx="238134" cy="231678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400"/>
                </a:p>
              </p:txBody>
            </p:sp>
            <p:sp>
              <p:nvSpPr>
                <p:cNvPr id="34" name="Oval 23"/>
                <p:cNvSpPr/>
                <p:nvPr/>
              </p:nvSpPr>
              <p:spPr>
                <a:xfrm>
                  <a:off x="8820405" y="4200685"/>
                  <a:ext cx="238134" cy="231678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400"/>
                </a:p>
              </p:txBody>
            </p:sp>
            <p:sp>
              <p:nvSpPr>
                <p:cNvPr id="35" name="Oval 24"/>
                <p:cNvSpPr/>
                <p:nvPr/>
              </p:nvSpPr>
              <p:spPr>
                <a:xfrm>
                  <a:off x="9389717" y="4200685"/>
                  <a:ext cx="238134" cy="231678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400"/>
                </a:p>
              </p:txBody>
            </p:sp>
            <p:sp>
              <p:nvSpPr>
                <p:cNvPr id="36" name="Oval 21"/>
                <p:cNvSpPr/>
                <p:nvPr/>
              </p:nvSpPr>
              <p:spPr>
                <a:xfrm>
                  <a:off x="7674739" y="4200685"/>
                  <a:ext cx="238134" cy="231678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400"/>
                </a:p>
              </p:txBody>
            </p:sp>
            <p:sp>
              <p:nvSpPr>
                <p:cNvPr id="37" name="Oval 21"/>
                <p:cNvSpPr/>
                <p:nvPr/>
              </p:nvSpPr>
              <p:spPr>
                <a:xfrm>
                  <a:off x="10004430" y="4200685"/>
                  <a:ext cx="238134" cy="231678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400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11712624" y="1340768"/>
                  <a:ext cx="3840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12624" y="1340768"/>
                  <a:ext cx="384016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5493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4" y="188640"/>
            <a:ext cx="4752528" cy="648072"/>
          </a:xfrm>
        </p:spPr>
        <p:txBody>
          <a:bodyPr/>
          <a:lstStyle/>
          <a:p>
            <a:r>
              <a:rPr lang="en-US" altLang="zh-TW" dirty="0"/>
              <a:t>A simple example (1D)</a:t>
            </a:r>
            <a:endParaRPr lang="zh-TW" altLang="en-US" dirty="0"/>
          </a:p>
        </p:txBody>
      </p:sp>
      <p:graphicFrame>
        <p:nvGraphicFramePr>
          <p:cNvPr id="2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3344304"/>
              </p:ext>
            </p:extLst>
          </p:nvPr>
        </p:nvGraphicFramePr>
        <p:xfrm>
          <a:off x="5663952" y="3933056"/>
          <a:ext cx="6192688" cy="2684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66" name="Equation" r:id="rId4" imgW="3733560" imgH="1625400" progId="Equation.DSMT4">
                  <p:embed/>
                </p:oleObj>
              </mc:Choice>
              <mc:Fallback>
                <p:oleObj name="Equation" r:id="rId4" imgW="3733560" imgH="1625400" progId="Equation.DSMT4">
                  <p:embed/>
                  <p:pic>
                    <p:nvPicPr>
                      <p:cNvPr id="19" name="Object 3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63952" y="3933056"/>
                        <a:ext cx="6192688" cy="2684132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5663952" y="692696"/>
            <a:ext cx="5914165" cy="2474063"/>
            <a:chOff x="4187228" y="332656"/>
            <a:chExt cx="7644737" cy="3501623"/>
          </a:xfrm>
        </p:grpSpPr>
        <p:grpSp>
          <p:nvGrpSpPr>
            <p:cNvPr id="47" name="群組 46"/>
            <p:cNvGrpSpPr/>
            <p:nvPr/>
          </p:nvGrpSpPr>
          <p:grpSpPr>
            <a:xfrm>
              <a:off x="4187228" y="2932554"/>
              <a:ext cx="7644737" cy="901725"/>
              <a:chOff x="2284168" y="3074128"/>
              <a:chExt cx="7644737" cy="90172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矩形 16"/>
                  <p:cNvSpPr/>
                  <p:nvPr/>
                </p:nvSpPr>
                <p:spPr>
                  <a:xfrm>
                    <a:off x="5875074" y="3540246"/>
                    <a:ext cx="498870" cy="43560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1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i="1" dirty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TW" sz="1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1400" dirty="0"/>
                  </a:p>
                </p:txBody>
              </p:sp>
            </mc:Choice>
            <mc:Fallback xmlns="">
              <p:sp>
                <p:nvSpPr>
                  <p:cNvPr id="17" name="矩形 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75074" y="3540246"/>
                    <a:ext cx="498870" cy="43560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矩形 17"/>
                  <p:cNvSpPr/>
                  <p:nvPr/>
                </p:nvSpPr>
                <p:spPr>
                  <a:xfrm>
                    <a:off x="6312024" y="3531996"/>
                    <a:ext cx="718509" cy="43560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1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i="1" dirty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TW" sz="1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1400" b="0" i="1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1400" dirty="0"/>
                  </a:p>
                </p:txBody>
              </p:sp>
            </mc:Choice>
            <mc:Fallback xmlns="">
              <p:sp>
                <p:nvSpPr>
                  <p:cNvPr id="18" name="矩形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12024" y="3531996"/>
                    <a:ext cx="718509" cy="43560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矩形 18"/>
                  <p:cNvSpPr/>
                  <p:nvPr/>
                </p:nvSpPr>
                <p:spPr>
                  <a:xfrm>
                    <a:off x="5290521" y="3540244"/>
                    <a:ext cx="718509" cy="43560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1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i="1" dirty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TW" sz="1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1400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1400" dirty="0"/>
                  </a:p>
                </p:txBody>
              </p:sp>
            </mc:Choice>
            <mc:Fallback xmlns="">
              <p:sp>
                <p:nvSpPr>
                  <p:cNvPr id="19" name="矩形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90521" y="3540244"/>
                    <a:ext cx="718509" cy="43560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矩形 22"/>
                  <p:cNvSpPr/>
                  <p:nvPr/>
                </p:nvSpPr>
                <p:spPr>
                  <a:xfrm>
                    <a:off x="2825721" y="3540244"/>
                    <a:ext cx="524979" cy="43560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1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i="1" dirty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TW" sz="1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1400" dirty="0"/>
                  </a:p>
                </p:txBody>
              </p:sp>
            </mc:Choice>
            <mc:Fallback xmlns="">
              <p:sp>
                <p:nvSpPr>
                  <p:cNvPr id="23" name="矩形 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25721" y="3540244"/>
                    <a:ext cx="524979" cy="43560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矩形 23"/>
                  <p:cNvSpPr/>
                  <p:nvPr/>
                </p:nvSpPr>
                <p:spPr>
                  <a:xfrm>
                    <a:off x="8687666" y="3529039"/>
                    <a:ext cx="785064" cy="43560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1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i="1" dirty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TW" sz="1400" b="0" i="1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TW" sz="1400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1400" dirty="0"/>
                  </a:p>
                </p:txBody>
              </p:sp>
            </mc:Choice>
            <mc:Fallback xmlns="">
              <p:sp>
                <p:nvSpPr>
                  <p:cNvPr id="24" name="矩形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87666" y="3529039"/>
                    <a:ext cx="785064" cy="43560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矩形 35"/>
                  <p:cNvSpPr/>
                  <p:nvPr/>
                </p:nvSpPr>
                <p:spPr>
                  <a:xfrm>
                    <a:off x="2284168" y="3529039"/>
                    <a:ext cx="530365" cy="43560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1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i="1" dirty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TW" sz="14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1400" dirty="0"/>
                  </a:p>
                </p:txBody>
              </p:sp>
            </mc:Choice>
            <mc:Fallback xmlns="">
              <p:sp>
                <p:nvSpPr>
                  <p:cNvPr id="36" name="矩形 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4168" y="3529039"/>
                    <a:ext cx="530365" cy="43560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矩形 41"/>
                  <p:cNvSpPr/>
                  <p:nvPr/>
                </p:nvSpPr>
                <p:spPr>
                  <a:xfrm>
                    <a:off x="9363480" y="3529402"/>
                    <a:ext cx="565425" cy="43560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1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i="1" dirty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TW" sz="1400" b="0" i="1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1400" dirty="0"/>
                  </a:p>
                </p:txBody>
              </p:sp>
            </mc:Choice>
            <mc:Fallback xmlns="">
              <p:sp>
                <p:nvSpPr>
                  <p:cNvPr id="42" name="矩形 4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63480" y="3529402"/>
                    <a:ext cx="565425" cy="43560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" name="直線單箭頭接點 19">
                <a:extLst>
                  <a:ext uri="{FF2B5EF4-FFF2-40B4-BE49-F238E27FC236}">
                    <a16:creationId xmlns:a16="http://schemas.microsoft.com/office/drawing/2014/main" id="{15E77BCC-0F42-46E8-91F7-73D28D4D71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74607" y="3451114"/>
                <a:ext cx="29652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文字方塊 20">
                    <a:extLst>
                      <a:ext uri="{FF2B5EF4-FFF2-40B4-BE49-F238E27FC236}">
                        <a16:creationId xmlns:a16="http://schemas.microsoft.com/office/drawing/2014/main" id="{E7B1C1E6-CA07-4D9B-A0E8-0084462C40F4}"/>
                      </a:ext>
                    </a:extLst>
                  </p:cNvPr>
                  <p:cNvSpPr txBox="1"/>
                  <p:nvPr/>
                </p:nvSpPr>
                <p:spPr>
                  <a:xfrm>
                    <a:off x="5629966" y="3074128"/>
                    <a:ext cx="441599" cy="43560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m:oMathPara>
                    </a14:m>
                    <a:endParaRPr lang="zh-TW" altLang="en-US" sz="1400" dirty="0"/>
                  </a:p>
                </p:txBody>
              </p:sp>
            </mc:Choice>
            <mc:Fallback xmlns="">
              <p:sp>
                <p:nvSpPr>
                  <p:cNvPr id="21" name="文字方塊 20">
                    <a:extLst>
                      <a:ext uri="{FF2B5EF4-FFF2-40B4-BE49-F238E27FC236}">
                        <a16:creationId xmlns:a16="http://schemas.microsoft.com/office/drawing/2014/main" id="{E7B1C1E6-CA07-4D9B-A0E8-0084462C40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29966" y="3074128"/>
                    <a:ext cx="441599" cy="43560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群組 14"/>
            <p:cNvGrpSpPr/>
            <p:nvPr/>
          </p:nvGrpSpPr>
          <p:grpSpPr>
            <a:xfrm>
              <a:off x="4367808" y="332656"/>
              <a:ext cx="7232123" cy="3091411"/>
              <a:chOff x="2464748" y="474230"/>
              <a:chExt cx="7232123" cy="3091411"/>
            </a:xfrm>
          </p:grpSpPr>
          <p:grpSp>
            <p:nvGrpSpPr>
              <p:cNvPr id="10" name="群組 9"/>
              <p:cNvGrpSpPr/>
              <p:nvPr/>
            </p:nvGrpSpPr>
            <p:grpSpPr>
              <a:xfrm>
                <a:off x="2464748" y="3345316"/>
                <a:ext cx="7232123" cy="220325"/>
                <a:chOff x="1967097" y="4200685"/>
                <a:chExt cx="8275467" cy="236192"/>
              </a:xfrm>
            </p:grpSpPr>
            <p:sp>
              <p:nvSpPr>
                <p:cNvPr id="26" name="Oval 22"/>
                <p:cNvSpPr/>
                <p:nvPr/>
              </p:nvSpPr>
              <p:spPr>
                <a:xfrm>
                  <a:off x="4824220" y="4205199"/>
                  <a:ext cx="238134" cy="23167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400"/>
                </a:p>
              </p:txBody>
            </p:sp>
            <p:sp>
              <p:nvSpPr>
                <p:cNvPr id="27" name="Oval 23"/>
                <p:cNvSpPr/>
                <p:nvPr/>
              </p:nvSpPr>
              <p:spPr>
                <a:xfrm>
                  <a:off x="5397053" y="4202942"/>
                  <a:ext cx="238134" cy="23167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400"/>
                </a:p>
              </p:txBody>
            </p:sp>
            <p:sp>
              <p:nvSpPr>
                <p:cNvPr id="28" name="Oval 24"/>
                <p:cNvSpPr/>
                <p:nvPr/>
              </p:nvSpPr>
              <p:spPr>
                <a:xfrm>
                  <a:off x="5966365" y="4202942"/>
                  <a:ext cx="238134" cy="23167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400"/>
                </a:p>
              </p:txBody>
            </p:sp>
            <p:sp>
              <p:nvSpPr>
                <p:cNvPr id="29" name="Oval 27"/>
                <p:cNvSpPr/>
                <p:nvPr/>
              </p:nvSpPr>
              <p:spPr>
                <a:xfrm>
                  <a:off x="6535677" y="4202942"/>
                  <a:ext cx="238134" cy="23167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400"/>
                </a:p>
              </p:txBody>
            </p:sp>
            <p:sp>
              <p:nvSpPr>
                <p:cNvPr id="30" name="Oval 21"/>
                <p:cNvSpPr/>
                <p:nvPr/>
              </p:nvSpPr>
              <p:spPr>
                <a:xfrm>
                  <a:off x="7104989" y="4202942"/>
                  <a:ext cx="238134" cy="23167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400"/>
                </a:p>
              </p:txBody>
            </p:sp>
            <p:sp>
              <p:nvSpPr>
                <p:cNvPr id="31" name="Oval 21"/>
                <p:cNvSpPr/>
                <p:nvPr/>
              </p:nvSpPr>
              <p:spPr>
                <a:xfrm>
                  <a:off x="4251387" y="4202942"/>
                  <a:ext cx="238134" cy="23167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400"/>
                </a:p>
              </p:txBody>
            </p:sp>
            <p:sp>
              <p:nvSpPr>
                <p:cNvPr id="32" name="Oval 22"/>
                <p:cNvSpPr/>
                <p:nvPr/>
              </p:nvSpPr>
              <p:spPr>
                <a:xfrm>
                  <a:off x="2539930" y="4202942"/>
                  <a:ext cx="238134" cy="23167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400"/>
                </a:p>
              </p:txBody>
            </p:sp>
            <p:sp>
              <p:nvSpPr>
                <p:cNvPr id="33" name="Oval 23"/>
                <p:cNvSpPr/>
                <p:nvPr/>
              </p:nvSpPr>
              <p:spPr>
                <a:xfrm>
                  <a:off x="3112763" y="4200685"/>
                  <a:ext cx="238134" cy="23167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400"/>
                </a:p>
              </p:txBody>
            </p:sp>
            <p:sp>
              <p:nvSpPr>
                <p:cNvPr id="34" name="Oval 24"/>
                <p:cNvSpPr/>
                <p:nvPr/>
              </p:nvSpPr>
              <p:spPr>
                <a:xfrm>
                  <a:off x="3682075" y="4200685"/>
                  <a:ext cx="238134" cy="23167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400"/>
                </a:p>
              </p:txBody>
            </p:sp>
            <p:sp>
              <p:nvSpPr>
                <p:cNvPr id="35" name="Oval 21"/>
                <p:cNvSpPr/>
                <p:nvPr/>
              </p:nvSpPr>
              <p:spPr>
                <a:xfrm>
                  <a:off x="1967097" y="4200685"/>
                  <a:ext cx="238134" cy="23167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400"/>
                </a:p>
              </p:txBody>
            </p:sp>
            <p:sp>
              <p:nvSpPr>
                <p:cNvPr id="37" name="Oval 22"/>
                <p:cNvSpPr/>
                <p:nvPr/>
              </p:nvSpPr>
              <p:spPr>
                <a:xfrm>
                  <a:off x="8247572" y="4202942"/>
                  <a:ext cx="238134" cy="23167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400"/>
                </a:p>
              </p:txBody>
            </p:sp>
            <p:sp>
              <p:nvSpPr>
                <p:cNvPr id="38" name="Oval 23"/>
                <p:cNvSpPr/>
                <p:nvPr/>
              </p:nvSpPr>
              <p:spPr>
                <a:xfrm>
                  <a:off x="8820405" y="4200685"/>
                  <a:ext cx="238134" cy="23167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400"/>
                </a:p>
              </p:txBody>
            </p:sp>
            <p:sp>
              <p:nvSpPr>
                <p:cNvPr id="39" name="Oval 24"/>
                <p:cNvSpPr/>
                <p:nvPr/>
              </p:nvSpPr>
              <p:spPr>
                <a:xfrm>
                  <a:off x="9389717" y="4200685"/>
                  <a:ext cx="238134" cy="23167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400"/>
                </a:p>
              </p:txBody>
            </p:sp>
            <p:sp>
              <p:nvSpPr>
                <p:cNvPr id="40" name="Oval 21"/>
                <p:cNvSpPr/>
                <p:nvPr/>
              </p:nvSpPr>
              <p:spPr>
                <a:xfrm>
                  <a:off x="7674739" y="4200685"/>
                  <a:ext cx="238134" cy="23167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400"/>
                </a:p>
              </p:txBody>
            </p:sp>
            <p:sp>
              <p:nvSpPr>
                <p:cNvPr id="41" name="Oval 21"/>
                <p:cNvSpPr/>
                <p:nvPr/>
              </p:nvSpPr>
              <p:spPr>
                <a:xfrm>
                  <a:off x="10004430" y="4200685"/>
                  <a:ext cx="238134" cy="23167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400"/>
                </a:p>
              </p:txBody>
            </p:sp>
          </p:grpSp>
          <p:grpSp>
            <p:nvGrpSpPr>
              <p:cNvPr id="12" name="群組 11"/>
              <p:cNvGrpSpPr/>
              <p:nvPr/>
            </p:nvGrpSpPr>
            <p:grpSpPr>
              <a:xfrm>
                <a:off x="2972748" y="474230"/>
                <a:ext cx="6178550" cy="2890136"/>
                <a:chOff x="2984500" y="437264"/>
                <a:chExt cx="6178550" cy="2890136"/>
              </a:xfrm>
            </p:grpSpPr>
            <p:grpSp>
              <p:nvGrpSpPr>
                <p:cNvPr id="11" name="群組 10"/>
                <p:cNvGrpSpPr/>
                <p:nvPr/>
              </p:nvGrpSpPr>
              <p:grpSpPr>
                <a:xfrm>
                  <a:off x="2984500" y="800100"/>
                  <a:ext cx="6178550" cy="2527300"/>
                  <a:chOff x="2552701" y="1314454"/>
                  <a:chExt cx="7058024" cy="2890745"/>
                </a:xfrm>
              </p:grpSpPr>
              <p:pic>
                <p:nvPicPr>
                  <p:cNvPr id="43" name="圖片 42"/>
                  <p:cNvPicPr>
                    <a:picLocks noChangeAspect="1"/>
                  </p:cNvPicPr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2552701" y="1314454"/>
                    <a:ext cx="7058024" cy="2882511"/>
                  </a:xfrm>
                  <a:prstGeom prst="rect">
                    <a:avLst/>
                  </a:prstGeom>
                </p:spPr>
              </p:pic>
              <p:pic>
                <p:nvPicPr>
                  <p:cNvPr id="44" name="圖片 43"/>
                  <p:cNvPicPr>
                    <a:picLocks noChangeAspect="1"/>
                  </p:cNvPicPr>
                  <p:nvPr/>
                </p:nvPicPr>
                <p:blipFill>
                  <a:blip r:embed="rId15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tretch>
                    <a:fillRect/>
                  </a:stretch>
                </p:blipFill>
                <p:spPr>
                  <a:xfrm>
                    <a:off x="4362450" y="1556792"/>
                    <a:ext cx="3467100" cy="2648407"/>
                  </a:xfrm>
                  <a:prstGeom prst="rect">
                    <a:avLst/>
                  </a:prstGeom>
                </p:spPr>
              </p:pic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文字方塊 44"/>
                    <p:cNvSpPr txBox="1"/>
                    <p:nvPr/>
                  </p:nvSpPr>
                  <p:spPr>
                    <a:xfrm>
                      <a:off x="5746103" y="885440"/>
                      <a:ext cx="690578" cy="39204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TW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US" altLang="zh-TW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5" name="文字方塊 4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46103" y="885440"/>
                      <a:ext cx="690578" cy="392046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b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" name="文字方塊 45"/>
                    <p:cNvSpPr txBox="1"/>
                    <p:nvPr/>
                  </p:nvSpPr>
                  <p:spPr>
                    <a:xfrm>
                      <a:off x="5762447" y="437264"/>
                      <a:ext cx="706905" cy="39204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6" name="文字方塊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62447" y="437264"/>
                      <a:ext cx="706905" cy="392046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b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25" name="Group 24"/>
          <p:cNvGrpSpPr/>
          <p:nvPr/>
        </p:nvGrpSpPr>
        <p:grpSpPr>
          <a:xfrm>
            <a:off x="335360" y="1700808"/>
            <a:ext cx="4697696" cy="4729709"/>
            <a:chOff x="623392" y="2132856"/>
            <a:chExt cx="4697696" cy="4729709"/>
          </a:xfrm>
        </p:grpSpPr>
        <p:grpSp>
          <p:nvGrpSpPr>
            <p:cNvPr id="7" name="Group 6"/>
            <p:cNvGrpSpPr/>
            <p:nvPr/>
          </p:nvGrpSpPr>
          <p:grpSpPr>
            <a:xfrm>
              <a:off x="623392" y="2132856"/>
              <a:ext cx="3637502" cy="695190"/>
              <a:chOff x="-96688" y="1556792"/>
              <a:chExt cx="3637502" cy="69519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/>
                  <p:cNvSpPr txBox="1"/>
                  <p:nvPr/>
                </p:nvSpPr>
                <p:spPr>
                  <a:xfrm>
                    <a:off x="1919536" y="1556792"/>
                    <a:ext cx="1621278" cy="69519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=−</m:t>
                          </m:r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den>
                          </m:f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4" name="TextBox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9536" y="1556792"/>
                    <a:ext cx="1621278" cy="695190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" name="TextBox 4"/>
              <p:cNvSpPr txBox="1"/>
              <p:nvPr/>
            </p:nvSpPr>
            <p:spPr>
              <a:xfrm>
                <a:off x="-96688" y="1700808"/>
                <a:ext cx="203921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1D Poisson’s </a:t>
                </a:r>
                <a:r>
                  <a:rPr lang="en-US" altLang="zh-TW" sz="1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</a:t>
                </a:r>
                <a:r>
                  <a:rPr lang="en-US" altLang="zh-TW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 </a:t>
                </a:r>
                <a:endParaRPr lang="zh-TW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623392" y="3212976"/>
                  <a:ext cx="4697696" cy="36495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6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For </a:t>
                  </a:r>
                  <a:r>
                    <a:rPr lang="en-US" altLang="zh-TW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the brevity of </a:t>
                  </a:r>
                  <a:r>
                    <a:rPr lang="en-US" altLang="zh-TW" sz="16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formalism, let’s define </a:t>
                  </a:r>
                  <a14:m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acc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𝜌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den>
                      </m:f>
                    </m:oMath>
                  </a14:m>
                  <a:r>
                    <a:rPr lang="en-US" altLang="zh-TW" sz="16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and </a:t>
                  </a:r>
                </a:p>
                <a:p>
                  <a:r>
                    <a:rPr lang="en-US" altLang="zh-TW" sz="16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reformulate the eq. as </a:t>
                  </a:r>
                  <a:r>
                    <a:rPr lang="en-US" altLang="zh-TW" sz="2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=−</m:t>
                      </m:r>
                      <m:acc>
                        <m:accPr>
                          <m:chr m:val="̃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acc>
                    </m:oMath>
                  </a14:m>
                  <a:endParaRPr lang="en-US" altLang="zh-TW" sz="1600" dirty="0" smtClean="0">
                    <a:latin typeface="Times New Roman" panose="02020603050405020304" pitchFamily="18" charset="0"/>
                  </a:endParaRPr>
                </a:p>
                <a:p>
                  <a:r>
                    <a:rPr lang="en-US" altLang="zh-TW" sz="16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</a:t>
                  </a:r>
                </a:p>
                <a:p>
                  <a:r>
                    <a:rPr lang="en-US" altLang="zh-TW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 the finite-difference scheme,</a:t>
                  </a:r>
                  <a:r>
                    <a:rPr lang="en-US" altLang="zh-TW" sz="1600" dirty="0"/>
                    <a:t> </a:t>
                  </a:r>
                  <a:endParaRPr lang="en-US" altLang="zh-TW" sz="1600" dirty="0" smtClean="0"/>
                </a:p>
                <a:p>
                  <a:endParaRPr lang="en-US" altLang="zh-TW" sz="1600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1600" i="1">
                            <a:latin typeface="Cambria Math" panose="02040503050406030204" pitchFamily="18" charset="0"/>
                          </a:rPr>
                          <m:t>⇒ </m:t>
                        </m:r>
                        <m:f>
                          <m:fPr>
                            <m:ctrlPr>
                              <a:rPr lang="en-US" altLang="zh-TW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TW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lang="en-US" altLang="zh-TW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TW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altLang="zh-TW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altLang="zh-TW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altLang="zh-TW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=−</m:t>
                        </m:r>
                        <m:sSub>
                          <m:sSubPr>
                            <m:ctrlPr>
                              <a:rPr lang="en-US" altLang="zh-TW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zh-TW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altLang="zh-TW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endParaRPr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⇒</m:t>
                        </m:r>
                        <m:d>
                          <m:dPr>
                            <m:ctrlPr>
                              <a:rPr lang="en-US" altLang="zh-TW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lang="en-US" altLang="zh-TW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TW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en-US" altLang="zh-TW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=−</m:t>
                        </m:r>
                        <m:sSub>
                          <m:sSubPr>
                            <m:ctrlPr>
                              <a:rPr lang="en-US" altLang="zh-TW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altLang="zh-TW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acc>
                              <m:accPr>
                                <m:chr m:val="̃"/>
                                <m:ctrlPr>
                                  <a:rPr lang="en-US" altLang="zh-TW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en-US" altLang="zh-TW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endParaRPr lang="en-US" altLang="zh-TW" sz="1600" dirty="0"/>
                </a:p>
                <a:p>
                  <a:r>
                    <a:rPr lang="en-US" altLang="zh-TW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where </a:t>
                  </a:r>
                  <a14:m>
                    <m:oMath xmlns:m="http://schemas.openxmlformats.org/officeDocument/2006/math"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=0,⋯,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a14:m>
                  <a:endPara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en-US" altLang="zh-TW" sz="16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lang="zh-TW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392" y="3212976"/>
                  <a:ext cx="4697696" cy="3649589"/>
                </a:xfrm>
                <a:prstGeom prst="rect">
                  <a:avLst/>
                </a:prstGeom>
                <a:blipFill>
                  <a:blip r:embed="rId19"/>
                  <a:stretch>
                    <a:fillRect l="-64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ectangle 15"/>
            <p:cNvSpPr/>
            <p:nvPr/>
          </p:nvSpPr>
          <p:spPr>
            <a:xfrm>
              <a:off x="1514382" y="4907342"/>
              <a:ext cx="3240360" cy="5378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8" name="Right Arrow 47"/>
          <p:cNvSpPr/>
          <p:nvPr/>
        </p:nvSpPr>
        <p:spPr>
          <a:xfrm>
            <a:off x="4727848" y="5085184"/>
            <a:ext cx="648072" cy="2880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Rectangle 48"/>
          <p:cNvSpPr/>
          <p:nvPr/>
        </p:nvSpPr>
        <p:spPr>
          <a:xfrm>
            <a:off x="2711624" y="3212976"/>
            <a:ext cx="1512168" cy="6818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008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Boundary conditions</a:t>
            </a:r>
            <a:endParaRPr lang="zh-TW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77334" y="1231638"/>
            <a:ext cx="53256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Two most basic forms of boundary condition (BC):</a:t>
            </a:r>
          </a:p>
          <a:p>
            <a:pPr marL="342900" indent="-342900">
              <a:buAutoNum type="arabicPeriod"/>
            </a:pPr>
            <a:r>
              <a:rPr lang="en-US" altLang="zh-TW" b="1" dirty="0" err="1"/>
              <a:t>D</a:t>
            </a:r>
            <a:r>
              <a:rPr lang="en-US" altLang="zh-TW" dirty="0" err="1"/>
              <a:t>irichlet</a:t>
            </a:r>
            <a:r>
              <a:rPr lang="en-US" altLang="zh-TW" dirty="0"/>
              <a:t> boundary condition</a:t>
            </a:r>
          </a:p>
          <a:p>
            <a:pPr marL="342900" indent="-342900">
              <a:buAutoNum type="arabicPeriod"/>
            </a:pPr>
            <a:r>
              <a:rPr lang="en-US" altLang="zh-TW" b="1" dirty="0"/>
              <a:t>N</a:t>
            </a:r>
            <a:r>
              <a:rPr lang="en-US" altLang="zh-TW" dirty="0"/>
              <a:t>eumann boundary condition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96926" y="2505670"/>
                <a:ext cx="885698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Let us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zh-TW" dirty="0"/>
                  <a:t> as the sets of the all points at the boundary of sample that satisfy the </a:t>
                </a:r>
                <a:r>
                  <a:rPr lang="en-US" altLang="zh-TW" dirty="0" err="1"/>
                  <a:t>Dirichlet</a:t>
                </a:r>
                <a:r>
                  <a:rPr lang="en-US" altLang="zh-TW" dirty="0"/>
                  <a:t> and Neumann conditions, respectively. So, the two BCs are written as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926" y="2505670"/>
                <a:ext cx="8856984" cy="923330"/>
              </a:xfrm>
              <a:prstGeom prst="rect">
                <a:avLst/>
              </a:prstGeom>
              <a:blipFill>
                <a:blip r:embed="rId3"/>
                <a:stretch>
                  <a:fillRect l="-551" t="-3947" r="-757" b="-85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6995518"/>
              </p:ext>
            </p:extLst>
          </p:nvPr>
        </p:nvGraphicFramePr>
        <p:xfrm>
          <a:off x="766763" y="3549650"/>
          <a:ext cx="5399087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15" name="Equation" r:id="rId4" imgW="3606480" imgH="774360" progId="Equation.DSMT4">
                  <p:embed/>
                </p:oleObj>
              </mc:Choice>
              <mc:Fallback>
                <p:oleObj name="Equation" r:id="rId4" imgW="3606480" imgH="774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6763" y="3549650"/>
                        <a:ext cx="5399087" cy="1158875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9047271"/>
              </p:ext>
            </p:extLst>
          </p:nvPr>
        </p:nvGraphicFramePr>
        <p:xfrm>
          <a:off x="767408" y="4941168"/>
          <a:ext cx="7034212" cy="167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16" name="Equation" r:id="rId6" imgW="4698720" imgH="1117440" progId="Equation.DSMT4">
                  <p:embed/>
                </p:oleObj>
              </mc:Choice>
              <mc:Fallback>
                <p:oleObj name="Equation" r:id="rId6" imgW="4698720" imgH="111744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7408" y="4941168"/>
                        <a:ext cx="7034212" cy="1674813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6439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4" y="188640"/>
            <a:ext cx="4752528" cy="648072"/>
          </a:xfrm>
        </p:spPr>
        <p:txBody>
          <a:bodyPr/>
          <a:lstStyle/>
          <a:p>
            <a:r>
              <a:rPr lang="en-US" altLang="zh-TW" dirty="0"/>
              <a:t>A simple example (1D)</a:t>
            </a:r>
            <a:endParaRPr lang="zh-TW" altLang="en-US" dirty="0"/>
          </a:p>
        </p:txBody>
      </p:sp>
      <p:sp>
        <p:nvSpPr>
          <p:cNvPr id="41" name="向右箭號 40"/>
          <p:cNvSpPr/>
          <p:nvPr/>
        </p:nvSpPr>
        <p:spPr>
          <a:xfrm>
            <a:off x="119336" y="5013176"/>
            <a:ext cx="336619" cy="1811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8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2175471"/>
              </p:ext>
            </p:extLst>
          </p:nvPr>
        </p:nvGraphicFramePr>
        <p:xfrm>
          <a:off x="549920" y="4293096"/>
          <a:ext cx="4826000" cy="217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55" name="Equation" r:id="rId4" imgW="3581280" imgH="1625400" progId="Equation.DSMT4">
                  <p:embed/>
                </p:oleObj>
              </mc:Choice>
              <mc:Fallback>
                <p:oleObj name="Equation" r:id="rId4" imgW="3581280" imgH="1625400" progId="Equation.DSMT4">
                  <p:embed/>
                  <p:pic>
                    <p:nvPicPr>
                      <p:cNvPr id="91" name="Object 3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9920" y="4293096"/>
                        <a:ext cx="4826000" cy="2179638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群組 3"/>
          <p:cNvGrpSpPr/>
          <p:nvPr/>
        </p:nvGrpSpPr>
        <p:grpSpPr>
          <a:xfrm>
            <a:off x="2639616" y="116632"/>
            <a:ext cx="7251352" cy="3586162"/>
            <a:chOff x="2470324" y="435631"/>
            <a:chExt cx="7251352" cy="3586162"/>
          </a:xfrm>
        </p:grpSpPr>
        <p:grpSp>
          <p:nvGrpSpPr>
            <p:cNvPr id="14" name="群組 13"/>
            <p:cNvGrpSpPr/>
            <p:nvPr/>
          </p:nvGrpSpPr>
          <p:grpSpPr>
            <a:xfrm>
              <a:off x="2470324" y="435631"/>
              <a:ext cx="7251352" cy="3091411"/>
              <a:chOff x="2470324" y="435631"/>
              <a:chExt cx="7251352" cy="3091411"/>
            </a:xfrm>
          </p:grpSpPr>
          <p:grpSp>
            <p:nvGrpSpPr>
              <p:cNvPr id="8" name="群組 7"/>
              <p:cNvGrpSpPr/>
              <p:nvPr/>
            </p:nvGrpSpPr>
            <p:grpSpPr>
              <a:xfrm>
                <a:off x="2470324" y="3306717"/>
                <a:ext cx="7251352" cy="220325"/>
                <a:chOff x="2470324" y="3306717"/>
                <a:chExt cx="7251352" cy="220325"/>
              </a:xfrm>
            </p:grpSpPr>
            <p:sp>
              <p:nvSpPr>
                <p:cNvPr id="70" name="Oval 22"/>
                <p:cNvSpPr/>
                <p:nvPr/>
              </p:nvSpPr>
              <p:spPr>
                <a:xfrm>
                  <a:off x="4973869" y="3310928"/>
                  <a:ext cx="208664" cy="21611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1" name="Oval 23"/>
                <p:cNvSpPr/>
                <p:nvPr/>
              </p:nvSpPr>
              <p:spPr>
                <a:xfrm>
                  <a:off x="5475812" y="3308822"/>
                  <a:ext cx="208664" cy="21611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2" name="Oval 24"/>
                <p:cNvSpPr/>
                <p:nvPr/>
              </p:nvSpPr>
              <p:spPr>
                <a:xfrm>
                  <a:off x="5974670" y="3308822"/>
                  <a:ext cx="208664" cy="21611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3" name="Oval 27"/>
                <p:cNvSpPr/>
                <p:nvPr/>
              </p:nvSpPr>
              <p:spPr>
                <a:xfrm>
                  <a:off x="6473528" y="3308822"/>
                  <a:ext cx="208664" cy="21611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4" name="Oval 21"/>
                <p:cNvSpPr/>
                <p:nvPr/>
              </p:nvSpPr>
              <p:spPr>
                <a:xfrm>
                  <a:off x="6972386" y="3308822"/>
                  <a:ext cx="208664" cy="21611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5" name="Oval 21"/>
                <p:cNvSpPr/>
                <p:nvPr/>
              </p:nvSpPr>
              <p:spPr>
                <a:xfrm>
                  <a:off x="4471926" y="3308822"/>
                  <a:ext cx="208664" cy="216114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6" name="Oval 22"/>
                <p:cNvSpPr/>
                <p:nvPr/>
              </p:nvSpPr>
              <p:spPr>
                <a:xfrm>
                  <a:off x="2972267" y="3308822"/>
                  <a:ext cx="208664" cy="21611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7" name="Oval 23"/>
                <p:cNvSpPr/>
                <p:nvPr/>
              </p:nvSpPr>
              <p:spPr>
                <a:xfrm>
                  <a:off x="3474210" y="3306717"/>
                  <a:ext cx="208664" cy="216114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8" name="Oval 24"/>
                <p:cNvSpPr/>
                <p:nvPr/>
              </p:nvSpPr>
              <p:spPr>
                <a:xfrm>
                  <a:off x="3973068" y="3306717"/>
                  <a:ext cx="208664" cy="216114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9" name="Oval 21"/>
                <p:cNvSpPr/>
                <p:nvPr/>
              </p:nvSpPr>
              <p:spPr>
                <a:xfrm>
                  <a:off x="2470324" y="3306717"/>
                  <a:ext cx="208664" cy="21611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0" name="Oval 22"/>
                <p:cNvSpPr/>
                <p:nvPr/>
              </p:nvSpPr>
              <p:spPr>
                <a:xfrm>
                  <a:off x="7973571" y="3308822"/>
                  <a:ext cx="208664" cy="216114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1" name="Oval 23"/>
                <p:cNvSpPr/>
                <p:nvPr/>
              </p:nvSpPr>
              <p:spPr>
                <a:xfrm>
                  <a:off x="8475514" y="3306717"/>
                  <a:ext cx="208664" cy="216114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2" name="Oval 24"/>
                <p:cNvSpPr/>
                <p:nvPr/>
              </p:nvSpPr>
              <p:spPr>
                <a:xfrm>
                  <a:off x="8974371" y="3306717"/>
                  <a:ext cx="208664" cy="21611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3" name="Oval 21"/>
                <p:cNvSpPr/>
                <p:nvPr/>
              </p:nvSpPr>
              <p:spPr>
                <a:xfrm>
                  <a:off x="7471627" y="3306717"/>
                  <a:ext cx="208664" cy="216114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4" name="Oval 21"/>
                <p:cNvSpPr/>
                <p:nvPr/>
              </p:nvSpPr>
              <p:spPr>
                <a:xfrm>
                  <a:off x="9513012" y="3306717"/>
                  <a:ext cx="208664" cy="21611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64" name="群組 63"/>
              <p:cNvGrpSpPr/>
              <p:nvPr/>
            </p:nvGrpSpPr>
            <p:grpSpPr>
              <a:xfrm>
                <a:off x="2979675" y="435631"/>
                <a:ext cx="6194978" cy="2890136"/>
                <a:chOff x="2984500" y="437264"/>
                <a:chExt cx="6178550" cy="2890136"/>
              </a:xfrm>
            </p:grpSpPr>
            <p:grpSp>
              <p:nvGrpSpPr>
                <p:cNvPr id="65" name="群組 64"/>
                <p:cNvGrpSpPr/>
                <p:nvPr/>
              </p:nvGrpSpPr>
              <p:grpSpPr>
                <a:xfrm>
                  <a:off x="2984500" y="800100"/>
                  <a:ext cx="6178550" cy="2527300"/>
                  <a:chOff x="2552701" y="1314454"/>
                  <a:chExt cx="7058024" cy="2890745"/>
                </a:xfrm>
              </p:grpSpPr>
              <p:pic>
                <p:nvPicPr>
                  <p:cNvPr id="68" name="圖片 67"/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2552701" y="1314454"/>
                    <a:ext cx="7058024" cy="2882511"/>
                  </a:xfrm>
                  <a:prstGeom prst="rect">
                    <a:avLst/>
                  </a:prstGeom>
                </p:spPr>
              </p:pic>
              <p:pic>
                <p:nvPicPr>
                  <p:cNvPr id="69" name="圖片 68"/>
                  <p:cNvPicPr>
                    <a:picLocks noChangeAspect="1"/>
                  </p:cNvPicPr>
                  <p:nvPr/>
                </p:nvPicPr>
                <p:blipFill>
                  <a:blip r:embed="rId7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tretch>
                    <a:fillRect/>
                  </a:stretch>
                </p:blipFill>
                <p:spPr>
                  <a:xfrm>
                    <a:off x="4362450" y="1556792"/>
                    <a:ext cx="3467100" cy="2648407"/>
                  </a:xfrm>
                  <a:prstGeom prst="rect">
                    <a:avLst/>
                  </a:prstGeom>
                </p:spPr>
              </p:pic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文字方塊 65"/>
                    <p:cNvSpPr txBox="1"/>
                    <p:nvPr/>
                  </p:nvSpPr>
                  <p:spPr>
                    <a:xfrm>
                      <a:off x="5746103" y="885441"/>
                      <a:ext cx="650243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TW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US" altLang="zh-TW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6" name="文字方塊 6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46103" y="885441"/>
                      <a:ext cx="650243" cy="338554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 b="-107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文字方塊 66"/>
                    <p:cNvSpPr txBox="1"/>
                    <p:nvPr/>
                  </p:nvSpPr>
                  <p:spPr>
                    <a:xfrm>
                      <a:off x="5762447" y="437264"/>
                      <a:ext cx="667106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7" name="文字方塊 6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62447" y="437264"/>
                      <a:ext cx="667106" cy="338554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 b="-107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7" name="群組 6"/>
            <p:cNvGrpSpPr/>
            <p:nvPr/>
          </p:nvGrpSpPr>
          <p:grpSpPr>
            <a:xfrm>
              <a:off x="3287225" y="2564943"/>
              <a:ext cx="5613691" cy="1456850"/>
              <a:chOff x="3287225" y="2564943"/>
              <a:chExt cx="5613691" cy="1456850"/>
            </a:xfrm>
          </p:grpSpPr>
          <p:cxnSp>
            <p:nvCxnSpPr>
              <p:cNvPr id="10" name="直線接點 9"/>
              <p:cNvCxnSpPr/>
              <p:nvPr/>
            </p:nvCxnSpPr>
            <p:spPr>
              <a:xfrm>
                <a:off x="3584932" y="3136742"/>
                <a:ext cx="0" cy="49427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矩形 10"/>
                  <p:cNvSpPr/>
                  <p:nvPr/>
                </p:nvSpPr>
                <p:spPr>
                  <a:xfrm>
                    <a:off x="5863236" y="3559657"/>
                    <a:ext cx="47455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11" name="矩形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63236" y="3559657"/>
                    <a:ext cx="474552" cy="369332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矩形 11"/>
                  <p:cNvSpPr/>
                  <p:nvPr/>
                </p:nvSpPr>
                <p:spPr>
                  <a:xfrm>
                    <a:off x="6352553" y="3559657"/>
                    <a:ext cx="47455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12" name="矩形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52553" y="3559657"/>
                    <a:ext cx="474552" cy="369332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矩形 12"/>
                  <p:cNvSpPr/>
                  <p:nvPr/>
                </p:nvSpPr>
                <p:spPr>
                  <a:xfrm>
                    <a:off x="5367993" y="3554999"/>
                    <a:ext cx="46467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13" name="矩形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67993" y="3554999"/>
                    <a:ext cx="464679" cy="369332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矩形 14"/>
                  <p:cNvSpPr/>
                  <p:nvPr/>
                </p:nvSpPr>
                <p:spPr>
                  <a:xfrm>
                    <a:off x="3338540" y="3633982"/>
                    <a:ext cx="47455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15" name="矩形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8540" y="3633982"/>
                    <a:ext cx="474552" cy="369332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矩形 15"/>
                  <p:cNvSpPr/>
                  <p:nvPr/>
                </p:nvSpPr>
                <p:spPr>
                  <a:xfrm>
                    <a:off x="3871614" y="3554999"/>
                    <a:ext cx="46923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16" name="矩形 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71614" y="3554999"/>
                    <a:ext cx="469231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矩形 16"/>
                  <p:cNvSpPr/>
                  <p:nvPr/>
                </p:nvSpPr>
                <p:spPr>
                  <a:xfrm>
                    <a:off x="4364282" y="3554999"/>
                    <a:ext cx="47455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17" name="矩形 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4282" y="3554999"/>
                    <a:ext cx="474552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" name="矩形 17"/>
              <p:cNvSpPr/>
              <p:nvPr/>
            </p:nvSpPr>
            <p:spPr>
              <a:xfrm>
                <a:off x="3287225" y="2607391"/>
                <a:ext cx="579996" cy="1395923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7" name="直線接點 26"/>
              <p:cNvCxnSpPr/>
              <p:nvPr/>
            </p:nvCxnSpPr>
            <p:spPr>
              <a:xfrm>
                <a:off x="8568986" y="3139712"/>
                <a:ext cx="0" cy="49427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44"/>
              <p:cNvSpPr txBox="1"/>
              <p:nvPr/>
            </p:nvSpPr>
            <p:spPr>
              <a:xfrm>
                <a:off x="3302643" y="2779021"/>
                <a:ext cx="5645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solidFill>
                      <a:srgbClr val="FF0000"/>
                    </a:solidFill>
                  </a:rPr>
                  <a:t>V=0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9" name="TextBox 44"/>
              <p:cNvSpPr txBox="1"/>
              <p:nvPr/>
            </p:nvSpPr>
            <p:spPr>
              <a:xfrm>
                <a:off x="8286697" y="2767410"/>
                <a:ext cx="5645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solidFill>
                      <a:srgbClr val="FF0000"/>
                    </a:solidFill>
                  </a:rPr>
                  <a:t>V=0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3287225" y="2564943"/>
                <a:ext cx="6222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>
                    <a:solidFill>
                      <a:srgbClr val="FF0000"/>
                    </a:solidFill>
                  </a:rPr>
                  <a:t>B.C.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8257374" y="2574681"/>
                <a:ext cx="6222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>
                    <a:solidFill>
                      <a:srgbClr val="FF0000"/>
                    </a:solidFill>
                  </a:rPr>
                  <a:t>B.C.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8278519" y="2625870"/>
                <a:ext cx="579996" cy="1395923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3" name="直線單箭頭接點 32">
                <a:extLst>
                  <a:ext uri="{FF2B5EF4-FFF2-40B4-BE49-F238E27FC236}">
                    <a16:creationId xmlns:a16="http://schemas.microsoft.com/office/drawing/2014/main" id="{15E77BCC-0F42-46E8-91F7-73D28D4D71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82549" y="3425578"/>
                <a:ext cx="29652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文字方塊 33">
                    <a:extLst>
                      <a:ext uri="{FF2B5EF4-FFF2-40B4-BE49-F238E27FC236}">
                        <a16:creationId xmlns:a16="http://schemas.microsoft.com/office/drawing/2014/main" id="{E7B1C1E6-CA07-4D9B-A0E8-0084462C40F4}"/>
                      </a:ext>
                    </a:extLst>
                  </p:cNvPr>
                  <p:cNvSpPr txBox="1"/>
                  <p:nvPr/>
                </p:nvSpPr>
                <p:spPr>
                  <a:xfrm>
                    <a:off x="5637908" y="3048592"/>
                    <a:ext cx="3858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34" name="文字方塊 33">
                    <a:extLst>
                      <a:ext uri="{FF2B5EF4-FFF2-40B4-BE49-F238E27FC236}">
                        <a16:creationId xmlns:a16="http://schemas.microsoft.com/office/drawing/2014/main" id="{E7B1C1E6-CA07-4D9B-A0E8-0084462C40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7908" y="3048592"/>
                    <a:ext cx="385810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矩形 34"/>
                  <p:cNvSpPr/>
                  <p:nvPr/>
                </p:nvSpPr>
                <p:spPr>
                  <a:xfrm>
                    <a:off x="7849835" y="3559657"/>
                    <a:ext cx="46974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35" name="矩形 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49835" y="3559657"/>
                    <a:ext cx="469744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矩形 35"/>
                  <p:cNvSpPr/>
                  <p:nvPr/>
                </p:nvSpPr>
                <p:spPr>
                  <a:xfrm>
                    <a:off x="8333901" y="3633982"/>
                    <a:ext cx="56701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36" name="矩形 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33901" y="3633982"/>
                    <a:ext cx="567015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矩形 36"/>
                  <p:cNvSpPr/>
                  <p:nvPr/>
                </p:nvSpPr>
                <p:spPr>
                  <a:xfrm>
                    <a:off x="7353818" y="3559657"/>
                    <a:ext cx="47455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37" name="矩形 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53818" y="3559657"/>
                    <a:ext cx="474552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矩形 38"/>
                  <p:cNvSpPr/>
                  <p:nvPr/>
                </p:nvSpPr>
                <p:spPr>
                  <a:xfrm>
                    <a:off x="6829204" y="3559657"/>
                    <a:ext cx="47455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39" name="矩形 3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29204" y="3559657"/>
                    <a:ext cx="474552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矩形 39"/>
                  <p:cNvSpPr/>
                  <p:nvPr/>
                </p:nvSpPr>
                <p:spPr>
                  <a:xfrm>
                    <a:off x="4850552" y="3554999"/>
                    <a:ext cx="47455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40" name="矩形 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50552" y="3554999"/>
                    <a:ext cx="474552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514649" y="1100465"/>
                <a:ext cx="4126569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Take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</a:t>
                </a:r>
                <a:r>
                  <a:rPr lang="zh-TW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boundary</a:t>
                </a:r>
                <a:r>
                  <a:rPr lang="zh-TW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condition</a:t>
                </a:r>
                <a:r>
                  <a:rPr lang="zh-TW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(BC):</a:t>
                </a:r>
                <a:r>
                  <a:rPr lang="zh-TW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=0, </m:t>
                      </m:r>
                      <m:sSub>
                        <m:sSubPr>
                          <m:ctrlP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49" y="1100465"/>
                <a:ext cx="4126569" cy="646331"/>
              </a:xfrm>
              <a:prstGeom prst="rect">
                <a:avLst/>
              </a:prstGeom>
              <a:blipFill>
                <a:blip r:embed="rId29"/>
                <a:stretch>
                  <a:fillRect l="-1031" t="-463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向右箭號 40"/>
          <p:cNvSpPr/>
          <p:nvPr/>
        </p:nvSpPr>
        <p:spPr>
          <a:xfrm>
            <a:off x="7320136" y="5229200"/>
            <a:ext cx="336619" cy="1811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向右箭號 40"/>
          <p:cNvSpPr/>
          <p:nvPr/>
        </p:nvSpPr>
        <p:spPr>
          <a:xfrm>
            <a:off x="5447928" y="5229200"/>
            <a:ext cx="336619" cy="1811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9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3463444"/>
              </p:ext>
            </p:extLst>
          </p:nvPr>
        </p:nvGraphicFramePr>
        <p:xfrm>
          <a:off x="5951983" y="5157192"/>
          <a:ext cx="1164241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56" name="Equation" r:id="rId30" imgW="812520" imgH="253800" progId="Equation.DSMT4">
                  <p:embed/>
                </p:oleObj>
              </mc:Choice>
              <mc:Fallback>
                <p:oleObj name="Equation" r:id="rId30" imgW="812520" imgH="253800" progId="Equation.DSMT4">
                  <p:embed/>
                  <p:pic>
                    <p:nvPicPr>
                      <p:cNvPr id="48" name="Object 31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5951983" y="5157192"/>
                        <a:ext cx="1164241" cy="36004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7896200" y="4653136"/>
            <a:ext cx="3557128" cy="1785104"/>
            <a:chOff x="8544272" y="4653136"/>
            <a:chExt cx="3557128" cy="1785104"/>
          </a:xfrm>
        </p:grpSpPr>
        <p:sp>
          <p:nvSpPr>
            <p:cNvPr id="43" name="TextBox 16">
              <a:extLst>
                <a:ext uri="{FF2B5EF4-FFF2-40B4-BE49-F238E27FC236}">
                  <a16:creationId xmlns:a16="http://schemas.microsoft.com/office/drawing/2014/main" id="{455CF5E6-F13B-49AF-BA2B-696B0452D588}"/>
                </a:ext>
              </a:extLst>
            </p:cNvPr>
            <p:cNvSpPr txBox="1"/>
            <p:nvPr/>
          </p:nvSpPr>
          <p:spPr>
            <a:xfrm>
              <a:off x="8544272" y="4653136"/>
              <a:ext cx="3557128" cy="178510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Two </a:t>
              </a:r>
              <a:r>
                <a:rPr lang="en-US" altLang="zh-TW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ways to find [V]: </a:t>
              </a:r>
            </a:p>
            <a:p>
              <a:pPr marL="457200" indent="-457200">
                <a:buAutoNum type="arabicPeriod"/>
              </a:pPr>
              <a:r>
                <a:rPr lang="en-US" altLang="zh-TW" sz="2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Direct matrix </a:t>
              </a:r>
              <a:r>
                <a:rPr lang="en-US" altLang="zh-TW" sz="2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inversion:</a:t>
              </a:r>
            </a:p>
            <a:p>
              <a:endParaRPr lang="en-US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457200" indent="-457200">
                <a:buAutoNum type="arabicPeriod"/>
              </a:pPr>
              <a:endPara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457200" indent="-457200">
                <a:buAutoNum type="arabicPeriod"/>
              </a:pPr>
              <a:r>
                <a:rPr lang="en-US" altLang="zh-TW" sz="2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Relaxation </a:t>
              </a:r>
              <a:r>
                <a:rPr lang="en-US" altLang="zh-TW" sz="2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method</a:t>
              </a:r>
            </a:p>
          </p:txBody>
        </p:sp>
        <p:graphicFrame>
          <p:nvGraphicFramePr>
            <p:cNvPr id="60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69019953"/>
                </p:ext>
              </p:extLst>
            </p:nvPr>
          </p:nvGraphicFramePr>
          <p:xfrm>
            <a:off x="9120336" y="5301208"/>
            <a:ext cx="1252538" cy="374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757" name="Equation" r:id="rId32" imgW="927000" imgH="279360" progId="Equation.DSMT4">
                    <p:embed/>
                  </p:oleObj>
                </mc:Choice>
                <mc:Fallback>
                  <p:oleObj name="Equation" r:id="rId32" imgW="927000" imgH="279360" progId="Equation.DSMT4">
                    <p:embed/>
                    <p:pic>
                      <p:nvPicPr>
                        <p:cNvPr id="59" name="Object 31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9120336" y="5301208"/>
                          <a:ext cx="1252538" cy="374650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4094140" y="1923871"/>
                <a:ext cx="9853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140" y="1923871"/>
                <a:ext cx="985398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200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1384" y="2404534"/>
            <a:ext cx="11161240" cy="1646302"/>
          </a:xfrm>
          <a:solidFill>
            <a:schemeClr val="bg1"/>
          </a:solidFill>
          <a:ln w="28575">
            <a:noFill/>
          </a:ln>
        </p:spPr>
        <p:txBody>
          <a:bodyPr/>
          <a:lstStyle/>
          <a:p>
            <a:pPr algn="ctr"/>
            <a:r>
              <a:rPr lang="en-US" altLang="zh-TW" dirty="0" smtClean="0"/>
              <a:t>Method of direct matrix-inversion</a:t>
            </a:r>
            <a:endParaRPr lang="zh-TW" altLang="en-US" dirty="0"/>
          </a:p>
        </p:txBody>
      </p:sp>
      <p:graphicFrame>
        <p:nvGraphicFramePr>
          <p:cNvPr id="9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941276"/>
              </p:ext>
            </p:extLst>
          </p:nvPr>
        </p:nvGraphicFramePr>
        <p:xfrm>
          <a:off x="767408" y="4725144"/>
          <a:ext cx="6328954" cy="10799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5" name="Equation" r:id="rId4" imgW="1320480" imgH="228600" progId="Equation.DSMT4">
                  <p:embed/>
                </p:oleObj>
              </mc:Choice>
              <mc:Fallback>
                <p:oleObj name="Equation" r:id="rId4" imgW="1320480" imgH="228600" progId="Equation.DSMT4">
                  <p:embed/>
                  <p:pic>
                    <p:nvPicPr>
                      <p:cNvPr id="55" name="Object 3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7408" y="4725144"/>
                        <a:ext cx="6328954" cy="1079972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422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63830</TotalTime>
  <Words>7156</Words>
  <Application>Microsoft Office PowerPoint</Application>
  <PresentationFormat>Widescreen</PresentationFormat>
  <Paragraphs>553</Paragraphs>
  <Slides>41</Slides>
  <Notes>40</Notes>
  <HiddenSlides>1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2" baseType="lpstr">
      <vt:lpstr>微軟正黑體</vt:lpstr>
      <vt:lpstr>新細明體</vt:lpstr>
      <vt:lpstr>Arial</vt:lpstr>
      <vt:lpstr>Calibri</vt:lpstr>
      <vt:lpstr>Cambria Math</vt:lpstr>
      <vt:lpstr>Times New Roman</vt:lpstr>
      <vt:lpstr>Trebuchet MS</vt:lpstr>
      <vt:lpstr>Wingdings</vt:lpstr>
      <vt:lpstr>Wingdings 3</vt:lpstr>
      <vt:lpstr>Facet</vt:lpstr>
      <vt:lpstr>Equation</vt:lpstr>
      <vt:lpstr>Electrostatics- solving the partial differential eqs. (PDEs) </vt:lpstr>
      <vt:lpstr>Poisson’s equation</vt:lpstr>
      <vt:lpstr>Laplace’s equation</vt:lpstr>
      <vt:lpstr>Poisson’s equation</vt:lpstr>
      <vt:lpstr>Solving Poisson’s eq.: finite difference scheme</vt:lpstr>
      <vt:lpstr>A simple example (1D)</vt:lpstr>
      <vt:lpstr>Boundary conditions</vt:lpstr>
      <vt:lpstr>A simple example (1D)</vt:lpstr>
      <vt:lpstr>Method of direct matrix-inversion</vt:lpstr>
      <vt:lpstr>PowerPoint Presentation</vt:lpstr>
      <vt:lpstr>An uniformly-charged sheet:  analytical solution</vt:lpstr>
      <vt:lpstr>Numpy: Matrix inversion</vt:lpstr>
      <vt:lpstr>Potential induced by a uniformly-charged plane: the code</vt:lpstr>
      <vt:lpstr>PowerPoint Presentation</vt:lpstr>
      <vt:lpstr>Exercise: an uniformly charged line (2D problem)</vt:lpstr>
      <vt:lpstr>Exercise: an uniformly charged line (N=3)</vt:lpstr>
      <vt:lpstr>An uniformly charged line: analytical solution</vt:lpstr>
      <vt:lpstr>Homework: An uniformly charged line</vt:lpstr>
      <vt:lpstr>Exercise: an uniformly charged line (N=11,51)</vt:lpstr>
      <vt:lpstr>Electric field</vt:lpstr>
      <vt:lpstr>Electric field</vt:lpstr>
      <vt:lpstr>Electric field: the two definitions</vt:lpstr>
      <vt:lpstr>Matplotlib: 2D contour plot</vt:lpstr>
      <vt:lpstr>PowerPoint Presentation</vt:lpstr>
      <vt:lpstr>A parallel plate capacitor</vt:lpstr>
      <vt:lpstr>Problem: A parallel plate capacitor</vt:lpstr>
      <vt:lpstr>The relaxation method </vt:lpstr>
      <vt:lpstr>PowerPoint Presentation</vt:lpstr>
      <vt:lpstr>The method of relaxation</vt:lpstr>
      <vt:lpstr>Electrostatics in 3D: a point charge</vt:lpstr>
      <vt:lpstr>Electrostatics in 3D: a point charge</vt:lpstr>
      <vt:lpstr>Relaxation method: convergence test</vt:lpstr>
      <vt:lpstr>The method of successive over-relaxation(SOR)</vt:lpstr>
      <vt:lpstr>SOR method: convergence test</vt:lpstr>
      <vt:lpstr>Laplace’s equation</vt:lpstr>
      <vt:lpstr>Laplace’s eq.: Electrostatic potential</vt:lpstr>
      <vt:lpstr>A 2D example: two parallel biased plates</vt:lpstr>
      <vt:lpstr>PowerPoint Presentation</vt:lpstr>
      <vt:lpstr>PowerPoint Presentation</vt:lpstr>
      <vt:lpstr>Quantum computation: simulation of the confining potential of double quantum dots – a single charge qubit</vt:lpstr>
      <vt:lpstr>Electrostatic confining potential of single quantum dot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Partial differential equations (PDEs)</dc:title>
  <dc:creator>Shun-Jen Cheng</dc:creator>
  <cp:lastModifiedBy>Shun-Jen Cheng</cp:lastModifiedBy>
  <cp:revision>582</cp:revision>
  <cp:lastPrinted>2019-11-08T06:34:03Z</cp:lastPrinted>
  <dcterms:created xsi:type="dcterms:W3CDTF">2019-08-27T07:56:04Z</dcterms:created>
  <dcterms:modified xsi:type="dcterms:W3CDTF">2021-04-19T06:40:37Z</dcterms:modified>
</cp:coreProperties>
</file>