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8" r:id="rId2"/>
    <p:sldId id="274" r:id="rId3"/>
    <p:sldId id="289" r:id="rId4"/>
    <p:sldId id="288" r:id="rId5"/>
    <p:sldId id="259" r:id="rId6"/>
    <p:sldId id="257" r:id="rId7"/>
    <p:sldId id="260" r:id="rId8"/>
    <p:sldId id="261" r:id="rId9"/>
    <p:sldId id="277" r:id="rId10"/>
    <p:sldId id="279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86" r:id="rId21"/>
    <p:sldId id="272" r:id="rId22"/>
    <p:sldId id="278" r:id="rId23"/>
    <p:sldId id="285" r:id="rId24"/>
    <p:sldId id="284" r:id="rId25"/>
    <p:sldId id="280" r:id="rId26"/>
    <p:sldId id="282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>
      <p:cViewPr varScale="1">
        <p:scale>
          <a:sx n="86" d="100"/>
          <a:sy n="86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469D5-F2CB-4BCE-94E7-266BABA49FB5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77A9-4A70-4986-8938-45C407AF9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1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E77A9-4A70-4986-8938-45C407AF92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5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E77A9-4A70-4986-8938-45C407AF923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30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1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79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5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7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0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4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4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5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6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0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3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EB0A-C51B-4A78-BE43-BDC07F38348A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B2AAD5-7D68-46DC-92B2-3AD0A7E5E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1.png"/><Relationship Id="rId4" Type="http://schemas.openxmlformats.org/officeDocument/2006/relationships/image" Target="../media/image19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png"/><Relationship Id="rId4" Type="http://schemas.openxmlformats.org/officeDocument/2006/relationships/image" Target="../media/image24.wmf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2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Numerical integration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3, “An introduction to computational physics”, </a:t>
            </a:r>
          </a:p>
          <a:p>
            <a:r>
              <a:rPr lang="en-US" altLang="zh-TW" dirty="0"/>
              <a:t>Tao Pang, 2</a:t>
            </a:r>
            <a:r>
              <a:rPr lang="en-US" altLang="zh-TW" baseline="30000" dirty="0"/>
              <a:t>nd</a:t>
            </a:r>
            <a:r>
              <a:rPr lang="en-US" altLang="zh-TW" dirty="0"/>
              <a:t> ed., Cambridge Univ. Press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9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298986" cy="1320800"/>
          </a:xfrm>
        </p:spPr>
        <p:txBody>
          <a:bodyPr/>
          <a:lstStyle/>
          <a:p>
            <a:r>
              <a:rPr lang="en-US" altLang="zh-TW" dirty="0" smtClean="0"/>
              <a:t>Selection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/>
              <a:t>o</a:t>
            </a:r>
            <a:r>
              <a:rPr lang="en-US" altLang="zh-TW" dirty="0" smtClean="0"/>
              <a:t>ptical transitions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an infinite potential well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15880" y="1628800"/>
                <a:ext cx="6336704" cy="1946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,0,0)</m:t>
                    </m:r>
                  </m:oMath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dirty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According the Fermi’s golden rule,</a:t>
                </a:r>
              </a:p>
              <a:p>
                <a:r>
                  <a:rPr lang="en-US" altLang="zh-TW" dirty="0"/>
                  <a:t>t</a:t>
                </a:r>
                <a:r>
                  <a:rPr lang="en-US" altLang="zh-TW" dirty="0" smtClean="0"/>
                  <a:t>he transition rate 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628800"/>
                <a:ext cx="6336704" cy="1946815"/>
              </a:xfrm>
              <a:prstGeom prst="rect">
                <a:avLst/>
              </a:prstGeom>
              <a:blipFill>
                <a:blip r:embed="rId2"/>
                <a:stretch>
                  <a:fillRect l="-866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95400" y="3284984"/>
            <a:ext cx="4056424" cy="2601580"/>
            <a:chOff x="695400" y="3284984"/>
            <a:chExt cx="4056424" cy="260158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95400" y="5517232"/>
              <a:ext cx="3744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983432" y="3429000"/>
              <a:ext cx="3240360" cy="207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5560" y="3356992"/>
              <a:ext cx="936104" cy="216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35560" y="3284984"/>
              <a:ext cx="0" cy="223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071664" y="3284984"/>
              <a:ext cx="0" cy="2232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67808" y="5373216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808" y="5373216"/>
                  <a:ext cx="38401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75520" y="5517232"/>
                  <a:ext cx="813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520" y="5517232"/>
                  <a:ext cx="8136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2135560" y="5445232"/>
              <a:ext cx="0" cy="144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063552" y="4293096"/>
                  <a:ext cx="82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552" y="4293096"/>
                  <a:ext cx="82022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2063552" y="5229200"/>
              <a:ext cx="1116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63552" y="4869160"/>
                  <a:ext cx="82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552" y="4869160"/>
                  <a:ext cx="82022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2063552" y="4653136"/>
              <a:ext cx="1116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999656" y="4653136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27672" y="3933056"/>
              <a:ext cx="1116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063552" y="3635732"/>
                  <a:ext cx="82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552" y="3635732"/>
                  <a:ext cx="8202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639616" y="5517232"/>
                  <a:ext cx="862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616" y="5517232"/>
                  <a:ext cx="8620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3071664" y="5445224"/>
              <a:ext cx="0" cy="144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015880" y="4293096"/>
                <a:ext cx="5616624" cy="23261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Find the optical matrix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 of the transition  from the lowest bound state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to the </a:t>
                </a:r>
                <a:r>
                  <a:rPr lang="en-US" altLang="zh-TW" dirty="0" smtClean="0"/>
                  <a:t>excited </a:t>
                </a:r>
                <a:r>
                  <a:rPr lang="en-US" altLang="zh-TW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for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,3,4,5…</m:t>
                    </m:r>
                  </m:oMath>
                </a14:m>
                <a:r>
                  <a:rPr lang="en-US" altLang="zh-TW" dirty="0" smtClean="0"/>
                  <a:t> of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infinite </a:t>
                </a:r>
                <a:r>
                  <a:rPr lang="en-US" altLang="zh-TW" dirty="0" smtClean="0"/>
                  <a:t>quantum well of width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altLang="zh-TW" dirty="0" smtClean="0"/>
                  <a:t> under the resonant light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 smtClean="0"/>
                  <a:t>Hints: </a:t>
                </a:r>
                <a:r>
                  <a:rPr lang="en-US" altLang="zh-TW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e>
                    </m:ra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 smtClean="0"/>
                  <a:t>. </a:t>
                </a:r>
                <a:endParaRPr lang="en-US" altLang="zh-TW" dirty="0" smtClean="0"/>
              </a:p>
              <a:p>
                <a:r>
                  <a:rPr lang="zh-TW" altLang="en-US" dirty="0"/>
                  <a:t> </a:t>
                </a:r>
                <a:r>
                  <a:rPr lang="zh-TW" altLang="en-US" dirty="0" smtClean="0"/>
                  <a:t>         </a:t>
                </a:r>
                <a:r>
                  <a:rPr lang="en-US" altLang="zh-TW" dirty="0" smtClean="0"/>
                  <a:t>2</a:t>
                </a:r>
                <a:r>
                  <a:rPr lang="en-US" altLang="zh-TW" dirty="0" smtClean="0"/>
                  <a:t>. take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zh-TW" dirty="0" smtClean="0"/>
                  <a:t>1 for simplicity</a:t>
                </a:r>
                <a:endParaRPr lang="zh-TW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293096"/>
                <a:ext cx="5616624" cy="2326150"/>
              </a:xfrm>
              <a:prstGeom prst="rect">
                <a:avLst/>
              </a:prstGeom>
              <a:blipFill>
                <a:blip r:embed="rId9"/>
                <a:stretch>
                  <a:fillRect l="-977" t="-1571" b="-28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3143672" y="3933056"/>
            <a:ext cx="8384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0"/>
            <a:ext cx="3791744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 smtClean="0"/>
              <a:t>HW 4.1: deadline </a:t>
            </a:r>
            <a:r>
              <a:rPr lang="en-US" altLang="zh-TW" sz="2400" b="1" dirty="0" smtClean="0"/>
              <a:t>04/19</a:t>
            </a:r>
            <a:endParaRPr lang="zh-TW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32" y="1778375"/>
            <a:ext cx="3091115" cy="13121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87219" y="4100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X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5826" y="47878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O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Simpson </a:t>
            </a:r>
            <a:r>
              <a:rPr lang="en-US" altLang="zh-TW" dirty="0" smtClean="0"/>
              <a:t>rule: using the Lagrange interpolation</a:t>
            </a:r>
            <a:endParaRPr lang="zh-TW" altLang="en-US" dirty="0"/>
          </a:p>
        </p:txBody>
      </p:sp>
      <p:graphicFrame>
        <p:nvGraphicFramePr>
          <p:cNvPr id="3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323045"/>
              </p:ext>
            </p:extLst>
          </p:nvPr>
        </p:nvGraphicFramePr>
        <p:xfrm>
          <a:off x="767408" y="2132856"/>
          <a:ext cx="107569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3" imgW="6502320" imgH="685800" progId="Equation.DSMT4">
                  <p:embed/>
                </p:oleObj>
              </mc:Choice>
              <mc:Fallback>
                <p:oleObj name="Equation" r:id="rId3" imgW="6502320" imgH="6858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2132856"/>
                        <a:ext cx="10756900" cy="1131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77544"/>
              </p:ext>
            </p:extLst>
          </p:nvPr>
        </p:nvGraphicFramePr>
        <p:xfrm>
          <a:off x="5260975" y="4238361"/>
          <a:ext cx="5875585" cy="12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5" imgW="4419360" imgH="939600" progId="Equation.DSMT4">
                  <p:embed/>
                </p:oleObj>
              </mc:Choice>
              <mc:Fallback>
                <p:oleObj name="Equation" r:id="rId5" imgW="4419360" imgH="939600" progId="Equation.DSMT4">
                  <p:embed/>
                  <p:pic>
                    <p:nvPicPr>
                      <p:cNvPr id="9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0975" y="4238361"/>
                        <a:ext cx="5875585" cy="124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1384" y="3573016"/>
            <a:ext cx="4320480" cy="3208533"/>
            <a:chOff x="767408" y="3645024"/>
            <a:chExt cx="4320480" cy="32085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408" y="3645024"/>
              <a:ext cx="4320480" cy="3208533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432106" y="4221088"/>
              <a:ext cx="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84234" y="4221088"/>
              <a:ext cx="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708652" y="4725144"/>
              <a:ext cx="11084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83432" y="4469630"/>
                  <a:ext cx="750205" cy="3077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32" y="4469630"/>
                  <a:ext cx="75020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35560" y="5137447"/>
                  <a:ext cx="943848" cy="3077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/6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560" y="5137447"/>
                  <a:ext cx="94384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194765" y="5929535"/>
                  <a:ext cx="1178463" cy="3077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=2⋅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/6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765" y="5929535"/>
                  <a:ext cx="1178463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3215680" y="6508375"/>
            <a:ext cx="7366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1"/>
                </a:solidFill>
              </a:rPr>
              <a:t>C:\Users\sjche\Desktop\Work place\teaching\computational physics\numerical calculus\lagrange-interpol-2nd-order.py</a:t>
            </a:r>
            <a:endParaRPr lang="zh-TW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Simpson rule (…continued)</a:t>
            </a:r>
            <a:endParaRPr lang="zh-TW" altLang="en-US" dirty="0"/>
          </a:p>
        </p:txBody>
      </p:sp>
      <p:graphicFrame>
        <p:nvGraphicFramePr>
          <p:cNvPr id="3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185"/>
              </p:ext>
            </p:extLst>
          </p:nvPr>
        </p:nvGraphicFramePr>
        <p:xfrm>
          <a:off x="776288" y="1752600"/>
          <a:ext cx="81089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3" imgW="4902120" imgH="469800" progId="Equation.DSMT4">
                  <p:embed/>
                </p:oleObj>
              </mc:Choice>
              <mc:Fallback>
                <p:oleObj name="Equation" r:id="rId3" imgW="4902120" imgH="4698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288" y="1752600"/>
                        <a:ext cx="8108950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38"/>
          <p:cNvSpPr txBox="1"/>
          <p:nvPr/>
        </p:nvSpPr>
        <p:spPr>
          <a:xfrm>
            <a:off x="4147026" y="2654292"/>
            <a:ext cx="98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r>
              <a:rPr lang="en-US" altLang="zh-TW" i="1" dirty="0" smtClean="0"/>
              <a:t>=2j+1</a:t>
            </a:r>
            <a:endParaRPr lang="zh-TW" altLang="en-US" i="1" dirty="0"/>
          </a:p>
        </p:txBody>
      </p:sp>
      <p:sp>
        <p:nvSpPr>
          <p:cNvPr id="6" name="手繪多邊形 4"/>
          <p:cNvSpPr/>
          <p:nvPr/>
        </p:nvSpPr>
        <p:spPr>
          <a:xfrm>
            <a:off x="4618480" y="3182256"/>
            <a:ext cx="811161" cy="1705897"/>
          </a:xfrm>
          <a:custGeom>
            <a:avLst/>
            <a:gdLst>
              <a:gd name="connsiteX0" fmla="*/ 0 w 811161"/>
              <a:gd name="connsiteY0" fmla="*/ 1705897 h 1705897"/>
              <a:gd name="connsiteX1" fmla="*/ 14749 w 811161"/>
              <a:gd name="connsiteY1" fmla="*/ 0 h 1705897"/>
              <a:gd name="connsiteX2" fmla="*/ 265471 w 811161"/>
              <a:gd name="connsiteY2" fmla="*/ 9832 h 1705897"/>
              <a:gd name="connsiteX3" fmla="*/ 806245 w 811161"/>
              <a:gd name="connsiteY3" fmla="*/ 137651 h 1705897"/>
              <a:gd name="connsiteX4" fmla="*/ 811161 w 811161"/>
              <a:gd name="connsiteY4" fmla="*/ 1671484 h 1705897"/>
              <a:gd name="connsiteX5" fmla="*/ 0 w 811161"/>
              <a:gd name="connsiteY5" fmla="*/ 1705897 h 170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161" h="1705897">
                <a:moveTo>
                  <a:pt x="0" y="1705897"/>
                </a:moveTo>
                <a:lnTo>
                  <a:pt x="14749" y="0"/>
                </a:lnTo>
                <a:lnTo>
                  <a:pt x="265471" y="9832"/>
                </a:lnTo>
                <a:lnTo>
                  <a:pt x="806245" y="137651"/>
                </a:lnTo>
                <a:cubicBezTo>
                  <a:pt x="807884" y="648929"/>
                  <a:pt x="809522" y="1160206"/>
                  <a:pt x="811161" y="1671484"/>
                </a:cubicBezTo>
                <a:lnTo>
                  <a:pt x="0" y="1705897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7" name="手繪多邊形 12"/>
          <p:cNvSpPr/>
          <p:nvPr/>
        </p:nvSpPr>
        <p:spPr>
          <a:xfrm>
            <a:off x="3809315" y="3201144"/>
            <a:ext cx="814812" cy="1665837"/>
          </a:xfrm>
          <a:custGeom>
            <a:avLst/>
            <a:gdLst>
              <a:gd name="connsiteX0" fmla="*/ 0 w 814812"/>
              <a:gd name="connsiteY0" fmla="*/ 1665837 h 1665837"/>
              <a:gd name="connsiteX1" fmla="*/ 18107 w 814812"/>
              <a:gd name="connsiteY1" fmla="*/ 289711 h 1665837"/>
              <a:gd name="connsiteX2" fmla="*/ 325925 w 814812"/>
              <a:gd name="connsiteY2" fmla="*/ 99588 h 1665837"/>
              <a:gd name="connsiteX3" fmla="*/ 534155 w 814812"/>
              <a:gd name="connsiteY3" fmla="*/ 36214 h 1665837"/>
              <a:gd name="connsiteX4" fmla="*/ 814812 w 814812"/>
              <a:gd name="connsiteY4" fmla="*/ 0 h 1665837"/>
              <a:gd name="connsiteX5" fmla="*/ 814812 w 814812"/>
              <a:gd name="connsiteY5" fmla="*/ 1656784 h 1665837"/>
              <a:gd name="connsiteX6" fmla="*/ 0 w 814812"/>
              <a:gd name="connsiteY6" fmla="*/ 1665837 h 166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4812" h="1665837">
                <a:moveTo>
                  <a:pt x="0" y="1665837"/>
                </a:moveTo>
                <a:lnTo>
                  <a:pt x="18107" y="289711"/>
                </a:lnTo>
                <a:lnTo>
                  <a:pt x="325925" y="99588"/>
                </a:lnTo>
                <a:lnTo>
                  <a:pt x="534155" y="36214"/>
                </a:lnTo>
                <a:lnTo>
                  <a:pt x="814812" y="0"/>
                </a:lnTo>
                <a:lnTo>
                  <a:pt x="814812" y="1656784"/>
                </a:lnTo>
                <a:lnTo>
                  <a:pt x="0" y="1665837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8" name="直線單箭頭接點 13"/>
          <p:cNvCxnSpPr/>
          <p:nvPr/>
        </p:nvCxnSpPr>
        <p:spPr>
          <a:xfrm>
            <a:off x="2279279" y="4857926"/>
            <a:ext cx="7152237" cy="90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14"/>
          <p:cNvCxnSpPr/>
          <p:nvPr/>
        </p:nvCxnSpPr>
        <p:spPr>
          <a:xfrm>
            <a:off x="5420831" y="3355052"/>
            <a:ext cx="9053" cy="146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15"/>
          <p:cNvCxnSpPr/>
          <p:nvPr/>
        </p:nvCxnSpPr>
        <p:spPr>
          <a:xfrm>
            <a:off x="3229893" y="4432414"/>
            <a:ext cx="0" cy="39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6"/>
          <p:cNvCxnSpPr/>
          <p:nvPr/>
        </p:nvCxnSpPr>
        <p:spPr>
          <a:xfrm>
            <a:off x="6190376" y="3527067"/>
            <a:ext cx="0" cy="1303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7"/>
          <p:cNvSpPr txBox="1"/>
          <p:nvPr/>
        </p:nvSpPr>
        <p:spPr>
          <a:xfrm>
            <a:off x="4355499" y="482717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2j+1</a:t>
            </a:r>
            <a:endParaRPr lang="zh-TW" altLang="en-US" i="1" dirty="0"/>
          </a:p>
        </p:txBody>
      </p:sp>
      <p:sp>
        <p:nvSpPr>
          <p:cNvPr id="13" name="文字方塊 18"/>
          <p:cNvSpPr txBox="1"/>
          <p:nvPr/>
        </p:nvSpPr>
        <p:spPr>
          <a:xfrm>
            <a:off x="5169581" y="4837053"/>
            <a:ext cx="7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2j+2</a:t>
            </a:r>
            <a:endParaRPr lang="zh-TW" altLang="en-US" i="1" dirty="0"/>
          </a:p>
        </p:txBody>
      </p:sp>
      <p:sp>
        <p:nvSpPr>
          <p:cNvPr id="14" name="橢圓 19"/>
          <p:cNvSpPr/>
          <p:nvPr/>
        </p:nvSpPr>
        <p:spPr>
          <a:xfrm>
            <a:off x="3166518" y="4387146"/>
            <a:ext cx="117696" cy="117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5" name="橢圓 21"/>
          <p:cNvSpPr/>
          <p:nvPr/>
        </p:nvSpPr>
        <p:spPr>
          <a:xfrm>
            <a:off x="4566788" y="3134750"/>
            <a:ext cx="117696" cy="117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6" name="橢圓 23"/>
          <p:cNvSpPr/>
          <p:nvPr/>
        </p:nvSpPr>
        <p:spPr>
          <a:xfrm>
            <a:off x="6148128" y="3457657"/>
            <a:ext cx="117696" cy="117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graphicFrame>
        <p:nvGraphicFramePr>
          <p:cNvPr id="17" name="物件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36247"/>
              </p:ext>
            </p:extLst>
          </p:nvPr>
        </p:nvGraphicFramePr>
        <p:xfrm>
          <a:off x="4342102" y="3746126"/>
          <a:ext cx="5445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5" imgW="266400" imgH="241200" progId="Equation.DSMT4">
                  <p:embed/>
                </p:oleObj>
              </mc:Choice>
              <mc:Fallback>
                <p:oleObj name="Equation" r:id="rId5" imgW="266400" imgH="241200" progId="Equation.DSMT4">
                  <p:embed/>
                  <p:pic>
                    <p:nvPicPr>
                      <p:cNvPr id="25" name="物件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2102" y="3746126"/>
                        <a:ext cx="54451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橢圓 26"/>
          <p:cNvSpPr/>
          <p:nvPr/>
        </p:nvSpPr>
        <p:spPr>
          <a:xfrm>
            <a:off x="7623842" y="3738314"/>
            <a:ext cx="117696" cy="117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9" name="直線接點 28"/>
          <p:cNvCxnSpPr/>
          <p:nvPr/>
        </p:nvCxnSpPr>
        <p:spPr>
          <a:xfrm flipH="1">
            <a:off x="6896546" y="3643254"/>
            <a:ext cx="16598" cy="119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29"/>
          <p:cNvCxnSpPr/>
          <p:nvPr/>
        </p:nvCxnSpPr>
        <p:spPr>
          <a:xfrm flipH="1">
            <a:off x="7675144" y="3815269"/>
            <a:ext cx="7546" cy="103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30"/>
          <p:cNvCxnSpPr>
            <a:stCxn id="29" idx="4"/>
          </p:cNvCxnSpPr>
          <p:nvPr/>
        </p:nvCxnSpPr>
        <p:spPr>
          <a:xfrm flipH="1">
            <a:off x="8470340" y="4044623"/>
            <a:ext cx="7547" cy="8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 32"/>
          <p:cNvSpPr/>
          <p:nvPr/>
        </p:nvSpPr>
        <p:spPr>
          <a:xfrm>
            <a:off x="2677631" y="3196746"/>
            <a:ext cx="5794218" cy="1643073"/>
          </a:xfrm>
          <a:custGeom>
            <a:avLst/>
            <a:gdLst>
              <a:gd name="connsiteX0" fmla="*/ 0 w 5794218"/>
              <a:gd name="connsiteY0" fmla="*/ 1643073 h 1643073"/>
              <a:gd name="connsiteX1" fmla="*/ 561315 w 5794218"/>
              <a:gd name="connsiteY1" fmla="*/ 1226614 h 1643073"/>
              <a:gd name="connsiteX2" fmla="*/ 1158844 w 5794218"/>
              <a:gd name="connsiteY2" fmla="*/ 294107 h 1643073"/>
              <a:gd name="connsiteX3" fmla="*/ 1964602 w 5794218"/>
              <a:gd name="connsiteY3" fmla="*/ 4396 h 1643073"/>
              <a:gd name="connsiteX4" fmla="*/ 2770361 w 5794218"/>
              <a:gd name="connsiteY4" fmla="*/ 131144 h 1643073"/>
              <a:gd name="connsiteX5" fmla="*/ 3539905 w 5794218"/>
              <a:gd name="connsiteY5" fmla="*/ 294107 h 1643073"/>
              <a:gd name="connsiteX6" fmla="*/ 4237022 w 5794218"/>
              <a:gd name="connsiteY6" fmla="*/ 438962 h 1643073"/>
              <a:gd name="connsiteX7" fmla="*/ 5006567 w 5794218"/>
              <a:gd name="connsiteY7" fmla="*/ 592871 h 1643073"/>
              <a:gd name="connsiteX8" fmla="*/ 5794218 w 5794218"/>
              <a:gd name="connsiteY8" fmla="*/ 764887 h 164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4218" h="1643073">
                <a:moveTo>
                  <a:pt x="0" y="1643073"/>
                </a:moveTo>
                <a:cubicBezTo>
                  <a:pt x="184087" y="1547257"/>
                  <a:pt x="368174" y="1451442"/>
                  <a:pt x="561315" y="1226614"/>
                </a:cubicBezTo>
                <a:cubicBezTo>
                  <a:pt x="754456" y="1001786"/>
                  <a:pt x="924963" y="497810"/>
                  <a:pt x="1158844" y="294107"/>
                </a:cubicBezTo>
                <a:cubicBezTo>
                  <a:pt x="1392725" y="90404"/>
                  <a:pt x="1696016" y="31556"/>
                  <a:pt x="1964602" y="4396"/>
                </a:cubicBezTo>
                <a:cubicBezTo>
                  <a:pt x="2233188" y="-22765"/>
                  <a:pt x="2507811" y="82859"/>
                  <a:pt x="2770361" y="131144"/>
                </a:cubicBezTo>
                <a:cubicBezTo>
                  <a:pt x="3032911" y="179429"/>
                  <a:pt x="3539905" y="294107"/>
                  <a:pt x="3539905" y="294107"/>
                </a:cubicBezTo>
                <a:lnTo>
                  <a:pt x="4237022" y="438962"/>
                </a:lnTo>
                <a:lnTo>
                  <a:pt x="5006567" y="592871"/>
                </a:lnTo>
                <a:lnTo>
                  <a:pt x="5794218" y="76488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3" name="文字方塊 33"/>
          <p:cNvSpPr txBox="1"/>
          <p:nvPr/>
        </p:nvSpPr>
        <p:spPr>
          <a:xfrm>
            <a:off x="2498614" y="48880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a</a:t>
            </a:r>
            <a:endParaRPr lang="zh-TW" altLang="en-US" i="1" dirty="0"/>
          </a:p>
        </p:txBody>
      </p:sp>
      <p:sp>
        <p:nvSpPr>
          <p:cNvPr id="24" name="文字方塊 34"/>
          <p:cNvSpPr txBox="1"/>
          <p:nvPr/>
        </p:nvSpPr>
        <p:spPr>
          <a:xfrm>
            <a:off x="8291323" y="4895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b</a:t>
            </a:r>
            <a:endParaRPr lang="zh-TW" altLang="en-US" i="1" dirty="0"/>
          </a:p>
        </p:txBody>
      </p:sp>
      <p:sp>
        <p:nvSpPr>
          <p:cNvPr id="25" name="橢圓 31"/>
          <p:cNvSpPr/>
          <p:nvPr/>
        </p:nvSpPr>
        <p:spPr>
          <a:xfrm>
            <a:off x="2621801" y="4765883"/>
            <a:ext cx="117696" cy="117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6" name="橢圓 20"/>
          <p:cNvSpPr/>
          <p:nvPr/>
        </p:nvSpPr>
        <p:spPr>
          <a:xfrm>
            <a:off x="3771593" y="3425969"/>
            <a:ext cx="117696" cy="117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7" name="橢圓 22"/>
          <p:cNvSpPr/>
          <p:nvPr/>
        </p:nvSpPr>
        <p:spPr>
          <a:xfrm>
            <a:off x="5352931" y="3269043"/>
            <a:ext cx="117696" cy="117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8" name="橢圓 25"/>
          <p:cNvSpPr/>
          <p:nvPr/>
        </p:nvSpPr>
        <p:spPr>
          <a:xfrm>
            <a:off x="6837699" y="3604021"/>
            <a:ext cx="117696" cy="117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9" name="橢圓 27"/>
          <p:cNvSpPr/>
          <p:nvPr/>
        </p:nvSpPr>
        <p:spPr>
          <a:xfrm>
            <a:off x="8419039" y="3926928"/>
            <a:ext cx="117696" cy="1176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0" name="文字方塊 35"/>
          <p:cNvSpPr txBox="1"/>
          <p:nvPr/>
        </p:nvSpPr>
        <p:spPr>
          <a:xfrm>
            <a:off x="3630833" y="4812472"/>
            <a:ext cx="7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2j</a:t>
            </a:r>
            <a:endParaRPr lang="zh-TW" altLang="en-US" i="1" dirty="0"/>
          </a:p>
        </p:txBody>
      </p:sp>
      <p:sp>
        <p:nvSpPr>
          <p:cNvPr id="31" name="文字方塊 37"/>
          <p:cNvSpPr txBox="1"/>
          <p:nvPr/>
        </p:nvSpPr>
        <p:spPr>
          <a:xfrm>
            <a:off x="3448935" y="2964007"/>
            <a:ext cx="7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r>
              <a:rPr lang="en-US" altLang="zh-TW" i="1" dirty="0" smtClean="0"/>
              <a:t>=2j</a:t>
            </a:r>
            <a:endParaRPr lang="zh-TW" altLang="en-US" i="1" dirty="0"/>
          </a:p>
        </p:txBody>
      </p:sp>
      <p:sp>
        <p:nvSpPr>
          <p:cNvPr id="32" name="文字方塊 39"/>
          <p:cNvSpPr txBox="1"/>
          <p:nvPr/>
        </p:nvSpPr>
        <p:spPr>
          <a:xfrm>
            <a:off x="5110587" y="2865685"/>
            <a:ext cx="98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i</a:t>
            </a:r>
            <a:r>
              <a:rPr lang="en-US" altLang="zh-TW" i="1" dirty="0" smtClean="0"/>
              <a:t>=2j+2</a:t>
            </a:r>
            <a:endParaRPr lang="zh-TW" altLang="en-US" i="1" dirty="0"/>
          </a:p>
        </p:txBody>
      </p:sp>
      <p:sp>
        <p:nvSpPr>
          <p:cNvPr id="33" name="文字方塊 40"/>
          <p:cNvSpPr txBox="1"/>
          <p:nvPr/>
        </p:nvSpPr>
        <p:spPr>
          <a:xfrm>
            <a:off x="2076842" y="4325775"/>
            <a:ext cx="123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i="1" dirty="0" smtClean="0">
                <a:solidFill>
                  <a:srgbClr val="FF0000"/>
                </a:solidFill>
              </a:rPr>
              <a:t>=j=0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41"/>
              <p:cNvSpPr txBox="1"/>
              <p:nvPr/>
            </p:nvSpPr>
            <p:spPr>
              <a:xfrm>
                <a:off x="983432" y="3068960"/>
                <a:ext cx="2251451" cy="99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 smtClean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slides: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=0,1,..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=0,1,2,…2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4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068960"/>
                <a:ext cx="2251451" cy="990271"/>
              </a:xfrm>
              <a:prstGeom prst="rect">
                <a:avLst/>
              </a:prstGeom>
              <a:blipFill>
                <a:blip r:embed="rId7"/>
                <a:stretch>
                  <a:fillRect l="-2162" t="-3681" b="-2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"/>
          <p:cNvSpPr txBox="1"/>
          <p:nvPr/>
        </p:nvSpPr>
        <p:spPr>
          <a:xfrm>
            <a:off x="1055440" y="6056406"/>
            <a:ext cx="864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Remark: The third order term vanishes because of cancellation. 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       We have to have </a:t>
            </a:r>
            <a:r>
              <a:rPr lang="en-US" altLang="zh-TW" sz="1600" i="1" dirty="0" smtClean="0">
                <a:solidFill>
                  <a:srgbClr val="FF0000"/>
                </a:solidFill>
              </a:rPr>
              <a:t>even number of slides </a:t>
            </a:r>
            <a:r>
              <a:rPr lang="en-US" altLang="zh-TW" sz="1600" dirty="0" smtClean="0"/>
              <a:t>in the use of the rule.</a:t>
            </a:r>
            <a:endParaRPr lang="zh-TW" altLang="en-US" sz="1600" dirty="0"/>
          </a:p>
        </p:txBody>
      </p:sp>
      <p:sp>
        <p:nvSpPr>
          <p:cNvPr id="36" name="文字方塊 39"/>
          <p:cNvSpPr txBox="1"/>
          <p:nvPr/>
        </p:nvSpPr>
        <p:spPr>
          <a:xfrm>
            <a:off x="8472264" y="33569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i</a:t>
            </a:r>
            <a:r>
              <a:rPr lang="en-US" altLang="zh-TW" i="1" dirty="0"/>
              <a:t>=2j+2=2N</a:t>
            </a:r>
            <a:r>
              <a:rPr lang="en-US" altLang="zh-TW" i="1" baseline="-25000" dirty="0"/>
              <a:t>j</a:t>
            </a:r>
            <a:endParaRPr lang="en-US" altLang="zh-TW" i="1" dirty="0" smtClean="0"/>
          </a:p>
          <a:p>
            <a:r>
              <a:rPr lang="en-US" altLang="zh-TW" i="1" dirty="0"/>
              <a:t>j</a:t>
            </a:r>
            <a:r>
              <a:rPr lang="en-US" altLang="zh-TW" i="1" dirty="0" smtClean="0"/>
              <a:t>=N</a:t>
            </a:r>
            <a:r>
              <a:rPr lang="en-US" altLang="zh-TW" i="1" baseline="-25000" dirty="0" smtClean="0"/>
              <a:t>j</a:t>
            </a:r>
            <a:r>
              <a:rPr lang="en-US" altLang="zh-TW" i="1" dirty="0" smtClean="0"/>
              <a:t>-1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8665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Simpson rule: proof</a:t>
            </a:r>
            <a:endParaRPr lang="zh-TW" altLang="en-US" dirty="0"/>
          </a:p>
        </p:txBody>
      </p:sp>
      <p:graphicFrame>
        <p:nvGraphicFramePr>
          <p:cNvPr id="3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16404"/>
              </p:ext>
            </p:extLst>
          </p:nvPr>
        </p:nvGraphicFramePr>
        <p:xfrm>
          <a:off x="911424" y="5373216"/>
          <a:ext cx="81295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3" imgW="4914720" imgH="444240" progId="Equation.DSMT4">
                  <p:embed/>
                </p:oleObj>
              </mc:Choice>
              <mc:Fallback>
                <p:oleObj name="Equation" r:id="rId3" imgW="4914720" imgH="4442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424" y="5373216"/>
                        <a:ext cx="8129588" cy="735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43509"/>
              </p:ext>
            </p:extLst>
          </p:nvPr>
        </p:nvGraphicFramePr>
        <p:xfrm>
          <a:off x="695400" y="1628800"/>
          <a:ext cx="10630484" cy="352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5" imgW="7899120" imgH="2628720" progId="Equation.DSMT4">
                  <p:embed/>
                </p:oleObj>
              </mc:Choice>
              <mc:Fallback>
                <p:oleObj name="Equation" r:id="rId5" imgW="7899120" imgH="262872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400" y="1628800"/>
                        <a:ext cx="10630484" cy="352395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7536160" y="2636912"/>
            <a:ext cx="3388233" cy="1006423"/>
            <a:chOff x="5372063" y="422985"/>
            <a:chExt cx="3388233" cy="100642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663952" y="980728"/>
              <a:ext cx="30963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508852" y="886544"/>
              <a:ext cx="144016" cy="15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62785" y="903176"/>
              <a:ext cx="144016" cy="15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391427" y="903176"/>
              <a:ext cx="144016" cy="155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72063" y="1039011"/>
                  <a:ext cx="669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063" y="1039011"/>
                  <a:ext cx="66902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409598" y="1039011"/>
                  <a:ext cx="4494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598" y="1039011"/>
                  <a:ext cx="44941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08931" y="1060076"/>
                  <a:ext cx="669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931" y="1060076"/>
                  <a:ext cx="66902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652868" y="1123264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97750" y="966608"/>
              <a:ext cx="35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 smtClean="0"/>
                <a:t>h</a:t>
              </a:r>
              <a:endParaRPr lang="zh-TW" altLang="en-US" sz="1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94406" y="968392"/>
              <a:ext cx="352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 smtClean="0"/>
                <a:t>h</a:t>
              </a:r>
              <a:endParaRPr lang="zh-TW" altLang="en-US" sz="1400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599339" y="1124292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935551" y="77571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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957300" y="606519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300" y="606519"/>
                  <a:ext cx="38401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5580860" y="783567"/>
              <a:ext cx="1480664" cy="5834"/>
            </a:xfrm>
            <a:prstGeom prst="straightConnector1">
              <a:avLst/>
            </a:prstGeom>
            <a:ln>
              <a:solidFill>
                <a:srgbClr val="FF0000"/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77542" y="422985"/>
                  <a:ext cx="6742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i="1" dirty="0">
                    <a:solidFill>
                      <a:srgbClr val="FF0000"/>
                    </a:solidFill>
                  </a:endParaRPr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542" y="422985"/>
                  <a:ext cx="674220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0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numerical integration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56604"/>
              </p:ext>
            </p:extLst>
          </p:nvPr>
        </p:nvGraphicFramePr>
        <p:xfrm>
          <a:off x="719580" y="1687963"/>
          <a:ext cx="85121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4" imgW="4686120" imgH="927000" progId="Equation.DSMT4">
                  <p:embed/>
                </p:oleObj>
              </mc:Choice>
              <mc:Fallback>
                <p:oleObj name="Equation" r:id="rId4" imgW="4686120" imgH="9270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580" y="1687963"/>
                        <a:ext cx="8512175" cy="168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1424" y="6453336"/>
            <a:ext cx="7372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C:\Users\sjche\Desktop\Work place\teaching\computational physics\numerical calculus\1d integration-simpson.py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4844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35406"/>
              </p:ext>
            </p:extLst>
          </p:nvPr>
        </p:nvGraphicFramePr>
        <p:xfrm>
          <a:off x="8400256" y="1753591"/>
          <a:ext cx="2397695" cy="5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6" imgW="1879560" imgH="469800" progId="Equation.DSMT4">
                  <p:embed/>
                </p:oleObj>
              </mc:Choice>
              <mc:Fallback>
                <p:oleObj name="Equation" r:id="rId6" imgW="1879560" imgH="469800" progId="Equation.DSMT4">
                  <p:embed/>
                  <p:pic>
                    <p:nvPicPr>
                      <p:cNvPr id="3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00256" y="1753591"/>
                        <a:ext cx="2397695" cy="5985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TW" dirty="0" smtClean="0"/>
              <a:t>Approximation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a function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Lagrange </a:t>
            </a:r>
            <a:r>
              <a:rPr lang="en-US" altLang="zh-TW" dirty="0" smtClean="0"/>
              <a:t>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Cublic</a:t>
            </a:r>
            <a:r>
              <a:rPr lang="en-US" altLang="zh-TW" dirty="0" smtClean="0"/>
              <a:t> spline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00" y="5814556"/>
            <a:ext cx="806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Ch.3 “Numerical methods in engineering with Python3”, </a:t>
            </a:r>
            <a:r>
              <a:rPr lang="en-US" altLang="zh-TW" dirty="0" err="1" smtClean="0"/>
              <a:t>Jaan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Kiusalaas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Taylor expansion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1041672" y="2174440"/>
          <a:ext cx="84296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3" imgW="4813200" imgH="711000" progId="Equation.DSMT4">
                  <p:embed/>
                </p:oleObj>
              </mc:Choice>
              <mc:Fallback>
                <p:oleObj name="Equation" r:id="rId3" imgW="4813200" imgH="7110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672" y="2174440"/>
                        <a:ext cx="842962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interpolation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1185863" y="1941513"/>
          <a:ext cx="81407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4" name="Equation" r:id="rId3" imgW="4647960" imgH="977760" progId="Equation.DSMT4">
                  <p:embed/>
                </p:oleObj>
              </mc:Choice>
              <mc:Fallback>
                <p:oleObj name="Equation" r:id="rId3" imgW="4647960" imgH="97776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1941513"/>
                        <a:ext cx="8140700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3544080" y="4250574"/>
            <a:ext cx="3841778" cy="2281151"/>
            <a:chOff x="3544080" y="4250574"/>
            <a:chExt cx="3841778" cy="2281151"/>
          </a:xfrm>
        </p:grpSpPr>
        <p:sp>
          <p:nvSpPr>
            <p:cNvPr id="4" name="手繪多邊形 3"/>
            <p:cNvSpPr/>
            <p:nvPr/>
          </p:nvSpPr>
          <p:spPr>
            <a:xfrm>
              <a:off x="4325605" y="4539147"/>
              <a:ext cx="2376345" cy="1467421"/>
            </a:xfrm>
            <a:custGeom>
              <a:avLst/>
              <a:gdLst>
                <a:gd name="connsiteX0" fmla="*/ 0 w 2376345"/>
                <a:gd name="connsiteY0" fmla="*/ 1467421 h 1467421"/>
                <a:gd name="connsiteX1" fmla="*/ 859645 w 2376345"/>
                <a:gd name="connsiteY1" fmla="*/ 525643 h 1467421"/>
                <a:gd name="connsiteX2" fmla="*/ 2376345 w 2376345"/>
                <a:gd name="connsiteY2" fmla="*/ 0 h 146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6345" h="1467421">
                  <a:moveTo>
                    <a:pt x="0" y="1467421"/>
                  </a:moveTo>
                  <a:cubicBezTo>
                    <a:pt x="231794" y="1118817"/>
                    <a:pt x="463588" y="770213"/>
                    <a:pt x="859645" y="525643"/>
                  </a:cubicBezTo>
                  <a:cubicBezTo>
                    <a:pt x="1255703" y="281073"/>
                    <a:pt x="1816024" y="140536"/>
                    <a:pt x="23763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785543" y="5333087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012620" y="4688212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stCxn id="5" idx="3"/>
              <a:endCxn id="6" idx="2"/>
            </p:cNvCxnSpPr>
            <p:nvPr/>
          </p:nvCxnSpPr>
          <p:spPr>
            <a:xfrm flipV="1">
              <a:off x="4794363" y="4723803"/>
              <a:ext cx="1218257" cy="670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4210396" y="6118167"/>
              <a:ext cx="3175462" cy="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4197927" y="4351713"/>
              <a:ext cx="8313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4764577" y="6116088"/>
            <a:ext cx="277091" cy="41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5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3" name="物件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64577" y="6116088"/>
                          <a:ext cx="277091" cy="415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物件 13"/>
            <p:cNvGraphicFramePr>
              <a:graphicFrameLocks noChangeAspect="1"/>
            </p:cNvGraphicFramePr>
            <p:nvPr>
              <p:extLst/>
            </p:nvPr>
          </p:nvGraphicFramePr>
          <p:xfrm>
            <a:off x="5971252" y="6073601"/>
            <a:ext cx="4143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6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14" name="物件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71252" y="6073601"/>
                          <a:ext cx="4143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物件 14"/>
            <p:cNvGraphicFramePr>
              <a:graphicFrameLocks noChangeAspect="1"/>
            </p:cNvGraphicFramePr>
            <p:nvPr>
              <p:extLst/>
            </p:nvPr>
          </p:nvGraphicFramePr>
          <p:xfrm>
            <a:off x="3544080" y="4250574"/>
            <a:ext cx="668337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77" name="Equation" r:id="rId9" imgW="368280" imgH="253800" progId="Equation.DSMT4">
                    <p:embed/>
                  </p:oleObj>
                </mc:Choice>
                <mc:Fallback>
                  <p:oleObj name="Equation" r:id="rId9" imgW="368280" imgH="253800" progId="Equation.DSMT4">
                    <p:embed/>
                    <p:pic>
                      <p:nvPicPr>
                        <p:cNvPr id="15" name="物件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44080" y="4250574"/>
                          <a:ext cx="668337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線單箭頭接點 17"/>
          <p:cNvCxnSpPr/>
          <p:nvPr/>
        </p:nvCxnSpPr>
        <p:spPr>
          <a:xfrm flipV="1">
            <a:off x="4909803" y="6627944"/>
            <a:ext cx="1182314" cy="2329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404861" y="6325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h</a:t>
            </a:r>
            <a:endParaRPr lang="zh-TW" altLang="en-US" i="1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4816617" y="4828265"/>
            <a:ext cx="17473" cy="1490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34847" y="4677806"/>
            <a:ext cx="17473" cy="1490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Lagrange interpolation (n=1)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1060450" y="1550988"/>
          <a:ext cx="81867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2" name="Equation" r:id="rId3" imgW="4673520" imgH="1168200" progId="Equation.DSMT4">
                  <p:embed/>
                </p:oleObj>
              </mc:Choice>
              <mc:Fallback>
                <p:oleObj name="Equation" r:id="rId3" imgW="4673520" imgH="11682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1550988"/>
                        <a:ext cx="8186738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3544080" y="4250574"/>
            <a:ext cx="3841778" cy="2281151"/>
            <a:chOff x="3544080" y="4250574"/>
            <a:chExt cx="3841778" cy="2281151"/>
          </a:xfrm>
        </p:grpSpPr>
        <p:sp>
          <p:nvSpPr>
            <p:cNvPr id="4" name="手繪多邊形 3"/>
            <p:cNvSpPr/>
            <p:nvPr/>
          </p:nvSpPr>
          <p:spPr>
            <a:xfrm>
              <a:off x="4325605" y="4539147"/>
              <a:ext cx="2376345" cy="1467421"/>
            </a:xfrm>
            <a:custGeom>
              <a:avLst/>
              <a:gdLst>
                <a:gd name="connsiteX0" fmla="*/ 0 w 2376345"/>
                <a:gd name="connsiteY0" fmla="*/ 1467421 h 1467421"/>
                <a:gd name="connsiteX1" fmla="*/ 859645 w 2376345"/>
                <a:gd name="connsiteY1" fmla="*/ 525643 h 1467421"/>
                <a:gd name="connsiteX2" fmla="*/ 2376345 w 2376345"/>
                <a:gd name="connsiteY2" fmla="*/ 0 h 146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6345" h="1467421">
                  <a:moveTo>
                    <a:pt x="0" y="1467421"/>
                  </a:moveTo>
                  <a:cubicBezTo>
                    <a:pt x="231794" y="1118817"/>
                    <a:pt x="463588" y="770213"/>
                    <a:pt x="859645" y="525643"/>
                  </a:cubicBezTo>
                  <a:cubicBezTo>
                    <a:pt x="1255703" y="281073"/>
                    <a:pt x="1816024" y="140536"/>
                    <a:pt x="23763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785543" y="5333087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012620" y="4688212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stCxn id="5" idx="3"/>
              <a:endCxn id="6" idx="2"/>
            </p:cNvCxnSpPr>
            <p:nvPr/>
          </p:nvCxnSpPr>
          <p:spPr>
            <a:xfrm flipV="1">
              <a:off x="4794363" y="4723803"/>
              <a:ext cx="1218257" cy="670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4210396" y="6118167"/>
              <a:ext cx="3175462" cy="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4197927" y="4351713"/>
              <a:ext cx="8313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4764577" y="6116088"/>
            <a:ext cx="277091" cy="41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3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3" name="物件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64577" y="6116088"/>
                          <a:ext cx="277091" cy="415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物件 13"/>
            <p:cNvGraphicFramePr>
              <a:graphicFrameLocks noChangeAspect="1"/>
            </p:cNvGraphicFramePr>
            <p:nvPr>
              <p:extLst/>
            </p:nvPr>
          </p:nvGraphicFramePr>
          <p:xfrm>
            <a:off x="5971252" y="6073601"/>
            <a:ext cx="4143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4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14" name="物件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71252" y="6073601"/>
                          <a:ext cx="4143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物件 14"/>
            <p:cNvGraphicFramePr>
              <a:graphicFrameLocks noChangeAspect="1"/>
            </p:cNvGraphicFramePr>
            <p:nvPr>
              <p:extLst/>
            </p:nvPr>
          </p:nvGraphicFramePr>
          <p:xfrm>
            <a:off x="3544080" y="4250574"/>
            <a:ext cx="668337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45" name="Equation" r:id="rId9" imgW="368280" imgH="253800" progId="Equation.DSMT4">
                    <p:embed/>
                  </p:oleObj>
                </mc:Choice>
                <mc:Fallback>
                  <p:oleObj name="Equation" r:id="rId9" imgW="368280" imgH="253800" progId="Equation.DSMT4">
                    <p:embed/>
                    <p:pic>
                      <p:nvPicPr>
                        <p:cNvPr id="15" name="物件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44080" y="4250574"/>
                          <a:ext cx="668337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矩形 6"/>
          <p:cNvSpPr/>
          <p:nvPr/>
        </p:nvSpPr>
        <p:spPr>
          <a:xfrm>
            <a:off x="1839751" y="2036867"/>
            <a:ext cx="3586419" cy="755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Lagrange interpolation (</a:t>
            </a:r>
            <a:r>
              <a:rPr lang="en-US" altLang="zh-TW" dirty="0" smtClean="0">
                <a:solidFill>
                  <a:srgbClr val="FF0000"/>
                </a:solidFill>
              </a:rPr>
              <a:t>n=1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87188"/>
              </p:ext>
            </p:extLst>
          </p:nvPr>
        </p:nvGraphicFramePr>
        <p:xfrm>
          <a:off x="996060" y="1824897"/>
          <a:ext cx="9431338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8" name="Equation" r:id="rId3" imgW="5384520" imgH="1854000" progId="Equation.DSMT4">
                  <p:embed/>
                </p:oleObj>
              </mc:Choice>
              <mc:Fallback>
                <p:oleObj name="Equation" r:id="rId3" imgW="5384520" imgH="18540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060" y="1824897"/>
                        <a:ext cx="9431338" cy="324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群組 15"/>
          <p:cNvGrpSpPr/>
          <p:nvPr/>
        </p:nvGrpSpPr>
        <p:grpSpPr>
          <a:xfrm>
            <a:off x="7743331" y="4227277"/>
            <a:ext cx="3841778" cy="2281151"/>
            <a:chOff x="3544080" y="4250574"/>
            <a:chExt cx="3841778" cy="2281151"/>
          </a:xfrm>
        </p:grpSpPr>
        <p:sp>
          <p:nvSpPr>
            <p:cNvPr id="4" name="手繪多邊形 3"/>
            <p:cNvSpPr/>
            <p:nvPr/>
          </p:nvSpPr>
          <p:spPr>
            <a:xfrm>
              <a:off x="4325605" y="4539147"/>
              <a:ext cx="2376345" cy="1467421"/>
            </a:xfrm>
            <a:custGeom>
              <a:avLst/>
              <a:gdLst>
                <a:gd name="connsiteX0" fmla="*/ 0 w 2376345"/>
                <a:gd name="connsiteY0" fmla="*/ 1467421 h 1467421"/>
                <a:gd name="connsiteX1" fmla="*/ 859645 w 2376345"/>
                <a:gd name="connsiteY1" fmla="*/ 525643 h 1467421"/>
                <a:gd name="connsiteX2" fmla="*/ 2376345 w 2376345"/>
                <a:gd name="connsiteY2" fmla="*/ 0 h 146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6345" h="1467421">
                  <a:moveTo>
                    <a:pt x="0" y="1467421"/>
                  </a:moveTo>
                  <a:cubicBezTo>
                    <a:pt x="231794" y="1118817"/>
                    <a:pt x="463588" y="770213"/>
                    <a:pt x="859645" y="525643"/>
                  </a:cubicBezTo>
                  <a:cubicBezTo>
                    <a:pt x="1255703" y="281073"/>
                    <a:pt x="1816024" y="140536"/>
                    <a:pt x="23763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785543" y="5333087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6012620" y="4688212"/>
              <a:ext cx="60229" cy="71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/>
            <p:cNvCxnSpPr>
              <a:stCxn id="5" idx="3"/>
              <a:endCxn id="6" idx="2"/>
            </p:cNvCxnSpPr>
            <p:nvPr/>
          </p:nvCxnSpPr>
          <p:spPr>
            <a:xfrm flipV="1">
              <a:off x="4794363" y="4723803"/>
              <a:ext cx="1218257" cy="670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V="1">
              <a:off x="4210396" y="6118167"/>
              <a:ext cx="3175462" cy="58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4197927" y="4351713"/>
              <a:ext cx="8313" cy="182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物件 12"/>
            <p:cNvGraphicFramePr>
              <a:graphicFrameLocks noChangeAspect="1"/>
            </p:cNvGraphicFramePr>
            <p:nvPr>
              <p:extLst/>
            </p:nvPr>
          </p:nvGraphicFramePr>
          <p:xfrm>
            <a:off x="4764577" y="6116088"/>
            <a:ext cx="277091" cy="41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9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3" name="物件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64577" y="6116088"/>
                          <a:ext cx="277091" cy="415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物件 13"/>
            <p:cNvGraphicFramePr>
              <a:graphicFrameLocks noChangeAspect="1"/>
            </p:cNvGraphicFramePr>
            <p:nvPr>
              <p:extLst/>
            </p:nvPr>
          </p:nvGraphicFramePr>
          <p:xfrm>
            <a:off x="5971252" y="6073601"/>
            <a:ext cx="4143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0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14" name="物件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71252" y="6073601"/>
                          <a:ext cx="4143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物件 14"/>
            <p:cNvGraphicFramePr>
              <a:graphicFrameLocks noChangeAspect="1"/>
            </p:cNvGraphicFramePr>
            <p:nvPr>
              <p:extLst/>
            </p:nvPr>
          </p:nvGraphicFramePr>
          <p:xfrm>
            <a:off x="3544080" y="4250574"/>
            <a:ext cx="668337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1" name="Equation" r:id="rId9" imgW="368280" imgH="253800" progId="Equation.DSMT4">
                    <p:embed/>
                  </p:oleObj>
                </mc:Choice>
                <mc:Fallback>
                  <p:oleObj name="Equation" r:id="rId9" imgW="368280" imgH="253800" progId="Equation.DSMT4">
                    <p:embed/>
                    <p:pic>
                      <p:nvPicPr>
                        <p:cNvPr id="15" name="物件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44080" y="4250574"/>
                          <a:ext cx="668337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72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5250" cy="1320800"/>
          </a:xfrm>
        </p:spPr>
        <p:txBody>
          <a:bodyPr/>
          <a:lstStyle/>
          <a:p>
            <a:r>
              <a:rPr lang="en-US" altLang="zh-TW" dirty="0" smtClean="0"/>
              <a:t>Physical example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observables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15680" y="2060848"/>
                <a:ext cx="381642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060848"/>
                <a:ext cx="3816424" cy="1222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7568" y="3645024"/>
                <a:ext cx="5577489" cy="179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For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instance,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 smtClean="0"/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645024"/>
                <a:ext cx="5577489" cy="1799723"/>
              </a:xfrm>
              <a:prstGeom prst="rect">
                <a:avLst/>
              </a:prstGeom>
              <a:blipFill>
                <a:blip r:embed="rId3"/>
                <a:stretch>
                  <a:fillRect l="-1639" t="-27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Lagrange interpolation (</a:t>
            </a:r>
            <a:r>
              <a:rPr lang="en-US" altLang="zh-TW" dirty="0" smtClean="0">
                <a:solidFill>
                  <a:srgbClr val="FF0000"/>
                </a:solidFill>
              </a:rPr>
              <a:t>n=2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3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14160"/>
              </p:ext>
            </p:extLst>
          </p:nvPr>
        </p:nvGraphicFramePr>
        <p:xfrm>
          <a:off x="839416" y="1340768"/>
          <a:ext cx="8404225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5079960" imgH="1676160" progId="Equation.DSMT4">
                  <p:embed/>
                </p:oleObj>
              </mc:Choice>
              <mc:Fallback>
                <p:oleObj name="Equation" r:id="rId3" imgW="5079960" imgH="1676160" progId="Equation.DSMT4">
                  <p:embed/>
                  <p:pic>
                    <p:nvPicPr>
                      <p:cNvPr id="3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416" y="1340768"/>
                        <a:ext cx="8404225" cy="2767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218848"/>
              </p:ext>
            </p:extLst>
          </p:nvPr>
        </p:nvGraphicFramePr>
        <p:xfrm>
          <a:off x="768350" y="4581525"/>
          <a:ext cx="69103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5" imgW="4609800" imgH="977760" progId="Equation.DSMT4">
                  <p:embed/>
                </p:oleObj>
              </mc:Choice>
              <mc:Fallback>
                <p:oleObj name="Equation" r:id="rId5" imgW="4609800" imgH="977760" progId="Equation.DSMT4">
                  <p:embed/>
                  <p:pic>
                    <p:nvPicPr>
                      <p:cNvPr id="5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50" y="4581525"/>
                        <a:ext cx="6910388" cy="146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15680" y="6508375"/>
            <a:ext cx="7366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C:\Users\sjche\Desktop\Work place\teaching\computational physics\numerical calculus\lagrange-interpol-2nd-order.py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3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</a:rPr>
              <a:t>th-order</a:t>
            </a:r>
            <a:r>
              <a:rPr lang="en-US" altLang="zh-TW" dirty="0" smtClean="0"/>
              <a:t> Lagrange interpolation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022819"/>
              </p:ext>
            </p:extLst>
          </p:nvPr>
        </p:nvGraphicFramePr>
        <p:xfrm>
          <a:off x="990706" y="2024366"/>
          <a:ext cx="97647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3" imgW="5574960" imgH="1180800" progId="Equation.DSMT4">
                  <p:embed/>
                </p:oleObj>
              </mc:Choice>
              <mc:Fallback>
                <p:oleObj name="Equation" r:id="rId3" imgW="5574960" imgH="11808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706" y="2024366"/>
                        <a:ext cx="9764713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5400" y="6453336"/>
            <a:ext cx="7605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physics\numerical calculus\lagrange-interpol.py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03242" cy="13208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Exercise: </a:t>
            </a:r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1"/>
                </a:solidFill>
              </a:rPr>
              <a:t>nd</a:t>
            </a:r>
            <a:r>
              <a:rPr lang="en-US" altLang="zh-TW" dirty="0" smtClean="0">
                <a:solidFill>
                  <a:schemeClr val="accent1"/>
                </a:solidFill>
              </a:rPr>
              <a:t>-order Lagrange interpolation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9204" y="1538465"/>
                <a:ext cx="10360144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use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-order Lagrange formula to interpolate the set of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and compare the interpolated curve with the exact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4" y="1538465"/>
                <a:ext cx="10360144" cy="783869"/>
              </a:xfrm>
              <a:prstGeom prst="rect">
                <a:avLst/>
              </a:prstGeom>
              <a:blipFill>
                <a:blip r:embed="rId3"/>
                <a:stretch>
                  <a:fillRect l="-530" b="-10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5400" y="6237312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physics\numerical calculus\lagrange-interpol-2nd-order.py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2564904"/>
            <a:ext cx="4317847" cy="3318859"/>
          </a:xfrm>
          <a:prstGeom prst="rect">
            <a:avLst/>
          </a:prstGeom>
        </p:spPr>
      </p:pic>
      <p:graphicFrame>
        <p:nvGraphicFramePr>
          <p:cNvPr id="9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74503"/>
              </p:ext>
            </p:extLst>
          </p:nvPr>
        </p:nvGraphicFramePr>
        <p:xfrm>
          <a:off x="619204" y="3212976"/>
          <a:ext cx="6293845" cy="66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4406760" imgH="469800" progId="Equation.DSMT4">
                  <p:embed/>
                </p:oleObj>
              </mc:Choice>
              <mc:Fallback>
                <p:oleObj name="Equation" r:id="rId5" imgW="4406760" imgH="469800" progId="Equation.DSMT4">
                  <p:embed/>
                  <p:pic>
                    <p:nvPicPr>
                      <p:cNvPr id="3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204" y="3212976"/>
                        <a:ext cx="6293845" cy="668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03242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Homework: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1"/>
                </a:solidFill>
              </a:rPr>
              <a:t>nd</a:t>
            </a:r>
            <a:r>
              <a:rPr lang="en-US" altLang="zh-TW" dirty="0" smtClean="0">
                <a:solidFill>
                  <a:schemeClr val="accent1"/>
                </a:solidFill>
              </a:rPr>
              <a:t>-order Lagrange interpolation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334" y="1285030"/>
                <a:ext cx="10818218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use the 2</a:t>
                </a:r>
                <a:r>
                  <a:rPr kumimoji="0" lang="en-US" altLang="zh-TW" sz="1800" b="0" i="0" u="none" strike="noStrike" kern="1200" cap="none" spc="0" normalizeH="0" baseline="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nd</a:t>
                </a: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-order Lagrange formula to interpolate the set of data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{</m:t>
                    </m:r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𝑐𝑜𝑠</m:t>
                    </m:r>
                    <m:d>
                      <m:d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f>
                          <m:fPr>
                            <m:ctrlP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TW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zh-TW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=0,1,2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,…9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微軟正黑體" panose="020B0604030504040204" pitchFamily="34" charset="-120"/>
                    <a:cs typeface="+mn-cs"/>
                  </a:rPr>
                  <a:t>and compare the interpolated curve with the exact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TW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func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85030"/>
                <a:ext cx="10818218" cy="783869"/>
              </a:xfrm>
              <a:prstGeom prst="rect">
                <a:avLst/>
              </a:prstGeom>
              <a:blipFill>
                <a:blip r:embed="rId3"/>
                <a:stretch>
                  <a:fillRect l="-451" b="-11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5400" y="6237312"/>
            <a:ext cx="849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C:\Users\sjche\Desktop\Work place\teaching\computational physics\numerical calculus\lagrange-interpol-2nd-order.py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18287"/>
              </p:ext>
            </p:extLst>
          </p:nvPr>
        </p:nvGraphicFramePr>
        <p:xfrm>
          <a:off x="767408" y="2060199"/>
          <a:ext cx="46259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4" imgW="2641320" imgH="457200" progId="Equation.DSMT4">
                  <p:embed/>
                </p:oleObj>
              </mc:Choice>
              <mc:Fallback>
                <p:oleObj name="Equation" r:id="rId4" imgW="2641320" imgH="4572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408" y="2060199"/>
                        <a:ext cx="462597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8" y="1991288"/>
            <a:ext cx="4256313" cy="31500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55" y="3447802"/>
            <a:ext cx="3240360" cy="2715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6918" y="2990098"/>
            <a:ext cx="2872929" cy="1499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6918" y="4830025"/>
            <a:ext cx="3940870" cy="1320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0"/>
            <a:ext cx="472784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Homework: </a:t>
            </a:r>
            <a:r>
              <a:rPr lang="en-US" altLang="zh-TW" sz="2400" dirty="0">
                <a:solidFill>
                  <a:schemeClr val="bg1"/>
                </a:solidFill>
              </a:rPr>
              <a:t>deadline 05/18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Lagrange interpolation 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597967"/>
            <a:ext cx="6387696" cy="4260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384" y="1630416"/>
            <a:ext cx="1130630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Interpolate the measured spectrum of </a:t>
            </a:r>
            <a:r>
              <a:rPr lang="en-US" altLang="zh-TW" dirty="0"/>
              <a:t>a scattering cross section </a:t>
            </a:r>
            <a:r>
              <a:rPr lang="en-US" altLang="zh-TW" dirty="0" smtClean="0"/>
              <a:t>from the following nine experimental data </a:t>
            </a:r>
          </a:p>
          <a:p>
            <a:r>
              <a:rPr lang="en-US" altLang="zh-TW" dirty="0" smtClean="0"/>
              <a:t>by using the method of Lagrange interpolation.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943872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Homework: deadline 05/18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5400" y="4732326"/>
            <a:ext cx="5616624" cy="1432978"/>
            <a:chOff x="695400" y="4732326"/>
            <a:chExt cx="5616624" cy="14329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16" y="4732326"/>
              <a:ext cx="5472608" cy="143297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5400" y="5013176"/>
              <a:ext cx="5616624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3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Polynomial interpolation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3392" y="1340768"/>
            <a:ext cx="9577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Limitations of Polynomial </a:t>
            </a:r>
            <a:r>
              <a:rPr lang="en-US" altLang="zh-TW" sz="1400" b="1" dirty="0" smtClean="0"/>
              <a:t>Interpolation</a:t>
            </a:r>
          </a:p>
          <a:p>
            <a:r>
              <a:rPr lang="en-US" altLang="zh-TW" sz="1400" dirty="0"/>
              <a:t>Polynomial interpolation should be carried out with the </a:t>
            </a:r>
            <a:r>
              <a:rPr lang="en-US" altLang="zh-TW" sz="1400" dirty="0">
                <a:solidFill>
                  <a:srgbClr val="FF0000"/>
                </a:solidFill>
              </a:rPr>
              <a:t>fewest</a:t>
            </a:r>
            <a:r>
              <a:rPr lang="en-US" altLang="zh-TW" sz="1400" dirty="0"/>
              <a:t> feasible number </a:t>
            </a:r>
            <a:r>
              <a:rPr lang="en-US" altLang="zh-TW" sz="1400" dirty="0" smtClean="0"/>
              <a:t>of </a:t>
            </a:r>
            <a:r>
              <a:rPr lang="en-US" altLang="zh-TW" sz="1400" dirty="0" smtClean="0">
                <a:solidFill>
                  <a:srgbClr val="FF0000"/>
                </a:solidFill>
              </a:rPr>
              <a:t>data </a:t>
            </a:r>
            <a:r>
              <a:rPr lang="en-US" altLang="zh-TW" sz="1400" dirty="0">
                <a:solidFill>
                  <a:srgbClr val="FF0000"/>
                </a:solidFill>
              </a:rPr>
              <a:t>points</a:t>
            </a:r>
            <a:r>
              <a:rPr lang="en-US" altLang="zh-TW" sz="1400" dirty="0" smtClean="0"/>
              <a:t>. </a:t>
            </a:r>
            <a:r>
              <a:rPr lang="en-US" altLang="zh-TW" sz="1400" dirty="0"/>
              <a:t>An </a:t>
            </a:r>
            <a:r>
              <a:rPr lang="en-US" altLang="zh-TW" sz="1400" dirty="0" smtClean="0"/>
              <a:t>interpolant intersecting </a:t>
            </a:r>
            <a:r>
              <a:rPr lang="en-US" altLang="zh-TW" sz="1400" u="sng" dirty="0">
                <a:solidFill>
                  <a:srgbClr val="FF0000"/>
                </a:solidFill>
              </a:rPr>
              <a:t>more than six points must </a:t>
            </a:r>
            <a:r>
              <a:rPr lang="en-US" altLang="zh-TW" sz="1400" u="sng" dirty="0" smtClean="0">
                <a:solidFill>
                  <a:srgbClr val="FF0000"/>
                </a:solidFill>
              </a:rPr>
              <a:t>be viewed </a:t>
            </a:r>
            <a:r>
              <a:rPr lang="en-US" altLang="zh-TW" sz="1400" u="sng" dirty="0">
                <a:solidFill>
                  <a:srgbClr val="FF0000"/>
                </a:solidFill>
              </a:rPr>
              <a:t>with </a:t>
            </a:r>
            <a:r>
              <a:rPr lang="en-US" altLang="zh-TW" sz="1400" u="sng" dirty="0" smtClean="0">
                <a:solidFill>
                  <a:srgbClr val="FF0000"/>
                </a:solidFill>
              </a:rPr>
              <a:t>suspicion (!!)</a:t>
            </a:r>
            <a:r>
              <a:rPr lang="en-US" altLang="zh-TW" sz="1400" dirty="0" smtClean="0"/>
              <a:t>. </a:t>
            </a:r>
            <a:r>
              <a:rPr lang="en-US" altLang="zh-TW" sz="1400" dirty="0"/>
              <a:t>The reason is that the data points that are far from the </a:t>
            </a:r>
            <a:r>
              <a:rPr lang="en-US" altLang="zh-TW" sz="1400" dirty="0" smtClean="0"/>
              <a:t>point of </a:t>
            </a:r>
            <a:r>
              <a:rPr lang="en-US" altLang="zh-TW" sz="1400" dirty="0"/>
              <a:t>interest do not contribute to the accuracy of the interpolant. In fact, they can </a:t>
            </a:r>
            <a:r>
              <a:rPr lang="en-US" altLang="zh-TW" sz="1400" dirty="0" smtClean="0"/>
              <a:t>be detrimental.</a:t>
            </a:r>
          </a:p>
          <a:p>
            <a:r>
              <a:rPr lang="en-US" altLang="zh-TW" sz="1400" dirty="0"/>
              <a:t>The danger of using too many points is illustrated in Figure 3.3. The </a:t>
            </a:r>
            <a:r>
              <a:rPr lang="en-US" altLang="zh-TW" sz="1400" b="1" dirty="0"/>
              <a:t>11 </a:t>
            </a:r>
            <a:r>
              <a:rPr lang="en-US" altLang="zh-TW" sz="1400" b="1" dirty="0" smtClean="0"/>
              <a:t>equally spaced </a:t>
            </a:r>
            <a:r>
              <a:rPr lang="en-US" altLang="zh-TW" sz="1400" b="1" dirty="0"/>
              <a:t>data points </a:t>
            </a:r>
            <a:r>
              <a:rPr lang="en-US" altLang="zh-TW" sz="1400" dirty="0"/>
              <a:t>are </a:t>
            </a:r>
            <a:r>
              <a:rPr lang="en-US" altLang="zh-TW" sz="1400" dirty="0" smtClean="0"/>
              <a:t>represented by </a:t>
            </a:r>
            <a:r>
              <a:rPr lang="en-US" altLang="zh-TW" sz="1400" dirty="0"/>
              <a:t>the circles. The solid line is the interpolant, </a:t>
            </a:r>
            <a:r>
              <a:rPr lang="en-US" altLang="zh-TW" sz="1400" dirty="0" smtClean="0"/>
              <a:t>a polynomial </a:t>
            </a:r>
            <a:r>
              <a:rPr lang="en-US" altLang="zh-TW" sz="1400" dirty="0"/>
              <a:t>of degree 10, that intersects all the points. As seen </a:t>
            </a:r>
            <a:r>
              <a:rPr lang="en-US" altLang="zh-TW" sz="1400" dirty="0" smtClean="0"/>
              <a:t>in the </a:t>
            </a:r>
            <a:r>
              <a:rPr lang="en-US" altLang="zh-TW" sz="1400" dirty="0"/>
              <a:t>figure, a </a:t>
            </a:r>
            <a:r>
              <a:rPr lang="en-US" altLang="zh-TW" sz="1400" dirty="0" smtClean="0"/>
              <a:t>polynomial of </a:t>
            </a:r>
            <a:r>
              <a:rPr lang="en-US" altLang="zh-TW" sz="1400" dirty="0"/>
              <a:t>such a high degree has a tendency to </a:t>
            </a:r>
            <a:r>
              <a:rPr lang="en-US" altLang="zh-TW" sz="1400" dirty="0">
                <a:solidFill>
                  <a:srgbClr val="FF0000"/>
                </a:solidFill>
              </a:rPr>
              <a:t>oscillate </a:t>
            </a:r>
            <a:r>
              <a:rPr lang="en-US" altLang="zh-TW" sz="1400" dirty="0"/>
              <a:t>excessively between the </a:t>
            </a:r>
            <a:r>
              <a:rPr lang="en-US" altLang="zh-TW" sz="1400" dirty="0" smtClean="0"/>
              <a:t>data points</a:t>
            </a:r>
            <a:r>
              <a:rPr lang="en-US" altLang="zh-TW" sz="1400" dirty="0"/>
              <a:t>.</a:t>
            </a:r>
            <a:endParaRPr lang="zh-TW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284984"/>
            <a:ext cx="4640387" cy="3191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1824" y="1186879"/>
            <a:ext cx="6304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Ref: Ch.3 “Numerical methods in engineering with Python3”, </a:t>
            </a:r>
            <a:r>
              <a:rPr lang="en-US" altLang="zh-TW" sz="1400" dirty="0" err="1" smtClean="0"/>
              <a:t>Jaan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Kiusalaas</a:t>
            </a:r>
            <a:endParaRPr lang="zh-TW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359696" y="4941168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176392" y="4959547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Interpolation with Cubic Spline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484784"/>
            <a:ext cx="99371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If there are more than a few data points, a cubic spline </a:t>
            </a:r>
            <a:r>
              <a:rPr lang="en-US" altLang="zh-TW" sz="1600" dirty="0" smtClean="0"/>
              <a:t>is </a:t>
            </a:r>
            <a:r>
              <a:rPr lang="en-US" altLang="zh-TW" sz="1600" dirty="0"/>
              <a:t>considerably “stiffer” than a polynomial in the sense that it has </a:t>
            </a:r>
            <a:r>
              <a:rPr lang="en-US" altLang="zh-TW" sz="1600" dirty="0" smtClean="0"/>
              <a:t>less tendency </a:t>
            </a:r>
            <a:r>
              <a:rPr lang="en-US" altLang="zh-TW" sz="1600" dirty="0"/>
              <a:t>to oscillate between data points.</a:t>
            </a:r>
            <a:endParaRPr lang="zh-TW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348880"/>
            <a:ext cx="6350670" cy="190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7408" y="4257629"/>
                <a:ext cx="101531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/>
                  <a:t>Figure 3.7 shows a cubic spline that spans </a:t>
                </a:r>
                <a:r>
                  <a:rPr lang="en-US" altLang="zh-TW" sz="1600" i="1" dirty="0"/>
                  <a:t>n </a:t>
                </a:r>
                <a:r>
                  <a:rPr lang="en-US" altLang="zh-TW" sz="1600" dirty="0"/>
                  <a:t>+ 1 </a:t>
                </a:r>
                <a:r>
                  <a:rPr lang="en-US" altLang="zh-TW" sz="1600" dirty="0" smtClean="0"/>
                  <a:t>knots.</a:t>
                </a:r>
                <a:r>
                  <a:rPr lang="en-US" altLang="zh-TW" sz="1600" dirty="0"/>
                  <a:t> </a:t>
                </a:r>
                <a:endParaRPr lang="en-US" altLang="zh-TW" sz="1600" dirty="0" smtClean="0"/>
              </a:p>
              <a:p>
                <a:r>
                  <a:rPr lang="en-US" altLang="zh-TW" sz="1600" i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altLang="zh-TW" sz="1600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1600" baseline="-250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altLang="zh-TW" sz="1600" i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1600" baseline="-25000" dirty="0" smtClean="0">
                    <a:solidFill>
                      <a:srgbClr val="FF0000"/>
                    </a:solidFill>
                  </a:rPr>
                  <a:t>+1</a:t>
                </a:r>
                <a:r>
                  <a:rPr lang="en-US" altLang="zh-TW" sz="16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1600" i="1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sz="1600" dirty="0" smtClean="0"/>
                  <a:t>stands for </a:t>
                </a:r>
                <a:r>
                  <a:rPr lang="en-US" altLang="zh-TW" sz="1600" dirty="0"/>
                  <a:t>the 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cubic polynomial </a:t>
                </a:r>
                <a:r>
                  <a:rPr lang="en-US" altLang="zh-TW" sz="1600" dirty="0"/>
                  <a:t>that spans the segment 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between knots </a:t>
                </a:r>
                <a:r>
                  <a:rPr lang="en-US" altLang="zh-TW" sz="16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and </a:t>
                </a:r>
                <a:r>
                  <a:rPr lang="en-US" altLang="zh-TW" sz="16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16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600" dirty="0">
                    <a:solidFill>
                      <a:srgbClr val="FF0000"/>
                    </a:solidFill>
                  </a:rPr>
                  <a:t>+ 1</a:t>
                </a:r>
                <a:r>
                  <a:rPr lang="en-US" altLang="zh-TW" sz="1600" dirty="0"/>
                  <a:t>.</a:t>
                </a:r>
              </a:p>
              <a:p>
                <a:r>
                  <a:rPr lang="en-US" altLang="zh-TW" sz="1600" dirty="0"/>
                  <a:t>Note that the spline is a </a:t>
                </a:r>
                <a:r>
                  <a:rPr lang="en-US" altLang="zh-TW" sz="1600" i="1" dirty="0"/>
                  <a:t>piecewise cubic </a:t>
                </a:r>
                <a:r>
                  <a:rPr lang="en-US" altLang="zh-TW" sz="1600" dirty="0"/>
                  <a:t>curve, put together from the </a:t>
                </a:r>
                <a:r>
                  <a:rPr lang="en-US" altLang="zh-TW" sz="1600" i="1" dirty="0"/>
                  <a:t>n </a:t>
                </a:r>
                <a:r>
                  <a:rPr lang="en-US" altLang="zh-TW" sz="1600" dirty="0" err="1" smtClean="0"/>
                  <a:t>cubics</a:t>
                </a:r>
                <a:r>
                  <a:rPr lang="en-US" altLang="zh-TW" sz="1600" dirty="0"/>
                  <a:t> </a:t>
                </a:r>
                <a:r>
                  <a:rPr lang="en-US" altLang="zh-TW" sz="1600" i="1" dirty="0" smtClean="0"/>
                  <a:t>f</a:t>
                </a:r>
                <a:r>
                  <a:rPr lang="en-US" altLang="zh-TW" sz="1600" baseline="-25000" dirty="0" smtClean="0"/>
                  <a:t>0,1</a:t>
                </a:r>
                <a:r>
                  <a:rPr lang="en-US" altLang="zh-TW" sz="1600" dirty="0" smtClean="0"/>
                  <a:t>(</a:t>
                </a:r>
                <a:r>
                  <a:rPr lang="en-US" altLang="zh-TW" sz="1600" i="1" dirty="0" smtClean="0"/>
                  <a:t>x</a:t>
                </a:r>
                <a:r>
                  <a:rPr lang="en-US" altLang="zh-TW" sz="1600" dirty="0"/>
                  <a:t>), </a:t>
                </a:r>
                <a:r>
                  <a:rPr lang="en-US" altLang="zh-TW" sz="1600" i="1" dirty="0"/>
                  <a:t>f</a:t>
                </a:r>
                <a:r>
                  <a:rPr lang="en-US" altLang="zh-TW" sz="1600" baseline="-25000" dirty="0"/>
                  <a:t>1,2</a:t>
                </a:r>
                <a:r>
                  <a:rPr lang="en-US" altLang="zh-TW" sz="1600" dirty="0"/>
                  <a:t>(</a:t>
                </a:r>
                <a:r>
                  <a:rPr lang="en-US" altLang="zh-TW" sz="1600" i="1" dirty="0"/>
                  <a:t>x</a:t>
                </a:r>
                <a:r>
                  <a:rPr lang="en-US" altLang="zh-TW" sz="1600" dirty="0"/>
                  <a:t>), </a:t>
                </a:r>
                <a:r>
                  <a:rPr lang="en-US" altLang="zh-TW" sz="1600" i="1" dirty="0"/>
                  <a:t>. . . </a:t>
                </a:r>
                <a:r>
                  <a:rPr lang="en-US" altLang="zh-TW" sz="1600" dirty="0"/>
                  <a:t>, </a:t>
                </a:r>
                <a:r>
                  <a:rPr lang="en-US" altLang="zh-TW" sz="1600" i="1" dirty="0" smtClean="0"/>
                  <a:t>f</a:t>
                </a:r>
                <a:r>
                  <a:rPr lang="en-US" altLang="zh-TW" sz="1600" baseline="-25000" dirty="0" smtClean="0"/>
                  <a:t>n-1,</a:t>
                </a:r>
                <a:r>
                  <a:rPr lang="en-US" altLang="zh-TW" sz="1600" i="1" baseline="-25000" dirty="0" smtClean="0"/>
                  <a:t>n</a:t>
                </a:r>
                <a:r>
                  <a:rPr lang="en-US" altLang="zh-TW" sz="1600" dirty="0" smtClean="0"/>
                  <a:t>(</a:t>
                </a:r>
                <a:r>
                  <a:rPr lang="en-US" altLang="zh-TW" sz="1600" i="1" dirty="0" smtClean="0"/>
                  <a:t>x</a:t>
                </a:r>
                <a:r>
                  <a:rPr lang="en-US" altLang="zh-TW" sz="1600" dirty="0"/>
                  <a:t>), </a:t>
                </a:r>
                <a:r>
                  <a:rPr lang="en-US" altLang="zh-TW" sz="1600" dirty="0" smtClean="0"/>
                  <a:t>which satisfy the following continuity conditions for the first and second derivatives w.r.t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1600" dirty="0" smtClean="0"/>
                  <a:t> and the boundary condition for the </a:t>
                </a:r>
                <a:r>
                  <a:rPr lang="en-US" altLang="zh-TW" sz="1600" dirty="0"/>
                  <a:t>second </a:t>
                </a:r>
                <a:r>
                  <a:rPr lang="en-US" altLang="zh-TW" sz="1600" dirty="0" smtClean="0"/>
                  <a:t>derivatives.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257629"/>
                <a:ext cx="10153128" cy="1323439"/>
              </a:xfrm>
              <a:prstGeom prst="rect">
                <a:avLst/>
              </a:prstGeom>
              <a:blipFill>
                <a:blip r:embed="rId3"/>
                <a:stretch>
                  <a:fillRect l="-360" t="-1835" b="-4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1704" y="5544797"/>
                <a:ext cx="4456669" cy="96616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and</a:t>
                </a:r>
                <a:r>
                  <a:rPr lang="en-US" altLang="zh-TW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5544797"/>
                <a:ext cx="4456669" cy="966162"/>
              </a:xfrm>
              <a:prstGeom prst="rect">
                <a:avLst/>
              </a:prstGeom>
              <a:blipFill>
                <a:blip r:embed="rId4"/>
                <a:stretch>
                  <a:fillRect l="-273" t="-3750" b="-18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Interpolation with Cubic Spline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797152"/>
            <a:ext cx="6350670" cy="190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6671" y="1257726"/>
                <a:ext cx="10009112" cy="28254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From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we can use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Lagrange</a:t>
                </a:r>
                <a:r>
                  <a:rPr lang="en-US" altLang="zh-TW" dirty="0"/>
                  <a:t>’s two-point </a:t>
                </a:r>
                <a:r>
                  <a:rPr lang="en-US" altLang="zh-TW" dirty="0" smtClean="0"/>
                  <a:t>interpolation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 smtClean="0">
                    <a:latin typeface="Cambria Math" panose="02040503050406030204" pitchFamily="18" charset="0"/>
                  </a:rPr>
                  <a:t>, we carry out the </a:t>
                </a:r>
                <a:r>
                  <a:rPr lang="en-US" altLang="zh-TW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integration twice 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subject to the conditions,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TW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and derive 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71" y="1257726"/>
                <a:ext cx="10009112" cy="2825453"/>
              </a:xfrm>
              <a:prstGeom prst="rect">
                <a:avLst/>
              </a:prstGeom>
              <a:blipFill>
                <a:blip r:embed="rId3"/>
                <a:stretch>
                  <a:fillRect l="-487" t="-12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67808" y="5602228"/>
                <a:ext cx="5616624" cy="935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It shows that from the above eq. one can find out the cubic spline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 smtClean="0"/>
                  <a:t> 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determined and known.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5602228"/>
                <a:ext cx="5616624" cy="935513"/>
              </a:xfrm>
              <a:prstGeom prst="rect">
                <a:avLst/>
              </a:prstGeom>
              <a:blipFill>
                <a:blip r:embed="rId4"/>
                <a:stretch>
                  <a:fillRect l="-977" t="-3922" b="-9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935760" y="3416333"/>
            <a:ext cx="5153784" cy="2088232"/>
            <a:chOff x="3935760" y="3416333"/>
            <a:chExt cx="5153784" cy="208823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5760" y="3416333"/>
              <a:ext cx="5153784" cy="2088232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5015880" y="3460466"/>
              <a:ext cx="288032" cy="25656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3912" y="4189417"/>
              <a:ext cx="432048" cy="24158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8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Interpolation with Cubic Spline</a:t>
            </a:r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7334" y="1412776"/>
            <a:ext cx="9955170" cy="1945968"/>
            <a:chOff x="677334" y="1734990"/>
            <a:chExt cx="9955170" cy="1945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77334" y="1734990"/>
                  <a:ext cx="9955170" cy="9447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From the </a:t>
                  </a:r>
                  <a:r>
                    <a:rPr lang="en-US" altLang="zh-TW" dirty="0" smtClean="0">
                      <a:solidFill>
                        <a:srgbClr val="FF0000"/>
                      </a:solidFill>
                    </a:rPr>
                    <a:t>slope continuity </a:t>
                  </a:r>
                  <a:r>
                    <a:rPr lang="en-US" altLang="zh-TW" dirty="0" smtClean="0"/>
                    <a:t>condition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 smtClean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altLang="zh-TW" dirty="0" smtClean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 smtClean="0"/>
                    <a:t>are shown to satisfy the following coupled equations</a:t>
                  </a:r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34" y="1734990"/>
                  <a:ext cx="9955170" cy="944746"/>
                </a:xfrm>
                <a:prstGeom prst="rect">
                  <a:avLst/>
                </a:prstGeom>
                <a:blipFill>
                  <a:blip r:embed="rId2"/>
                  <a:stretch>
                    <a:fillRect l="-490" t="-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624" y="2636912"/>
              <a:ext cx="5262273" cy="10440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95400" y="3405276"/>
            <a:ext cx="9735802" cy="2563907"/>
            <a:chOff x="824695" y="4077072"/>
            <a:chExt cx="9735802" cy="2563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39417" y="4077072"/>
                  <a:ext cx="9721080" cy="2563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If the data points are evenly spaced so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altLang="zh-TW" dirty="0" smtClean="0"/>
                    <a:t> </a:t>
                  </a:r>
                </a:p>
                <a:p>
                  <a:r>
                    <a:rPr lang="en-US" altLang="zh-TW" dirty="0" smtClean="0"/>
                    <a:t>for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altLang="zh-TW" dirty="0" smtClean="0"/>
                    <a:t>, the equations are simplified to be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</m:oMathPara>
                  </a14:m>
                  <a:endParaRPr lang="en-US" altLang="zh-TW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altLang="zh-TW" dirty="0" smtClean="0"/>
                </a:p>
                <a:p>
                  <a:r>
                    <a:rPr lang="en-US" altLang="zh-TW" dirty="0"/>
                    <a:t>w</a:t>
                  </a:r>
                  <a:r>
                    <a:rPr lang="en-US" altLang="zh-TW" dirty="0" smtClean="0"/>
                    <a:t>hich can be </a:t>
                  </a:r>
                  <a:r>
                    <a:rPr lang="en-US" altLang="zh-TW" dirty="0" smtClean="0">
                      <a:solidFill>
                        <a:srgbClr val="FF0000"/>
                      </a:solidFill>
                    </a:rPr>
                    <a:t>solved by linear algebra method</a:t>
                  </a:r>
                  <a:r>
                    <a:rPr lang="en-US" altLang="zh-TW" dirty="0" smtClean="0"/>
                    <a:t>. </a:t>
                  </a:r>
                </a:p>
                <a:p>
                  <a:endParaRPr lang="en-US" altLang="zh-TW" dirty="0" smtClean="0"/>
                </a:p>
                <a:p>
                  <a:r>
                    <a:rPr lang="en-US" altLang="zh-TW" dirty="0" smtClean="0"/>
                    <a:t>From the solved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 smtClean="0"/>
                    <a:t>, one can determine the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TW" dirty="0" smtClean="0"/>
                    <a:t> </a:t>
                  </a:r>
                </a:p>
                <a:p>
                  <a:r>
                    <a:rPr lang="en-US" altLang="zh-TW" dirty="0" smtClean="0"/>
                    <a:t>according to the cubic polynomials of </a:t>
                  </a:r>
                  <a:r>
                    <a:rPr lang="en-US" altLang="zh-TW" dirty="0"/>
                    <a:t>spline </a:t>
                  </a:r>
                  <a:r>
                    <a:rPr lang="en-US" altLang="zh-TW" dirty="0" smtClean="0"/>
                    <a:t>interpolation.  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17" y="4077072"/>
                  <a:ext cx="9721080" cy="2563907"/>
                </a:xfrm>
                <a:prstGeom prst="rect">
                  <a:avLst/>
                </a:prstGeom>
                <a:blipFill>
                  <a:blip r:embed="rId4"/>
                  <a:stretch>
                    <a:fillRect l="-502" t="-1667" b="-28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824695" y="4686388"/>
              <a:ext cx="4608512" cy="782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4" y="3104210"/>
            <a:ext cx="4481977" cy="29890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703512" y="1412776"/>
            <a:ext cx="48965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6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5250" cy="1320800"/>
          </a:xfrm>
        </p:spPr>
        <p:txBody>
          <a:bodyPr/>
          <a:lstStyle/>
          <a:p>
            <a:r>
              <a:rPr lang="en-US" altLang="zh-TW" dirty="0" smtClean="0"/>
              <a:t>Physical example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probability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particle</a:t>
            </a:r>
            <a:r>
              <a:rPr lang="zh-TW" altLang="en-US" dirty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space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76872"/>
            <a:ext cx="4899882" cy="419447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55840" y="2636912"/>
            <a:ext cx="3088159" cy="3168352"/>
            <a:chOff x="4655840" y="2636912"/>
            <a:chExt cx="3088159" cy="31683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024" y="2636912"/>
              <a:ext cx="1431975" cy="291221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ight Triangle 4"/>
            <p:cNvSpPr/>
            <p:nvPr/>
          </p:nvSpPr>
          <p:spPr>
            <a:xfrm>
              <a:off x="6672064" y="3212976"/>
              <a:ext cx="288032" cy="1656184"/>
            </a:xfrm>
            <a:prstGeom prst="rtTriangle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55840" y="4509120"/>
              <a:ext cx="504056" cy="12961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 flipV="1">
              <a:off x="5159896" y="4093022"/>
              <a:ext cx="1152128" cy="416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11824" y="2161832"/>
                <a:ext cx="751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2161832"/>
                <a:ext cx="7511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888088" y="2541903"/>
            <a:ext cx="3312789" cy="1895209"/>
            <a:chOff x="6888088" y="2541903"/>
            <a:chExt cx="3312789" cy="18952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512979" y="2541903"/>
                  <a:ext cx="1687898" cy="939616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979" y="2541903"/>
                  <a:ext cx="1687898" cy="9396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6888088" y="3501008"/>
              <a:ext cx="1624891" cy="93610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6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5250" cy="1320800"/>
          </a:xfrm>
        </p:spPr>
        <p:txBody>
          <a:bodyPr/>
          <a:lstStyle/>
          <a:p>
            <a:r>
              <a:rPr lang="en-US" altLang="zh-TW" dirty="0" smtClean="0"/>
              <a:t>Physical example: Optical transitions </a:t>
            </a:r>
            <a:endParaRPr lang="zh-TW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5400" y="2132856"/>
            <a:ext cx="1060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Ch.9 (9.29) “Quantum Optics: An introduction”, M. Fox.: p176 Example 9.1 (FGR); p178 Example 9.2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1424" y="3068960"/>
                <a:ext cx="8008090" cy="3293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Fermi’s golden rule*:</a:t>
                </a:r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b="0" dirty="0" smtClean="0"/>
                  <a:t>,</a:t>
                </a:r>
              </a:p>
              <a:p>
                <a:r>
                  <a:rPr lang="en-US" altLang="zh-TW" dirty="0"/>
                  <a:t>w</a:t>
                </a:r>
                <a:r>
                  <a:rPr lang="en-US" altLang="zh-TW" b="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acc>
                          <m:accPr>
                            <m:chr m:val="⃗"/>
                            <m:ctrlPr>
                              <a:rPr lang="en-US" altLang="zh-TW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≡−</m:t>
                    </m:r>
                    <m:acc>
                      <m:accPr>
                        <m:chr m:val="⃗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TW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sz="2400" dirty="0" smtClean="0">
                    <a:solidFill>
                      <a:srgbClr val="7030A0"/>
                    </a:solidFill>
                  </a:rPr>
                  <a:t>,</a:t>
                </a:r>
                <a:endParaRPr lang="en-US" altLang="zh-TW" sz="2400" dirty="0" smtClean="0"/>
              </a:p>
              <a:p>
                <a:r>
                  <a:rPr lang="en-US" altLang="zh-TW" sz="1600" dirty="0"/>
                  <a:t>w</a:t>
                </a:r>
                <a:r>
                  <a:rPr lang="en-US" altLang="zh-TW" sz="1600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sz="1600" dirty="0" smtClean="0"/>
                  <a:t> is defined as the transition dipole moment.</a:t>
                </a:r>
                <a:endParaRPr lang="en-US" altLang="zh-TW" sz="1600" dirty="0"/>
              </a:p>
              <a:p>
                <a:endParaRPr lang="en-US" altLang="zh-TW" sz="1200" dirty="0" smtClean="0"/>
              </a:p>
              <a:p>
                <a:r>
                  <a:rPr lang="en-US" altLang="zh-TW" sz="1200" dirty="0" smtClean="0"/>
                  <a:t>*Ch8.3, “The physics of low-dimensional semiconductors: an introduction”, John H. Davies, Cambridge </a:t>
                </a:r>
                <a:r>
                  <a:rPr lang="en-US" altLang="zh-TW" sz="1200" dirty="0" err="1" smtClean="0"/>
                  <a:t>Univ</a:t>
                </a:r>
                <a:r>
                  <a:rPr lang="en-US" altLang="zh-TW" sz="1200" dirty="0" smtClean="0"/>
                  <a:t> Press</a:t>
                </a:r>
                <a:endParaRPr lang="zh-TW" altLang="en-US" sz="1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068960"/>
                <a:ext cx="8008090" cy="3293402"/>
              </a:xfrm>
              <a:prstGeom prst="rect">
                <a:avLst/>
              </a:prstGeom>
              <a:blipFill>
                <a:blip r:embed="rId2"/>
                <a:stretch>
                  <a:fillRect l="-685" t="-1109" b="-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742863" y="4869160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42863" y="3933056"/>
            <a:ext cx="1368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11015" y="4653136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015" y="4653136"/>
                <a:ext cx="49013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11015" y="3645024"/>
                <a:ext cx="52148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015" y="3645024"/>
                <a:ext cx="521489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9534951" y="3933056"/>
            <a:ext cx="0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7955312" y="4202785"/>
            <a:ext cx="1178061" cy="234327"/>
          </a:xfrm>
          <a:custGeom>
            <a:avLst/>
            <a:gdLst>
              <a:gd name="connsiteX0" fmla="*/ 0 w 1178061"/>
              <a:gd name="connsiteY0" fmla="*/ 251409 h 453367"/>
              <a:gd name="connsiteX1" fmla="*/ 123416 w 1178061"/>
              <a:gd name="connsiteY1" fmla="*/ 4577 h 453367"/>
              <a:gd name="connsiteX2" fmla="*/ 280490 w 1178061"/>
              <a:gd name="connsiteY2" fmla="*/ 442143 h 453367"/>
              <a:gd name="connsiteX3" fmla="*/ 426346 w 1178061"/>
              <a:gd name="connsiteY3" fmla="*/ 4577 h 453367"/>
              <a:gd name="connsiteX4" fmla="*/ 583420 w 1178061"/>
              <a:gd name="connsiteY4" fmla="*/ 453362 h 453367"/>
              <a:gd name="connsiteX5" fmla="*/ 695617 w 1178061"/>
              <a:gd name="connsiteY5" fmla="*/ 15797 h 453367"/>
              <a:gd name="connsiteX6" fmla="*/ 841472 w 1178061"/>
              <a:gd name="connsiteY6" fmla="*/ 442143 h 453367"/>
              <a:gd name="connsiteX7" fmla="*/ 942449 w 1178061"/>
              <a:gd name="connsiteY7" fmla="*/ 15797 h 453367"/>
              <a:gd name="connsiteX8" fmla="*/ 1020986 w 1178061"/>
              <a:gd name="connsiteY8" fmla="*/ 195311 h 453367"/>
              <a:gd name="connsiteX9" fmla="*/ 1178061 w 1178061"/>
              <a:gd name="connsiteY9" fmla="*/ 240189 h 45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8061" h="453367">
                <a:moveTo>
                  <a:pt x="0" y="251409"/>
                </a:moveTo>
                <a:cubicBezTo>
                  <a:pt x="38334" y="112098"/>
                  <a:pt x="76668" y="-27212"/>
                  <a:pt x="123416" y="4577"/>
                </a:cubicBezTo>
                <a:cubicBezTo>
                  <a:pt x="170164" y="36366"/>
                  <a:pt x="230002" y="442143"/>
                  <a:pt x="280490" y="442143"/>
                </a:cubicBezTo>
                <a:cubicBezTo>
                  <a:pt x="330978" y="442143"/>
                  <a:pt x="375858" y="2707"/>
                  <a:pt x="426346" y="4577"/>
                </a:cubicBezTo>
                <a:cubicBezTo>
                  <a:pt x="476834" y="6447"/>
                  <a:pt x="538542" y="451492"/>
                  <a:pt x="583420" y="453362"/>
                </a:cubicBezTo>
                <a:cubicBezTo>
                  <a:pt x="628299" y="455232"/>
                  <a:pt x="652608" y="17667"/>
                  <a:pt x="695617" y="15797"/>
                </a:cubicBezTo>
                <a:cubicBezTo>
                  <a:pt x="738626" y="13927"/>
                  <a:pt x="800333" y="442143"/>
                  <a:pt x="841472" y="442143"/>
                </a:cubicBezTo>
                <a:cubicBezTo>
                  <a:pt x="882611" y="442143"/>
                  <a:pt x="912530" y="56936"/>
                  <a:pt x="942449" y="15797"/>
                </a:cubicBezTo>
                <a:cubicBezTo>
                  <a:pt x="972368" y="-25342"/>
                  <a:pt x="981717" y="157912"/>
                  <a:pt x="1020986" y="195311"/>
                </a:cubicBezTo>
                <a:cubicBezTo>
                  <a:pt x="1060255" y="232710"/>
                  <a:pt x="1168711" y="249539"/>
                  <a:pt x="1178061" y="24018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Freeform 4"/>
          <p:cNvSpPr/>
          <p:nvPr/>
        </p:nvSpPr>
        <p:spPr>
          <a:xfrm>
            <a:off x="8832304" y="4365104"/>
            <a:ext cx="1267330" cy="628929"/>
          </a:xfrm>
          <a:custGeom>
            <a:avLst/>
            <a:gdLst>
              <a:gd name="connsiteX0" fmla="*/ 0 w 1629294"/>
              <a:gd name="connsiteY0" fmla="*/ 454466 h 454466"/>
              <a:gd name="connsiteX1" fmla="*/ 399011 w 1629294"/>
              <a:gd name="connsiteY1" fmla="*/ 343630 h 454466"/>
              <a:gd name="connsiteX2" fmla="*/ 809105 w 1629294"/>
              <a:gd name="connsiteY2" fmla="*/ 37 h 454466"/>
              <a:gd name="connsiteX3" fmla="*/ 1230283 w 1629294"/>
              <a:gd name="connsiteY3" fmla="*/ 365797 h 454466"/>
              <a:gd name="connsiteX4" fmla="*/ 1629294 w 1629294"/>
              <a:gd name="connsiteY4" fmla="*/ 443383 h 45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9294" h="454466">
                <a:moveTo>
                  <a:pt x="0" y="454466"/>
                </a:moveTo>
                <a:cubicBezTo>
                  <a:pt x="132080" y="436917"/>
                  <a:pt x="264160" y="419368"/>
                  <a:pt x="399011" y="343630"/>
                </a:cubicBezTo>
                <a:cubicBezTo>
                  <a:pt x="533862" y="267892"/>
                  <a:pt x="670560" y="-3657"/>
                  <a:pt x="809105" y="37"/>
                </a:cubicBezTo>
                <a:cubicBezTo>
                  <a:pt x="947650" y="3731"/>
                  <a:pt x="1093585" y="291906"/>
                  <a:pt x="1230283" y="365797"/>
                </a:cubicBezTo>
                <a:cubicBezTo>
                  <a:pt x="1366981" y="439688"/>
                  <a:pt x="1498137" y="441535"/>
                  <a:pt x="1629294" y="44338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Freeform 12"/>
          <p:cNvSpPr/>
          <p:nvPr/>
        </p:nvSpPr>
        <p:spPr>
          <a:xfrm>
            <a:off x="8832304" y="3356992"/>
            <a:ext cx="1296144" cy="792088"/>
          </a:xfrm>
          <a:custGeom>
            <a:avLst/>
            <a:gdLst>
              <a:gd name="connsiteX0" fmla="*/ 0 w 1817717"/>
              <a:gd name="connsiteY0" fmla="*/ 315063 h 532814"/>
              <a:gd name="connsiteX1" fmla="*/ 277091 w 1817717"/>
              <a:gd name="connsiteY1" fmla="*/ 270729 h 532814"/>
              <a:gd name="connsiteX2" fmla="*/ 676102 w 1817717"/>
              <a:gd name="connsiteY2" fmla="*/ 4722 h 532814"/>
              <a:gd name="connsiteX3" fmla="*/ 1152698 w 1817717"/>
              <a:gd name="connsiteY3" fmla="*/ 525653 h 532814"/>
              <a:gd name="connsiteX4" fmla="*/ 1540626 w 1817717"/>
              <a:gd name="connsiteY4" fmla="*/ 303980 h 532814"/>
              <a:gd name="connsiteX5" fmla="*/ 1817717 w 1817717"/>
              <a:gd name="connsiteY5" fmla="*/ 248562 h 5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7717" h="532814">
                <a:moveTo>
                  <a:pt x="0" y="315063"/>
                </a:moveTo>
                <a:cubicBezTo>
                  <a:pt x="82203" y="318757"/>
                  <a:pt x="164407" y="322452"/>
                  <a:pt x="277091" y="270729"/>
                </a:cubicBezTo>
                <a:cubicBezTo>
                  <a:pt x="389775" y="219006"/>
                  <a:pt x="530168" y="-37765"/>
                  <a:pt x="676102" y="4722"/>
                </a:cubicBezTo>
                <a:cubicBezTo>
                  <a:pt x="822036" y="47209"/>
                  <a:pt x="1008611" y="475777"/>
                  <a:pt x="1152698" y="525653"/>
                </a:cubicBezTo>
                <a:cubicBezTo>
                  <a:pt x="1296785" y="575529"/>
                  <a:pt x="1429790" y="350162"/>
                  <a:pt x="1540626" y="303980"/>
                </a:cubicBezTo>
                <a:cubicBezTo>
                  <a:pt x="1651462" y="257798"/>
                  <a:pt x="1734589" y="253180"/>
                  <a:pt x="1817717" y="248562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8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Numerical integration</a:t>
            </a:r>
            <a:endParaRPr lang="zh-TW" altLang="en-US" dirty="0"/>
          </a:p>
        </p:txBody>
      </p:sp>
      <p:graphicFrame>
        <p:nvGraphicFramePr>
          <p:cNvPr id="3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06582"/>
              </p:ext>
            </p:extLst>
          </p:nvPr>
        </p:nvGraphicFramePr>
        <p:xfrm>
          <a:off x="911424" y="1916832"/>
          <a:ext cx="37877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3" imgW="1549080" imgH="1231560" progId="Equation.DSMT4">
                  <p:embed/>
                </p:oleObj>
              </mc:Choice>
              <mc:Fallback>
                <p:oleObj name="Equation" r:id="rId3" imgW="1549080" imgH="12315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424" y="1916832"/>
                        <a:ext cx="3787775" cy="301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43"/>
          <p:cNvGrpSpPr/>
          <p:nvPr/>
        </p:nvGrpSpPr>
        <p:grpSpPr>
          <a:xfrm>
            <a:off x="3935760" y="4365104"/>
            <a:ext cx="7224245" cy="2222475"/>
            <a:chOff x="3893410" y="3256230"/>
            <a:chExt cx="7224245" cy="2222475"/>
          </a:xfrm>
        </p:grpSpPr>
        <p:sp>
          <p:nvSpPr>
            <p:cNvPr id="5" name="手繪多邊形 27"/>
            <p:cNvSpPr/>
            <p:nvPr/>
          </p:nvSpPr>
          <p:spPr>
            <a:xfrm>
              <a:off x="5495454" y="3322624"/>
              <a:ext cx="814812" cy="1665837"/>
            </a:xfrm>
            <a:custGeom>
              <a:avLst/>
              <a:gdLst>
                <a:gd name="connsiteX0" fmla="*/ 0 w 814812"/>
                <a:gd name="connsiteY0" fmla="*/ 1665837 h 1665837"/>
                <a:gd name="connsiteX1" fmla="*/ 18107 w 814812"/>
                <a:gd name="connsiteY1" fmla="*/ 289711 h 1665837"/>
                <a:gd name="connsiteX2" fmla="*/ 325925 w 814812"/>
                <a:gd name="connsiteY2" fmla="*/ 99588 h 1665837"/>
                <a:gd name="connsiteX3" fmla="*/ 534155 w 814812"/>
                <a:gd name="connsiteY3" fmla="*/ 36214 h 1665837"/>
                <a:gd name="connsiteX4" fmla="*/ 814812 w 814812"/>
                <a:gd name="connsiteY4" fmla="*/ 0 h 1665837"/>
                <a:gd name="connsiteX5" fmla="*/ 814812 w 814812"/>
                <a:gd name="connsiteY5" fmla="*/ 1656784 h 1665837"/>
                <a:gd name="connsiteX6" fmla="*/ 0 w 814812"/>
                <a:gd name="connsiteY6" fmla="*/ 1665837 h 166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812" h="1665837">
                  <a:moveTo>
                    <a:pt x="0" y="1665837"/>
                  </a:moveTo>
                  <a:lnTo>
                    <a:pt x="18107" y="289711"/>
                  </a:lnTo>
                  <a:lnTo>
                    <a:pt x="325925" y="99588"/>
                  </a:lnTo>
                  <a:lnTo>
                    <a:pt x="534155" y="36214"/>
                  </a:lnTo>
                  <a:lnTo>
                    <a:pt x="814812" y="0"/>
                  </a:lnTo>
                  <a:lnTo>
                    <a:pt x="814812" y="1656784"/>
                  </a:lnTo>
                  <a:lnTo>
                    <a:pt x="0" y="1665837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6"/>
            <p:cNvCxnSpPr/>
            <p:nvPr/>
          </p:nvCxnSpPr>
          <p:spPr>
            <a:xfrm>
              <a:off x="3965418" y="4979406"/>
              <a:ext cx="7152237" cy="90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15"/>
            <p:cNvCxnSpPr/>
            <p:nvPr/>
          </p:nvCxnSpPr>
          <p:spPr>
            <a:xfrm>
              <a:off x="7106970" y="3476532"/>
              <a:ext cx="9053" cy="146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7"/>
            <p:cNvCxnSpPr/>
            <p:nvPr/>
          </p:nvCxnSpPr>
          <p:spPr>
            <a:xfrm>
              <a:off x="4916032" y="4553894"/>
              <a:ext cx="0" cy="39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9"/>
            <p:cNvCxnSpPr/>
            <p:nvPr/>
          </p:nvCxnSpPr>
          <p:spPr>
            <a:xfrm>
              <a:off x="7876515" y="3648547"/>
              <a:ext cx="0" cy="1303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49"/>
            <p:cNvSpPr txBox="1"/>
            <p:nvPr/>
          </p:nvSpPr>
          <p:spPr>
            <a:xfrm>
              <a:off x="5363212" y="499289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 smtClean="0"/>
                <a:t>x</a:t>
              </a:r>
              <a:r>
                <a:rPr lang="en-US" altLang="zh-TW" sz="2400" i="1" baseline="-25000" dirty="0" smtClean="0"/>
                <a:t>i</a:t>
              </a:r>
              <a:endParaRPr lang="zh-TW" altLang="en-US" sz="2400" i="1" dirty="0"/>
            </a:p>
          </p:txBody>
        </p:sp>
        <p:sp>
          <p:nvSpPr>
            <p:cNvPr id="11" name="文字方塊 50"/>
            <p:cNvSpPr txBox="1"/>
            <p:nvPr/>
          </p:nvSpPr>
          <p:spPr>
            <a:xfrm>
              <a:off x="6167462" y="4973281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i+1</a:t>
              </a:r>
              <a:endParaRPr lang="zh-TW" altLang="en-US" sz="2400" i="1" dirty="0"/>
            </a:p>
          </p:txBody>
        </p:sp>
        <p:sp>
          <p:nvSpPr>
            <p:cNvPr id="12" name="橢圓 25"/>
            <p:cNvSpPr/>
            <p:nvPr/>
          </p:nvSpPr>
          <p:spPr>
            <a:xfrm>
              <a:off x="4852657" y="4508626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53"/>
            <p:cNvSpPr/>
            <p:nvPr/>
          </p:nvSpPr>
          <p:spPr>
            <a:xfrm>
              <a:off x="5457732" y="3547449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55"/>
            <p:cNvSpPr/>
            <p:nvPr/>
          </p:nvSpPr>
          <p:spPr>
            <a:xfrm>
              <a:off x="6252927" y="3256230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56"/>
            <p:cNvSpPr/>
            <p:nvPr/>
          </p:nvSpPr>
          <p:spPr>
            <a:xfrm>
              <a:off x="7039070" y="3390523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57"/>
            <p:cNvSpPr/>
            <p:nvPr/>
          </p:nvSpPr>
          <p:spPr>
            <a:xfrm>
              <a:off x="7834267" y="3579137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7" name="物件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135662"/>
                </p:ext>
              </p:extLst>
            </p:nvPr>
          </p:nvGraphicFramePr>
          <p:xfrm>
            <a:off x="5701059" y="3895302"/>
            <a:ext cx="51911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5" name="Equation" r:id="rId5" imgW="253800" imgH="228600" progId="Equation.DSMT4">
                    <p:embed/>
                  </p:oleObj>
                </mc:Choice>
                <mc:Fallback>
                  <p:oleObj name="Equation" r:id="rId5" imgW="253800" imgH="228600" progId="Equation.DSMT4">
                    <p:embed/>
                    <p:pic>
                      <p:nvPicPr>
                        <p:cNvPr id="59" name="物件 5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01059" y="3895302"/>
                          <a:ext cx="519112" cy="465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橢圓 63"/>
            <p:cNvSpPr/>
            <p:nvPr/>
          </p:nvSpPr>
          <p:spPr>
            <a:xfrm>
              <a:off x="8523838" y="3725501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64"/>
            <p:cNvSpPr/>
            <p:nvPr/>
          </p:nvSpPr>
          <p:spPr>
            <a:xfrm>
              <a:off x="9309981" y="3859794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67"/>
            <p:cNvSpPr/>
            <p:nvPr/>
          </p:nvSpPr>
          <p:spPr>
            <a:xfrm>
              <a:off x="10105178" y="4048408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68"/>
            <p:cNvCxnSpPr/>
            <p:nvPr/>
          </p:nvCxnSpPr>
          <p:spPr>
            <a:xfrm flipH="1">
              <a:off x="8582685" y="3764734"/>
              <a:ext cx="16598" cy="1196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69"/>
            <p:cNvCxnSpPr/>
            <p:nvPr/>
          </p:nvCxnSpPr>
          <p:spPr>
            <a:xfrm flipH="1">
              <a:off x="9361283" y="3936749"/>
              <a:ext cx="7546" cy="1033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77"/>
            <p:cNvCxnSpPr>
              <a:stCxn id="20" idx="4"/>
            </p:cNvCxnSpPr>
            <p:nvPr/>
          </p:nvCxnSpPr>
          <p:spPr>
            <a:xfrm flipH="1">
              <a:off x="10156479" y="4166103"/>
              <a:ext cx="7547" cy="848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80"/>
            <p:cNvSpPr/>
            <p:nvPr/>
          </p:nvSpPr>
          <p:spPr>
            <a:xfrm>
              <a:off x="4307940" y="4887363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42"/>
            <p:cNvSpPr/>
            <p:nvPr/>
          </p:nvSpPr>
          <p:spPr>
            <a:xfrm>
              <a:off x="4363770" y="3318226"/>
              <a:ext cx="5794218" cy="1643073"/>
            </a:xfrm>
            <a:custGeom>
              <a:avLst/>
              <a:gdLst>
                <a:gd name="connsiteX0" fmla="*/ 0 w 5794218"/>
                <a:gd name="connsiteY0" fmla="*/ 1643073 h 1643073"/>
                <a:gd name="connsiteX1" fmla="*/ 561315 w 5794218"/>
                <a:gd name="connsiteY1" fmla="*/ 1226614 h 1643073"/>
                <a:gd name="connsiteX2" fmla="*/ 1158844 w 5794218"/>
                <a:gd name="connsiteY2" fmla="*/ 294107 h 1643073"/>
                <a:gd name="connsiteX3" fmla="*/ 1964602 w 5794218"/>
                <a:gd name="connsiteY3" fmla="*/ 4396 h 1643073"/>
                <a:gd name="connsiteX4" fmla="*/ 2770361 w 5794218"/>
                <a:gd name="connsiteY4" fmla="*/ 131144 h 1643073"/>
                <a:gd name="connsiteX5" fmla="*/ 3539905 w 5794218"/>
                <a:gd name="connsiteY5" fmla="*/ 294107 h 1643073"/>
                <a:gd name="connsiteX6" fmla="*/ 4237022 w 5794218"/>
                <a:gd name="connsiteY6" fmla="*/ 438962 h 1643073"/>
                <a:gd name="connsiteX7" fmla="*/ 5006567 w 5794218"/>
                <a:gd name="connsiteY7" fmla="*/ 592871 h 1643073"/>
                <a:gd name="connsiteX8" fmla="*/ 5794218 w 5794218"/>
                <a:gd name="connsiteY8" fmla="*/ 764887 h 164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4218" h="1643073">
                  <a:moveTo>
                    <a:pt x="0" y="1643073"/>
                  </a:moveTo>
                  <a:cubicBezTo>
                    <a:pt x="184087" y="1547257"/>
                    <a:pt x="368174" y="1451442"/>
                    <a:pt x="561315" y="1226614"/>
                  </a:cubicBezTo>
                  <a:cubicBezTo>
                    <a:pt x="754456" y="1001786"/>
                    <a:pt x="924963" y="497810"/>
                    <a:pt x="1158844" y="294107"/>
                  </a:cubicBezTo>
                  <a:cubicBezTo>
                    <a:pt x="1392725" y="90404"/>
                    <a:pt x="1696016" y="31556"/>
                    <a:pt x="1964602" y="4396"/>
                  </a:cubicBezTo>
                  <a:cubicBezTo>
                    <a:pt x="2233188" y="-22765"/>
                    <a:pt x="2507811" y="82859"/>
                    <a:pt x="2770361" y="131144"/>
                  </a:cubicBezTo>
                  <a:cubicBezTo>
                    <a:pt x="3032911" y="179429"/>
                    <a:pt x="3539905" y="294107"/>
                    <a:pt x="3539905" y="294107"/>
                  </a:cubicBezTo>
                  <a:lnTo>
                    <a:pt x="4237022" y="438962"/>
                  </a:lnTo>
                  <a:lnTo>
                    <a:pt x="5006567" y="592871"/>
                  </a:lnTo>
                  <a:lnTo>
                    <a:pt x="5794218" y="764887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83"/>
            <p:cNvSpPr txBox="1"/>
            <p:nvPr/>
          </p:nvSpPr>
          <p:spPr>
            <a:xfrm>
              <a:off x="3893410" y="4984422"/>
              <a:ext cx="1015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i="1" dirty="0" smtClean="0"/>
                <a:t>x</a:t>
              </a:r>
              <a:r>
                <a:rPr lang="en-US" altLang="zh-TW" sz="2400" i="1" baseline="-25000" dirty="0" smtClean="0"/>
                <a:t>0</a:t>
              </a:r>
              <a:r>
                <a:rPr lang="en-US" altLang="zh-TW" sz="2400" i="1" dirty="0" smtClean="0"/>
                <a:t>=a</a:t>
              </a:r>
              <a:endParaRPr lang="zh-TW" altLang="en-US" sz="2400" i="1" dirty="0"/>
            </a:p>
          </p:txBody>
        </p:sp>
        <p:sp>
          <p:nvSpPr>
            <p:cNvPr id="27" name="文字方塊 84"/>
            <p:cNvSpPr txBox="1"/>
            <p:nvPr/>
          </p:nvSpPr>
          <p:spPr>
            <a:xfrm>
              <a:off x="9977462" y="5017040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 err="1" smtClean="0"/>
                <a:t>x</a:t>
              </a:r>
              <a:r>
                <a:rPr lang="en-US" altLang="zh-TW" sz="2400" i="1" baseline="-25000" dirty="0" err="1" smtClean="0"/>
                <a:t>n</a:t>
              </a:r>
              <a:r>
                <a:rPr lang="en-US" altLang="zh-TW" sz="2400" i="1" dirty="0" smtClean="0"/>
                <a:t>=b</a:t>
              </a:r>
              <a:endParaRPr lang="zh-TW" alt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8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Recall: Taylor series…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67249"/>
              </p:ext>
            </p:extLst>
          </p:nvPr>
        </p:nvGraphicFramePr>
        <p:xfrm>
          <a:off x="767408" y="2060848"/>
          <a:ext cx="84296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3" imgW="4813200" imgH="711000" progId="Equation.DSMT4">
                  <p:embed/>
                </p:oleObj>
              </mc:Choice>
              <mc:Fallback>
                <p:oleObj name="Equation" r:id="rId3" imgW="4813200" imgH="7110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2060848"/>
                        <a:ext cx="8429625" cy="124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7210"/>
              </p:ext>
            </p:extLst>
          </p:nvPr>
        </p:nvGraphicFramePr>
        <p:xfrm>
          <a:off x="911424" y="4293096"/>
          <a:ext cx="7617815" cy="213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5" imgW="5981400" imgH="1676160" progId="Equation.DSMT4">
                  <p:embed/>
                </p:oleObj>
              </mc:Choice>
              <mc:Fallback>
                <p:oleObj name="Equation" r:id="rId5" imgW="5981400" imgH="167616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424" y="4293096"/>
                        <a:ext cx="7617815" cy="21336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2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Rectangular rule</a:t>
            </a:r>
            <a:endParaRPr lang="zh-TW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431704" y="4797152"/>
            <a:ext cx="4023881" cy="2142914"/>
            <a:chOff x="7700356" y="1617552"/>
            <a:chExt cx="4023881" cy="2142914"/>
          </a:xfrm>
        </p:grpSpPr>
        <p:cxnSp>
          <p:nvCxnSpPr>
            <p:cNvPr id="4" name="直線單箭頭接點 8"/>
            <p:cNvCxnSpPr/>
            <p:nvPr/>
          </p:nvCxnSpPr>
          <p:spPr>
            <a:xfrm>
              <a:off x="8039468" y="3313570"/>
              <a:ext cx="3684769" cy="271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手繪多邊形 9"/>
            <p:cNvSpPr/>
            <p:nvPr/>
          </p:nvSpPr>
          <p:spPr>
            <a:xfrm>
              <a:off x="8057583" y="1701993"/>
              <a:ext cx="3150606" cy="1448613"/>
            </a:xfrm>
            <a:custGeom>
              <a:avLst/>
              <a:gdLst>
                <a:gd name="connsiteX0" fmla="*/ 0 w 3150606"/>
                <a:gd name="connsiteY0" fmla="*/ 1448613 h 1448613"/>
                <a:gd name="connsiteX1" fmla="*/ 697117 w 3150606"/>
                <a:gd name="connsiteY1" fmla="*/ 325983 h 1448613"/>
                <a:gd name="connsiteX2" fmla="*/ 1502876 w 3150606"/>
                <a:gd name="connsiteY2" fmla="*/ 59 h 1448613"/>
                <a:gd name="connsiteX3" fmla="*/ 3150606 w 3150606"/>
                <a:gd name="connsiteY3" fmla="*/ 298823 h 144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0606" h="1448613">
                  <a:moveTo>
                    <a:pt x="0" y="1448613"/>
                  </a:moveTo>
                  <a:cubicBezTo>
                    <a:pt x="223319" y="1008010"/>
                    <a:pt x="446638" y="567408"/>
                    <a:pt x="697117" y="325983"/>
                  </a:cubicBezTo>
                  <a:cubicBezTo>
                    <a:pt x="947596" y="84558"/>
                    <a:pt x="1093961" y="4586"/>
                    <a:pt x="1502876" y="59"/>
                  </a:cubicBezTo>
                  <a:cubicBezTo>
                    <a:pt x="1911791" y="-4468"/>
                    <a:pt x="2882020" y="250538"/>
                    <a:pt x="3150606" y="2988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10"/>
            <p:cNvCxnSpPr/>
            <p:nvPr/>
          </p:nvCxnSpPr>
          <p:spPr>
            <a:xfrm>
              <a:off x="8779227" y="1837854"/>
              <a:ext cx="9053" cy="146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11"/>
            <p:cNvCxnSpPr/>
            <p:nvPr/>
          </p:nvCxnSpPr>
          <p:spPr>
            <a:xfrm>
              <a:off x="8184332" y="2915216"/>
              <a:ext cx="0" cy="39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2"/>
            <p:cNvCxnSpPr>
              <a:stCxn id="17" idx="0"/>
              <a:endCxn id="17" idx="2"/>
            </p:cNvCxnSpPr>
            <p:nvPr/>
          </p:nvCxnSpPr>
          <p:spPr>
            <a:xfrm>
              <a:off x="9581805" y="1690253"/>
              <a:ext cx="0" cy="1612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13"/>
            <p:cNvSpPr txBox="1"/>
            <p:nvPr/>
          </p:nvSpPr>
          <p:spPr>
            <a:xfrm>
              <a:off x="8603802" y="329880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 smtClean="0"/>
                <a:t>x</a:t>
              </a:r>
              <a:r>
                <a:rPr lang="en-US" altLang="zh-TW" sz="2400" i="1" baseline="-25000" dirty="0" smtClean="0"/>
                <a:t>i</a:t>
              </a:r>
              <a:endParaRPr lang="zh-TW" altLang="en-US" sz="2400" i="1" dirty="0"/>
            </a:p>
          </p:txBody>
        </p:sp>
        <p:sp>
          <p:nvSpPr>
            <p:cNvPr id="10" name="文字方塊 14"/>
            <p:cNvSpPr txBox="1"/>
            <p:nvPr/>
          </p:nvSpPr>
          <p:spPr>
            <a:xfrm>
              <a:off x="9363719" y="3295811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i+1</a:t>
              </a:r>
              <a:endParaRPr lang="zh-TW" altLang="en-US" sz="2400" i="1" dirty="0"/>
            </a:p>
          </p:txBody>
        </p:sp>
        <p:sp>
          <p:nvSpPr>
            <p:cNvPr id="11" name="橢圓 15"/>
            <p:cNvSpPr/>
            <p:nvPr/>
          </p:nvSpPr>
          <p:spPr>
            <a:xfrm>
              <a:off x="8120957" y="2869948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6"/>
            <p:cNvSpPr/>
            <p:nvPr/>
          </p:nvSpPr>
          <p:spPr>
            <a:xfrm>
              <a:off x="8726032" y="1908771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7"/>
            <p:cNvSpPr/>
            <p:nvPr/>
          </p:nvSpPr>
          <p:spPr>
            <a:xfrm>
              <a:off x="9521227" y="1617552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8"/>
            <p:cNvSpPr/>
            <p:nvPr/>
          </p:nvSpPr>
          <p:spPr>
            <a:xfrm>
              <a:off x="10307370" y="1751845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9"/>
            <p:cNvSpPr/>
            <p:nvPr/>
          </p:nvSpPr>
          <p:spPr>
            <a:xfrm>
              <a:off x="11102567" y="1940459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2"/>
            <p:cNvSpPr/>
            <p:nvPr/>
          </p:nvSpPr>
          <p:spPr>
            <a:xfrm>
              <a:off x="8440189" y="1967346"/>
              <a:ext cx="737061" cy="1378398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22"/>
            <p:cNvSpPr/>
            <p:nvPr/>
          </p:nvSpPr>
          <p:spPr>
            <a:xfrm>
              <a:off x="9193877" y="1690253"/>
              <a:ext cx="775855" cy="161266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23"/>
            <p:cNvSpPr/>
            <p:nvPr/>
          </p:nvSpPr>
          <p:spPr>
            <a:xfrm>
              <a:off x="9994668" y="1823258"/>
              <a:ext cx="775855" cy="148797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281597"/>
                </p:ext>
              </p:extLst>
            </p:nvPr>
          </p:nvGraphicFramePr>
          <p:xfrm>
            <a:off x="8425148" y="2334036"/>
            <a:ext cx="75247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25148" y="2334036"/>
                          <a:ext cx="752475" cy="465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24"/>
            <p:cNvSpPr/>
            <p:nvPr/>
          </p:nvSpPr>
          <p:spPr>
            <a:xfrm>
              <a:off x="7700356" y="2914996"/>
              <a:ext cx="737061" cy="43074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5"/>
            <p:cNvSpPr/>
            <p:nvPr/>
          </p:nvSpPr>
          <p:spPr>
            <a:xfrm>
              <a:off x="10784378" y="1995056"/>
              <a:ext cx="775855" cy="130786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7"/>
            <p:cNvCxnSpPr/>
            <p:nvPr/>
          </p:nvCxnSpPr>
          <p:spPr>
            <a:xfrm>
              <a:off x="8431651" y="3101318"/>
              <a:ext cx="753688" cy="554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8"/>
            <p:cNvSpPr txBox="1"/>
            <p:nvPr/>
          </p:nvSpPr>
          <p:spPr>
            <a:xfrm>
              <a:off x="8830079" y="28069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/>
                <a:t>h</a:t>
              </a:r>
              <a:endParaRPr lang="zh-TW" altLang="en-US" i="1" dirty="0"/>
            </a:p>
          </p:txBody>
        </p:sp>
      </p:grpSp>
      <p:graphicFrame>
        <p:nvGraphicFramePr>
          <p:cNvPr id="24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30782"/>
              </p:ext>
            </p:extLst>
          </p:nvPr>
        </p:nvGraphicFramePr>
        <p:xfrm>
          <a:off x="623392" y="1628800"/>
          <a:ext cx="6119813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5" imgW="3657600" imgH="1701720" progId="Equation.DSMT4">
                  <p:embed/>
                </p:oleObj>
              </mc:Choice>
              <mc:Fallback>
                <p:oleObj name="Equation" r:id="rId5" imgW="3657600" imgH="170172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392" y="1628800"/>
                        <a:ext cx="6119813" cy="284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trapezoid rule</a:t>
            </a:r>
            <a:endParaRPr lang="zh-TW" altLang="en-US" dirty="0"/>
          </a:p>
        </p:txBody>
      </p:sp>
      <p:grpSp>
        <p:nvGrpSpPr>
          <p:cNvPr id="3" name="群組 3"/>
          <p:cNvGrpSpPr/>
          <p:nvPr/>
        </p:nvGrpSpPr>
        <p:grpSpPr>
          <a:xfrm>
            <a:off x="4655840" y="4644098"/>
            <a:ext cx="3684769" cy="2198332"/>
            <a:chOff x="-3177775" y="2269401"/>
            <a:chExt cx="3684769" cy="2198332"/>
          </a:xfrm>
        </p:grpSpPr>
        <p:sp>
          <p:nvSpPr>
            <p:cNvPr id="4" name="流程圖: 人工輸入 5"/>
            <p:cNvSpPr/>
            <p:nvPr/>
          </p:nvSpPr>
          <p:spPr>
            <a:xfrm>
              <a:off x="-2435381" y="2326742"/>
              <a:ext cx="796704" cy="1656782"/>
            </a:xfrm>
            <a:prstGeom prst="flowChartManualInpu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41719C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8"/>
            <p:cNvCxnSpPr/>
            <p:nvPr/>
          </p:nvCxnSpPr>
          <p:spPr>
            <a:xfrm>
              <a:off x="-3177775" y="3965419"/>
              <a:ext cx="3684769" cy="271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手繪多邊形 9"/>
            <p:cNvSpPr/>
            <p:nvPr/>
          </p:nvSpPr>
          <p:spPr>
            <a:xfrm>
              <a:off x="-3159660" y="2353842"/>
              <a:ext cx="3150606" cy="1448613"/>
            </a:xfrm>
            <a:custGeom>
              <a:avLst/>
              <a:gdLst>
                <a:gd name="connsiteX0" fmla="*/ 0 w 3150606"/>
                <a:gd name="connsiteY0" fmla="*/ 1448613 h 1448613"/>
                <a:gd name="connsiteX1" fmla="*/ 697117 w 3150606"/>
                <a:gd name="connsiteY1" fmla="*/ 325983 h 1448613"/>
                <a:gd name="connsiteX2" fmla="*/ 1502876 w 3150606"/>
                <a:gd name="connsiteY2" fmla="*/ 59 h 1448613"/>
                <a:gd name="connsiteX3" fmla="*/ 3150606 w 3150606"/>
                <a:gd name="connsiteY3" fmla="*/ 298823 h 144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0606" h="1448613">
                  <a:moveTo>
                    <a:pt x="0" y="1448613"/>
                  </a:moveTo>
                  <a:cubicBezTo>
                    <a:pt x="223319" y="1008010"/>
                    <a:pt x="446638" y="567408"/>
                    <a:pt x="697117" y="325983"/>
                  </a:cubicBezTo>
                  <a:cubicBezTo>
                    <a:pt x="947596" y="84558"/>
                    <a:pt x="1093961" y="4586"/>
                    <a:pt x="1502876" y="59"/>
                  </a:cubicBezTo>
                  <a:cubicBezTo>
                    <a:pt x="1911791" y="-4468"/>
                    <a:pt x="2882020" y="250538"/>
                    <a:pt x="3150606" y="2988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10"/>
            <p:cNvCxnSpPr/>
            <p:nvPr/>
          </p:nvCxnSpPr>
          <p:spPr>
            <a:xfrm>
              <a:off x="-841973" y="2489703"/>
              <a:ext cx="9053" cy="146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11"/>
            <p:cNvCxnSpPr/>
            <p:nvPr/>
          </p:nvCxnSpPr>
          <p:spPr>
            <a:xfrm>
              <a:off x="-3032911" y="3567065"/>
              <a:ext cx="0" cy="398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12"/>
            <p:cNvCxnSpPr/>
            <p:nvPr/>
          </p:nvCxnSpPr>
          <p:spPr>
            <a:xfrm>
              <a:off x="-72428" y="2661718"/>
              <a:ext cx="0" cy="1303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13"/>
            <p:cNvSpPr txBox="1"/>
            <p:nvPr/>
          </p:nvSpPr>
          <p:spPr>
            <a:xfrm>
              <a:off x="-2585731" y="4006068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 smtClean="0"/>
                <a:t>x</a:t>
              </a:r>
              <a:r>
                <a:rPr lang="en-US" altLang="zh-TW" sz="2400" i="1" baseline="-25000" dirty="0" smtClean="0"/>
                <a:t>i</a:t>
              </a:r>
              <a:endParaRPr lang="zh-TW" altLang="en-US" sz="2400" i="1" dirty="0"/>
            </a:p>
          </p:txBody>
        </p:sp>
        <p:sp>
          <p:nvSpPr>
            <p:cNvPr id="11" name="文字方塊 14"/>
            <p:cNvSpPr txBox="1"/>
            <p:nvPr/>
          </p:nvSpPr>
          <p:spPr>
            <a:xfrm>
              <a:off x="-1781481" y="3986452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i="1" dirty="0"/>
                <a:t>x</a:t>
              </a:r>
              <a:r>
                <a:rPr lang="en-US" altLang="zh-TW" sz="2400" i="1" baseline="-25000" dirty="0" smtClean="0"/>
                <a:t>i+1</a:t>
              </a:r>
              <a:endParaRPr lang="zh-TW" altLang="en-US" sz="2400" i="1" dirty="0"/>
            </a:p>
          </p:txBody>
        </p:sp>
        <p:sp>
          <p:nvSpPr>
            <p:cNvPr id="12" name="橢圓 15"/>
            <p:cNvSpPr/>
            <p:nvPr/>
          </p:nvSpPr>
          <p:spPr>
            <a:xfrm>
              <a:off x="-3096286" y="3521797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6"/>
            <p:cNvSpPr/>
            <p:nvPr/>
          </p:nvSpPr>
          <p:spPr>
            <a:xfrm>
              <a:off x="-2491211" y="2560620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7"/>
            <p:cNvSpPr/>
            <p:nvPr/>
          </p:nvSpPr>
          <p:spPr>
            <a:xfrm>
              <a:off x="-1696016" y="2269401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8"/>
            <p:cNvSpPr/>
            <p:nvPr/>
          </p:nvSpPr>
          <p:spPr>
            <a:xfrm>
              <a:off x="-909873" y="2403694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9"/>
            <p:cNvSpPr/>
            <p:nvPr/>
          </p:nvSpPr>
          <p:spPr>
            <a:xfrm>
              <a:off x="-114676" y="2592308"/>
              <a:ext cx="117696" cy="11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7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738884"/>
                </p:ext>
              </p:extLst>
            </p:nvPr>
          </p:nvGraphicFramePr>
          <p:xfrm>
            <a:off x="-2365375" y="2908300"/>
            <a:ext cx="75247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8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21" name="物件 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2365375" y="2908300"/>
                          <a:ext cx="752475" cy="465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835"/>
              </p:ext>
            </p:extLst>
          </p:nvPr>
        </p:nvGraphicFramePr>
        <p:xfrm>
          <a:off x="695400" y="1844824"/>
          <a:ext cx="672782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5" imgW="4178160" imgH="1701720" progId="Equation.DSMT4">
                  <p:embed/>
                </p:oleObj>
              </mc:Choice>
              <mc:Fallback>
                <p:oleObj name="Equation" r:id="rId5" imgW="4178160" imgH="170172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400" y="1844824"/>
                        <a:ext cx="6727825" cy="273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40216" y="2060848"/>
                <a:ext cx="1574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060848"/>
                <a:ext cx="157414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8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Exercise: numerical integration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4591"/>
              </p:ext>
            </p:extLst>
          </p:nvPr>
        </p:nvGraphicFramePr>
        <p:xfrm>
          <a:off x="590550" y="1833563"/>
          <a:ext cx="8509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4" name="Equation" r:id="rId4" imgW="4686120" imgH="469800" progId="Equation.DSMT4">
                  <p:embed/>
                </p:oleObj>
              </mc:Choice>
              <mc:Fallback>
                <p:oleObj name="Equation" r:id="rId4" imgW="4686120" imgH="4698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" y="1833563"/>
                        <a:ext cx="850900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228303"/>
              </p:ext>
            </p:extLst>
          </p:nvPr>
        </p:nvGraphicFramePr>
        <p:xfrm>
          <a:off x="5375920" y="2708920"/>
          <a:ext cx="41036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5" name="Equation" r:id="rId6" imgW="2260440" imgH="469800" progId="Equation.DSMT4">
                  <p:embed/>
                </p:oleObj>
              </mc:Choice>
              <mc:Fallback>
                <p:oleObj name="Equation" r:id="rId6" imgW="2260440" imgH="469800" progId="Equation.DSMT4">
                  <p:embed/>
                  <p:pic>
                    <p:nvPicPr>
                      <p:cNvPr id="4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75920" y="2708920"/>
                        <a:ext cx="4103688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440" y="6381328"/>
            <a:ext cx="7391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C:\Users\sjche\Desktop\Work place\teaching\computational physics\numerical calculus\1d integration.py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603324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exercise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17452</TotalTime>
  <Words>2012</Words>
  <Application>Microsoft Office PowerPoint</Application>
  <PresentationFormat>Widescreen</PresentationFormat>
  <Paragraphs>154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Facet</vt:lpstr>
      <vt:lpstr>Equation</vt:lpstr>
      <vt:lpstr>Numerical integration</vt:lpstr>
      <vt:lpstr>Physical example: mean values of observables</vt:lpstr>
      <vt:lpstr>Physical example: probability of finding a particle in a space domain</vt:lpstr>
      <vt:lpstr>Physical example: Optical transitions </vt:lpstr>
      <vt:lpstr>Numerical integration</vt:lpstr>
      <vt:lpstr>Recall: Taylor series…</vt:lpstr>
      <vt:lpstr>Rectangular rule</vt:lpstr>
      <vt:lpstr>trapezoid rule</vt:lpstr>
      <vt:lpstr>Exercise: numerical integration</vt:lpstr>
      <vt:lpstr>Selection rule of optical transitions in an infinite potential well</vt:lpstr>
      <vt:lpstr>Simpson rule: using the Lagrange interpolation</vt:lpstr>
      <vt:lpstr>Simpson rule (…continued)</vt:lpstr>
      <vt:lpstr>Simpson rule: proof</vt:lpstr>
      <vt:lpstr>Exercise: numerical integration</vt:lpstr>
      <vt:lpstr>Approximation of a function</vt:lpstr>
      <vt:lpstr>Taylor expansion</vt:lpstr>
      <vt:lpstr>Linear interpolation</vt:lpstr>
      <vt:lpstr>The Lagrange interpolation (n=1)</vt:lpstr>
      <vt:lpstr>The Lagrange interpolation (n=1)</vt:lpstr>
      <vt:lpstr>The Lagrange interpolation (n=2)</vt:lpstr>
      <vt:lpstr>The nth-order Lagrange interpolation</vt:lpstr>
      <vt:lpstr>Exercise: 2nd-order Lagrange interpolation</vt:lpstr>
      <vt:lpstr>Homework: 2nd-order Lagrange interpolation</vt:lpstr>
      <vt:lpstr>Homework: Lagrange interpolation </vt:lpstr>
      <vt:lpstr>Limitations of Polynomial interpolation</vt:lpstr>
      <vt:lpstr>Interpolation with Cubic Spline</vt:lpstr>
      <vt:lpstr>Interpolation with Cubic Spline</vt:lpstr>
      <vt:lpstr>Interpolation with Cubic Spline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calculus</dc:title>
  <dc:creator>Shun-Jen Cheng</dc:creator>
  <cp:lastModifiedBy>Shun-Jen Cheng</cp:lastModifiedBy>
  <cp:revision>142</cp:revision>
  <dcterms:created xsi:type="dcterms:W3CDTF">2020-01-11T13:34:10Z</dcterms:created>
  <dcterms:modified xsi:type="dcterms:W3CDTF">2021-04-11T13:27:50Z</dcterms:modified>
</cp:coreProperties>
</file>