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2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C8992A-47BF-411F-876F-ECB0C5ABC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39D0266-1198-403D-BB82-B5CACB8BD0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8FA33D-1EC0-4D2B-BE5B-480D96446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CF82-B6C9-43D4-BEE5-C748406DD8CF}" type="datetimeFigureOut">
              <a:rPr lang="zh-TW" altLang="en-US" smtClean="0"/>
              <a:t>2022/11/27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A2CA61-B4C8-4602-972B-B0E86DF2D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398C92-F52B-4DD8-8FA4-F379D46EF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ED19F-E9AC-4D4F-B2F3-C60EC576ED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9981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2DC2A8-FA34-4C8F-9346-0AE738821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9D7FA46-5795-4614-9934-24F21AF8B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753690-795F-4B7D-810C-6B935434F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CF82-B6C9-43D4-BEE5-C748406DD8CF}" type="datetimeFigureOut">
              <a:rPr lang="zh-TW" altLang="en-US" smtClean="0"/>
              <a:t>2022/11/27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6CEACD-ABB6-4DFF-8377-4CFE29266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64DB51-56AE-4CE4-B656-ABB607592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ED19F-E9AC-4D4F-B2F3-C60EC576ED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5967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F5C5B8C-FE7C-450B-80F1-52C89E410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B8E715A-8CB7-4CC6-A1B6-2C649234F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14EE73-B139-48AD-804B-4D757E2CC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CF82-B6C9-43D4-BEE5-C748406DD8CF}" type="datetimeFigureOut">
              <a:rPr lang="zh-TW" altLang="en-US" smtClean="0"/>
              <a:t>2022/11/27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C40A69E-28B1-4DEA-BD75-9048DC08C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4057ED-1A0A-4DFF-B620-8A57E1906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ED19F-E9AC-4D4F-B2F3-C60EC576ED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0890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5B7330-4D92-42B6-B1CC-4CFE79580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46D7D8-F0E4-4E77-8174-AC04B2617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A2F201-62C1-4AF0-9E38-2EAAAAEE3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CF82-B6C9-43D4-BEE5-C748406DD8CF}" type="datetimeFigureOut">
              <a:rPr lang="zh-TW" altLang="en-US" smtClean="0"/>
              <a:t>2022/11/27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AB8BC9-3BE7-40CB-B0DB-335A57062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875930-4096-482A-A4EC-802196D60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ED19F-E9AC-4D4F-B2F3-C60EC576ED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6710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E8E243-7527-4211-B887-D00A52CB1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4FB2AEC-955A-4219-8B38-82FE0C9D2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4A6D674-D853-45DE-A84F-30364FB9D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CF82-B6C9-43D4-BEE5-C748406DD8CF}" type="datetimeFigureOut">
              <a:rPr lang="zh-TW" altLang="en-US" smtClean="0"/>
              <a:t>2022/11/27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E4C549-1FB3-4FFC-BAE3-B1A2C0C74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323DBD-CE5C-4D17-8CDC-314E1AF5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ED19F-E9AC-4D4F-B2F3-C60EC576ED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796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E495AE-5C29-47D4-8AE6-B246D9B32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9070F8-3122-4A6F-8084-21871BA65F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680F4A9-B684-4AF0-8B4C-15C6A9055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2691297-45B6-4433-B768-C29EF3C67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CF82-B6C9-43D4-BEE5-C748406DD8CF}" type="datetimeFigureOut">
              <a:rPr lang="zh-TW" altLang="en-US" smtClean="0"/>
              <a:t>2022/11/27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EA71550-6619-4177-96FF-FBBBA175A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C6C84A3-23D2-4D39-92CC-C32CDA52B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ED19F-E9AC-4D4F-B2F3-C60EC576ED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5183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DC7FE0-E4A5-439D-9D57-81A47574A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12A376B-ED43-464F-8122-A33EE561E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F86AE9A-4415-4A7F-941E-72C24FDF6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07DCD99-06F0-465A-8A95-2E064CB060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87702CA-9635-48FF-9BEA-90BBC85EB4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6996036-5157-4266-AC48-DA98213B6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CF82-B6C9-43D4-BEE5-C748406DD8CF}" type="datetimeFigureOut">
              <a:rPr lang="zh-TW" altLang="en-US" smtClean="0"/>
              <a:t>2022/11/27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CADC028-5BEA-40AD-A46B-64A53BA7D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4058C18-9A8C-4BB1-95A9-C782FB5D9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ED19F-E9AC-4D4F-B2F3-C60EC576ED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4700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66E9EA-068B-4C85-AF3B-87D32AA4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61A1013-E364-47C6-8BD1-3E5C18A41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CF82-B6C9-43D4-BEE5-C748406DD8CF}" type="datetimeFigureOut">
              <a:rPr lang="zh-TW" altLang="en-US" smtClean="0"/>
              <a:t>2022/11/27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5071C1E-8B3B-4ED6-8785-BB9FAA9C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81F6CED-418A-4898-988B-EE09ABF11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ED19F-E9AC-4D4F-B2F3-C60EC576ED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5578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A62668F-CBEB-413B-910A-311986DBA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CF82-B6C9-43D4-BEE5-C748406DD8CF}" type="datetimeFigureOut">
              <a:rPr lang="zh-TW" altLang="en-US" smtClean="0"/>
              <a:t>2022/11/27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4F6F947-9D91-4423-A810-5FE3593C9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86F5AD3-D74F-4A2E-A7F4-DD504B10D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ED19F-E9AC-4D4F-B2F3-C60EC576ED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3567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863B95-D8CB-444A-B429-FDA9FA7EC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A438E5-28EC-42BD-905B-A888B2B9E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55FD7DB-D7E7-413D-B142-D9DE76E00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F34CBBF-FBEA-4891-98C5-81D469335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CF82-B6C9-43D4-BEE5-C748406DD8CF}" type="datetimeFigureOut">
              <a:rPr lang="zh-TW" altLang="en-US" smtClean="0"/>
              <a:t>2022/11/27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BBE4F7A-33E6-4FFB-BE31-98B6D3D82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CDE3384-FB73-48C8-B3CE-71E53666F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ED19F-E9AC-4D4F-B2F3-C60EC576ED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9138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4B36B5-ACC1-47C4-94D2-F50F1EA5E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4F8FC37-E701-4755-B7ED-502E652EB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F6D6062-9B06-48B1-A6AC-93B2ED418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76B2D21-3D43-4303-B86D-90CEC9E46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CF82-B6C9-43D4-BEE5-C748406DD8CF}" type="datetimeFigureOut">
              <a:rPr lang="zh-TW" altLang="en-US" smtClean="0"/>
              <a:t>2022/11/27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D28B3F2-476F-4B98-B53D-92494CACB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494D27C-7D39-4D6E-926D-D392C9A59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ED19F-E9AC-4D4F-B2F3-C60EC576ED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968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2A24598-EA3E-4AD7-9F36-DCAC80C4D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EEC0D45-5C38-4BB3-B351-2BC25CBF1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477442-8CBE-406B-96B2-C70772A573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DCF82-B6C9-43D4-BEE5-C748406DD8CF}" type="datetimeFigureOut">
              <a:rPr lang="zh-TW" altLang="en-US" smtClean="0"/>
              <a:t>2022/11/27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74B2A4-2F54-49DC-86BE-9EDF213910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F10882-ED12-409C-96E4-0713B5C0A7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ED19F-E9AC-4D4F-B2F3-C60EC576ED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6545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F32922-06CF-4E1B-8FF6-E17D65AD1A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8037"/>
            <a:ext cx="9144000" cy="2387600"/>
          </a:xfrm>
        </p:spPr>
        <p:txBody>
          <a:bodyPr/>
          <a:lstStyle/>
          <a:p>
            <a:r>
              <a:rPr lang="zh-TW" altLang="en-US" dirty="0"/>
              <a:t>預測是否為詐欺性的職位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80BFC00-840C-40BE-8914-E3171FBA2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9619" y="3428999"/>
            <a:ext cx="9432762" cy="2387600"/>
          </a:xfrm>
        </p:spPr>
        <p:txBody>
          <a:bodyPr>
            <a:normAutofit/>
          </a:bodyPr>
          <a:lstStyle/>
          <a:p>
            <a:r>
              <a:rPr lang="zh-TW" altLang="en-US" dirty="0"/>
              <a:t>資料探勘 期中報告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隨班附讀生</a:t>
            </a:r>
            <a:r>
              <a:rPr lang="en-US" altLang="zh-TW" dirty="0"/>
              <a:t>:</a:t>
            </a:r>
            <a:r>
              <a:rPr lang="zh-TW" altLang="en-US" dirty="0"/>
              <a:t> 許庭瑋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指導教授</a:t>
            </a:r>
            <a:r>
              <a:rPr lang="en-US" altLang="zh-TW" dirty="0"/>
              <a:t>: </a:t>
            </a:r>
            <a:r>
              <a:rPr lang="zh-TW" altLang="en-US" dirty="0"/>
              <a:t>蔡孟勳 教授</a:t>
            </a:r>
          </a:p>
        </p:txBody>
      </p:sp>
    </p:spTree>
    <p:extLst>
      <p:ext uri="{BB962C8B-B14F-4D97-AF65-F5344CB8AC3E}">
        <p14:creationId xmlns:p14="http://schemas.microsoft.com/office/powerpoint/2010/main" val="1757037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964DEF-98FB-4FE8-B287-3A8AD88A6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252" y="584651"/>
            <a:ext cx="10503569" cy="1260191"/>
          </a:xfrm>
        </p:spPr>
        <p:txBody>
          <a:bodyPr/>
          <a:lstStyle/>
          <a:p>
            <a:r>
              <a:rPr lang="en-US" altLang="zh-TW" sz="4800" b="1" dirty="0"/>
              <a:t>Outline</a:t>
            </a:r>
            <a:r>
              <a:rPr lang="zh-TW" altLang="en-US" sz="4800" u="sng" dirty="0"/>
              <a:t>  </a:t>
            </a:r>
            <a:r>
              <a:rPr lang="zh-TW" altLang="en-US" u="sng" dirty="0"/>
              <a:t>                                       </a:t>
            </a: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AC8DCC2A-2A8F-48FB-99EF-B2E2230A4C11}"/>
              </a:ext>
            </a:extLst>
          </p:cNvPr>
          <p:cNvSpPr txBox="1">
            <a:spLocks/>
          </p:cNvSpPr>
          <p:nvPr/>
        </p:nvSpPr>
        <p:spPr>
          <a:xfrm>
            <a:off x="1239252" y="2087880"/>
            <a:ext cx="10515600" cy="2682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buFont typeface="+mj-lt"/>
              <a:buAutoNum type="arabicPeriod"/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介紹資料集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SDG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關聯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研究動機與目標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魚骨圖</a:t>
            </a: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9BADB27D-A5B2-4D64-AD74-4DA420EE3ECF}"/>
              </a:ext>
            </a:extLst>
          </p:cNvPr>
          <p:cNvCxnSpPr>
            <a:cxnSpLocks/>
          </p:cNvCxnSpPr>
          <p:nvPr/>
        </p:nvCxnSpPr>
        <p:spPr>
          <a:xfrm>
            <a:off x="1239252" y="1732548"/>
            <a:ext cx="100383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958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568BAD-FD89-4A97-9AE3-4C95417D9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969" y="333093"/>
            <a:ext cx="4936960" cy="1021715"/>
          </a:xfrm>
        </p:spPr>
        <p:txBody>
          <a:bodyPr>
            <a:normAutofit/>
          </a:bodyPr>
          <a:lstStyle/>
          <a:p>
            <a:r>
              <a:rPr lang="zh-TW" altLang="en-US" dirty="0"/>
              <a:t> </a:t>
            </a:r>
            <a:r>
              <a:rPr lang="en-US" altLang="zh-TW" dirty="0"/>
              <a:t>1. </a:t>
            </a:r>
            <a:r>
              <a:rPr lang="zh-TW" altLang="en-US" dirty="0"/>
              <a:t>介紹資料集 </a:t>
            </a:r>
            <a:r>
              <a:rPr lang="en-US" altLang="zh-TW" dirty="0"/>
              <a:t>(1/4)</a:t>
            </a:r>
            <a:endParaRPr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2C0CD28A-8CFA-48DA-81B6-F601F37AE080}"/>
              </a:ext>
            </a:extLst>
          </p:cNvPr>
          <p:cNvSpPr txBox="1">
            <a:spLocks/>
          </p:cNvSpPr>
          <p:nvPr/>
        </p:nvSpPr>
        <p:spPr>
          <a:xfrm>
            <a:off x="5833764" y="297773"/>
            <a:ext cx="4622533" cy="102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 </a:t>
            </a:r>
            <a:r>
              <a:rPr lang="en-US" altLang="zh-TW" sz="2000" b="1" i="0" dirty="0">
                <a:solidFill>
                  <a:srgbClr val="202124"/>
                </a:solidFill>
                <a:effectLst/>
                <a:latin typeface="zeitung"/>
              </a:rPr>
              <a:t>Real / Fake Job Posting Prediction</a:t>
            </a:r>
          </a:p>
          <a:p>
            <a:r>
              <a:rPr lang="en-US" altLang="zh-TW" sz="2000" b="1" dirty="0">
                <a:solidFill>
                  <a:srgbClr val="202124"/>
                </a:solidFill>
                <a:latin typeface="zeitung"/>
              </a:rPr>
              <a:t>  </a:t>
            </a:r>
            <a:r>
              <a:rPr lang="zh-TW" altLang="en-US" sz="2000" b="1" dirty="0">
                <a:solidFill>
                  <a:srgbClr val="202124"/>
                </a:solidFill>
                <a:latin typeface="zeitung"/>
              </a:rPr>
              <a:t>資料來源 </a:t>
            </a:r>
            <a:r>
              <a:rPr lang="en-US" altLang="zh-TW" sz="2000" b="1" dirty="0">
                <a:solidFill>
                  <a:srgbClr val="202124"/>
                </a:solidFill>
                <a:latin typeface="zeitung"/>
              </a:rPr>
              <a:t>:</a:t>
            </a:r>
            <a:r>
              <a:rPr lang="zh-TW" altLang="en-US" sz="2000" b="1" dirty="0">
                <a:solidFill>
                  <a:srgbClr val="202124"/>
                </a:solidFill>
                <a:latin typeface="zeitung"/>
              </a:rPr>
              <a:t> </a:t>
            </a:r>
            <a:r>
              <a:rPr lang="en-US" altLang="zh-TW" sz="2000" b="1" dirty="0">
                <a:solidFill>
                  <a:schemeClr val="accent1"/>
                </a:solidFill>
                <a:latin typeface="zeitung"/>
              </a:rPr>
              <a:t>Kaggle</a:t>
            </a:r>
            <a:endParaRPr lang="en-US" altLang="zh-TW" sz="2000" b="1" i="0" dirty="0">
              <a:solidFill>
                <a:schemeClr val="accent1"/>
              </a:solidFill>
              <a:effectLst/>
              <a:latin typeface="zeitung"/>
            </a:endParaRPr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018AA56A-448E-457D-8D7E-EC73E8862B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133279"/>
              </p:ext>
            </p:extLst>
          </p:nvPr>
        </p:nvGraphicFramePr>
        <p:xfrm>
          <a:off x="7456626" y="2206256"/>
          <a:ext cx="3522359" cy="38031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253">
                  <a:extLst>
                    <a:ext uri="{9D8B030D-6E8A-4147-A177-3AD203B41FA5}">
                      <a16:colId xmlns:a16="http://schemas.microsoft.com/office/drawing/2014/main" val="1360498096"/>
                    </a:ext>
                  </a:extLst>
                </a:gridCol>
                <a:gridCol w="1651106">
                  <a:extLst>
                    <a:ext uri="{9D8B030D-6E8A-4147-A177-3AD203B41FA5}">
                      <a16:colId xmlns:a16="http://schemas.microsoft.com/office/drawing/2014/main" val="3856716686"/>
                    </a:ext>
                  </a:extLst>
                </a:gridCol>
              </a:tblGrid>
              <a:tr h="584289">
                <a:tc>
                  <a:txBody>
                    <a:bodyPr/>
                    <a:lstStyle/>
                    <a:p>
                      <a:pPr algn="l"/>
                      <a:r>
                        <a:rPr lang="zh-TW" altLang="en-US" sz="2100" dirty="0"/>
                        <a:t>欄位</a:t>
                      </a:r>
                    </a:p>
                  </a:txBody>
                  <a:tcPr marL="81099" marR="81099" marT="40550" marB="4055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100" dirty="0"/>
                        <a:t>說明</a:t>
                      </a:r>
                    </a:p>
                  </a:txBody>
                  <a:tcPr marL="81099" marR="81099" marT="40550" marB="40550"/>
                </a:tc>
                <a:extLst>
                  <a:ext uri="{0D108BD9-81ED-4DB2-BD59-A6C34878D82A}">
                    <a16:rowId xmlns:a16="http://schemas.microsoft.com/office/drawing/2014/main" val="3561422865"/>
                  </a:ext>
                </a:extLst>
              </a:tr>
              <a:tr h="786980">
                <a:tc>
                  <a:txBody>
                    <a:bodyPr/>
                    <a:lstStyle/>
                    <a:p>
                      <a:r>
                        <a:rPr lang="en-US" altLang="zh-TW" sz="2100" dirty="0"/>
                        <a:t>fraudulent</a:t>
                      </a:r>
                      <a:endParaRPr lang="zh-TW" altLang="en-US" sz="2100" dirty="0"/>
                    </a:p>
                  </a:txBody>
                  <a:tcPr marL="81099" marR="81099" marT="40550" marB="40550"/>
                </a:tc>
                <a:tc>
                  <a:txBody>
                    <a:bodyPr/>
                    <a:lstStyle/>
                    <a:p>
                      <a:r>
                        <a:rPr lang="zh-TW" altLang="en-US" sz="2100" dirty="0"/>
                        <a:t>是否為詐欺職位</a:t>
                      </a:r>
                    </a:p>
                  </a:txBody>
                  <a:tcPr marL="81099" marR="81099" marT="40550" marB="40550"/>
                </a:tc>
                <a:extLst>
                  <a:ext uri="{0D108BD9-81ED-4DB2-BD59-A6C34878D82A}">
                    <a16:rowId xmlns:a16="http://schemas.microsoft.com/office/drawing/2014/main" val="3523462925"/>
                  </a:ext>
                </a:extLst>
              </a:tr>
              <a:tr h="857960">
                <a:tc>
                  <a:txBody>
                    <a:bodyPr/>
                    <a:lstStyle/>
                    <a:p>
                      <a:r>
                        <a:rPr lang="en-US" altLang="zh-TW" sz="2100" dirty="0"/>
                        <a:t>telecommuting</a:t>
                      </a:r>
                      <a:endParaRPr lang="zh-TW" altLang="en-US" sz="2100" dirty="0"/>
                    </a:p>
                  </a:txBody>
                  <a:tcPr marL="81099" marR="81099" marT="40550" marB="40550"/>
                </a:tc>
                <a:tc>
                  <a:txBody>
                    <a:bodyPr/>
                    <a:lstStyle/>
                    <a:p>
                      <a:r>
                        <a:rPr lang="zh-TW" altLang="en-US" sz="2100" dirty="0"/>
                        <a:t>是否為遠程辦公</a:t>
                      </a:r>
                    </a:p>
                  </a:txBody>
                  <a:tcPr marL="81099" marR="81099" marT="40550" marB="40550"/>
                </a:tc>
                <a:extLst>
                  <a:ext uri="{0D108BD9-81ED-4DB2-BD59-A6C34878D82A}">
                    <a16:rowId xmlns:a16="http://schemas.microsoft.com/office/drawing/2014/main" val="4076514933"/>
                  </a:ext>
                </a:extLst>
              </a:tr>
              <a:tr h="786980">
                <a:tc>
                  <a:txBody>
                    <a:bodyPr/>
                    <a:lstStyle/>
                    <a:p>
                      <a:r>
                        <a:rPr lang="en-US" altLang="zh-TW" sz="2100" dirty="0" err="1"/>
                        <a:t>has_company</a:t>
                      </a:r>
                      <a:endParaRPr lang="en-US" altLang="zh-TW" sz="2100" dirty="0"/>
                    </a:p>
                    <a:p>
                      <a:r>
                        <a:rPr lang="en-US" altLang="zh-TW" sz="2100" dirty="0"/>
                        <a:t>_logo</a:t>
                      </a:r>
                      <a:endParaRPr lang="zh-TW" altLang="en-US" sz="2100" dirty="0"/>
                    </a:p>
                  </a:txBody>
                  <a:tcPr marL="81099" marR="81099" marT="40550" marB="40550"/>
                </a:tc>
                <a:tc>
                  <a:txBody>
                    <a:bodyPr/>
                    <a:lstStyle/>
                    <a:p>
                      <a:r>
                        <a:rPr lang="zh-TW" altLang="en-US" sz="2100" dirty="0"/>
                        <a:t>是否有公司</a:t>
                      </a:r>
                      <a:r>
                        <a:rPr lang="en-US" altLang="zh-TW" sz="2100" dirty="0"/>
                        <a:t>Logo</a:t>
                      </a:r>
                    </a:p>
                  </a:txBody>
                  <a:tcPr marL="81099" marR="81099" marT="40550" marB="40550"/>
                </a:tc>
                <a:extLst>
                  <a:ext uri="{0D108BD9-81ED-4DB2-BD59-A6C34878D82A}">
                    <a16:rowId xmlns:a16="http://schemas.microsoft.com/office/drawing/2014/main" val="2772969655"/>
                  </a:ext>
                </a:extLst>
              </a:tr>
              <a:tr h="786980">
                <a:tc>
                  <a:txBody>
                    <a:bodyPr/>
                    <a:lstStyle/>
                    <a:p>
                      <a:r>
                        <a:rPr lang="en-US" altLang="zh-TW" sz="2100" dirty="0" err="1"/>
                        <a:t>has_questions</a:t>
                      </a:r>
                      <a:endParaRPr lang="zh-TW" altLang="en-US" sz="2100" dirty="0"/>
                    </a:p>
                  </a:txBody>
                  <a:tcPr marL="81099" marR="81099" marT="40550" marB="40550"/>
                </a:tc>
                <a:tc>
                  <a:txBody>
                    <a:bodyPr/>
                    <a:lstStyle/>
                    <a:p>
                      <a:r>
                        <a:rPr lang="zh-TW" altLang="en-US" sz="2100" dirty="0"/>
                        <a:t>是否有篩選型問題</a:t>
                      </a:r>
                      <a:endParaRPr lang="en-US" altLang="zh-TW" sz="2100" dirty="0"/>
                    </a:p>
                  </a:txBody>
                  <a:tcPr marL="81099" marR="81099" marT="40550" marB="40550"/>
                </a:tc>
                <a:extLst>
                  <a:ext uri="{0D108BD9-81ED-4DB2-BD59-A6C34878D82A}">
                    <a16:rowId xmlns:a16="http://schemas.microsoft.com/office/drawing/2014/main" val="4003963897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14EDB766-F578-470B-AAAE-84E875B0A256}"/>
              </a:ext>
            </a:extLst>
          </p:cNvPr>
          <p:cNvSpPr txBox="1"/>
          <p:nvPr/>
        </p:nvSpPr>
        <p:spPr>
          <a:xfrm>
            <a:off x="7979315" y="929466"/>
            <a:ext cx="24769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0" i="0" dirty="0">
                <a:solidFill>
                  <a:srgbClr val="FF0000"/>
                </a:solidFill>
                <a:effectLst/>
                <a:latin typeface="+mn-ea"/>
                <a:ea typeface="+mn-ea"/>
              </a:rPr>
              <a:t>17880 rows × 18 columns</a:t>
            </a:r>
            <a:endParaRPr lang="en-US" altLang="zh-TW" sz="16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id="{2B7D5244-8C94-4C8B-A7F8-830212191E95}"/>
              </a:ext>
            </a:extLst>
          </p:cNvPr>
          <p:cNvSpPr txBox="1">
            <a:spLocks/>
          </p:cNvSpPr>
          <p:nvPr/>
        </p:nvSpPr>
        <p:spPr>
          <a:xfrm>
            <a:off x="7865443" y="1492711"/>
            <a:ext cx="3627552" cy="8140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名目型資料</a:t>
            </a: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[0,1]:</a:t>
            </a:r>
            <a:endParaRPr lang="zh-TW" altLang="en-US" sz="2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id="{14CCAE9C-2037-4319-A9B9-52D4F4015C82}"/>
              </a:ext>
            </a:extLst>
          </p:cNvPr>
          <p:cNvSpPr txBox="1">
            <a:spLocks/>
          </p:cNvSpPr>
          <p:nvPr/>
        </p:nvSpPr>
        <p:spPr>
          <a:xfrm>
            <a:off x="1236006" y="1467914"/>
            <a:ext cx="2770471" cy="814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名目型資料</a:t>
            </a: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sz="2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6" name="表格 16">
            <a:extLst>
              <a:ext uri="{FF2B5EF4-FFF2-40B4-BE49-F238E27FC236}">
                <a16:creationId xmlns:a16="http://schemas.microsoft.com/office/drawing/2014/main" id="{EB736F33-CE7A-462C-982E-413C8DFE1E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156368"/>
              </p:ext>
            </p:extLst>
          </p:nvPr>
        </p:nvGraphicFramePr>
        <p:xfrm>
          <a:off x="868680" y="2206255"/>
          <a:ext cx="3171606" cy="3803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5803">
                  <a:extLst>
                    <a:ext uri="{9D8B030D-6E8A-4147-A177-3AD203B41FA5}">
                      <a16:colId xmlns:a16="http://schemas.microsoft.com/office/drawing/2014/main" val="3381585166"/>
                    </a:ext>
                  </a:extLst>
                </a:gridCol>
                <a:gridCol w="1585803">
                  <a:extLst>
                    <a:ext uri="{9D8B030D-6E8A-4147-A177-3AD203B41FA5}">
                      <a16:colId xmlns:a16="http://schemas.microsoft.com/office/drawing/2014/main" val="901691848"/>
                    </a:ext>
                  </a:extLst>
                </a:gridCol>
              </a:tblGrid>
              <a:tr h="5615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/>
                        <a:t>欄位</a:t>
                      </a:r>
                    </a:p>
                  </a:txBody>
                  <a:tcPr marL="77847" marR="77847" marT="38923" marB="38923"/>
                </a:tc>
                <a:tc>
                  <a:txBody>
                    <a:bodyPr/>
                    <a:lstStyle/>
                    <a:p>
                      <a:r>
                        <a:rPr lang="zh-TW" altLang="en-US" sz="2000" dirty="0"/>
                        <a:t>說明</a:t>
                      </a:r>
                    </a:p>
                  </a:txBody>
                  <a:tcPr marL="77847" marR="77847" marT="38923" marB="38923"/>
                </a:tc>
                <a:extLst>
                  <a:ext uri="{0D108BD9-81ED-4DB2-BD59-A6C34878D82A}">
                    <a16:rowId xmlns:a16="http://schemas.microsoft.com/office/drawing/2014/main" val="2656270488"/>
                  </a:ext>
                </a:extLst>
              </a:tr>
              <a:tr h="5615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title</a:t>
                      </a:r>
                      <a:endParaRPr lang="zh-TW" altLang="en-US" sz="2000" dirty="0"/>
                    </a:p>
                  </a:txBody>
                  <a:tcPr marL="77847" marR="77847" marT="38923" marB="38923"/>
                </a:tc>
                <a:tc>
                  <a:txBody>
                    <a:bodyPr/>
                    <a:lstStyle/>
                    <a:p>
                      <a:r>
                        <a:rPr lang="zh-TW" altLang="en-US" sz="2000" dirty="0"/>
                        <a:t>職位</a:t>
                      </a:r>
                    </a:p>
                  </a:txBody>
                  <a:tcPr marL="77847" marR="77847" marT="38923" marB="38923"/>
                </a:tc>
                <a:extLst>
                  <a:ext uri="{0D108BD9-81ED-4DB2-BD59-A6C34878D82A}">
                    <a16:rowId xmlns:a16="http://schemas.microsoft.com/office/drawing/2014/main" val="3200830938"/>
                  </a:ext>
                </a:extLst>
              </a:tr>
              <a:tr h="5615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location</a:t>
                      </a:r>
                      <a:endParaRPr lang="zh-TW" altLang="en-US" sz="2000" dirty="0"/>
                    </a:p>
                  </a:txBody>
                  <a:tcPr marL="77847" marR="77847" marT="38923" marB="38923"/>
                </a:tc>
                <a:tc>
                  <a:txBody>
                    <a:bodyPr/>
                    <a:lstStyle/>
                    <a:p>
                      <a:r>
                        <a:rPr lang="zh-TW" altLang="en-US" sz="2000" dirty="0"/>
                        <a:t>公司地點</a:t>
                      </a:r>
                    </a:p>
                  </a:txBody>
                  <a:tcPr marL="77847" marR="77847" marT="38923" marB="38923"/>
                </a:tc>
                <a:extLst>
                  <a:ext uri="{0D108BD9-81ED-4DB2-BD59-A6C34878D82A}">
                    <a16:rowId xmlns:a16="http://schemas.microsoft.com/office/drawing/2014/main" val="1537324023"/>
                  </a:ext>
                </a:extLst>
              </a:tr>
              <a:tr h="5615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department</a:t>
                      </a:r>
                      <a:endParaRPr lang="zh-TW" altLang="en-US" sz="2000" dirty="0"/>
                    </a:p>
                  </a:txBody>
                  <a:tcPr marL="77847" marR="77847" marT="38923" marB="38923"/>
                </a:tc>
                <a:tc>
                  <a:txBody>
                    <a:bodyPr/>
                    <a:lstStyle/>
                    <a:p>
                      <a:r>
                        <a:rPr lang="zh-TW" altLang="en-US" sz="2000" dirty="0"/>
                        <a:t>公司部門</a:t>
                      </a:r>
                    </a:p>
                  </a:txBody>
                  <a:tcPr marL="77847" marR="77847" marT="38923" marB="38923"/>
                </a:tc>
                <a:extLst>
                  <a:ext uri="{0D108BD9-81ED-4DB2-BD59-A6C34878D82A}">
                    <a16:rowId xmlns:a16="http://schemas.microsoft.com/office/drawing/2014/main" val="1195824439"/>
                  </a:ext>
                </a:extLst>
              </a:tr>
              <a:tr h="778507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Employment</a:t>
                      </a:r>
                    </a:p>
                    <a:p>
                      <a:r>
                        <a:rPr lang="en-US" altLang="zh-TW" sz="2000" dirty="0"/>
                        <a:t>_type</a:t>
                      </a:r>
                      <a:endParaRPr lang="zh-TW" altLang="en-US" sz="2000" dirty="0"/>
                    </a:p>
                  </a:txBody>
                  <a:tcPr marL="77847" marR="77847" marT="38923" marB="38923"/>
                </a:tc>
                <a:tc>
                  <a:txBody>
                    <a:bodyPr/>
                    <a:lstStyle/>
                    <a:p>
                      <a:r>
                        <a:rPr lang="zh-TW" altLang="en-US" sz="2000" dirty="0"/>
                        <a:t>雇傭關係</a:t>
                      </a:r>
                    </a:p>
                  </a:txBody>
                  <a:tcPr marL="77847" marR="77847" marT="38923" marB="38923"/>
                </a:tc>
                <a:extLst>
                  <a:ext uri="{0D108BD9-81ED-4DB2-BD59-A6C34878D82A}">
                    <a16:rowId xmlns:a16="http://schemas.microsoft.com/office/drawing/2014/main" val="346311311"/>
                  </a:ext>
                </a:extLst>
              </a:tr>
              <a:tr h="778507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Required</a:t>
                      </a:r>
                    </a:p>
                    <a:p>
                      <a:r>
                        <a:rPr lang="en-US" altLang="zh-TW" sz="2000" dirty="0"/>
                        <a:t>_experience</a:t>
                      </a:r>
                      <a:endParaRPr lang="zh-TW" altLang="en-US" sz="2000" dirty="0"/>
                    </a:p>
                  </a:txBody>
                  <a:tcPr marL="77847" marR="77847" marT="38923" marB="38923"/>
                </a:tc>
                <a:tc>
                  <a:txBody>
                    <a:bodyPr/>
                    <a:lstStyle/>
                    <a:p>
                      <a:r>
                        <a:rPr lang="zh-TW" altLang="en-US" sz="2000" dirty="0"/>
                        <a:t>經驗需求</a:t>
                      </a:r>
                    </a:p>
                  </a:txBody>
                  <a:tcPr marL="77847" marR="77847" marT="38923" marB="38923"/>
                </a:tc>
                <a:extLst>
                  <a:ext uri="{0D108BD9-81ED-4DB2-BD59-A6C34878D82A}">
                    <a16:rowId xmlns:a16="http://schemas.microsoft.com/office/drawing/2014/main" val="1946938072"/>
                  </a:ext>
                </a:extLst>
              </a:tr>
            </a:tbl>
          </a:graphicData>
        </a:graphic>
      </p:graphicFrame>
      <p:graphicFrame>
        <p:nvGraphicFramePr>
          <p:cNvPr id="17" name="表格 17">
            <a:extLst>
              <a:ext uri="{FF2B5EF4-FFF2-40B4-BE49-F238E27FC236}">
                <a16:creationId xmlns:a16="http://schemas.microsoft.com/office/drawing/2014/main" id="{2B1BDF0A-E9ED-4BDE-AB29-B96FD0DC6E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123967"/>
              </p:ext>
            </p:extLst>
          </p:nvPr>
        </p:nvGraphicFramePr>
        <p:xfrm>
          <a:off x="4269947" y="2807746"/>
          <a:ext cx="2485855" cy="320169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54482">
                  <a:extLst>
                    <a:ext uri="{9D8B030D-6E8A-4147-A177-3AD203B41FA5}">
                      <a16:colId xmlns:a16="http://schemas.microsoft.com/office/drawing/2014/main" val="3025171692"/>
                    </a:ext>
                  </a:extLst>
                </a:gridCol>
                <a:gridCol w="1131373">
                  <a:extLst>
                    <a:ext uri="{9D8B030D-6E8A-4147-A177-3AD203B41FA5}">
                      <a16:colId xmlns:a16="http://schemas.microsoft.com/office/drawing/2014/main" val="2441549398"/>
                    </a:ext>
                  </a:extLst>
                </a:gridCol>
              </a:tblGrid>
              <a:tr h="1200963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Required</a:t>
                      </a:r>
                    </a:p>
                    <a:p>
                      <a:r>
                        <a:rPr lang="en-US" altLang="zh-TW" sz="1800" dirty="0"/>
                        <a:t>_education</a:t>
                      </a:r>
                      <a:endParaRPr lang="zh-TW" altLang="en-US" sz="1800" dirty="0"/>
                    </a:p>
                    <a:p>
                      <a:endParaRPr lang="zh-TW" altLang="en-US" sz="1800" dirty="0"/>
                    </a:p>
                  </a:txBody>
                  <a:tcPr marL="84820" marR="84820" marT="42410" marB="4241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/>
                        <a:t>學歷需求</a:t>
                      </a:r>
                    </a:p>
                    <a:p>
                      <a:endParaRPr lang="zh-TW" altLang="en-US" sz="1800" dirty="0"/>
                    </a:p>
                  </a:txBody>
                  <a:tcPr marL="84820" marR="84820" marT="42410" marB="42410"/>
                </a:tc>
                <a:extLst>
                  <a:ext uri="{0D108BD9-81ED-4DB2-BD59-A6C34878D82A}">
                    <a16:rowId xmlns:a16="http://schemas.microsoft.com/office/drawing/2014/main" val="2159111093"/>
                  </a:ext>
                </a:extLst>
              </a:tr>
              <a:tr h="10003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industry</a:t>
                      </a:r>
                      <a:endParaRPr lang="zh-TW" altLang="en-US" sz="1800" dirty="0"/>
                    </a:p>
                    <a:p>
                      <a:endParaRPr lang="zh-TW" altLang="en-US" sz="1800" dirty="0"/>
                    </a:p>
                  </a:txBody>
                  <a:tcPr marL="84820" marR="84820" marT="42410" marB="4241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/>
                        <a:t>所屬行業</a:t>
                      </a:r>
                      <a:endParaRPr lang="en-US" altLang="zh-TW" sz="1800" dirty="0"/>
                    </a:p>
                    <a:p>
                      <a:endParaRPr lang="zh-TW" altLang="en-US" sz="1800" dirty="0"/>
                    </a:p>
                  </a:txBody>
                  <a:tcPr marL="84820" marR="84820" marT="42410" marB="42410"/>
                </a:tc>
                <a:extLst>
                  <a:ext uri="{0D108BD9-81ED-4DB2-BD59-A6C34878D82A}">
                    <a16:rowId xmlns:a16="http://schemas.microsoft.com/office/drawing/2014/main" val="2785254007"/>
                  </a:ext>
                </a:extLst>
              </a:tr>
              <a:tr h="10003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function</a:t>
                      </a:r>
                      <a:endParaRPr lang="zh-TW" altLang="en-US" sz="1800" dirty="0"/>
                    </a:p>
                    <a:p>
                      <a:endParaRPr lang="zh-TW" altLang="en-US" sz="1800" dirty="0"/>
                    </a:p>
                  </a:txBody>
                  <a:tcPr marL="84820" marR="84820" marT="42410" marB="4241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/>
                        <a:t>所屬部門</a:t>
                      </a:r>
                    </a:p>
                    <a:p>
                      <a:endParaRPr lang="zh-TW" altLang="en-US" sz="1800" dirty="0"/>
                    </a:p>
                  </a:txBody>
                  <a:tcPr marL="84820" marR="84820" marT="42410" marB="42410"/>
                </a:tc>
                <a:extLst>
                  <a:ext uri="{0D108BD9-81ED-4DB2-BD59-A6C34878D82A}">
                    <a16:rowId xmlns:a16="http://schemas.microsoft.com/office/drawing/2014/main" val="3673239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8511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D26CDE-B8F7-4C1A-8681-E54E5E9FE748}"/>
              </a:ext>
            </a:extLst>
          </p:cNvPr>
          <p:cNvSpPr txBox="1">
            <a:spLocks/>
          </p:cNvSpPr>
          <p:nvPr/>
        </p:nvSpPr>
        <p:spPr>
          <a:xfrm>
            <a:off x="728029" y="501283"/>
            <a:ext cx="4936960" cy="10217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 </a:t>
            </a:r>
            <a:r>
              <a:rPr lang="en-US" altLang="zh-TW" dirty="0"/>
              <a:t>1. </a:t>
            </a:r>
            <a:r>
              <a:rPr lang="zh-TW" altLang="en-US" dirty="0"/>
              <a:t>介紹資料集 </a:t>
            </a:r>
            <a:r>
              <a:rPr lang="en-US" altLang="zh-TW" dirty="0"/>
              <a:t>(2/4)</a:t>
            </a:r>
            <a:endParaRPr lang="zh-TW" altLang="en-US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C99B1F48-AABD-46BF-AA2F-DEE7188EDFF4}"/>
              </a:ext>
            </a:extLst>
          </p:cNvPr>
          <p:cNvSpPr txBox="1">
            <a:spLocks/>
          </p:cNvSpPr>
          <p:nvPr/>
        </p:nvSpPr>
        <p:spPr>
          <a:xfrm>
            <a:off x="1555496" y="1522998"/>
            <a:ext cx="2146172" cy="7905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Text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型資料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1622A9B2-AE01-4F2A-A16E-FED8E91032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841574"/>
              </p:ext>
            </p:extLst>
          </p:nvPr>
        </p:nvGraphicFramePr>
        <p:xfrm>
          <a:off x="1237954" y="2313542"/>
          <a:ext cx="5195897" cy="3567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7608">
                  <a:extLst>
                    <a:ext uri="{9D8B030D-6E8A-4147-A177-3AD203B41FA5}">
                      <a16:colId xmlns:a16="http://schemas.microsoft.com/office/drawing/2014/main" val="2910247298"/>
                    </a:ext>
                  </a:extLst>
                </a:gridCol>
                <a:gridCol w="2608289">
                  <a:extLst>
                    <a:ext uri="{9D8B030D-6E8A-4147-A177-3AD203B41FA5}">
                      <a16:colId xmlns:a16="http://schemas.microsoft.com/office/drawing/2014/main" val="2583388206"/>
                    </a:ext>
                  </a:extLst>
                </a:gridCol>
              </a:tblGrid>
              <a:tr h="561860">
                <a:tc>
                  <a:txBody>
                    <a:bodyPr/>
                    <a:lstStyle/>
                    <a:p>
                      <a:r>
                        <a:rPr lang="zh-TW" altLang="en-US" sz="2200" b="0" dirty="0">
                          <a:latin typeface="+mn-lt"/>
                          <a:ea typeface="+mn-ea"/>
                        </a:rPr>
                        <a:t>欄位</a:t>
                      </a:r>
                    </a:p>
                  </a:txBody>
                  <a:tcPr marL="85109" marR="85109" marT="42555" marB="42555"/>
                </a:tc>
                <a:tc>
                  <a:txBody>
                    <a:bodyPr/>
                    <a:lstStyle/>
                    <a:p>
                      <a:r>
                        <a:rPr lang="zh-TW" altLang="en-US" sz="2200" dirty="0">
                          <a:latin typeface="+mn-lt"/>
                        </a:rPr>
                        <a:t>說明</a:t>
                      </a:r>
                    </a:p>
                  </a:txBody>
                  <a:tcPr marL="85109" marR="85109" marT="42555" marB="42555"/>
                </a:tc>
                <a:extLst>
                  <a:ext uri="{0D108BD9-81ED-4DB2-BD59-A6C34878D82A}">
                    <a16:rowId xmlns:a16="http://schemas.microsoft.com/office/drawing/2014/main" val="477136976"/>
                  </a:ext>
                </a:extLst>
              </a:tr>
              <a:tr h="751350">
                <a:tc>
                  <a:txBody>
                    <a:bodyPr/>
                    <a:lstStyle/>
                    <a:p>
                      <a:r>
                        <a:rPr lang="en-US" altLang="zh-TW" sz="2200" dirty="0" err="1">
                          <a:latin typeface="+mn-lt"/>
                        </a:rPr>
                        <a:t>company_profile</a:t>
                      </a:r>
                      <a:endParaRPr lang="zh-TW" altLang="en-US" sz="2200" dirty="0">
                        <a:latin typeface="+mn-lt"/>
                      </a:endParaRPr>
                    </a:p>
                  </a:txBody>
                  <a:tcPr marL="85109" marR="85109" marT="42555" marB="42555"/>
                </a:tc>
                <a:tc>
                  <a:txBody>
                    <a:bodyPr/>
                    <a:lstStyle/>
                    <a:p>
                      <a:r>
                        <a:rPr lang="zh-TW" altLang="en-US" sz="2200" dirty="0">
                          <a:latin typeface="+mn-lt"/>
                        </a:rPr>
                        <a:t>公司的簡介</a:t>
                      </a:r>
                    </a:p>
                  </a:txBody>
                  <a:tcPr marL="85109" marR="85109" marT="42555" marB="42555"/>
                </a:tc>
                <a:extLst>
                  <a:ext uri="{0D108BD9-81ED-4DB2-BD59-A6C34878D82A}">
                    <a16:rowId xmlns:a16="http://schemas.microsoft.com/office/drawing/2014/main" val="4013214783"/>
                  </a:ext>
                </a:extLst>
              </a:tr>
              <a:tr h="751350">
                <a:tc>
                  <a:txBody>
                    <a:bodyPr/>
                    <a:lstStyle/>
                    <a:p>
                      <a:r>
                        <a:rPr lang="en-US" altLang="zh-TW" sz="2200" dirty="0">
                          <a:latin typeface="+mn-lt"/>
                        </a:rPr>
                        <a:t>description</a:t>
                      </a:r>
                      <a:endParaRPr lang="zh-TW" altLang="en-US" sz="2200" dirty="0">
                        <a:latin typeface="+mn-lt"/>
                      </a:endParaRPr>
                    </a:p>
                  </a:txBody>
                  <a:tcPr marL="85109" marR="85109" marT="42555" marB="42555"/>
                </a:tc>
                <a:tc>
                  <a:txBody>
                    <a:bodyPr/>
                    <a:lstStyle/>
                    <a:p>
                      <a:r>
                        <a:rPr lang="zh-TW" altLang="en-US" sz="2200" dirty="0">
                          <a:latin typeface="+mn-lt"/>
                        </a:rPr>
                        <a:t>工作內容的描述</a:t>
                      </a:r>
                    </a:p>
                  </a:txBody>
                  <a:tcPr marL="85109" marR="85109" marT="42555" marB="42555"/>
                </a:tc>
                <a:extLst>
                  <a:ext uri="{0D108BD9-81ED-4DB2-BD59-A6C34878D82A}">
                    <a16:rowId xmlns:a16="http://schemas.microsoft.com/office/drawing/2014/main" val="1723979860"/>
                  </a:ext>
                </a:extLst>
              </a:tr>
              <a:tr h="751350">
                <a:tc>
                  <a:txBody>
                    <a:bodyPr/>
                    <a:lstStyle/>
                    <a:p>
                      <a:r>
                        <a:rPr lang="en-US" altLang="zh-TW" sz="2200" dirty="0">
                          <a:latin typeface="+mn-lt"/>
                        </a:rPr>
                        <a:t>requirements</a:t>
                      </a:r>
                      <a:endParaRPr lang="zh-TW" altLang="en-US" sz="2200" dirty="0">
                        <a:latin typeface="+mn-lt"/>
                      </a:endParaRPr>
                    </a:p>
                  </a:txBody>
                  <a:tcPr marL="85109" marR="85109" marT="42555" marB="42555"/>
                </a:tc>
                <a:tc>
                  <a:txBody>
                    <a:bodyPr/>
                    <a:lstStyle/>
                    <a:p>
                      <a:r>
                        <a:rPr lang="zh-TW" altLang="en-US" sz="2200" dirty="0">
                          <a:latin typeface="+mn-lt"/>
                        </a:rPr>
                        <a:t>工作所需要的要求</a:t>
                      </a:r>
                    </a:p>
                  </a:txBody>
                  <a:tcPr marL="85109" marR="85109" marT="42555" marB="42555"/>
                </a:tc>
                <a:extLst>
                  <a:ext uri="{0D108BD9-81ED-4DB2-BD59-A6C34878D82A}">
                    <a16:rowId xmlns:a16="http://schemas.microsoft.com/office/drawing/2014/main" val="1775318603"/>
                  </a:ext>
                </a:extLst>
              </a:tr>
              <a:tr h="751350">
                <a:tc>
                  <a:txBody>
                    <a:bodyPr/>
                    <a:lstStyle/>
                    <a:p>
                      <a:r>
                        <a:rPr lang="en-US" altLang="zh-TW" sz="2200" dirty="0">
                          <a:latin typeface="+mn-lt"/>
                        </a:rPr>
                        <a:t>benefits</a:t>
                      </a:r>
                      <a:endParaRPr lang="zh-TW" altLang="en-US" sz="2200" dirty="0">
                        <a:latin typeface="+mn-lt"/>
                      </a:endParaRPr>
                    </a:p>
                  </a:txBody>
                  <a:tcPr marL="85109" marR="85109" marT="42555" marB="42555"/>
                </a:tc>
                <a:tc>
                  <a:txBody>
                    <a:bodyPr/>
                    <a:lstStyle/>
                    <a:p>
                      <a:r>
                        <a:rPr lang="zh-TW" altLang="en-US" sz="2200" dirty="0">
                          <a:latin typeface="+mn-lt"/>
                        </a:rPr>
                        <a:t>公司的福利</a:t>
                      </a:r>
                    </a:p>
                  </a:txBody>
                  <a:tcPr marL="85109" marR="85109" marT="42555" marB="42555"/>
                </a:tc>
                <a:extLst>
                  <a:ext uri="{0D108BD9-81ED-4DB2-BD59-A6C34878D82A}">
                    <a16:rowId xmlns:a16="http://schemas.microsoft.com/office/drawing/2014/main" val="3371303561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9F89143B-EE4F-4ECD-BDF8-569D6B270F6E}"/>
              </a:ext>
            </a:extLst>
          </p:cNvPr>
          <p:cNvSpPr txBox="1">
            <a:spLocks/>
          </p:cNvSpPr>
          <p:nvPr/>
        </p:nvSpPr>
        <p:spPr>
          <a:xfrm>
            <a:off x="7965477" y="1602297"/>
            <a:ext cx="2146172" cy="7905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數值型資料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72DFABF0-7C81-483F-8FDB-5B444329F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364326"/>
              </p:ext>
            </p:extLst>
          </p:nvPr>
        </p:nvGraphicFramePr>
        <p:xfrm>
          <a:off x="7378460" y="2339420"/>
          <a:ext cx="3575586" cy="217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7793">
                  <a:extLst>
                    <a:ext uri="{9D8B030D-6E8A-4147-A177-3AD203B41FA5}">
                      <a16:colId xmlns:a16="http://schemas.microsoft.com/office/drawing/2014/main" val="387939592"/>
                    </a:ext>
                  </a:extLst>
                </a:gridCol>
                <a:gridCol w="1787793">
                  <a:extLst>
                    <a:ext uri="{9D8B030D-6E8A-4147-A177-3AD203B41FA5}">
                      <a16:colId xmlns:a16="http://schemas.microsoft.com/office/drawing/2014/main" val="4035182756"/>
                    </a:ext>
                  </a:extLst>
                </a:gridCol>
              </a:tblGrid>
              <a:tr h="4865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0" dirty="0">
                          <a:latin typeface="+mn-lt"/>
                          <a:ea typeface="+mn-ea"/>
                        </a:rPr>
                        <a:t>欄位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latin typeface="+mn-lt"/>
                        </a:rPr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594968"/>
                  </a:ext>
                </a:extLst>
              </a:tr>
              <a:tr h="816914">
                <a:tc>
                  <a:txBody>
                    <a:bodyPr/>
                    <a:lstStyle/>
                    <a:p>
                      <a:r>
                        <a:rPr lang="en-US" altLang="zh-TW" sz="2400" dirty="0" err="1">
                          <a:latin typeface="+mn-lt"/>
                        </a:rPr>
                        <a:t>job_id</a:t>
                      </a:r>
                      <a:endParaRPr lang="zh-TW" alt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latin typeface="+mn-lt"/>
                        </a:rPr>
                        <a:t>工作編號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510472"/>
                  </a:ext>
                </a:extLst>
              </a:tr>
              <a:tr h="875730">
                <a:tc>
                  <a:txBody>
                    <a:bodyPr/>
                    <a:lstStyle/>
                    <a:p>
                      <a:r>
                        <a:rPr lang="en-US" altLang="zh-TW" sz="2400" dirty="0" err="1">
                          <a:latin typeface="+mn-lt"/>
                        </a:rPr>
                        <a:t>salary_range</a:t>
                      </a:r>
                      <a:endParaRPr lang="zh-TW" alt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latin typeface="+mn-lt"/>
                        </a:rPr>
                        <a:t>薪資範圍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119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8207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D26CDE-B8F7-4C1A-8681-E54E5E9FE748}"/>
              </a:ext>
            </a:extLst>
          </p:cNvPr>
          <p:cNvSpPr txBox="1">
            <a:spLocks/>
          </p:cNvSpPr>
          <p:nvPr/>
        </p:nvSpPr>
        <p:spPr>
          <a:xfrm>
            <a:off x="728029" y="501283"/>
            <a:ext cx="4936960" cy="10217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 </a:t>
            </a:r>
            <a:r>
              <a:rPr lang="en-US" altLang="zh-TW" dirty="0"/>
              <a:t>1. </a:t>
            </a:r>
            <a:r>
              <a:rPr lang="zh-TW" altLang="en-US" dirty="0"/>
              <a:t>介紹資料集 </a:t>
            </a:r>
            <a:r>
              <a:rPr lang="en-US" altLang="zh-TW" dirty="0"/>
              <a:t>(3/4)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DF963C5-2263-42C2-AC35-84396BDAD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218" y="1522998"/>
            <a:ext cx="7745505" cy="1748085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8BE31E8F-6E4C-4675-BAA1-D47184163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218" y="3338590"/>
            <a:ext cx="2885617" cy="3121713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E7C3B5E2-9DDA-43A7-BB3D-BE850876E0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6696" y="2806421"/>
            <a:ext cx="6636642" cy="365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222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D26CDE-B8F7-4C1A-8681-E54E5E9FE748}"/>
              </a:ext>
            </a:extLst>
          </p:cNvPr>
          <p:cNvSpPr txBox="1">
            <a:spLocks/>
          </p:cNvSpPr>
          <p:nvPr/>
        </p:nvSpPr>
        <p:spPr>
          <a:xfrm>
            <a:off x="728029" y="501283"/>
            <a:ext cx="4936960" cy="10217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 </a:t>
            </a:r>
            <a:r>
              <a:rPr lang="en-US" altLang="zh-TW" dirty="0"/>
              <a:t>1. </a:t>
            </a:r>
            <a:r>
              <a:rPr lang="zh-TW" altLang="en-US" dirty="0"/>
              <a:t>介紹資料集 </a:t>
            </a:r>
            <a:r>
              <a:rPr lang="en-US" altLang="zh-TW" dirty="0"/>
              <a:t>(4/4)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4FE2D90-41B0-4897-8603-851BD0071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381" y="2398266"/>
            <a:ext cx="4268609" cy="102171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12CB02E-D3FF-4440-9097-4E7146A9F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586" y="5410173"/>
            <a:ext cx="2726808" cy="62587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1268D29-A5AB-41A0-BE2B-AD1186E04B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381" y="3853500"/>
            <a:ext cx="4226756" cy="944171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A690D7B7-4179-4193-89F1-3F3A0A52CE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7717" y="5328799"/>
            <a:ext cx="2726807" cy="713939"/>
          </a:xfrm>
          <a:prstGeom prst="rect">
            <a:avLst/>
          </a:prstGeom>
        </p:spPr>
      </p:pic>
      <p:sp>
        <p:nvSpPr>
          <p:cNvPr id="16" name="標題 1">
            <a:extLst>
              <a:ext uri="{FF2B5EF4-FFF2-40B4-BE49-F238E27FC236}">
                <a16:creationId xmlns:a16="http://schemas.microsoft.com/office/drawing/2014/main" id="{CE24B4E2-3F5F-490D-802A-2D2A9B2C53F4}"/>
              </a:ext>
            </a:extLst>
          </p:cNvPr>
          <p:cNvSpPr txBox="1">
            <a:spLocks/>
          </p:cNvSpPr>
          <p:nvPr/>
        </p:nvSpPr>
        <p:spPr>
          <a:xfrm>
            <a:off x="1113671" y="1486065"/>
            <a:ext cx="3189388" cy="577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Text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型資料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其中一筆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標題 1">
            <a:extLst>
              <a:ext uri="{FF2B5EF4-FFF2-40B4-BE49-F238E27FC236}">
                <a16:creationId xmlns:a16="http://schemas.microsoft.com/office/drawing/2014/main" id="{A12E51D0-DC9C-47EE-BF73-576ED25A1385}"/>
              </a:ext>
            </a:extLst>
          </p:cNvPr>
          <p:cNvSpPr txBox="1">
            <a:spLocks/>
          </p:cNvSpPr>
          <p:nvPr/>
        </p:nvSpPr>
        <p:spPr>
          <a:xfrm>
            <a:off x="3947527" y="4976343"/>
            <a:ext cx="1242254" cy="352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公司簡介 </a:t>
            </a:r>
            <a:r>
              <a:rPr lang="en-US" altLang="zh-TW" sz="18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sz="18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標題 1">
            <a:extLst>
              <a:ext uri="{FF2B5EF4-FFF2-40B4-BE49-F238E27FC236}">
                <a16:creationId xmlns:a16="http://schemas.microsoft.com/office/drawing/2014/main" id="{9489E1B7-C1A5-496F-94E8-2B3A7E57733E}"/>
              </a:ext>
            </a:extLst>
          </p:cNvPr>
          <p:cNvSpPr txBox="1">
            <a:spLocks/>
          </p:cNvSpPr>
          <p:nvPr/>
        </p:nvSpPr>
        <p:spPr>
          <a:xfrm>
            <a:off x="1113671" y="2007663"/>
            <a:ext cx="1683317" cy="352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工作內容介紹 </a:t>
            </a:r>
          </a:p>
        </p:txBody>
      </p:sp>
      <p:sp>
        <p:nvSpPr>
          <p:cNvPr id="21" name="標題 1">
            <a:extLst>
              <a:ext uri="{FF2B5EF4-FFF2-40B4-BE49-F238E27FC236}">
                <a16:creationId xmlns:a16="http://schemas.microsoft.com/office/drawing/2014/main" id="{F97233C2-F1B6-4895-97AF-B282266DBAF0}"/>
              </a:ext>
            </a:extLst>
          </p:cNvPr>
          <p:cNvSpPr txBox="1">
            <a:spLocks/>
          </p:cNvSpPr>
          <p:nvPr/>
        </p:nvSpPr>
        <p:spPr>
          <a:xfrm>
            <a:off x="1113671" y="3501044"/>
            <a:ext cx="1242254" cy="352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工作要求 </a:t>
            </a:r>
            <a:r>
              <a:rPr lang="en-US" altLang="zh-TW" sz="18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sz="18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標題 1">
            <a:extLst>
              <a:ext uri="{FF2B5EF4-FFF2-40B4-BE49-F238E27FC236}">
                <a16:creationId xmlns:a16="http://schemas.microsoft.com/office/drawing/2014/main" id="{AC96412C-6768-40B3-85AD-925F7AEAA514}"/>
              </a:ext>
            </a:extLst>
          </p:cNvPr>
          <p:cNvSpPr txBox="1">
            <a:spLocks/>
          </p:cNvSpPr>
          <p:nvPr/>
        </p:nvSpPr>
        <p:spPr>
          <a:xfrm>
            <a:off x="1102914" y="4932967"/>
            <a:ext cx="1242254" cy="352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公司福利 </a:t>
            </a:r>
            <a:r>
              <a:rPr lang="en-US" altLang="zh-TW" sz="18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sz="18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2" name="圖片 31">
            <a:extLst>
              <a:ext uri="{FF2B5EF4-FFF2-40B4-BE49-F238E27FC236}">
                <a16:creationId xmlns:a16="http://schemas.microsoft.com/office/drawing/2014/main" id="{EC5750EF-6D1E-48F3-BD13-F7EB3D3BDD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6579" y="572153"/>
            <a:ext cx="4285612" cy="2276731"/>
          </a:xfrm>
          <a:prstGeom prst="rect">
            <a:avLst/>
          </a:prstGeom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6E976BED-76C1-427A-BC59-192B4D5A17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13557" y="1710519"/>
            <a:ext cx="4226756" cy="438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043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D26CDE-B8F7-4C1A-8681-E54E5E9FE748}"/>
              </a:ext>
            </a:extLst>
          </p:cNvPr>
          <p:cNvSpPr txBox="1">
            <a:spLocks/>
          </p:cNvSpPr>
          <p:nvPr/>
        </p:nvSpPr>
        <p:spPr>
          <a:xfrm>
            <a:off x="728029" y="501283"/>
            <a:ext cx="4936960" cy="10217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 </a:t>
            </a:r>
            <a:r>
              <a:rPr lang="en-US" altLang="zh-TW" dirty="0"/>
              <a:t>2. SDG</a:t>
            </a:r>
            <a:r>
              <a:rPr lang="zh-TW" altLang="en-US" dirty="0"/>
              <a:t>關聯</a:t>
            </a: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B9050526-A02F-4512-890F-7E5B57E5C017}"/>
              </a:ext>
            </a:extLst>
          </p:cNvPr>
          <p:cNvSpPr txBox="1">
            <a:spLocks/>
          </p:cNvSpPr>
          <p:nvPr/>
        </p:nvSpPr>
        <p:spPr>
          <a:xfrm>
            <a:off x="1314863" y="1521996"/>
            <a:ext cx="9433347" cy="102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永續發展目標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No.8 :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Decent Work and Economic Growth</a:t>
            </a: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5932532E-11BE-47D9-871F-672BFDF2D51B}"/>
              </a:ext>
            </a:extLst>
          </p:cNvPr>
          <p:cNvSpPr txBox="1">
            <a:spLocks/>
          </p:cNvSpPr>
          <p:nvPr/>
        </p:nvSpPr>
        <p:spPr>
          <a:xfrm>
            <a:off x="1291389" y="1851892"/>
            <a:ext cx="9585747" cy="1732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r>
              <a:rPr lang="zh-TW" altLang="en-US" sz="24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促進持久、包容和永續經濟增長，促進充分的生產性就業和人人獲得適當工作。</a:t>
            </a:r>
            <a:endParaRPr lang="en-US" altLang="zh-TW" sz="2400" b="1" i="0" dirty="0"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 descr="圖一、聯合國17項永續發展目標(SDGs)(英文)">
            <a:extLst>
              <a:ext uri="{FF2B5EF4-FFF2-40B4-BE49-F238E27FC236}">
                <a16:creationId xmlns:a16="http://schemas.microsoft.com/office/drawing/2014/main" id="{CF0C49E9-33C2-4A39-9259-46DC17BD3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822" y="2980889"/>
            <a:ext cx="5761789" cy="3568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083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D26CDE-B8F7-4C1A-8681-E54E5E9FE748}"/>
              </a:ext>
            </a:extLst>
          </p:cNvPr>
          <p:cNvSpPr txBox="1">
            <a:spLocks/>
          </p:cNvSpPr>
          <p:nvPr/>
        </p:nvSpPr>
        <p:spPr>
          <a:xfrm>
            <a:off x="728029" y="501283"/>
            <a:ext cx="4936960" cy="10217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 </a:t>
            </a:r>
            <a:r>
              <a:rPr lang="en-US" altLang="zh-TW" dirty="0"/>
              <a:t>3. </a:t>
            </a:r>
            <a:r>
              <a:rPr lang="zh-TW" altLang="en-US" dirty="0"/>
              <a:t>研究動機與目標</a:t>
            </a: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B9050526-A02F-4512-890F-7E5B57E5C017}"/>
              </a:ext>
            </a:extLst>
          </p:cNvPr>
          <p:cNvSpPr txBox="1">
            <a:spLocks/>
          </p:cNvSpPr>
          <p:nvPr/>
        </p:nvSpPr>
        <p:spPr>
          <a:xfrm>
            <a:off x="1202863" y="2276942"/>
            <a:ext cx="9786274" cy="17826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80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近年來求職網站頻傳遭到詐騙集團與人蛇集團入侵，製造各種</a:t>
            </a:r>
            <a:r>
              <a:rPr lang="zh-TW" altLang="en-US" sz="2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虛假的行業，企圖騙取求職者金錢或是騙到國內外詐騙園區囚禁。</a:t>
            </a:r>
            <a:endParaRPr lang="en-US" altLang="zh-TW" sz="28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</a:t>
            </a:r>
            <a:endParaRPr lang="en-US" altLang="zh-TW" sz="2800" i="0" dirty="0"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E6D3ED0E-3D0A-4F4D-BF02-D52D63DA5CC9}"/>
              </a:ext>
            </a:extLst>
          </p:cNvPr>
          <p:cNvSpPr txBox="1">
            <a:spLocks/>
          </p:cNvSpPr>
          <p:nvPr/>
        </p:nvSpPr>
        <p:spPr>
          <a:xfrm>
            <a:off x="1202863" y="3713783"/>
            <a:ext cx="9786274" cy="17826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希望能利用此資料集提供各種行業的虛假</a:t>
            </a:r>
            <a:r>
              <a:rPr lang="en-US" altLang="zh-TW" sz="2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真實的職位，預測出有可能的虛假行業，在求職網站上建立第一道防線，以減少求職者的擔心及受騙的機率。</a:t>
            </a:r>
            <a:endParaRPr lang="zh-TW" altLang="en-US" sz="1100" dirty="0"/>
          </a:p>
          <a:p>
            <a:r>
              <a:rPr lang="zh-TW" altLang="en-US" sz="2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</a:t>
            </a:r>
            <a:endParaRPr lang="en-US" altLang="zh-TW" sz="2800" i="0" dirty="0"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30484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D26CDE-B8F7-4C1A-8681-E54E5E9FE748}"/>
              </a:ext>
            </a:extLst>
          </p:cNvPr>
          <p:cNvSpPr txBox="1">
            <a:spLocks/>
          </p:cNvSpPr>
          <p:nvPr/>
        </p:nvSpPr>
        <p:spPr>
          <a:xfrm>
            <a:off x="728029" y="501283"/>
            <a:ext cx="4936960" cy="10217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 </a:t>
            </a:r>
            <a:r>
              <a:rPr lang="en-US" altLang="zh-TW" dirty="0"/>
              <a:t>4. </a:t>
            </a:r>
            <a:r>
              <a:rPr lang="zh-TW" altLang="en-US" dirty="0"/>
              <a:t>魚骨圖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A65DB76-5925-406A-8DBB-2A9CD5E95F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38" y="1634937"/>
            <a:ext cx="11073323" cy="460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303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357</Words>
  <Application>Microsoft Office PowerPoint</Application>
  <PresentationFormat>寬螢幕</PresentationFormat>
  <Paragraphs>84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zeitung</vt:lpstr>
      <vt:lpstr>微軟正黑體</vt:lpstr>
      <vt:lpstr>新細明體</vt:lpstr>
      <vt:lpstr>Arial</vt:lpstr>
      <vt:lpstr>Calibri</vt:lpstr>
      <vt:lpstr>Calibri Light</vt:lpstr>
      <vt:lpstr>Office 佈景主題</vt:lpstr>
      <vt:lpstr>預測是否為詐欺性的職位</vt:lpstr>
      <vt:lpstr>Outline                                         </vt:lpstr>
      <vt:lpstr> 1. 介紹資料集 (1/4)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預測是否為詐欺性的職位</dc:title>
  <dc:creator>Tina</dc:creator>
  <cp:lastModifiedBy>waynexu</cp:lastModifiedBy>
  <cp:revision>25</cp:revision>
  <dcterms:created xsi:type="dcterms:W3CDTF">2022-11-24T07:16:52Z</dcterms:created>
  <dcterms:modified xsi:type="dcterms:W3CDTF">2022-11-26T16:46:07Z</dcterms:modified>
</cp:coreProperties>
</file>