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61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048" userDrawn="1">
          <p15:clr>
            <a:srgbClr val="A4A3A4"/>
          </p15:clr>
        </p15:guide>
        <p15:guide id="4" pos="5632" userDrawn="1">
          <p15:clr>
            <a:srgbClr val="A4A3A4"/>
          </p15:clr>
        </p15:guide>
        <p15:guide id="5" pos="55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642"/>
    <a:srgbClr val="084388"/>
    <a:srgbClr val="0A51A3"/>
    <a:srgbClr val="0A4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8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1200"/>
      </p:cViewPr>
      <p:guideLst>
        <p:guide orient="horz" pos="2160"/>
        <p:guide pos="3840"/>
        <p:guide pos="2048"/>
        <p:guide pos="5632"/>
        <p:guide pos="55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12742"/>
            <a:ext cx="12192000" cy="306704"/>
          </a:xfrm>
          <a:prstGeom prst="rect">
            <a:avLst/>
          </a:prstGeom>
          <a:solidFill>
            <a:srgbClr val="0A4B87"/>
          </a:solidFill>
          <a:ln>
            <a:solidFill>
              <a:srgbClr val="0A4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B9F5FB7-9EEE-494F-918A-ED2D698B7E08}"/>
              </a:ext>
            </a:extLst>
          </p:cNvPr>
          <p:cNvGrpSpPr/>
          <p:nvPr/>
        </p:nvGrpSpPr>
        <p:grpSpPr>
          <a:xfrm>
            <a:off x="-1" y="6233924"/>
            <a:ext cx="12181737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9A8219F-3DE2-420C-ADD9-D237C51E39C4}"/>
              </a:ext>
            </a:extLst>
          </p:cNvPr>
          <p:cNvGrpSpPr/>
          <p:nvPr/>
        </p:nvGrpSpPr>
        <p:grpSpPr>
          <a:xfrm>
            <a:off x="795358" y="1236216"/>
            <a:ext cx="1107832" cy="1187971"/>
            <a:chOff x="795358" y="1236216"/>
            <a:chExt cx="1107832" cy="118797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9F17BA7-7D70-4485-85B0-6C08B54D6D3D}"/>
                </a:ext>
              </a:extLst>
            </p:cNvPr>
            <p:cNvSpPr/>
            <p:nvPr/>
          </p:nvSpPr>
          <p:spPr>
            <a:xfrm>
              <a:off x="1006374" y="1459523"/>
              <a:ext cx="769672" cy="807413"/>
            </a:xfrm>
            <a:prstGeom prst="rect">
              <a:avLst/>
            </a:prstGeom>
            <a:solidFill>
              <a:srgbClr val="0A4B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6021156-F3AB-4009-9B13-677FE7651985}"/>
                </a:ext>
              </a:extLst>
            </p:cNvPr>
            <p:cNvSpPr/>
            <p:nvPr/>
          </p:nvSpPr>
          <p:spPr>
            <a:xfrm>
              <a:off x="795358" y="1236216"/>
              <a:ext cx="580292" cy="582313"/>
            </a:xfrm>
            <a:prstGeom prst="rect">
              <a:avLst/>
            </a:prstGeom>
            <a:solidFill>
              <a:srgbClr val="0116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E5272E4-87A5-4165-A155-4AAC7CB88FF0}"/>
                </a:ext>
              </a:extLst>
            </p:cNvPr>
            <p:cNvSpPr/>
            <p:nvPr/>
          </p:nvSpPr>
          <p:spPr>
            <a:xfrm>
              <a:off x="1375650" y="1818529"/>
              <a:ext cx="527540" cy="605658"/>
            </a:xfrm>
            <a:prstGeom prst="rect">
              <a:avLst/>
            </a:prstGeom>
            <a:solidFill>
              <a:srgbClr val="0116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DEAE018-20E1-415D-A817-A45185986650}"/>
              </a:ext>
            </a:extLst>
          </p:cNvPr>
          <p:cNvCxnSpPr>
            <a:stCxn id="6" idx="3"/>
          </p:cNvCxnSpPr>
          <p:nvPr/>
        </p:nvCxnSpPr>
        <p:spPr>
          <a:xfrm flipV="1">
            <a:off x="1903190" y="2110154"/>
            <a:ext cx="1195244" cy="11204"/>
          </a:xfrm>
          <a:prstGeom prst="line">
            <a:avLst/>
          </a:prstGeom>
          <a:ln w="28575">
            <a:solidFill>
              <a:srgbClr val="0A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FF3AE03-0103-4653-9D05-03B1695E9A97}"/>
              </a:ext>
            </a:extLst>
          </p:cNvPr>
          <p:cNvCxnSpPr>
            <a:stCxn id="6" idx="2"/>
          </p:cNvCxnSpPr>
          <p:nvPr/>
        </p:nvCxnSpPr>
        <p:spPr>
          <a:xfrm flipH="1">
            <a:off x="1617785" y="2424187"/>
            <a:ext cx="21635" cy="2009627"/>
          </a:xfrm>
          <a:prstGeom prst="line">
            <a:avLst/>
          </a:prstGeom>
          <a:ln w="28575">
            <a:solidFill>
              <a:srgbClr val="0A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434EE51-FCE6-4486-8698-B2A95C2C73B2}"/>
              </a:ext>
            </a:extLst>
          </p:cNvPr>
          <p:cNvCxnSpPr/>
          <p:nvPr/>
        </p:nvCxnSpPr>
        <p:spPr>
          <a:xfrm>
            <a:off x="1617785" y="4433814"/>
            <a:ext cx="8915400" cy="0"/>
          </a:xfrm>
          <a:prstGeom prst="line">
            <a:avLst/>
          </a:prstGeom>
          <a:ln w="28575">
            <a:solidFill>
              <a:srgbClr val="0A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BDC951-2DCC-4BE4-B883-51A0F253FCBF}"/>
              </a:ext>
            </a:extLst>
          </p:cNvPr>
          <p:cNvCxnSpPr/>
          <p:nvPr/>
        </p:nvCxnSpPr>
        <p:spPr>
          <a:xfrm flipV="1">
            <a:off x="10533185" y="2110154"/>
            <a:ext cx="0" cy="2323660"/>
          </a:xfrm>
          <a:prstGeom prst="line">
            <a:avLst/>
          </a:prstGeom>
          <a:ln w="28575">
            <a:solidFill>
              <a:srgbClr val="0A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CEE22A8-485D-4E54-ABED-73F4EE15627D}"/>
              </a:ext>
            </a:extLst>
          </p:cNvPr>
          <p:cNvCxnSpPr/>
          <p:nvPr/>
        </p:nvCxnSpPr>
        <p:spPr>
          <a:xfrm flipH="1" flipV="1">
            <a:off x="9056077" y="2110154"/>
            <a:ext cx="1477108" cy="11204"/>
          </a:xfrm>
          <a:prstGeom prst="line">
            <a:avLst/>
          </a:prstGeom>
          <a:ln w="28575">
            <a:solidFill>
              <a:srgbClr val="0A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6B1F59F-ABD1-4457-8543-F37A63C89076}"/>
              </a:ext>
            </a:extLst>
          </p:cNvPr>
          <p:cNvGrpSpPr/>
          <p:nvPr/>
        </p:nvGrpSpPr>
        <p:grpSpPr>
          <a:xfrm>
            <a:off x="10214851" y="4142657"/>
            <a:ext cx="1107832" cy="1187971"/>
            <a:chOff x="947758" y="1388616"/>
            <a:chExt cx="1107832" cy="118797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85CE259-8D88-431C-8805-5AEBE1229F14}"/>
                </a:ext>
              </a:extLst>
            </p:cNvPr>
            <p:cNvSpPr/>
            <p:nvPr/>
          </p:nvSpPr>
          <p:spPr>
            <a:xfrm>
              <a:off x="1158774" y="1611923"/>
              <a:ext cx="769672" cy="807413"/>
            </a:xfrm>
            <a:prstGeom prst="rect">
              <a:avLst/>
            </a:prstGeom>
            <a:solidFill>
              <a:srgbClr val="0A4B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6763486-B74C-4ECF-9B54-6F0F5B152946}"/>
                </a:ext>
              </a:extLst>
            </p:cNvPr>
            <p:cNvSpPr/>
            <p:nvPr/>
          </p:nvSpPr>
          <p:spPr>
            <a:xfrm>
              <a:off x="947758" y="1388616"/>
              <a:ext cx="580292" cy="582313"/>
            </a:xfrm>
            <a:prstGeom prst="rect">
              <a:avLst/>
            </a:prstGeom>
            <a:solidFill>
              <a:srgbClr val="0116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600FCF5-F258-4DF9-8AAE-861BC9FB5CB4}"/>
                </a:ext>
              </a:extLst>
            </p:cNvPr>
            <p:cNvSpPr/>
            <p:nvPr/>
          </p:nvSpPr>
          <p:spPr>
            <a:xfrm>
              <a:off x="1528050" y="1970929"/>
              <a:ext cx="527540" cy="605658"/>
            </a:xfrm>
            <a:prstGeom prst="rect">
              <a:avLst/>
            </a:prstGeom>
            <a:solidFill>
              <a:srgbClr val="0116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5711A94-85C6-4AE0-8551-C0A3D0DB6AB8}"/>
              </a:ext>
            </a:extLst>
          </p:cNvPr>
          <p:cNvCxnSpPr>
            <a:cxnSpLocks/>
          </p:cNvCxnSpPr>
          <p:nvPr/>
        </p:nvCxnSpPr>
        <p:spPr>
          <a:xfrm>
            <a:off x="4191000" y="3221184"/>
            <a:ext cx="3797300" cy="0"/>
          </a:xfrm>
          <a:prstGeom prst="line">
            <a:avLst/>
          </a:prstGeom>
          <a:ln w="28575">
            <a:solidFill>
              <a:srgbClr val="0A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16E845D9-47D5-4632-808D-D03FCE7C8AAA}"/>
              </a:ext>
            </a:extLst>
          </p:cNvPr>
          <p:cNvSpPr/>
          <p:nvPr/>
        </p:nvSpPr>
        <p:spPr>
          <a:xfrm rot="10800000">
            <a:off x="5832445" y="3239213"/>
            <a:ext cx="527110" cy="439606"/>
          </a:xfrm>
          <a:prstGeom prst="triangle">
            <a:avLst/>
          </a:prstGeom>
          <a:solidFill>
            <a:srgbClr val="0A4B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E568832-3380-4E43-B86A-3D6C77521CC5}"/>
              </a:ext>
            </a:extLst>
          </p:cNvPr>
          <p:cNvSpPr txBox="1"/>
          <p:nvPr/>
        </p:nvSpPr>
        <p:spPr>
          <a:xfrm>
            <a:off x="3116528" y="2338301"/>
            <a:ext cx="6055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44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那些事儿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F6E2F4-5EEE-442C-B80C-96A1A79F627E}"/>
              </a:ext>
            </a:extLst>
          </p:cNvPr>
          <p:cNvSpPr txBox="1"/>
          <p:nvPr/>
        </p:nvSpPr>
        <p:spPr>
          <a:xfrm>
            <a:off x="4652904" y="1588083"/>
            <a:ext cx="29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V</a:t>
            </a:r>
            <a:endParaRPr lang="zh-CN" altLang="en-US" sz="4000" dirty="0">
              <a:solidFill>
                <a:srgbClr val="0A4B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42092F8-8374-48D3-AEFE-0C55E6329F0E}"/>
              </a:ext>
            </a:extLst>
          </p:cNvPr>
          <p:cNvSpPr txBox="1"/>
          <p:nvPr/>
        </p:nvSpPr>
        <p:spPr>
          <a:xfrm>
            <a:off x="2946167" y="3810397"/>
            <a:ext cx="3097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 洪 澜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111948-00E3-435D-9555-12A138B1B695}"/>
              </a:ext>
            </a:extLst>
          </p:cNvPr>
          <p:cNvSpPr txBox="1"/>
          <p:nvPr/>
        </p:nvSpPr>
        <p:spPr>
          <a:xfrm>
            <a:off x="7006430" y="3817088"/>
            <a:ext cx="350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 </a:t>
            </a:r>
            <a:r>
              <a:rPr lang="en-US" altLang="zh-CN" sz="2800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10.25</a:t>
            </a:r>
            <a:endParaRPr lang="zh-CN" altLang="en-US" sz="2800" dirty="0">
              <a:solidFill>
                <a:srgbClr val="0A4B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65F9F38B-C89B-4F1E-9C01-F715CCA7A101}"/>
              </a:ext>
            </a:extLst>
          </p:cNvPr>
          <p:cNvGrpSpPr/>
          <p:nvPr/>
        </p:nvGrpSpPr>
        <p:grpSpPr>
          <a:xfrm>
            <a:off x="-52067" y="6233924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482558"/>
            <a:ext cx="12192000" cy="306704"/>
          </a:xfrm>
          <a:prstGeom prst="rect">
            <a:avLst/>
          </a:prstGeom>
          <a:solidFill>
            <a:srgbClr val="0A4B87"/>
          </a:solidFill>
          <a:ln>
            <a:solidFill>
              <a:srgbClr val="0A4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3F27B4-3B65-46EE-9391-A5415A05B5BE}"/>
              </a:ext>
            </a:extLst>
          </p:cNvPr>
          <p:cNvSpPr/>
          <p:nvPr/>
        </p:nvSpPr>
        <p:spPr>
          <a:xfrm>
            <a:off x="838200" y="285750"/>
            <a:ext cx="4381500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AF98A-94BF-4A5D-A464-B9C6FD2683A0}"/>
              </a:ext>
            </a:extLst>
          </p:cNvPr>
          <p:cNvSpPr txBox="1"/>
          <p:nvPr/>
        </p:nvSpPr>
        <p:spPr>
          <a:xfrm>
            <a:off x="838201" y="368258"/>
            <a:ext cx="426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初体验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ABE78-E9DC-CC4A-91B4-74F199C141F0}"/>
              </a:ext>
            </a:extLst>
          </p:cNvPr>
          <p:cNvSpPr txBox="1"/>
          <p:nvPr/>
        </p:nvSpPr>
        <p:spPr>
          <a:xfrm>
            <a:off x="838199" y="1446999"/>
            <a:ext cx="6605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看看深度学习里的</a:t>
            </a:r>
            <a:r>
              <a:rPr kumimoji="1" lang="en-US" altLang="zh-CN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Hello world ---- MNIST</a:t>
            </a:r>
            <a:endParaRPr kumimoji="1" lang="zh-CN" altLang="en-US" sz="2200" b="1" dirty="0">
              <a:solidFill>
                <a:srgbClr val="01164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1B3F9E-2B4B-0A42-B5A6-196160592EDC}"/>
              </a:ext>
            </a:extLst>
          </p:cNvPr>
          <p:cNvSpPr txBox="1"/>
          <p:nvPr/>
        </p:nvSpPr>
        <p:spPr>
          <a:xfrm>
            <a:off x="886325" y="2184935"/>
            <a:ext cx="660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843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数据处理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60254D-3B34-134F-90FE-B65FC63F2CE4}"/>
              </a:ext>
            </a:extLst>
          </p:cNvPr>
          <p:cNvSpPr txBox="1"/>
          <p:nvPr/>
        </p:nvSpPr>
        <p:spPr>
          <a:xfrm>
            <a:off x="886325" y="3020482"/>
            <a:ext cx="660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843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模型定义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1FD876-831C-2247-82D1-54FFAC7CB26A}"/>
              </a:ext>
            </a:extLst>
          </p:cNvPr>
          <p:cNvSpPr txBox="1"/>
          <p:nvPr/>
        </p:nvSpPr>
        <p:spPr>
          <a:xfrm>
            <a:off x="886325" y="3856029"/>
            <a:ext cx="660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843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损失函数</a:t>
            </a:r>
            <a:r>
              <a:rPr kumimoji="1" lang="en-US" altLang="zh-CN" sz="2000" b="1" dirty="0">
                <a:solidFill>
                  <a:srgbClr val="0843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b="1" dirty="0">
                <a:solidFill>
                  <a:srgbClr val="0843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优化器定义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7D44D3-D088-A047-B791-7BF78756AD7F}"/>
              </a:ext>
            </a:extLst>
          </p:cNvPr>
          <p:cNvSpPr txBox="1"/>
          <p:nvPr/>
        </p:nvSpPr>
        <p:spPr>
          <a:xfrm>
            <a:off x="886325" y="4691575"/>
            <a:ext cx="660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843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愉快滴训练吧</a:t>
            </a:r>
          </a:p>
        </p:txBody>
      </p:sp>
    </p:spTree>
    <p:extLst>
      <p:ext uri="{BB962C8B-B14F-4D97-AF65-F5344CB8AC3E}">
        <p14:creationId xmlns:p14="http://schemas.microsoft.com/office/powerpoint/2010/main" val="270231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14F77E3-894D-4B39-8256-E14E959EB34B}"/>
              </a:ext>
            </a:extLst>
          </p:cNvPr>
          <p:cNvGrpSpPr/>
          <p:nvPr/>
        </p:nvGrpSpPr>
        <p:grpSpPr>
          <a:xfrm>
            <a:off x="0" y="-25400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81FB0C2-043D-4504-8C92-65A9714D1DBE}"/>
              </a:ext>
            </a:extLst>
          </p:cNvPr>
          <p:cNvSpPr/>
          <p:nvPr/>
        </p:nvSpPr>
        <p:spPr>
          <a:xfrm>
            <a:off x="0" y="2136574"/>
            <a:ext cx="12192000" cy="2930725"/>
          </a:xfrm>
          <a:prstGeom prst="rect">
            <a:avLst/>
          </a:prstGeom>
          <a:solidFill>
            <a:srgbClr val="0A4B8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A51A3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D11F91-A164-4CF9-8A79-C900D11C0271}"/>
              </a:ext>
            </a:extLst>
          </p:cNvPr>
          <p:cNvSpPr/>
          <p:nvPr/>
        </p:nvSpPr>
        <p:spPr>
          <a:xfrm>
            <a:off x="0" y="2692400"/>
            <a:ext cx="1308100" cy="60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5159246-3205-4BF7-ADD7-F6245957FDA7}"/>
              </a:ext>
            </a:extLst>
          </p:cNvPr>
          <p:cNvSpPr/>
          <p:nvPr/>
        </p:nvSpPr>
        <p:spPr>
          <a:xfrm>
            <a:off x="2743200" y="2692400"/>
            <a:ext cx="9448800" cy="60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72CA04-A6B2-4C67-A764-41AED5014DBF}"/>
              </a:ext>
            </a:extLst>
          </p:cNvPr>
          <p:cNvSpPr txBox="1"/>
          <p:nvPr/>
        </p:nvSpPr>
        <p:spPr>
          <a:xfrm>
            <a:off x="654050" y="2640082"/>
            <a:ext cx="45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CA11C2-A4D9-4F92-95E5-807EDAAC6131}"/>
              </a:ext>
            </a:extLst>
          </p:cNvPr>
          <p:cNvSpPr txBox="1"/>
          <p:nvPr/>
        </p:nvSpPr>
        <p:spPr>
          <a:xfrm>
            <a:off x="2800350" y="2640082"/>
            <a:ext cx="154305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6A35F0-1693-474E-915F-32C942EA7825}"/>
              </a:ext>
            </a:extLst>
          </p:cNvPr>
          <p:cNvSpPr txBox="1"/>
          <p:nvPr/>
        </p:nvSpPr>
        <p:spPr>
          <a:xfrm>
            <a:off x="1635125" y="2270750"/>
            <a:ext cx="450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582B22-4ED0-4D0A-A4C4-E795373CA626}"/>
              </a:ext>
            </a:extLst>
          </p:cNvPr>
          <p:cNvSpPr txBox="1"/>
          <p:nvPr/>
        </p:nvSpPr>
        <p:spPr>
          <a:xfrm>
            <a:off x="6912429" y="3827531"/>
            <a:ext cx="5268459" cy="707886"/>
          </a:xfrm>
          <a:prstGeom prst="rect">
            <a:avLst/>
          </a:prstGeom>
          <a:noFill/>
          <a:ln>
            <a:solidFill>
              <a:srgbClr val="0A4B87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初体验</a:t>
            </a:r>
          </a:p>
        </p:txBody>
      </p:sp>
    </p:spTree>
    <p:extLst>
      <p:ext uri="{BB962C8B-B14F-4D97-AF65-F5344CB8AC3E}">
        <p14:creationId xmlns:p14="http://schemas.microsoft.com/office/powerpoint/2010/main" val="99457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65F9F38B-C89B-4F1E-9C01-F715CCA7A101}"/>
              </a:ext>
            </a:extLst>
          </p:cNvPr>
          <p:cNvGrpSpPr/>
          <p:nvPr/>
        </p:nvGrpSpPr>
        <p:grpSpPr>
          <a:xfrm>
            <a:off x="-52067" y="6233924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482558"/>
            <a:ext cx="12192000" cy="306704"/>
          </a:xfrm>
          <a:prstGeom prst="rect">
            <a:avLst/>
          </a:prstGeom>
          <a:solidFill>
            <a:srgbClr val="0A4B87"/>
          </a:solidFill>
          <a:ln>
            <a:solidFill>
              <a:srgbClr val="0A4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3F27B4-3B65-46EE-9391-A5415A05B5BE}"/>
              </a:ext>
            </a:extLst>
          </p:cNvPr>
          <p:cNvSpPr/>
          <p:nvPr/>
        </p:nvSpPr>
        <p:spPr>
          <a:xfrm>
            <a:off x="838200" y="285750"/>
            <a:ext cx="4381500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AF98A-94BF-4A5D-A464-B9C6FD2683A0}"/>
              </a:ext>
            </a:extLst>
          </p:cNvPr>
          <p:cNvSpPr txBox="1"/>
          <p:nvPr/>
        </p:nvSpPr>
        <p:spPr>
          <a:xfrm>
            <a:off x="838201" y="368258"/>
            <a:ext cx="426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初体验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ABE78-E9DC-CC4A-91B4-74F199C141F0}"/>
              </a:ext>
            </a:extLst>
          </p:cNvPr>
          <p:cNvSpPr txBox="1"/>
          <p:nvPr/>
        </p:nvSpPr>
        <p:spPr>
          <a:xfrm>
            <a:off x="840430" y="1323257"/>
            <a:ext cx="6605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kumimoji="1" lang="zh-CN" altLang="en-US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813BE9-497C-DD44-8D10-3582D132C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60598"/>
            <a:ext cx="9570639" cy="41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6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65F9F38B-C89B-4F1E-9C01-F715CCA7A101}"/>
              </a:ext>
            </a:extLst>
          </p:cNvPr>
          <p:cNvGrpSpPr/>
          <p:nvPr/>
        </p:nvGrpSpPr>
        <p:grpSpPr>
          <a:xfrm>
            <a:off x="-52067" y="6233924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482558"/>
            <a:ext cx="12192000" cy="306704"/>
          </a:xfrm>
          <a:prstGeom prst="rect">
            <a:avLst/>
          </a:prstGeom>
          <a:solidFill>
            <a:srgbClr val="0A4B87"/>
          </a:solidFill>
          <a:ln>
            <a:solidFill>
              <a:srgbClr val="0A4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3F27B4-3B65-46EE-9391-A5415A05B5BE}"/>
              </a:ext>
            </a:extLst>
          </p:cNvPr>
          <p:cNvSpPr/>
          <p:nvPr/>
        </p:nvSpPr>
        <p:spPr>
          <a:xfrm>
            <a:off x="838200" y="285750"/>
            <a:ext cx="4381500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AF98A-94BF-4A5D-A464-B9C6FD2683A0}"/>
              </a:ext>
            </a:extLst>
          </p:cNvPr>
          <p:cNvSpPr txBox="1"/>
          <p:nvPr/>
        </p:nvSpPr>
        <p:spPr>
          <a:xfrm>
            <a:off x="838201" y="368258"/>
            <a:ext cx="426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初体验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ABE78-E9DC-CC4A-91B4-74F199C141F0}"/>
              </a:ext>
            </a:extLst>
          </p:cNvPr>
          <p:cNvSpPr txBox="1"/>
          <p:nvPr/>
        </p:nvSpPr>
        <p:spPr>
          <a:xfrm>
            <a:off x="840430" y="1323257"/>
            <a:ext cx="6605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kumimoji="1" lang="zh-CN" altLang="en-US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5C18C4-48E2-2141-84E3-BCD656BF9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814"/>
            <a:ext cx="9694750" cy="44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0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65F9F38B-C89B-4F1E-9C01-F715CCA7A101}"/>
              </a:ext>
            </a:extLst>
          </p:cNvPr>
          <p:cNvGrpSpPr/>
          <p:nvPr/>
        </p:nvGrpSpPr>
        <p:grpSpPr>
          <a:xfrm>
            <a:off x="-52067" y="6233924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482558"/>
            <a:ext cx="12192000" cy="306704"/>
          </a:xfrm>
          <a:prstGeom prst="rect">
            <a:avLst/>
          </a:prstGeom>
          <a:solidFill>
            <a:srgbClr val="0A4B87"/>
          </a:solidFill>
          <a:ln>
            <a:solidFill>
              <a:srgbClr val="0A4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3F27B4-3B65-46EE-9391-A5415A05B5BE}"/>
              </a:ext>
            </a:extLst>
          </p:cNvPr>
          <p:cNvSpPr/>
          <p:nvPr/>
        </p:nvSpPr>
        <p:spPr>
          <a:xfrm>
            <a:off x="838200" y="285750"/>
            <a:ext cx="4381500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AF98A-94BF-4A5D-A464-B9C6FD2683A0}"/>
              </a:ext>
            </a:extLst>
          </p:cNvPr>
          <p:cNvSpPr txBox="1"/>
          <p:nvPr/>
        </p:nvSpPr>
        <p:spPr>
          <a:xfrm>
            <a:off x="838201" y="368258"/>
            <a:ext cx="426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初体验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ABE78-E9DC-CC4A-91B4-74F199C141F0}"/>
              </a:ext>
            </a:extLst>
          </p:cNvPr>
          <p:cNvSpPr txBox="1"/>
          <p:nvPr/>
        </p:nvSpPr>
        <p:spPr>
          <a:xfrm>
            <a:off x="840430" y="1323257"/>
            <a:ext cx="6605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为什么要用</a:t>
            </a:r>
            <a:r>
              <a:rPr kumimoji="1" lang="en-US" altLang="zh-CN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kumimoji="1" lang="zh-CN" altLang="en-US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EBA7B5-A2DB-4247-9CC4-5E42EAECE0A9}"/>
              </a:ext>
            </a:extLst>
          </p:cNvPr>
          <p:cNvSpPr/>
          <p:nvPr/>
        </p:nvSpPr>
        <p:spPr>
          <a:xfrm>
            <a:off x="918671" y="3018239"/>
            <a:ext cx="8413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采用 </a:t>
            </a:r>
            <a:r>
              <a:rPr lang="en" altLang="zh-CN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 </a:t>
            </a: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创建模型通常比采用低阶 </a:t>
            </a:r>
            <a:r>
              <a:rPr lang="en" altLang="zh-CN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 API </a:t>
            </a: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更简单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B48F8F-4FAD-6A46-98FE-E363FFA3F50F}"/>
              </a:ext>
            </a:extLst>
          </p:cNvPr>
          <p:cNvSpPr/>
          <p:nvPr/>
        </p:nvSpPr>
        <p:spPr>
          <a:xfrm>
            <a:off x="918671" y="2272728"/>
            <a:ext cx="7952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 </a:t>
            </a: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本身在 </a:t>
            </a:r>
            <a:r>
              <a:rPr lang="en" altLang="zh-CN" sz="2000" b="1" dirty="0" err="1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tf.layers</a:t>
            </a:r>
            <a:r>
              <a:rPr lang="en" altLang="zh-CN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之上构建而成，可以简化自定义过程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53064-7C6C-2142-AA55-49FBA935A395}"/>
              </a:ext>
            </a:extLst>
          </p:cNvPr>
          <p:cNvSpPr/>
          <p:nvPr/>
        </p:nvSpPr>
        <p:spPr>
          <a:xfrm>
            <a:off x="918671" y="4509262"/>
            <a:ext cx="11327395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可以在本地主机上或分布式多服务器环境中运行基于 </a:t>
            </a:r>
            <a:r>
              <a:rPr lang="en" altLang="zh-CN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 </a:t>
            </a: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的模型，而无需更改模型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C680D9-89C7-1C4B-A336-D348CD44C87C}"/>
              </a:ext>
            </a:extLst>
          </p:cNvPr>
          <p:cNvSpPr/>
          <p:nvPr/>
        </p:nvSpPr>
        <p:spPr>
          <a:xfrm>
            <a:off x="918670" y="3763750"/>
            <a:ext cx="6505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 </a:t>
            </a: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可以构自动构建图，创建日志文件等</a:t>
            </a:r>
          </a:p>
        </p:txBody>
      </p:sp>
    </p:spTree>
    <p:extLst>
      <p:ext uri="{BB962C8B-B14F-4D97-AF65-F5344CB8AC3E}">
        <p14:creationId xmlns:p14="http://schemas.microsoft.com/office/powerpoint/2010/main" val="54749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65F9F38B-C89B-4F1E-9C01-F715CCA7A101}"/>
              </a:ext>
            </a:extLst>
          </p:cNvPr>
          <p:cNvGrpSpPr/>
          <p:nvPr/>
        </p:nvGrpSpPr>
        <p:grpSpPr>
          <a:xfrm>
            <a:off x="-52067" y="6233924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482558"/>
            <a:ext cx="12192000" cy="306704"/>
          </a:xfrm>
          <a:prstGeom prst="rect">
            <a:avLst/>
          </a:prstGeom>
          <a:solidFill>
            <a:srgbClr val="0A4B87"/>
          </a:solidFill>
          <a:ln>
            <a:solidFill>
              <a:srgbClr val="0A4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3F27B4-3B65-46EE-9391-A5415A05B5BE}"/>
              </a:ext>
            </a:extLst>
          </p:cNvPr>
          <p:cNvSpPr/>
          <p:nvPr/>
        </p:nvSpPr>
        <p:spPr>
          <a:xfrm>
            <a:off x="838200" y="285750"/>
            <a:ext cx="4381500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AF98A-94BF-4A5D-A464-B9C6FD2683A0}"/>
              </a:ext>
            </a:extLst>
          </p:cNvPr>
          <p:cNvSpPr txBox="1"/>
          <p:nvPr/>
        </p:nvSpPr>
        <p:spPr>
          <a:xfrm>
            <a:off x="838201" y="368258"/>
            <a:ext cx="426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初体验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ABE78-E9DC-CC4A-91B4-74F199C141F0}"/>
              </a:ext>
            </a:extLst>
          </p:cNvPr>
          <p:cNvSpPr txBox="1"/>
          <p:nvPr/>
        </p:nvSpPr>
        <p:spPr>
          <a:xfrm>
            <a:off x="840430" y="1323257"/>
            <a:ext cx="6605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怎么用</a:t>
            </a:r>
            <a:r>
              <a:rPr kumimoji="1" lang="en-US" altLang="zh-CN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kumimoji="1" lang="zh-CN" altLang="en-US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EBA7B5-A2DB-4247-9CC4-5E42EAECE0A9}"/>
              </a:ext>
            </a:extLst>
          </p:cNvPr>
          <p:cNvSpPr/>
          <p:nvPr/>
        </p:nvSpPr>
        <p:spPr>
          <a:xfrm>
            <a:off x="918671" y="3018239"/>
            <a:ext cx="8413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定义特征列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B48F8F-4FAD-6A46-98FE-E363FFA3F50F}"/>
              </a:ext>
            </a:extLst>
          </p:cNvPr>
          <p:cNvSpPr/>
          <p:nvPr/>
        </p:nvSpPr>
        <p:spPr>
          <a:xfrm>
            <a:off x="918671" y="2272728"/>
            <a:ext cx="7952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创建数据集输入函数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53064-7C6C-2142-AA55-49FBA935A395}"/>
              </a:ext>
            </a:extLst>
          </p:cNvPr>
          <p:cNvSpPr/>
          <p:nvPr/>
        </p:nvSpPr>
        <p:spPr>
          <a:xfrm>
            <a:off x="918671" y="4509262"/>
            <a:ext cx="11327395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调用训练</a:t>
            </a:r>
            <a:r>
              <a:rPr lang="en-US" altLang="zh-CN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验证</a:t>
            </a:r>
            <a:r>
              <a:rPr lang="en-US" altLang="zh-CN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 相关方法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C680D9-89C7-1C4B-A336-D348CD44C87C}"/>
              </a:ext>
            </a:extLst>
          </p:cNvPr>
          <p:cNvSpPr/>
          <p:nvPr/>
        </p:nvSpPr>
        <p:spPr>
          <a:xfrm>
            <a:off x="918670" y="3763750"/>
            <a:ext cx="6505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实例化</a:t>
            </a:r>
            <a:r>
              <a:rPr lang="en-US" altLang="zh-CN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endParaRPr lang="zh-CN" altLang="en-US" sz="2000" b="1" dirty="0">
              <a:solidFill>
                <a:srgbClr val="01164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533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65F9F38B-C89B-4F1E-9C01-F715CCA7A101}"/>
              </a:ext>
            </a:extLst>
          </p:cNvPr>
          <p:cNvGrpSpPr/>
          <p:nvPr/>
        </p:nvGrpSpPr>
        <p:grpSpPr>
          <a:xfrm>
            <a:off x="-52067" y="6233924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482558"/>
            <a:ext cx="12192000" cy="306704"/>
          </a:xfrm>
          <a:prstGeom prst="rect">
            <a:avLst/>
          </a:prstGeom>
          <a:solidFill>
            <a:srgbClr val="0A4B87"/>
          </a:solidFill>
          <a:ln>
            <a:solidFill>
              <a:srgbClr val="0A4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3F27B4-3B65-46EE-9391-A5415A05B5BE}"/>
              </a:ext>
            </a:extLst>
          </p:cNvPr>
          <p:cNvSpPr/>
          <p:nvPr/>
        </p:nvSpPr>
        <p:spPr>
          <a:xfrm>
            <a:off x="838200" y="285750"/>
            <a:ext cx="4381500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AF98A-94BF-4A5D-A464-B9C6FD2683A0}"/>
              </a:ext>
            </a:extLst>
          </p:cNvPr>
          <p:cNvSpPr txBox="1"/>
          <p:nvPr/>
        </p:nvSpPr>
        <p:spPr>
          <a:xfrm>
            <a:off x="838201" y="368258"/>
            <a:ext cx="426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初体验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ABE78-E9DC-CC4A-91B4-74F199C141F0}"/>
              </a:ext>
            </a:extLst>
          </p:cNvPr>
          <p:cNvSpPr txBox="1"/>
          <p:nvPr/>
        </p:nvSpPr>
        <p:spPr>
          <a:xfrm>
            <a:off x="840430" y="1323257"/>
            <a:ext cx="6605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创建数据集输入函数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9301BF-5D66-D643-8AB2-7B5800E5BDA6}"/>
              </a:ext>
            </a:extLst>
          </p:cNvPr>
          <p:cNvSpPr/>
          <p:nvPr/>
        </p:nvSpPr>
        <p:spPr>
          <a:xfrm>
            <a:off x="979683" y="1822792"/>
            <a:ext cx="9592064" cy="96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输入函数根据需要以任何方式生成 </a:t>
            </a:r>
            <a:r>
              <a:rPr lang="en" altLang="zh-CN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features </a:t>
            </a: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字典 </a:t>
            </a:r>
            <a:r>
              <a:rPr lang="zh-CN" altLang="en-US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 </a:t>
            </a:r>
            <a:r>
              <a:rPr lang="en" altLang="zh-CN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label </a:t>
            </a: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列表</a:t>
            </a:r>
            <a:r>
              <a:rPr lang="zh-CN" altLang="en-US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。官方建议使用 </a:t>
            </a:r>
            <a:r>
              <a:rPr lang="en" altLang="zh-CN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" altLang="zh-CN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 </a:t>
            </a:r>
            <a:r>
              <a:rPr lang="en" altLang="zh-CN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 API</a:t>
            </a:r>
            <a:r>
              <a:rPr lang="zh-CN" altLang="en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它可以解析各种数据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1A97AE-B748-704E-AEC8-02EC5656D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3" y="2856212"/>
            <a:ext cx="9966230" cy="27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2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65F9F38B-C89B-4F1E-9C01-F715CCA7A101}"/>
              </a:ext>
            </a:extLst>
          </p:cNvPr>
          <p:cNvGrpSpPr/>
          <p:nvPr/>
        </p:nvGrpSpPr>
        <p:grpSpPr>
          <a:xfrm>
            <a:off x="-52067" y="6233924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482558"/>
            <a:ext cx="12192000" cy="306704"/>
          </a:xfrm>
          <a:prstGeom prst="rect">
            <a:avLst/>
          </a:prstGeom>
          <a:solidFill>
            <a:srgbClr val="0A4B87"/>
          </a:solidFill>
          <a:ln>
            <a:solidFill>
              <a:srgbClr val="0A4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3F27B4-3B65-46EE-9391-A5415A05B5BE}"/>
              </a:ext>
            </a:extLst>
          </p:cNvPr>
          <p:cNvSpPr/>
          <p:nvPr/>
        </p:nvSpPr>
        <p:spPr>
          <a:xfrm>
            <a:off x="838200" y="285750"/>
            <a:ext cx="4381500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AF98A-94BF-4A5D-A464-B9C6FD2683A0}"/>
              </a:ext>
            </a:extLst>
          </p:cNvPr>
          <p:cNvSpPr txBox="1"/>
          <p:nvPr/>
        </p:nvSpPr>
        <p:spPr>
          <a:xfrm>
            <a:off x="838201" y="368258"/>
            <a:ext cx="426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初体验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ABE78-E9DC-CC4A-91B4-74F199C141F0}"/>
              </a:ext>
            </a:extLst>
          </p:cNvPr>
          <p:cNvSpPr txBox="1"/>
          <p:nvPr/>
        </p:nvSpPr>
        <p:spPr>
          <a:xfrm>
            <a:off x="840430" y="1323257"/>
            <a:ext cx="6605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定义特征列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9301BF-5D66-D643-8AB2-7B5800E5BDA6}"/>
              </a:ext>
            </a:extLst>
          </p:cNvPr>
          <p:cNvSpPr/>
          <p:nvPr/>
        </p:nvSpPr>
        <p:spPr>
          <a:xfrm>
            <a:off x="979682" y="1822792"/>
            <a:ext cx="9993117" cy="96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特征列 </a:t>
            </a:r>
            <a:r>
              <a:rPr lang="zh-CN" altLang="en-US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是一个对象，用于说明模型</a:t>
            </a:r>
            <a:r>
              <a:rPr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应该如何使用特征字典中的原始输入数据</a:t>
            </a:r>
            <a:r>
              <a:rPr lang="zh-CN" altLang="en-US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。在构建 </a:t>
            </a:r>
            <a:r>
              <a:rPr lang="en" altLang="zh-CN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 </a:t>
            </a:r>
            <a:r>
              <a:rPr lang="zh-CN" altLang="en-US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模型时，会向其传递一个特征列的列表，其中包含希望模型使用的每个特征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A29F83-B232-6D4D-8356-19DBB9451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79" y="2940555"/>
            <a:ext cx="8526522" cy="32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42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65F9F38B-C89B-4F1E-9C01-F715CCA7A101}"/>
              </a:ext>
            </a:extLst>
          </p:cNvPr>
          <p:cNvGrpSpPr/>
          <p:nvPr/>
        </p:nvGrpSpPr>
        <p:grpSpPr>
          <a:xfrm>
            <a:off x="-52067" y="6233924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482558"/>
            <a:ext cx="12192000" cy="306704"/>
          </a:xfrm>
          <a:prstGeom prst="rect">
            <a:avLst/>
          </a:prstGeom>
          <a:solidFill>
            <a:srgbClr val="0A4B87"/>
          </a:solidFill>
          <a:ln>
            <a:solidFill>
              <a:srgbClr val="0A4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3F27B4-3B65-46EE-9391-A5415A05B5BE}"/>
              </a:ext>
            </a:extLst>
          </p:cNvPr>
          <p:cNvSpPr/>
          <p:nvPr/>
        </p:nvSpPr>
        <p:spPr>
          <a:xfrm>
            <a:off x="838200" y="285750"/>
            <a:ext cx="4381500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AF98A-94BF-4A5D-A464-B9C6FD2683A0}"/>
              </a:ext>
            </a:extLst>
          </p:cNvPr>
          <p:cNvSpPr txBox="1"/>
          <p:nvPr/>
        </p:nvSpPr>
        <p:spPr>
          <a:xfrm>
            <a:off x="838201" y="368258"/>
            <a:ext cx="426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初体验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ABE78-E9DC-CC4A-91B4-74F199C141F0}"/>
              </a:ext>
            </a:extLst>
          </p:cNvPr>
          <p:cNvSpPr txBox="1"/>
          <p:nvPr/>
        </p:nvSpPr>
        <p:spPr>
          <a:xfrm>
            <a:off x="840430" y="1323257"/>
            <a:ext cx="6605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实例化</a:t>
            </a:r>
            <a:r>
              <a:rPr kumimoji="1" lang="en-US" altLang="zh-CN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endParaRPr kumimoji="1" lang="zh-CN" altLang="en-US" sz="2200" b="1" dirty="0">
              <a:solidFill>
                <a:srgbClr val="01164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8F230-A3F5-B94C-9B66-94CF84F4CA43}"/>
              </a:ext>
            </a:extLst>
          </p:cNvPr>
          <p:cNvSpPr txBox="1"/>
          <p:nvPr/>
        </p:nvSpPr>
        <p:spPr>
          <a:xfrm>
            <a:off x="838200" y="3289620"/>
            <a:ext cx="6605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训练</a:t>
            </a:r>
            <a:r>
              <a:rPr kumimoji="1" lang="en-US" altLang="zh-CN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验证</a:t>
            </a:r>
            <a:r>
              <a:rPr kumimoji="1" lang="en-US" altLang="zh-CN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E346D5-2E68-C14F-8DD0-9D7FDFE28A38}"/>
              </a:ext>
            </a:extLst>
          </p:cNvPr>
          <p:cNvSpPr txBox="1"/>
          <p:nvPr/>
        </p:nvSpPr>
        <p:spPr>
          <a:xfrm>
            <a:off x="1138990" y="1801837"/>
            <a:ext cx="10154652" cy="96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MNIST</a:t>
            </a:r>
            <a:r>
              <a:rPr kumimoji="1"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kumimoji="1" lang="zh-CN" altLang="en-US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一个经典的分类问题，本次课程分别采用预制</a:t>
            </a:r>
            <a:r>
              <a:rPr kumimoji="1" lang="en" altLang="zh-CN" sz="2000" b="1" dirty="0" err="1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tf.estimator.DNNClassifier</a:t>
            </a:r>
            <a:r>
              <a:rPr kumimoji="1"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zh-CN" altLang="en-US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</a:t>
            </a:r>
            <a:r>
              <a:rPr kumimoji="1" lang="en-US" altLang="zh-CN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kumimoji="1" lang="zh-CN" altLang="en-US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，实现对应 </a:t>
            </a:r>
            <a:r>
              <a:rPr kumimoji="1" lang="en-US" altLang="zh-CN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kumimoji="1"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的实例化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9DC7DC-5400-2748-AE34-B8CE554EF657}"/>
              </a:ext>
            </a:extLst>
          </p:cNvPr>
          <p:cNvSpPr txBox="1"/>
          <p:nvPr/>
        </p:nvSpPr>
        <p:spPr>
          <a:xfrm>
            <a:off x="1138989" y="3818791"/>
            <a:ext cx="9320463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Model.train</a:t>
            </a:r>
            <a:r>
              <a:rPr kumimoji="1" lang="en-US" altLang="zh-CN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kumimoji="1" lang="zh-CN" altLang="en-US" sz="2000" dirty="0">
              <a:solidFill>
                <a:srgbClr val="01164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78B391-BA35-C246-B8DB-FC92D71971AE}"/>
              </a:ext>
            </a:extLst>
          </p:cNvPr>
          <p:cNvSpPr txBox="1"/>
          <p:nvPr/>
        </p:nvSpPr>
        <p:spPr>
          <a:xfrm>
            <a:off x="1138989" y="4449539"/>
            <a:ext cx="9320463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Model.evaluate</a:t>
            </a:r>
            <a:r>
              <a:rPr kumimoji="1" lang="en-US" altLang="zh-CN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kumimoji="1" lang="zh-CN" altLang="en-US" sz="2000" dirty="0">
              <a:solidFill>
                <a:srgbClr val="01164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01609E-9D05-194B-A1B6-BE3227081D46}"/>
              </a:ext>
            </a:extLst>
          </p:cNvPr>
          <p:cNvSpPr txBox="1"/>
          <p:nvPr/>
        </p:nvSpPr>
        <p:spPr>
          <a:xfrm>
            <a:off x="1138989" y="5080287"/>
            <a:ext cx="9320463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Model.predict</a:t>
            </a:r>
            <a:r>
              <a:rPr kumimoji="1" lang="en-US" altLang="zh-CN" sz="2000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kumimoji="1" lang="zh-CN" altLang="en-US" sz="2000" dirty="0">
              <a:solidFill>
                <a:srgbClr val="01164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80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14F77E3-894D-4B39-8256-E14E959EB34B}"/>
              </a:ext>
            </a:extLst>
          </p:cNvPr>
          <p:cNvGrpSpPr/>
          <p:nvPr/>
        </p:nvGrpSpPr>
        <p:grpSpPr>
          <a:xfrm>
            <a:off x="0" y="-25400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81FB0C2-043D-4504-8C92-65A9714D1DBE}"/>
              </a:ext>
            </a:extLst>
          </p:cNvPr>
          <p:cNvSpPr/>
          <p:nvPr/>
        </p:nvSpPr>
        <p:spPr>
          <a:xfrm>
            <a:off x="0" y="2136574"/>
            <a:ext cx="12192000" cy="2930725"/>
          </a:xfrm>
          <a:prstGeom prst="rect">
            <a:avLst/>
          </a:prstGeom>
          <a:solidFill>
            <a:srgbClr val="0A4B8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A51A3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D11F91-A164-4CF9-8A79-C900D11C0271}"/>
              </a:ext>
            </a:extLst>
          </p:cNvPr>
          <p:cNvSpPr/>
          <p:nvPr/>
        </p:nvSpPr>
        <p:spPr>
          <a:xfrm>
            <a:off x="0" y="2692400"/>
            <a:ext cx="1308100" cy="60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5159246-3205-4BF7-ADD7-F6245957FDA7}"/>
              </a:ext>
            </a:extLst>
          </p:cNvPr>
          <p:cNvSpPr/>
          <p:nvPr/>
        </p:nvSpPr>
        <p:spPr>
          <a:xfrm>
            <a:off x="2743200" y="2692400"/>
            <a:ext cx="9448800" cy="60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72CA04-A6B2-4C67-A764-41AED5014DBF}"/>
              </a:ext>
            </a:extLst>
          </p:cNvPr>
          <p:cNvSpPr txBox="1"/>
          <p:nvPr/>
        </p:nvSpPr>
        <p:spPr>
          <a:xfrm>
            <a:off x="654050" y="2640082"/>
            <a:ext cx="45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CA11C2-A4D9-4F92-95E5-807EDAAC6131}"/>
              </a:ext>
            </a:extLst>
          </p:cNvPr>
          <p:cNvSpPr txBox="1"/>
          <p:nvPr/>
        </p:nvSpPr>
        <p:spPr>
          <a:xfrm>
            <a:off x="2800350" y="2640082"/>
            <a:ext cx="154305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6A35F0-1693-474E-915F-32C942EA7825}"/>
              </a:ext>
            </a:extLst>
          </p:cNvPr>
          <p:cNvSpPr txBox="1"/>
          <p:nvPr/>
        </p:nvSpPr>
        <p:spPr>
          <a:xfrm>
            <a:off x="1635125" y="2270750"/>
            <a:ext cx="450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582B22-4ED0-4D0A-A4C4-E795373CA626}"/>
              </a:ext>
            </a:extLst>
          </p:cNvPr>
          <p:cNvSpPr txBox="1"/>
          <p:nvPr/>
        </p:nvSpPr>
        <p:spPr>
          <a:xfrm>
            <a:off x="7586197" y="3857823"/>
            <a:ext cx="5268459" cy="707886"/>
          </a:xfrm>
          <a:prstGeom prst="rect">
            <a:avLst/>
          </a:prstGeom>
          <a:noFill/>
          <a:ln>
            <a:solidFill>
              <a:srgbClr val="0A4B87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还有哪些好玩的</a:t>
            </a:r>
          </a:p>
        </p:txBody>
      </p:sp>
    </p:spTree>
    <p:extLst>
      <p:ext uri="{BB962C8B-B14F-4D97-AF65-F5344CB8AC3E}">
        <p14:creationId xmlns:p14="http://schemas.microsoft.com/office/powerpoint/2010/main" val="38815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12742"/>
            <a:ext cx="12192000" cy="306704"/>
          </a:xfrm>
          <a:prstGeom prst="rect">
            <a:avLst/>
          </a:prstGeom>
          <a:solidFill>
            <a:srgbClr val="0A4B87"/>
          </a:solidFill>
          <a:ln>
            <a:solidFill>
              <a:srgbClr val="0A4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5711A94-85C6-4AE0-8551-C0A3D0DB6AB8}"/>
              </a:ext>
            </a:extLst>
          </p:cNvPr>
          <p:cNvCxnSpPr>
            <a:cxnSpLocks/>
          </p:cNvCxnSpPr>
          <p:nvPr/>
        </p:nvCxnSpPr>
        <p:spPr>
          <a:xfrm>
            <a:off x="3605425" y="1343311"/>
            <a:ext cx="4877015" cy="0"/>
          </a:xfrm>
          <a:prstGeom prst="line">
            <a:avLst/>
          </a:prstGeom>
          <a:ln w="28575">
            <a:solidFill>
              <a:srgbClr val="0A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DF6E2F4-5EEE-442C-B80C-96A1A79F627E}"/>
              </a:ext>
            </a:extLst>
          </p:cNvPr>
          <p:cNvSpPr txBox="1"/>
          <p:nvPr/>
        </p:nvSpPr>
        <p:spPr>
          <a:xfrm>
            <a:off x="3311283" y="583111"/>
            <a:ext cx="6080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MAIN CONTENTS</a:t>
            </a:r>
            <a:endParaRPr lang="zh-CN" altLang="en-US" sz="4000" b="1" dirty="0">
              <a:solidFill>
                <a:srgbClr val="0A4B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BD294AEE-E413-4A51-ADCA-386BA2B002BB}"/>
              </a:ext>
            </a:extLst>
          </p:cNvPr>
          <p:cNvGrpSpPr/>
          <p:nvPr/>
        </p:nvGrpSpPr>
        <p:grpSpPr>
          <a:xfrm>
            <a:off x="1771893" y="2061853"/>
            <a:ext cx="4352194" cy="775966"/>
            <a:chOff x="1771893" y="2061853"/>
            <a:chExt cx="4352194" cy="775966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D26897D-2251-4303-8223-5E0072E5DF91}"/>
                </a:ext>
              </a:extLst>
            </p:cNvPr>
            <p:cNvGrpSpPr/>
            <p:nvPr/>
          </p:nvGrpSpPr>
          <p:grpSpPr>
            <a:xfrm>
              <a:off x="1771893" y="2061853"/>
              <a:ext cx="4125792" cy="775966"/>
              <a:chOff x="1771893" y="2061853"/>
              <a:chExt cx="4125792" cy="77596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2870BE-FB1B-4C02-B114-035D607B31F8}"/>
                  </a:ext>
                </a:extLst>
              </p:cNvPr>
              <p:cNvSpPr/>
              <p:nvPr/>
            </p:nvSpPr>
            <p:spPr>
              <a:xfrm>
                <a:off x="1771893" y="2061853"/>
                <a:ext cx="742707" cy="775965"/>
              </a:xfrm>
              <a:prstGeom prst="rect">
                <a:avLst/>
              </a:prstGeom>
              <a:noFill/>
              <a:ln w="28575">
                <a:solidFill>
                  <a:srgbClr val="0A4B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2BEF336-E6E1-46A5-8D1A-17D0384A5448}"/>
                  </a:ext>
                </a:extLst>
              </p:cNvPr>
              <p:cNvSpPr txBox="1"/>
              <p:nvPr/>
            </p:nvSpPr>
            <p:spPr>
              <a:xfrm>
                <a:off x="1771894" y="2112654"/>
                <a:ext cx="8352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0A4B87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0 1</a:t>
                </a:r>
                <a:endParaRPr lang="zh-CN" altLang="en-US" sz="3600" b="1" dirty="0">
                  <a:solidFill>
                    <a:srgbClr val="0A4B87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22431A-F84E-4240-8441-68F98064F6A5}"/>
                  </a:ext>
                </a:extLst>
              </p:cNvPr>
              <p:cNvSpPr/>
              <p:nvPr/>
            </p:nvSpPr>
            <p:spPr>
              <a:xfrm>
                <a:off x="2654300" y="2061853"/>
                <a:ext cx="3243385" cy="775966"/>
              </a:xfrm>
              <a:prstGeom prst="rect">
                <a:avLst/>
              </a:prstGeom>
              <a:noFill/>
              <a:ln w="28575">
                <a:solidFill>
                  <a:srgbClr val="0A4B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3F2F5E1-0170-41E2-A136-92AED482ADE9}"/>
                </a:ext>
              </a:extLst>
            </p:cNvPr>
            <p:cNvSpPr txBox="1"/>
            <p:nvPr/>
          </p:nvSpPr>
          <p:spPr>
            <a:xfrm>
              <a:off x="2670906" y="2204222"/>
              <a:ext cx="3453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A4B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TensorFlow</a:t>
              </a:r>
              <a:r>
                <a:rPr lang="zh-CN" altLang="en-US" sz="2400" b="1" dirty="0">
                  <a:solidFill>
                    <a:srgbClr val="0A4B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基本介绍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EF60E0F-9CBB-498E-AB1B-8325E5410A1C}"/>
              </a:ext>
            </a:extLst>
          </p:cNvPr>
          <p:cNvGrpSpPr/>
          <p:nvPr/>
        </p:nvGrpSpPr>
        <p:grpSpPr>
          <a:xfrm>
            <a:off x="6280393" y="3814453"/>
            <a:ext cx="4335588" cy="775966"/>
            <a:chOff x="6280393" y="3814453"/>
            <a:chExt cx="4335588" cy="775966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079F8E83-0B25-47B3-B4E3-1597A0FC1319}"/>
                </a:ext>
              </a:extLst>
            </p:cNvPr>
            <p:cNvGrpSpPr/>
            <p:nvPr/>
          </p:nvGrpSpPr>
          <p:grpSpPr>
            <a:xfrm>
              <a:off x="6280393" y="3814453"/>
              <a:ext cx="4125792" cy="775966"/>
              <a:chOff x="1771893" y="2061853"/>
              <a:chExt cx="4125792" cy="775966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DF2934A-1FA5-4776-BC6F-EB3C0E518D7D}"/>
                  </a:ext>
                </a:extLst>
              </p:cNvPr>
              <p:cNvSpPr/>
              <p:nvPr/>
            </p:nvSpPr>
            <p:spPr>
              <a:xfrm>
                <a:off x="1771893" y="2061853"/>
                <a:ext cx="742707" cy="775965"/>
              </a:xfrm>
              <a:prstGeom prst="rect">
                <a:avLst/>
              </a:prstGeom>
              <a:noFill/>
              <a:ln w="28575">
                <a:solidFill>
                  <a:srgbClr val="0A4B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21815D4-1509-4547-AAFC-092FFF99D83B}"/>
                  </a:ext>
                </a:extLst>
              </p:cNvPr>
              <p:cNvSpPr txBox="1"/>
              <p:nvPr/>
            </p:nvSpPr>
            <p:spPr>
              <a:xfrm>
                <a:off x="1771894" y="2112654"/>
                <a:ext cx="8352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0A4B87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0 4</a:t>
                </a:r>
                <a:endParaRPr lang="zh-CN" altLang="en-US" sz="3600" b="1" dirty="0">
                  <a:solidFill>
                    <a:srgbClr val="0A4B87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C014EA2-1510-476F-A915-07AFCAA05E81}"/>
                  </a:ext>
                </a:extLst>
              </p:cNvPr>
              <p:cNvSpPr/>
              <p:nvPr/>
            </p:nvSpPr>
            <p:spPr>
              <a:xfrm>
                <a:off x="2654300" y="2061853"/>
                <a:ext cx="3243385" cy="775966"/>
              </a:xfrm>
              <a:prstGeom prst="rect">
                <a:avLst/>
              </a:prstGeom>
              <a:noFill/>
              <a:ln w="28575">
                <a:solidFill>
                  <a:srgbClr val="0A4B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AA02447-DB47-4D37-BCE8-53B6E863325B}"/>
                </a:ext>
              </a:extLst>
            </p:cNvPr>
            <p:cNvSpPr txBox="1"/>
            <p:nvPr/>
          </p:nvSpPr>
          <p:spPr>
            <a:xfrm>
              <a:off x="7162800" y="3956213"/>
              <a:ext cx="3453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A4B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还有什么好玩的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6555777-6172-4E61-81ED-5D50514A5E8E}"/>
              </a:ext>
            </a:extLst>
          </p:cNvPr>
          <p:cNvGrpSpPr/>
          <p:nvPr/>
        </p:nvGrpSpPr>
        <p:grpSpPr>
          <a:xfrm>
            <a:off x="1771893" y="3814453"/>
            <a:ext cx="4324107" cy="775966"/>
            <a:chOff x="1771893" y="3814453"/>
            <a:chExt cx="4324107" cy="775966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1156CFA-B059-419B-B645-15CB69BA7FED}"/>
                </a:ext>
              </a:extLst>
            </p:cNvPr>
            <p:cNvGrpSpPr/>
            <p:nvPr/>
          </p:nvGrpSpPr>
          <p:grpSpPr>
            <a:xfrm>
              <a:off x="1771893" y="3814453"/>
              <a:ext cx="4125792" cy="775966"/>
              <a:chOff x="1771893" y="2061853"/>
              <a:chExt cx="4125792" cy="775966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C3099CD-71F6-474D-A2B4-C01608C72A1C}"/>
                  </a:ext>
                </a:extLst>
              </p:cNvPr>
              <p:cNvSpPr/>
              <p:nvPr/>
            </p:nvSpPr>
            <p:spPr>
              <a:xfrm>
                <a:off x="1771893" y="2061853"/>
                <a:ext cx="742707" cy="775965"/>
              </a:xfrm>
              <a:prstGeom prst="rect">
                <a:avLst/>
              </a:prstGeom>
              <a:noFill/>
              <a:ln w="28575">
                <a:solidFill>
                  <a:srgbClr val="0A4B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1A1344E-7820-4DBB-8E24-8215E56A6ECA}"/>
                  </a:ext>
                </a:extLst>
              </p:cNvPr>
              <p:cNvSpPr txBox="1"/>
              <p:nvPr/>
            </p:nvSpPr>
            <p:spPr>
              <a:xfrm>
                <a:off x="1771894" y="2112654"/>
                <a:ext cx="8352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0A4B87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0 3</a:t>
                </a:r>
                <a:endParaRPr lang="zh-CN" altLang="en-US" sz="3600" b="1" dirty="0">
                  <a:solidFill>
                    <a:srgbClr val="0A4B87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0C7F62C-E9A2-47A0-A9C7-B838A07E813D}"/>
                  </a:ext>
                </a:extLst>
              </p:cNvPr>
              <p:cNvSpPr/>
              <p:nvPr/>
            </p:nvSpPr>
            <p:spPr>
              <a:xfrm>
                <a:off x="2654300" y="2061853"/>
                <a:ext cx="3243385" cy="775966"/>
              </a:xfrm>
              <a:prstGeom prst="rect">
                <a:avLst/>
              </a:prstGeom>
              <a:noFill/>
              <a:ln w="28575">
                <a:solidFill>
                  <a:srgbClr val="0A4B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31EA429-3D29-4532-938A-BD7BC12BABA5}"/>
                </a:ext>
              </a:extLst>
            </p:cNvPr>
            <p:cNvSpPr txBox="1"/>
            <p:nvPr/>
          </p:nvSpPr>
          <p:spPr>
            <a:xfrm>
              <a:off x="2642819" y="3956213"/>
              <a:ext cx="34531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rgbClr val="0A4B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Estimator</a:t>
              </a:r>
              <a:r>
                <a:rPr lang="zh-CN" altLang="en-US" sz="2600" b="1" dirty="0">
                  <a:solidFill>
                    <a:srgbClr val="0A4B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初体验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2B4B6B6-E164-49E3-91D0-5A127751EE3F}"/>
              </a:ext>
            </a:extLst>
          </p:cNvPr>
          <p:cNvGrpSpPr/>
          <p:nvPr/>
        </p:nvGrpSpPr>
        <p:grpSpPr>
          <a:xfrm>
            <a:off x="6280393" y="2063528"/>
            <a:ext cx="4335588" cy="775966"/>
            <a:chOff x="6280393" y="2063528"/>
            <a:chExt cx="4335588" cy="77596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0D6582D2-D5CE-4B08-975F-655EBB37F671}"/>
                </a:ext>
              </a:extLst>
            </p:cNvPr>
            <p:cNvGrpSpPr/>
            <p:nvPr/>
          </p:nvGrpSpPr>
          <p:grpSpPr>
            <a:xfrm>
              <a:off x="6280393" y="2063528"/>
              <a:ext cx="4125792" cy="775966"/>
              <a:chOff x="1771893" y="2061853"/>
              <a:chExt cx="4125792" cy="775966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1B99357-4E16-450E-987F-5CD52619A8A1}"/>
                  </a:ext>
                </a:extLst>
              </p:cNvPr>
              <p:cNvSpPr/>
              <p:nvPr/>
            </p:nvSpPr>
            <p:spPr>
              <a:xfrm>
                <a:off x="1771893" y="2061853"/>
                <a:ext cx="742707" cy="775965"/>
              </a:xfrm>
              <a:prstGeom prst="rect">
                <a:avLst/>
              </a:prstGeom>
              <a:noFill/>
              <a:ln w="28575">
                <a:solidFill>
                  <a:srgbClr val="0A4B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A88761A9-BC94-4008-BBBC-B3D8E720E940}"/>
                  </a:ext>
                </a:extLst>
              </p:cNvPr>
              <p:cNvSpPr txBox="1"/>
              <p:nvPr/>
            </p:nvSpPr>
            <p:spPr>
              <a:xfrm>
                <a:off x="1771894" y="2112654"/>
                <a:ext cx="8352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0A4B87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0 2</a:t>
                </a:r>
                <a:endParaRPr lang="zh-CN" altLang="en-US" sz="3600" b="1" dirty="0">
                  <a:solidFill>
                    <a:srgbClr val="0A4B87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1871E80-C94D-4996-B90D-F5F4384A3BBB}"/>
                  </a:ext>
                </a:extLst>
              </p:cNvPr>
              <p:cNvSpPr/>
              <p:nvPr/>
            </p:nvSpPr>
            <p:spPr>
              <a:xfrm>
                <a:off x="2654300" y="2061853"/>
                <a:ext cx="3243385" cy="775966"/>
              </a:xfrm>
              <a:prstGeom prst="rect">
                <a:avLst/>
              </a:prstGeom>
              <a:noFill/>
              <a:ln w="28575">
                <a:solidFill>
                  <a:srgbClr val="0A4B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C305649-7351-4A72-80E0-0FE21414662E}"/>
                </a:ext>
              </a:extLst>
            </p:cNvPr>
            <p:cNvSpPr txBox="1"/>
            <p:nvPr/>
          </p:nvSpPr>
          <p:spPr>
            <a:xfrm>
              <a:off x="7162800" y="2213809"/>
              <a:ext cx="3453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A4B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TensorFlow</a:t>
              </a:r>
              <a:r>
                <a:rPr lang="zh-CN" altLang="en-US" sz="2400" b="1" dirty="0">
                  <a:solidFill>
                    <a:srgbClr val="0A4B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初体验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6F8971-FECE-48FB-966D-0A83A383E7FB}"/>
              </a:ext>
            </a:extLst>
          </p:cNvPr>
          <p:cNvGrpSpPr/>
          <p:nvPr/>
        </p:nvGrpSpPr>
        <p:grpSpPr>
          <a:xfrm>
            <a:off x="-1" y="6233924"/>
            <a:ext cx="12181737" cy="632738"/>
            <a:chOff x="-52067" y="6233924"/>
            <a:chExt cx="12192000" cy="63273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987C6CD-C15D-4D17-910D-3111D2DFA25B}"/>
                </a:ext>
              </a:extLst>
            </p:cNvPr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99A4249-7521-4C60-8A09-E4659A081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5363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65F9F38B-C89B-4F1E-9C01-F715CCA7A101}"/>
              </a:ext>
            </a:extLst>
          </p:cNvPr>
          <p:cNvGrpSpPr/>
          <p:nvPr/>
        </p:nvGrpSpPr>
        <p:grpSpPr>
          <a:xfrm>
            <a:off x="-52067" y="6233924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482558"/>
            <a:ext cx="12192000" cy="306704"/>
          </a:xfrm>
          <a:prstGeom prst="rect">
            <a:avLst/>
          </a:prstGeom>
          <a:solidFill>
            <a:srgbClr val="0A4B87"/>
          </a:solidFill>
          <a:ln>
            <a:solidFill>
              <a:srgbClr val="0A4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3F27B4-3B65-46EE-9391-A5415A05B5BE}"/>
              </a:ext>
            </a:extLst>
          </p:cNvPr>
          <p:cNvSpPr/>
          <p:nvPr/>
        </p:nvSpPr>
        <p:spPr>
          <a:xfrm>
            <a:off x="838200" y="285750"/>
            <a:ext cx="4381500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AF98A-94BF-4A5D-A464-B9C6FD2683A0}"/>
              </a:ext>
            </a:extLst>
          </p:cNvPr>
          <p:cNvSpPr txBox="1"/>
          <p:nvPr/>
        </p:nvSpPr>
        <p:spPr>
          <a:xfrm>
            <a:off x="838201" y="368258"/>
            <a:ext cx="426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还有哪些好玩的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ABE78-E9DC-CC4A-91B4-74F199C141F0}"/>
              </a:ext>
            </a:extLst>
          </p:cNvPr>
          <p:cNvSpPr txBox="1"/>
          <p:nvPr/>
        </p:nvSpPr>
        <p:spPr>
          <a:xfrm>
            <a:off x="838200" y="1432041"/>
            <a:ext cx="6605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Eager execution</a:t>
            </a:r>
            <a:endParaRPr kumimoji="1" lang="zh-CN" altLang="en-US" sz="2200" b="1" dirty="0">
              <a:solidFill>
                <a:srgbClr val="01164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F824AA-28C9-2541-9C15-A9069383EEE3}"/>
              </a:ext>
            </a:extLst>
          </p:cNvPr>
          <p:cNvSpPr txBox="1"/>
          <p:nvPr/>
        </p:nvSpPr>
        <p:spPr>
          <a:xfrm>
            <a:off x="840430" y="2204111"/>
            <a:ext cx="6605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b="1" dirty="0" err="1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Tensorboard</a:t>
            </a:r>
            <a:endParaRPr kumimoji="1" lang="zh-CN" altLang="en-US" sz="2200" b="1" dirty="0">
              <a:solidFill>
                <a:srgbClr val="01164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068A43-22A1-4844-8878-BE85C8BBD0E7}"/>
              </a:ext>
            </a:extLst>
          </p:cNvPr>
          <p:cNvSpPr txBox="1"/>
          <p:nvPr/>
        </p:nvSpPr>
        <p:spPr>
          <a:xfrm>
            <a:off x="840430" y="2976180"/>
            <a:ext cx="6605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b="1" dirty="0" err="1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Kears</a:t>
            </a:r>
            <a:r>
              <a:rPr kumimoji="1" lang="en-US" altLang="zh-CN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API</a:t>
            </a:r>
            <a:endParaRPr kumimoji="1" lang="zh-CN" altLang="en-US" sz="2200" b="1" dirty="0">
              <a:solidFill>
                <a:srgbClr val="01164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E8B2EE-5D92-6D4F-B2C1-28FB258D8A27}"/>
              </a:ext>
            </a:extLst>
          </p:cNvPr>
          <p:cNvSpPr txBox="1"/>
          <p:nvPr/>
        </p:nvSpPr>
        <p:spPr>
          <a:xfrm>
            <a:off x="5163224" y="1402564"/>
            <a:ext cx="6605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2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参考资料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2CD39A-AFCD-BE4F-8FA7-0DBA3D8BDD1A}"/>
              </a:ext>
            </a:extLst>
          </p:cNvPr>
          <p:cNvSpPr/>
          <p:nvPr/>
        </p:nvSpPr>
        <p:spPr>
          <a:xfrm>
            <a:off x="5504569" y="2624091"/>
            <a:ext cx="4016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中文社区：</a:t>
            </a:r>
            <a:r>
              <a:rPr lang="zh-CN" altLang="en-US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http://www.tensorfly.cn/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4D0357-53C6-CE47-B8DE-6521322D1A88}"/>
              </a:ext>
            </a:extLst>
          </p:cNvPr>
          <p:cNvSpPr/>
          <p:nvPr/>
        </p:nvSpPr>
        <p:spPr>
          <a:xfrm>
            <a:off x="5504569" y="2034175"/>
            <a:ext cx="412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官网：</a:t>
            </a:r>
            <a:r>
              <a:rPr lang="zh-CN" altLang="en-US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https://tensorflow.google.cn/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54F5FE-F428-7E4C-90BA-DCC88D6F2FDE}"/>
              </a:ext>
            </a:extLst>
          </p:cNvPr>
          <p:cNvSpPr/>
          <p:nvPr/>
        </p:nvSpPr>
        <p:spPr>
          <a:xfrm>
            <a:off x="5504569" y="3214007"/>
            <a:ext cx="6345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TF</a:t>
            </a:r>
            <a:r>
              <a:rPr lang="zh-CN" altLang="en-US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 err="1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Github</a:t>
            </a:r>
            <a:r>
              <a:rPr lang="zh-CN" altLang="en-US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https://github.com/tensorflow/tensorflow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DE6B42-5254-1145-BD95-219D94499A1B}"/>
              </a:ext>
            </a:extLst>
          </p:cNvPr>
          <p:cNvSpPr/>
          <p:nvPr/>
        </p:nvSpPr>
        <p:spPr>
          <a:xfrm>
            <a:off x="5504569" y="3786800"/>
            <a:ext cx="6535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https://github.com/aymericdamien/TensorFlow-Examples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39B4A0-919C-AF4F-9ACB-F0BD06B53099}"/>
              </a:ext>
            </a:extLst>
          </p:cNvPr>
          <p:cNvSpPr/>
          <p:nvPr/>
        </p:nvSpPr>
        <p:spPr>
          <a:xfrm>
            <a:off x="5504569" y="4393839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https://lanhongvp.github.io/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941FE8-CD29-9D44-B845-2BC472A5E967}"/>
              </a:ext>
            </a:extLst>
          </p:cNvPr>
          <p:cNvSpPr/>
          <p:nvPr/>
        </p:nvSpPr>
        <p:spPr>
          <a:xfrm>
            <a:off x="5504569" y="4983757"/>
            <a:ext cx="355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https://github.com/lanhongvp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8DFF08-13A3-4441-A5D6-3E2CF08FCEE0}"/>
              </a:ext>
            </a:extLst>
          </p:cNvPr>
          <p:cNvSpPr txBox="1"/>
          <p:nvPr/>
        </p:nvSpPr>
        <p:spPr>
          <a:xfrm>
            <a:off x="838200" y="3726310"/>
            <a:ext cx="243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留待大家发掘</a:t>
            </a:r>
            <a:endParaRPr kumimoji="1" lang="en-US" altLang="zh-CN" sz="2000" b="1" dirty="0">
              <a:solidFill>
                <a:srgbClr val="01164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02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14F77E3-894D-4B39-8256-E14E959EB34B}"/>
              </a:ext>
            </a:extLst>
          </p:cNvPr>
          <p:cNvGrpSpPr/>
          <p:nvPr/>
        </p:nvGrpSpPr>
        <p:grpSpPr>
          <a:xfrm>
            <a:off x="0" y="-25400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81FB0C2-043D-4504-8C92-65A9714D1DBE}"/>
              </a:ext>
            </a:extLst>
          </p:cNvPr>
          <p:cNvSpPr/>
          <p:nvPr/>
        </p:nvSpPr>
        <p:spPr>
          <a:xfrm>
            <a:off x="0" y="1668628"/>
            <a:ext cx="12192000" cy="3441757"/>
          </a:xfrm>
          <a:prstGeom prst="rect">
            <a:avLst/>
          </a:prstGeom>
          <a:solidFill>
            <a:srgbClr val="0A4B8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A51A3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582B22-4ED0-4D0A-A4C4-E795373CA626}"/>
              </a:ext>
            </a:extLst>
          </p:cNvPr>
          <p:cNvSpPr txBox="1"/>
          <p:nvPr/>
        </p:nvSpPr>
        <p:spPr>
          <a:xfrm>
            <a:off x="1521366" y="2724327"/>
            <a:ext cx="4268053" cy="1200329"/>
          </a:xfrm>
          <a:prstGeom prst="rect">
            <a:avLst/>
          </a:prstGeom>
          <a:noFill/>
          <a:ln>
            <a:solidFill>
              <a:srgbClr val="0A4B87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200" b="1" spc="5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870581-A2C4-49E3-B5BD-DB68ABD599D9}"/>
              </a:ext>
            </a:extLst>
          </p:cNvPr>
          <p:cNvSpPr txBox="1"/>
          <p:nvPr/>
        </p:nvSpPr>
        <p:spPr>
          <a:xfrm>
            <a:off x="9567766" y="3075057"/>
            <a:ext cx="1994508" cy="707886"/>
          </a:xfrm>
          <a:prstGeom prst="rect">
            <a:avLst/>
          </a:prstGeom>
          <a:noFill/>
          <a:ln>
            <a:solidFill>
              <a:srgbClr val="0A4B87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 spc="5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ZJUAI</a:t>
            </a:r>
            <a:r>
              <a:rPr lang="en-US" altLang="zh-CN" sz="4000" b="1" spc="5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b="1" spc="5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C80368-EDA9-4953-9FCC-9A50B6FDB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16" y="2426744"/>
            <a:ext cx="1925524" cy="19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1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14F77E3-894D-4B39-8256-E14E959EB34B}"/>
              </a:ext>
            </a:extLst>
          </p:cNvPr>
          <p:cNvGrpSpPr/>
          <p:nvPr/>
        </p:nvGrpSpPr>
        <p:grpSpPr>
          <a:xfrm>
            <a:off x="0" y="-25400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81FB0C2-043D-4504-8C92-65A9714D1DBE}"/>
              </a:ext>
            </a:extLst>
          </p:cNvPr>
          <p:cNvSpPr/>
          <p:nvPr/>
        </p:nvSpPr>
        <p:spPr>
          <a:xfrm>
            <a:off x="0" y="2136574"/>
            <a:ext cx="12192000" cy="2930725"/>
          </a:xfrm>
          <a:prstGeom prst="rect">
            <a:avLst/>
          </a:prstGeom>
          <a:solidFill>
            <a:srgbClr val="0A4B8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A51A3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D11F91-A164-4CF9-8A79-C900D11C0271}"/>
              </a:ext>
            </a:extLst>
          </p:cNvPr>
          <p:cNvSpPr/>
          <p:nvPr/>
        </p:nvSpPr>
        <p:spPr>
          <a:xfrm>
            <a:off x="0" y="2692400"/>
            <a:ext cx="1308100" cy="60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5159246-3205-4BF7-ADD7-F6245957FDA7}"/>
              </a:ext>
            </a:extLst>
          </p:cNvPr>
          <p:cNvSpPr/>
          <p:nvPr/>
        </p:nvSpPr>
        <p:spPr>
          <a:xfrm>
            <a:off x="2743200" y="2692400"/>
            <a:ext cx="9448800" cy="60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72CA04-A6B2-4C67-A764-41AED5014DBF}"/>
              </a:ext>
            </a:extLst>
          </p:cNvPr>
          <p:cNvSpPr txBox="1"/>
          <p:nvPr/>
        </p:nvSpPr>
        <p:spPr>
          <a:xfrm>
            <a:off x="654050" y="2640082"/>
            <a:ext cx="45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CA11C2-A4D9-4F92-95E5-807EDAAC6131}"/>
              </a:ext>
            </a:extLst>
          </p:cNvPr>
          <p:cNvSpPr txBox="1"/>
          <p:nvPr/>
        </p:nvSpPr>
        <p:spPr>
          <a:xfrm>
            <a:off x="2800350" y="2640082"/>
            <a:ext cx="154305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6A35F0-1693-474E-915F-32C942EA7825}"/>
              </a:ext>
            </a:extLst>
          </p:cNvPr>
          <p:cNvSpPr txBox="1"/>
          <p:nvPr/>
        </p:nvSpPr>
        <p:spPr>
          <a:xfrm>
            <a:off x="1635125" y="2270750"/>
            <a:ext cx="450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582B22-4ED0-4D0A-A4C4-E795373CA626}"/>
              </a:ext>
            </a:extLst>
          </p:cNvPr>
          <p:cNvSpPr txBox="1"/>
          <p:nvPr/>
        </p:nvSpPr>
        <p:spPr>
          <a:xfrm>
            <a:off x="6912429" y="3827531"/>
            <a:ext cx="5268459" cy="707886"/>
          </a:xfrm>
          <a:prstGeom prst="rect">
            <a:avLst/>
          </a:prstGeom>
          <a:noFill/>
          <a:ln>
            <a:solidFill>
              <a:srgbClr val="0A4B87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</a:p>
        </p:txBody>
      </p:sp>
    </p:spTree>
    <p:extLst>
      <p:ext uri="{BB962C8B-B14F-4D97-AF65-F5344CB8AC3E}">
        <p14:creationId xmlns:p14="http://schemas.microsoft.com/office/powerpoint/2010/main" val="131628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65F9F38B-C89B-4F1E-9C01-F715CCA7A101}"/>
              </a:ext>
            </a:extLst>
          </p:cNvPr>
          <p:cNvGrpSpPr/>
          <p:nvPr/>
        </p:nvGrpSpPr>
        <p:grpSpPr>
          <a:xfrm>
            <a:off x="-52067" y="6233924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482558"/>
            <a:ext cx="12192000" cy="306704"/>
          </a:xfrm>
          <a:prstGeom prst="rect">
            <a:avLst/>
          </a:prstGeom>
          <a:solidFill>
            <a:srgbClr val="0A4B87"/>
          </a:solidFill>
          <a:ln>
            <a:solidFill>
              <a:srgbClr val="0A4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3F27B4-3B65-46EE-9391-A5415A05B5BE}"/>
              </a:ext>
            </a:extLst>
          </p:cNvPr>
          <p:cNvSpPr/>
          <p:nvPr/>
        </p:nvSpPr>
        <p:spPr>
          <a:xfrm>
            <a:off x="838200" y="285750"/>
            <a:ext cx="4381500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AF98A-94BF-4A5D-A464-B9C6FD2683A0}"/>
              </a:ext>
            </a:extLst>
          </p:cNvPr>
          <p:cNvSpPr txBox="1"/>
          <p:nvPr/>
        </p:nvSpPr>
        <p:spPr>
          <a:xfrm>
            <a:off x="838201" y="368258"/>
            <a:ext cx="426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AC95B8-F768-9A46-B075-8D88DA44FDBD}"/>
              </a:ext>
            </a:extLst>
          </p:cNvPr>
          <p:cNvSpPr/>
          <p:nvPr/>
        </p:nvSpPr>
        <p:spPr>
          <a:xfrm>
            <a:off x="838200" y="1926134"/>
            <a:ext cx="5638800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TensorFlow™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是一个采用</a:t>
            </a:r>
            <a:r>
              <a:rPr lang="zh-CN" altLang="en-US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数据流图（</a:t>
            </a:r>
            <a:r>
              <a:rPr lang="en" altLang="zh-CN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flow graphs</a:t>
            </a:r>
            <a:r>
              <a:rPr lang="zh-CN" altLang="en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用于数值计算的开源软件库。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节点（</a:t>
            </a:r>
            <a:r>
              <a:rPr lang="en" altLang="zh-CN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Nodes</a:t>
            </a:r>
            <a:r>
              <a:rPr lang="zh-CN" altLang="en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在图中表示数学操作，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图中的</a:t>
            </a:r>
            <a:r>
              <a:rPr lang="zh-CN" altLang="en-US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线（</a:t>
            </a:r>
            <a:r>
              <a:rPr lang="en" altLang="zh-CN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edges</a:t>
            </a:r>
            <a:r>
              <a:rPr lang="zh-CN" altLang="en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则表示在节点间相互联系的多维数据数组，即</a:t>
            </a:r>
            <a:r>
              <a:rPr lang="zh-CN" altLang="en-US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张量（</a:t>
            </a:r>
            <a:r>
              <a:rPr lang="en" altLang="zh-CN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</a:t>
            </a:r>
            <a:r>
              <a:rPr lang="zh-CN" altLang="en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它灵活的架构让你可以在多种平台上展开计算，例如台式计算机中的一个或多个</a:t>
            </a:r>
            <a:r>
              <a:rPr lang="en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），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服务器，移动设备等等。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ABE78-E9DC-CC4A-91B4-74F199C141F0}"/>
              </a:ext>
            </a:extLst>
          </p:cNvPr>
          <p:cNvSpPr txBox="1"/>
          <p:nvPr/>
        </p:nvSpPr>
        <p:spPr>
          <a:xfrm>
            <a:off x="838200" y="1132209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err="1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kumimoji="1"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6F839D-744E-F043-8418-078BFD30D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82558"/>
            <a:ext cx="32004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3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65F9F38B-C89B-4F1E-9C01-F715CCA7A101}"/>
              </a:ext>
            </a:extLst>
          </p:cNvPr>
          <p:cNvGrpSpPr/>
          <p:nvPr/>
        </p:nvGrpSpPr>
        <p:grpSpPr>
          <a:xfrm>
            <a:off x="-52067" y="6233924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482558"/>
            <a:ext cx="12192000" cy="306704"/>
          </a:xfrm>
          <a:prstGeom prst="rect">
            <a:avLst/>
          </a:prstGeom>
          <a:solidFill>
            <a:srgbClr val="0A4B87"/>
          </a:solidFill>
          <a:ln>
            <a:solidFill>
              <a:srgbClr val="0A4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3F27B4-3B65-46EE-9391-A5415A05B5BE}"/>
              </a:ext>
            </a:extLst>
          </p:cNvPr>
          <p:cNvSpPr/>
          <p:nvPr/>
        </p:nvSpPr>
        <p:spPr>
          <a:xfrm>
            <a:off x="838200" y="285750"/>
            <a:ext cx="4381500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AF98A-94BF-4A5D-A464-B9C6FD2683A0}"/>
              </a:ext>
            </a:extLst>
          </p:cNvPr>
          <p:cNvSpPr txBox="1"/>
          <p:nvPr/>
        </p:nvSpPr>
        <p:spPr>
          <a:xfrm>
            <a:off x="838201" y="368258"/>
            <a:ext cx="426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四个概念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AC95B8-F768-9A46-B075-8D88DA44FDBD}"/>
              </a:ext>
            </a:extLst>
          </p:cNvPr>
          <p:cNvSpPr/>
          <p:nvPr/>
        </p:nvSpPr>
        <p:spPr>
          <a:xfrm>
            <a:off x="838200" y="1697534"/>
            <a:ext cx="4381500" cy="87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它本质上是一个全局数据结构：是一个有向图，用于捕获有关如何计算的指令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ABE78-E9DC-CC4A-91B4-74F199C141F0}"/>
              </a:ext>
            </a:extLst>
          </p:cNvPr>
          <p:cNvSpPr txBox="1"/>
          <p:nvPr/>
        </p:nvSpPr>
        <p:spPr>
          <a:xfrm>
            <a:off x="838200" y="1132209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静态计算图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D69FCA-5420-3A4A-BC5D-80812C2CE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20" y="816274"/>
            <a:ext cx="3469806" cy="32874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2D4051-D862-944D-A376-222F2A3C3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9617"/>
            <a:ext cx="3802945" cy="25422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3B9907-1E48-124D-BF09-93799D25C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60" y="4456015"/>
            <a:ext cx="7138307" cy="142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8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65F9F38B-C89B-4F1E-9C01-F715CCA7A101}"/>
              </a:ext>
            </a:extLst>
          </p:cNvPr>
          <p:cNvGrpSpPr/>
          <p:nvPr/>
        </p:nvGrpSpPr>
        <p:grpSpPr>
          <a:xfrm>
            <a:off x="-52067" y="6233924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482558"/>
            <a:ext cx="12192000" cy="306704"/>
          </a:xfrm>
          <a:prstGeom prst="rect">
            <a:avLst/>
          </a:prstGeom>
          <a:solidFill>
            <a:srgbClr val="0A4B87"/>
          </a:solidFill>
          <a:ln>
            <a:solidFill>
              <a:srgbClr val="0A4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3F27B4-3B65-46EE-9391-A5415A05B5BE}"/>
              </a:ext>
            </a:extLst>
          </p:cNvPr>
          <p:cNvSpPr/>
          <p:nvPr/>
        </p:nvSpPr>
        <p:spPr>
          <a:xfrm>
            <a:off x="838200" y="285750"/>
            <a:ext cx="4381500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AF98A-94BF-4A5D-A464-B9C6FD2683A0}"/>
              </a:ext>
            </a:extLst>
          </p:cNvPr>
          <p:cNvSpPr txBox="1"/>
          <p:nvPr/>
        </p:nvSpPr>
        <p:spPr>
          <a:xfrm>
            <a:off x="838201" y="368258"/>
            <a:ext cx="426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四个概念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AC95B8-F768-9A46-B075-8D88DA44FDBD}"/>
              </a:ext>
            </a:extLst>
          </p:cNvPr>
          <p:cNvSpPr/>
          <p:nvPr/>
        </p:nvSpPr>
        <p:spPr>
          <a:xfrm>
            <a:off x="838200" y="1787474"/>
            <a:ext cx="4381500" cy="87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会话的作用是处理内存分配和优化，使我们能够实际执行由计算图指定的计算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ABE78-E9DC-CC4A-91B4-74F199C141F0}"/>
              </a:ext>
            </a:extLst>
          </p:cNvPr>
          <p:cNvSpPr txBox="1"/>
          <p:nvPr/>
        </p:nvSpPr>
        <p:spPr>
          <a:xfrm>
            <a:off x="838200" y="1222149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会话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F0992F-F723-BD4D-9F40-EAFD1D6DA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342" y="870398"/>
            <a:ext cx="4309231" cy="33595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219A75-C835-6F43-993C-12C901723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57" y="4431574"/>
            <a:ext cx="7911886" cy="17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65F9F38B-C89B-4F1E-9C01-F715CCA7A101}"/>
              </a:ext>
            </a:extLst>
          </p:cNvPr>
          <p:cNvGrpSpPr/>
          <p:nvPr/>
        </p:nvGrpSpPr>
        <p:grpSpPr>
          <a:xfrm>
            <a:off x="-52067" y="6233924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482558"/>
            <a:ext cx="12192000" cy="306704"/>
          </a:xfrm>
          <a:prstGeom prst="rect">
            <a:avLst/>
          </a:prstGeom>
          <a:solidFill>
            <a:srgbClr val="0A4B87"/>
          </a:solidFill>
          <a:ln>
            <a:solidFill>
              <a:srgbClr val="0A4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3F27B4-3B65-46EE-9391-A5415A05B5BE}"/>
              </a:ext>
            </a:extLst>
          </p:cNvPr>
          <p:cNvSpPr/>
          <p:nvPr/>
        </p:nvSpPr>
        <p:spPr>
          <a:xfrm>
            <a:off x="838200" y="285750"/>
            <a:ext cx="4381500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AF98A-94BF-4A5D-A464-B9C6FD2683A0}"/>
              </a:ext>
            </a:extLst>
          </p:cNvPr>
          <p:cNvSpPr txBox="1"/>
          <p:nvPr/>
        </p:nvSpPr>
        <p:spPr>
          <a:xfrm>
            <a:off x="838201" y="368258"/>
            <a:ext cx="426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四个概念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AC95B8-F768-9A46-B075-8D88DA44FDBD}"/>
              </a:ext>
            </a:extLst>
          </p:cNvPr>
          <p:cNvSpPr/>
          <p:nvPr/>
        </p:nvSpPr>
        <p:spPr>
          <a:xfrm>
            <a:off x="838200" y="2012324"/>
            <a:ext cx="4381500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占位符是一种用于接受外部输入的节点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ABE78-E9DC-CC4A-91B4-74F199C141F0}"/>
              </a:ext>
            </a:extLst>
          </p:cNvPr>
          <p:cNvSpPr txBox="1"/>
          <p:nvPr/>
        </p:nvSpPr>
        <p:spPr>
          <a:xfrm>
            <a:off x="838200" y="1446999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占位符和</a:t>
            </a:r>
            <a:r>
              <a:rPr kumimoji="1" lang="en-US" altLang="zh-CN" sz="2000" b="1" dirty="0" err="1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feed_dict</a:t>
            </a:r>
            <a:endParaRPr kumimoji="1" lang="zh-CN" altLang="en-US" sz="2000" b="1" dirty="0">
              <a:solidFill>
                <a:srgbClr val="01164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535E5B-6D34-564B-AE09-EDC322258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263608"/>
            <a:ext cx="6415842" cy="24469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834D9B-D2BD-4240-B429-9604E3297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33" y="4342081"/>
            <a:ext cx="8763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65F9F38B-C89B-4F1E-9C01-F715CCA7A101}"/>
              </a:ext>
            </a:extLst>
          </p:cNvPr>
          <p:cNvGrpSpPr/>
          <p:nvPr/>
        </p:nvGrpSpPr>
        <p:grpSpPr>
          <a:xfrm>
            <a:off x="-52067" y="6233924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482558"/>
            <a:ext cx="12192000" cy="306704"/>
          </a:xfrm>
          <a:prstGeom prst="rect">
            <a:avLst/>
          </a:prstGeom>
          <a:solidFill>
            <a:srgbClr val="0A4B87"/>
          </a:solidFill>
          <a:ln>
            <a:solidFill>
              <a:srgbClr val="0A4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3F27B4-3B65-46EE-9391-A5415A05B5BE}"/>
              </a:ext>
            </a:extLst>
          </p:cNvPr>
          <p:cNvSpPr/>
          <p:nvPr/>
        </p:nvSpPr>
        <p:spPr>
          <a:xfrm>
            <a:off x="838200" y="285750"/>
            <a:ext cx="4381500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AF98A-94BF-4A5D-A464-B9C6FD2683A0}"/>
              </a:ext>
            </a:extLst>
          </p:cNvPr>
          <p:cNvSpPr txBox="1"/>
          <p:nvPr/>
        </p:nvSpPr>
        <p:spPr>
          <a:xfrm>
            <a:off x="838201" y="368258"/>
            <a:ext cx="426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32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四个概念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AC95B8-F768-9A46-B075-8D88DA44FDBD}"/>
              </a:ext>
            </a:extLst>
          </p:cNvPr>
          <p:cNvSpPr/>
          <p:nvPr/>
        </p:nvSpPr>
        <p:spPr>
          <a:xfrm>
            <a:off x="838200" y="2012324"/>
            <a:ext cx="4381500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当我们在依赖于图中其他节点的节点上调用 </a:t>
            </a:r>
            <a:r>
              <a:rPr lang="en" altLang="zh-CN" b="1" dirty="0" err="1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sess.run</a:t>
            </a:r>
            <a:r>
              <a:rPr lang="en" altLang="zh-CN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时，我们也需要计算那些节点的值。即注意节点之间的依赖关系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ABE78-E9DC-CC4A-91B4-74F199C141F0}"/>
              </a:ext>
            </a:extLst>
          </p:cNvPr>
          <p:cNvSpPr txBox="1"/>
          <p:nvPr/>
        </p:nvSpPr>
        <p:spPr>
          <a:xfrm>
            <a:off x="838200" y="1446999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116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计算路径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14A7023-0207-9D4C-8FED-4ADDBD37578B}"/>
              </a:ext>
            </a:extLst>
          </p:cNvPr>
          <p:cNvGrpSpPr/>
          <p:nvPr/>
        </p:nvGrpSpPr>
        <p:grpSpPr>
          <a:xfrm>
            <a:off x="1975324" y="3976096"/>
            <a:ext cx="8241353" cy="2176769"/>
            <a:chOff x="1665383" y="3842267"/>
            <a:chExt cx="8867757" cy="234222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008D5FF-CF72-6B46-9F00-2FDA1E51A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753" y="3842267"/>
              <a:ext cx="8866387" cy="118140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83C4B89-25AC-B84B-A091-632E3AEDE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5383" y="5010478"/>
              <a:ext cx="8867757" cy="1174009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A3B94DC-D430-9441-996A-DC957EA5B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35" y="981486"/>
            <a:ext cx="5476735" cy="27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14F77E3-894D-4B39-8256-E14E959EB34B}"/>
              </a:ext>
            </a:extLst>
          </p:cNvPr>
          <p:cNvGrpSpPr/>
          <p:nvPr/>
        </p:nvGrpSpPr>
        <p:grpSpPr>
          <a:xfrm>
            <a:off x="0" y="-25400"/>
            <a:ext cx="12192000" cy="632738"/>
            <a:chOff x="-52067" y="6233924"/>
            <a:chExt cx="12192000" cy="632738"/>
          </a:xfrm>
        </p:grpSpPr>
        <p:sp>
          <p:nvSpPr>
            <p:cNvPr id="22" name="矩形 21"/>
            <p:cNvSpPr/>
            <p:nvPr/>
          </p:nvSpPr>
          <p:spPr>
            <a:xfrm>
              <a:off x="-52067" y="6266632"/>
              <a:ext cx="12192000" cy="582313"/>
            </a:xfrm>
            <a:prstGeom prst="rect">
              <a:avLst/>
            </a:prstGeom>
            <a:solidFill>
              <a:srgbClr val="0A4B8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A51A3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rcRect l="12954" t="-3433" r="12601" b="9131"/>
            <a:stretch>
              <a:fillRect/>
            </a:stretch>
          </p:blipFill>
          <p:spPr>
            <a:xfrm>
              <a:off x="10972800" y="6233924"/>
              <a:ext cx="723900" cy="632738"/>
            </a:xfrm>
            <a:prstGeom prst="rect">
              <a:avLst/>
            </a:prstGeom>
          </p:spPr>
        </p:pic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81FB0C2-043D-4504-8C92-65A9714D1DBE}"/>
              </a:ext>
            </a:extLst>
          </p:cNvPr>
          <p:cNvSpPr/>
          <p:nvPr/>
        </p:nvSpPr>
        <p:spPr>
          <a:xfrm>
            <a:off x="0" y="2136574"/>
            <a:ext cx="12192000" cy="2930725"/>
          </a:xfrm>
          <a:prstGeom prst="rect">
            <a:avLst/>
          </a:prstGeom>
          <a:solidFill>
            <a:srgbClr val="0A4B8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A51A3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D11F91-A164-4CF9-8A79-C900D11C0271}"/>
              </a:ext>
            </a:extLst>
          </p:cNvPr>
          <p:cNvSpPr/>
          <p:nvPr/>
        </p:nvSpPr>
        <p:spPr>
          <a:xfrm>
            <a:off x="0" y="2692400"/>
            <a:ext cx="1308100" cy="60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5159246-3205-4BF7-ADD7-F6245957FDA7}"/>
              </a:ext>
            </a:extLst>
          </p:cNvPr>
          <p:cNvSpPr/>
          <p:nvPr/>
        </p:nvSpPr>
        <p:spPr>
          <a:xfrm>
            <a:off x="2743200" y="2692400"/>
            <a:ext cx="9448800" cy="60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72CA04-A6B2-4C67-A764-41AED5014DBF}"/>
              </a:ext>
            </a:extLst>
          </p:cNvPr>
          <p:cNvSpPr txBox="1"/>
          <p:nvPr/>
        </p:nvSpPr>
        <p:spPr>
          <a:xfrm>
            <a:off x="654050" y="2640082"/>
            <a:ext cx="45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CA11C2-A4D9-4F92-95E5-807EDAAC6131}"/>
              </a:ext>
            </a:extLst>
          </p:cNvPr>
          <p:cNvSpPr txBox="1"/>
          <p:nvPr/>
        </p:nvSpPr>
        <p:spPr>
          <a:xfrm>
            <a:off x="2800350" y="2640082"/>
            <a:ext cx="154305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A4B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6A35F0-1693-474E-915F-32C942EA7825}"/>
              </a:ext>
            </a:extLst>
          </p:cNvPr>
          <p:cNvSpPr txBox="1"/>
          <p:nvPr/>
        </p:nvSpPr>
        <p:spPr>
          <a:xfrm>
            <a:off x="1635125" y="2270750"/>
            <a:ext cx="450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582B22-4ED0-4D0A-A4C4-E795373CA626}"/>
              </a:ext>
            </a:extLst>
          </p:cNvPr>
          <p:cNvSpPr txBox="1"/>
          <p:nvPr/>
        </p:nvSpPr>
        <p:spPr>
          <a:xfrm>
            <a:off x="6912429" y="3827531"/>
            <a:ext cx="5268459" cy="707886"/>
          </a:xfrm>
          <a:prstGeom prst="rect">
            <a:avLst/>
          </a:prstGeom>
          <a:noFill/>
          <a:ln>
            <a:solidFill>
              <a:srgbClr val="0A4B87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初体验</a:t>
            </a:r>
          </a:p>
        </p:txBody>
      </p:sp>
    </p:spTree>
    <p:extLst>
      <p:ext uri="{BB962C8B-B14F-4D97-AF65-F5344CB8AC3E}">
        <p14:creationId xmlns:p14="http://schemas.microsoft.com/office/powerpoint/2010/main" val="255723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618</Words>
  <Application>Microsoft Macintosh PowerPoint</Application>
  <PresentationFormat>宽屏</PresentationFormat>
  <Paragraphs>96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Microsoft YaHei</vt:lpstr>
      <vt:lpstr>Microsoft YaHei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 LAN</dc:creator>
  <cp:lastModifiedBy>hong lan</cp:lastModifiedBy>
  <cp:revision>101</cp:revision>
  <dcterms:created xsi:type="dcterms:W3CDTF">2018-02-05T04:26:00Z</dcterms:created>
  <dcterms:modified xsi:type="dcterms:W3CDTF">2018-10-25T06:43:45Z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2052-10.1.0.7210</vt:lpwstr>
  </property>
</Properties>
</file>