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4" r:id="rId4"/>
    <p:sldId id="275" r:id="rId5"/>
    <p:sldId id="276" r:id="rId6"/>
    <p:sldId id="272" r:id="rId7"/>
    <p:sldId id="273" r:id="rId8"/>
    <p:sldId id="270" r:id="rId9"/>
    <p:sldId id="269" r:id="rId10"/>
    <p:sldId id="26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895" autoAdjust="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redictioncenter.org/casp14/domains_summary.cgi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19046" y="1988840"/>
            <a:ext cx="7344816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Project 2</a:t>
            </a:r>
            <a:r>
              <a:rPr lang="en-US" altLang="zh-CN" sz="3200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</a:t>
            </a:r>
            <a:br>
              <a:rPr lang="en-US" altLang="zh-CN" sz="3200" dirty="0">
                <a:latin typeface="Arial" pitchFamily="34" charset="0"/>
                <a:ea typeface="Arial Unicode MS" pitchFamily="34" charset="-122"/>
                <a:cs typeface="Arial" pitchFamily="34" charset="0"/>
              </a:rPr>
            </a:br>
            <a:r>
              <a:rPr lang="en-US" altLang="zh-CN" sz="3200" b="1" i="1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Template-based Protein Structure Modeling</a:t>
            </a:r>
            <a:endParaRPr lang="zh-CN" altLang="en-US" sz="3200" b="1" i="1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9046" y="4206717"/>
            <a:ext cx="6284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Jian</a:t>
            </a:r>
            <a:r>
              <a:rPr lang="en-US" altLang="zh-CN" sz="28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Liu, </a:t>
            </a:r>
            <a:r>
              <a:rPr lang="en-US" altLang="zh-CN" sz="28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Yanli</a:t>
            </a:r>
            <a:r>
              <a:rPr lang="en-US" altLang="zh-CN" sz="28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Wang, </a:t>
            </a:r>
            <a:r>
              <a:rPr lang="en-US" altLang="zh-CN" sz="2800" b="1" i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Weinan</a:t>
            </a:r>
            <a:r>
              <a:rPr lang="en-US" altLang="zh-CN" sz="28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8149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3266" y="2924941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i="1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Thanks !!!</a:t>
            </a:r>
            <a:endParaRPr lang="zh-CN" altLang="en-US" sz="3600" b="1" i="1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58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5696" y="1527175"/>
            <a:ext cx="480420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/>
              <a:t>Targets and Databases Downloading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89780" y="2434234"/>
            <a:ext cx="3297762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Tools used in the project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03304" y="3369730"/>
            <a:ext cx="342882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Templates for each target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03304" y="4233862"/>
            <a:ext cx="2676951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Model visualization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92064" y="5127575"/>
            <a:ext cx="4552144" cy="461665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Model evaluation and comparison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478413"/>
            <a:ext cx="1561325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600" b="1" dirty="0"/>
              <a:t>Results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394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76" y="908720"/>
            <a:ext cx="612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b="1" dirty="0">
                <a:solidFill>
                  <a:prstClr val="black"/>
                </a:solidFill>
              </a:rPr>
              <a:t>Targets and Databases Downloading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2949-58EE-4F86-B9D1-AD1F6CA45DC5}"/>
              </a:ext>
            </a:extLst>
          </p:cNvPr>
          <p:cNvSpPr txBox="1">
            <a:spLocks/>
          </p:cNvSpPr>
          <p:nvPr/>
        </p:nvSpPr>
        <p:spPr>
          <a:xfrm>
            <a:off x="611560" y="1628800"/>
            <a:ext cx="7818287" cy="489654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Three template-based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targes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 CASP14 website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alt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/>
              </a:rPr>
              <a:t>https://predictioncenter.org/casp14/domains_summary.cgi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lang="en-US" altLang="en-US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One sequence</a:t>
            </a:r>
            <a:r>
              <a:rPr kumimoji="0" lang="en-US" altLang="en-US" sz="2000" b="1" i="0" u="none" strike="noStrike" kern="120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database</a:t>
            </a:r>
            <a:r>
              <a:rPr kumimoji="0" lang="en-US" altLang="en-US" sz="2000" b="0" i="0" u="none" strike="noStrike" kern="1200" cap="none" spc="0" normalizeH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lvl="0">
              <a:buClr>
                <a:srgbClr val="E48312"/>
              </a:buClr>
            </a:pPr>
            <a:r>
              <a:rPr lang="en-US" altLang="en-US" b="1" dirty="0">
                <a:solidFill>
                  <a:srgbClr val="C00000"/>
                </a:solidFill>
              </a:rPr>
              <a:t>uniref90</a:t>
            </a:r>
            <a:endParaRPr kumimoji="0" lang="en-US" alt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structure databases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altLang="en-US" sz="2000" b="1" i="0" u="none" strike="noStrike" kern="1200" cap="none" spc="50" normalizeH="0" baseline="0" noProof="0" dirty="0">
                <a:ln w="9525" cmpd="sng">
                  <a:solidFill>
                    <a:srgbClr val="E48312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rgbClr val="E48312">
                      <a:alpha val="40000"/>
                    </a:srgbClr>
                  </a:glow>
                </a:effectLst>
                <a:uLnTx/>
                <a:uFillTx/>
                <a:latin typeface="Calibri"/>
                <a:ea typeface="+mn-ea"/>
                <a:cs typeface="+mn-cs"/>
              </a:rPr>
              <a:t>PDB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altLang="en-US" sz="2000" b="1" i="0" u="none" strike="noStrike" kern="1200" cap="none" spc="50" normalizeH="0" baseline="0" noProof="0" dirty="0">
                <a:ln w="9525" cmpd="sng">
                  <a:solidFill>
                    <a:srgbClr val="E48312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rgbClr val="E48312">
                      <a:alpha val="40000"/>
                    </a:srgbClr>
                  </a:glow>
                </a:effectLst>
                <a:uLnTx/>
                <a:uFillTx/>
                <a:latin typeface="Calibri"/>
                <a:ea typeface="+mn-ea"/>
                <a:cs typeface="+mn-cs"/>
              </a:rPr>
              <a:t>PDB</a:t>
            </a:r>
            <a:r>
              <a:rPr kumimoji="0" lang="en-US" altLang="en-US" sz="1600" b="1" i="0" u="none" strike="noStrike" kern="1200" cap="none" spc="50" normalizeH="0" baseline="0" noProof="0" dirty="0">
                <a:ln w="9525" cmpd="sng">
                  <a:solidFill>
                    <a:srgbClr val="E48312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rgbClr val="E48312">
                      <a:alpha val="40000"/>
                    </a:srgbClr>
                  </a:glow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50" normalizeH="0" baseline="0" noProof="0" dirty="0">
                <a:ln w="9525" cmpd="sng">
                  <a:solidFill>
                    <a:srgbClr val="E48312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rgbClr val="E48312">
                      <a:alpha val="40000"/>
                    </a:srgbClr>
                  </a:glow>
                </a:effectLst>
                <a:uLnTx/>
                <a:uFillTx/>
                <a:latin typeface="Calibri"/>
                <a:ea typeface="+mn-ea"/>
                <a:cs typeface="+mn-cs"/>
              </a:rPr>
              <a:t>70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4"/>
            <a:ext cx="4760913" cy="163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36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548680"/>
            <a:ext cx="3818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prstClr val="black"/>
                </a:solidFill>
              </a:rPr>
              <a:t>Tools used in the project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1310" y="1420890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(1) </a:t>
            </a:r>
            <a:r>
              <a:rPr lang="en-US" altLang="zh-CN" sz="2400" b="1" dirty="0" err="1"/>
              <a:t>JackHAMMER</a:t>
            </a:r>
            <a:r>
              <a:rPr lang="en-US" altLang="zh-CN" sz="2400" b="1" dirty="0"/>
              <a:t>  </a:t>
            </a:r>
            <a:endParaRPr lang="zh-CN" altLang="en-US" sz="2400" b="1" dirty="0"/>
          </a:p>
        </p:txBody>
      </p:sp>
      <p:sp>
        <p:nvSpPr>
          <p:cNvPr id="4" name="右箭头 3"/>
          <p:cNvSpPr/>
          <p:nvPr/>
        </p:nvSpPr>
        <p:spPr>
          <a:xfrm>
            <a:off x="3463536" y="1609422"/>
            <a:ext cx="72008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65799" y="1412776"/>
            <a:ext cx="782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MSA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87139" y="2060848"/>
            <a:ext cx="1840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(2) </a:t>
            </a:r>
            <a:r>
              <a:rPr lang="en-US" altLang="zh-CN" sz="2400" b="1" dirty="0" err="1"/>
              <a:t>HHsuite</a:t>
            </a:r>
            <a:endParaRPr lang="en-US" altLang="zh-CN" sz="2400" b="1" dirty="0"/>
          </a:p>
          <a:p>
            <a:r>
              <a:rPr lang="en-US" altLang="zh-CN" sz="2400" b="1" dirty="0"/>
              <a:t>      HAMMER</a:t>
            </a:r>
            <a:endParaRPr lang="zh-CN" altLang="en-US" sz="2400" b="1" dirty="0"/>
          </a:p>
        </p:txBody>
      </p:sp>
      <p:sp>
        <p:nvSpPr>
          <p:cNvPr id="7" name="右箭头 6"/>
          <p:cNvSpPr/>
          <p:nvPr/>
        </p:nvSpPr>
        <p:spPr>
          <a:xfrm>
            <a:off x="3436594" y="2398791"/>
            <a:ext cx="1034502" cy="240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67922" y="2288177"/>
            <a:ext cx="1541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Templates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5656" y="2996952"/>
            <a:ext cx="1839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(3) </a:t>
            </a:r>
            <a:r>
              <a:rPr lang="en-US" altLang="zh-CN" sz="2400" b="1" dirty="0" err="1"/>
              <a:t>Modeller</a:t>
            </a:r>
            <a:endParaRPr lang="en-US" altLang="zh-CN" sz="2400" b="1" dirty="0"/>
          </a:p>
          <a:p>
            <a:r>
              <a:rPr lang="en-US" altLang="zh-CN" sz="2400" b="1" dirty="0"/>
              <a:t>      </a:t>
            </a:r>
            <a:r>
              <a:rPr lang="en-US" altLang="zh-CN" sz="2400" b="1" dirty="0" err="1"/>
              <a:t>Alphafold</a:t>
            </a:r>
            <a:endParaRPr lang="zh-CN" altLang="en-US" sz="2400" b="1" dirty="0"/>
          </a:p>
        </p:txBody>
      </p:sp>
      <p:sp>
        <p:nvSpPr>
          <p:cNvPr id="10" name="右箭头 9"/>
          <p:cNvSpPr/>
          <p:nvPr/>
        </p:nvSpPr>
        <p:spPr>
          <a:xfrm>
            <a:off x="3666807" y="3306201"/>
            <a:ext cx="1153424" cy="237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72205" y="3217743"/>
            <a:ext cx="2396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Structure Models</a:t>
            </a:r>
            <a:endParaRPr lang="zh-CN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91380" y="5046275"/>
            <a:ext cx="386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(5) </a:t>
            </a:r>
            <a:r>
              <a:rPr lang="en-US" altLang="zh-CN" sz="2400" b="1" dirty="0" err="1"/>
              <a:t>Tmscore</a:t>
            </a:r>
            <a:r>
              <a:rPr lang="en-US" altLang="zh-CN" sz="2400" b="1" dirty="0"/>
              <a:t> Tool</a:t>
            </a:r>
          </a:p>
          <a:p>
            <a:r>
              <a:rPr lang="en-US" altLang="zh-CN" sz="2400" b="1" dirty="0"/>
              <a:t>       </a:t>
            </a:r>
            <a:r>
              <a:rPr lang="en-US" altLang="zh-CN" sz="2400" b="1" dirty="0" err="1"/>
              <a:t>MolProbity</a:t>
            </a:r>
            <a:r>
              <a:rPr lang="en-US" altLang="zh-CN" sz="2400" b="1" dirty="0"/>
              <a:t> online Server</a:t>
            </a:r>
            <a:endParaRPr lang="zh-CN" altLang="en-US" sz="2400" b="1" dirty="0"/>
          </a:p>
        </p:txBody>
      </p:sp>
      <p:sp>
        <p:nvSpPr>
          <p:cNvPr id="13" name="右箭头 12"/>
          <p:cNvSpPr/>
          <p:nvPr/>
        </p:nvSpPr>
        <p:spPr>
          <a:xfrm>
            <a:off x="5116220" y="5190291"/>
            <a:ext cx="1198277" cy="271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44208" y="5088666"/>
            <a:ext cx="1523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Evaluation</a:t>
            </a:r>
            <a:endParaRPr lang="zh-CN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91680" y="4077072"/>
            <a:ext cx="16655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(4) Chimera</a:t>
            </a:r>
          </a:p>
          <a:p>
            <a:r>
              <a:rPr lang="en-US" altLang="zh-CN" sz="2400" b="1" dirty="0"/>
              <a:t>      </a:t>
            </a:r>
            <a:r>
              <a:rPr lang="en-US" altLang="zh-CN" sz="2400" b="1" dirty="0" err="1"/>
              <a:t>Pymol</a:t>
            </a:r>
            <a:endParaRPr lang="zh-CN" altLang="en-US" sz="2400" b="1" dirty="0"/>
          </a:p>
        </p:txBody>
      </p:sp>
      <p:sp>
        <p:nvSpPr>
          <p:cNvPr id="16" name="右箭头 15"/>
          <p:cNvSpPr/>
          <p:nvPr/>
        </p:nvSpPr>
        <p:spPr>
          <a:xfrm>
            <a:off x="3806020" y="4221088"/>
            <a:ext cx="12242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20072" y="4119463"/>
            <a:ext cx="1777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visualization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2564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69476"/>
            <a:ext cx="3973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b="1" dirty="0">
                <a:solidFill>
                  <a:prstClr val="black"/>
                </a:solidFill>
              </a:rPr>
              <a:t>Templates for each target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89045"/>
            <a:ext cx="5868143" cy="19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620688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T1026</a:t>
            </a:r>
            <a:endParaRPr lang="zh-CN" altLang="en-US" sz="2400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" y="2780928"/>
            <a:ext cx="6135984" cy="20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3567" y="2636912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T1030</a:t>
            </a:r>
            <a:endParaRPr lang="zh-CN" altLang="en-US" sz="2400" b="1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6" y="4861193"/>
            <a:ext cx="5933371" cy="193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60755" y="4653136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T1032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599768"/>
            <a:ext cx="801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Hard</a:t>
            </a:r>
            <a:endParaRPr lang="zh-CN" altLang="en-US" sz="2400" b="1" dirty="0"/>
          </a:p>
        </p:txBody>
      </p:sp>
      <p:sp>
        <p:nvSpPr>
          <p:cNvPr id="7" name="右箭头 6"/>
          <p:cNvSpPr/>
          <p:nvPr/>
        </p:nvSpPr>
        <p:spPr>
          <a:xfrm>
            <a:off x="6085070" y="746563"/>
            <a:ext cx="684074" cy="209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099668" y="2867744"/>
            <a:ext cx="684074" cy="209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085070" y="4904887"/>
            <a:ext cx="684074" cy="2099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69144" y="2751311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Medium</a:t>
            </a:r>
            <a:endParaRPr lang="zh-CN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769144" y="4725144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Medium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5935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589" y="332656"/>
            <a:ext cx="48837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Models</a:t>
            </a:r>
            <a:r>
              <a:rPr lang="en-US" altLang="zh-CN" dirty="0"/>
              <a:t> </a:t>
            </a:r>
            <a:r>
              <a:rPr lang="en-US" altLang="zh-CN" sz="3200" b="1" dirty="0"/>
              <a:t>Visualization:T1032</a:t>
            </a:r>
            <a:r>
              <a:rPr lang="en-US" altLang="zh-CN" dirty="0"/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668" y="1201768"/>
            <a:ext cx="5170231" cy="22322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592" y="2814204"/>
            <a:ext cx="5498414" cy="2373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236" y="1517046"/>
            <a:ext cx="6483859" cy="27994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593" y="4316452"/>
            <a:ext cx="5812463" cy="25107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5" y="4293751"/>
            <a:ext cx="3418999" cy="25642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37820" y="5353522"/>
            <a:ext cx="1579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Real T1032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42075" y="1646145"/>
            <a:ext cx="1567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1 template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14115" y="3854787"/>
            <a:ext cx="169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 templates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0152" y="2087058"/>
            <a:ext cx="169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 templates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1165" y="4365104"/>
            <a:ext cx="169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4 templates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5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7589" y="332656"/>
            <a:ext cx="3732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Models</a:t>
            </a:r>
            <a:r>
              <a:rPr lang="en-US" altLang="zh-CN" dirty="0"/>
              <a:t> </a:t>
            </a:r>
            <a:r>
              <a:rPr lang="en-US" altLang="zh-CN" sz="3200" b="1" dirty="0"/>
              <a:t>Visualization</a:t>
            </a:r>
            <a:r>
              <a:rPr lang="en-US" altLang="zh-CN" dirty="0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2523" y="1249760"/>
            <a:ext cx="6073035" cy="26220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87" y="3501008"/>
            <a:ext cx="5432003" cy="23452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342" y="634706"/>
            <a:ext cx="5474803" cy="23637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60" y="2708920"/>
            <a:ext cx="5386791" cy="23257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682" y="4682903"/>
            <a:ext cx="5588346" cy="24127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608" y="1124744"/>
            <a:ext cx="864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Top 1</a:t>
            </a:r>
            <a:endParaRPr lang="zh-CN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83965" y="4293096"/>
            <a:ext cx="864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Top 2</a:t>
            </a:r>
            <a:endParaRPr lang="zh-CN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98365" y="788095"/>
            <a:ext cx="864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Top 3</a:t>
            </a:r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55253" y="3042374"/>
            <a:ext cx="864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Top 4</a:t>
            </a:r>
            <a:endParaRPr lang="zh-CN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16216" y="4754761"/>
            <a:ext cx="864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Top 5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6580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553568"/>
              </p:ext>
            </p:extLst>
          </p:nvPr>
        </p:nvGraphicFramePr>
        <p:xfrm>
          <a:off x="395536" y="1052736"/>
          <a:ext cx="8424939" cy="5544609"/>
        </p:xfrm>
        <a:graphic>
          <a:graphicData uri="http://schemas.openxmlformats.org/drawingml/2006/table">
            <a:tbl>
              <a:tblPr/>
              <a:tblGrid>
                <a:gridCol w="120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2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2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T1026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T1030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T1032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modeller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alphafold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modeller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alphafold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modeller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alphafold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TM-score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0.9983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0.8912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0.7219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0.9944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0.7044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0.6665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0.9408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0.2229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0.7321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0.6009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0.7041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0.1504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0.929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0.2406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0.7116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0.5809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0.7008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0.1292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0.8934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0.214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0.721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0.5869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0.7093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0.1216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0.2988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0.9083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0.611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0.5812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0.7083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Average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0.4132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0.8004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0.4954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0.69952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0.66886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0.70538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02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GDT-TS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0.9127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0.7821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0.6035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0.9971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0.6824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0.5702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0.9178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0.1941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0.6108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0.5176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0.6809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0.1336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0.9041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0.174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0.5989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0.4985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0.6779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0.1045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0.8236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0.1722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0.6062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0.475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0.6897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0.0993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0.2705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0.848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0.5192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0.4838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0.6882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Average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0.38152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0.76574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0.43408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0.58772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0.5944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0.68382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02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RMSD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1.15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1.11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2.68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2.77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4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2.88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1.27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40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1.97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1.28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Average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2.176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1.632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2.074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2.712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2.06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1.328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Molprobity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2.32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332656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Models Evaluation and comparison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0852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15"/>
            <a:ext cx="2541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Modeller</a:t>
            </a:r>
            <a:r>
              <a:rPr lang="en-US" altLang="zh-CN" sz="2800" b="1" dirty="0"/>
              <a:t> T1032</a:t>
            </a:r>
            <a:endParaRPr lang="zh-CN" altLang="en-US" sz="28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5" y="3456004"/>
            <a:ext cx="8873728" cy="337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062" y="4036422"/>
            <a:ext cx="192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</a:rPr>
              <a:t>Alphafold</a:t>
            </a:r>
            <a:r>
              <a:rPr lang="en-US" altLang="zh-CN" sz="2000" b="1" dirty="0">
                <a:solidFill>
                  <a:srgbClr val="FF0000"/>
                </a:solidFill>
              </a:rPr>
              <a:t> T1032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712968" cy="3209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492" y="692696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</a:rPr>
              <a:t>Modeller</a:t>
            </a:r>
            <a:r>
              <a:rPr lang="en-US" altLang="zh-CN" sz="2000" b="1" dirty="0">
                <a:solidFill>
                  <a:srgbClr val="FF0000"/>
                </a:solidFill>
              </a:rPr>
              <a:t> T1032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37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293</Words>
  <Application>Microsoft Office PowerPoint</Application>
  <PresentationFormat>On-screen Show (4:3)</PresentationFormat>
  <Paragraphs>190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Unicode MS</vt:lpstr>
      <vt:lpstr>Liberation Sans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Zhang, Weinan (MU-Student)</cp:lastModifiedBy>
  <cp:revision>30</cp:revision>
  <dcterms:created xsi:type="dcterms:W3CDTF">2022-02-20T21:25:25Z</dcterms:created>
  <dcterms:modified xsi:type="dcterms:W3CDTF">2022-03-16T18:51:19Z</dcterms:modified>
</cp:coreProperties>
</file>