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7" r:id="rId6"/>
    <p:sldId id="271" r:id="rId7"/>
    <p:sldId id="269" r:id="rId8"/>
    <p:sldId id="260" r:id="rId9"/>
    <p:sldId id="261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8D3CB-3D9B-40C2-9C21-91D5D129B2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4F080F-0E65-4103-9696-C8F695C0E01E}">
      <dgm:prSet/>
      <dgm:spPr/>
      <dgm:t>
        <a:bodyPr/>
        <a:lstStyle/>
        <a:p>
          <a:r>
            <a:rPr lang="en-US"/>
            <a:t>1. Data Sharing</a:t>
          </a:r>
        </a:p>
      </dgm:t>
    </dgm:pt>
    <dgm:pt modelId="{03ECAE65-77FE-483E-A590-19F65F22D0CA}" type="parTrans" cxnId="{1BCEFB22-75D8-43DA-8A40-27B95219D32E}">
      <dgm:prSet/>
      <dgm:spPr/>
      <dgm:t>
        <a:bodyPr/>
        <a:lstStyle/>
        <a:p>
          <a:endParaRPr lang="en-US"/>
        </a:p>
      </dgm:t>
    </dgm:pt>
    <dgm:pt modelId="{52A2DB91-7927-49B8-B224-1F12758EA938}" type="sibTrans" cxnId="{1BCEFB22-75D8-43DA-8A40-27B95219D32E}">
      <dgm:prSet/>
      <dgm:spPr/>
      <dgm:t>
        <a:bodyPr/>
        <a:lstStyle/>
        <a:p>
          <a:endParaRPr lang="en-US"/>
        </a:p>
      </dgm:t>
    </dgm:pt>
    <dgm:pt modelId="{AA0070B1-8342-4F9F-A3C5-3377C101B3D1}">
      <dgm:prSet/>
      <dgm:spPr/>
      <dgm:t>
        <a:bodyPr/>
        <a:lstStyle/>
        <a:p>
          <a:r>
            <a:rPr lang="en-US" dirty="0"/>
            <a:t>2. Targets and Databases Downloading</a:t>
          </a:r>
        </a:p>
      </dgm:t>
    </dgm:pt>
    <dgm:pt modelId="{736E3649-0CFF-4C13-ABB2-2793F383E0EC}" type="parTrans" cxnId="{CD302ED8-F9C8-454E-80D2-A2A382B28C31}">
      <dgm:prSet/>
      <dgm:spPr/>
      <dgm:t>
        <a:bodyPr/>
        <a:lstStyle/>
        <a:p>
          <a:endParaRPr lang="en-US"/>
        </a:p>
      </dgm:t>
    </dgm:pt>
    <dgm:pt modelId="{47695C76-7830-44B8-93CD-35FB3FE9E9B0}" type="sibTrans" cxnId="{CD302ED8-F9C8-454E-80D2-A2A382B28C31}">
      <dgm:prSet/>
      <dgm:spPr/>
      <dgm:t>
        <a:bodyPr/>
        <a:lstStyle/>
        <a:p>
          <a:endParaRPr lang="en-US"/>
        </a:p>
      </dgm:t>
    </dgm:pt>
    <dgm:pt modelId="{DD8D6D4A-D23F-41C5-88B8-CC30EFB7D64A}">
      <dgm:prSet/>
      <dgm:spPr/>
      <dgm:t>
        <a:bodyPr/>
        <a:lstStyle/>
        <a:p>
          <a:r>
            <a:rPr lang="en-US" dirty="0"/>
            <a:t>3. Code Writing (Python, Perl)</a:t>
          </a:r>
        </a:p>
      </dgm:t>
    </dgm:pt>
    <dgm:pt modelId="{6BEE9BCB-6A7A-4781-A4AE-438A1ACD60CE}" type="parTrans" cxnId="{3A16AB92-3BC4-4190-846A-8F0FF3F5C4C1}">
      <dgm:prSet/>
      <dgm:spPr/>
      <dgm:t>
        <a:bodyPr/>
        <a:lstStyle/>
        <a:p>
          <a:endParaRPr lang="en-US"/>
        </a:p>
      </dgm:t>
    </dgm:pt>
    <dgm:pt modelId="{D8A1127D-95E7-4435-8199-961B42533D02}" type="sibTrans" cxnId="{3A16AB92-3BC4-4190-846A-8F0FF3F5C4C1}">
      <dgm:prSet/>
      <dgm:spPr/>
      <dgm:t>
        <a:bodyPr/>
        <a:lstStyle/>
        <a:p>
          <a:endParaRPr lang="en-US"/>
        </a:p>
      </dgm:t>
    </dgm:pt>
    <dgm:pt modelId="{29DD5CCB-1E17-4149-9F14-251D75FA4E2D}">
      <dgm:prSet/>
      <dgm:spPr/>
      <dgm:t>
        <a:bodyPr/>
        <a:lstStyle/>
        <a:p>
          <a:r>
            <a:rPr lang="en-US" dirty="0"/>
            <a:t>4. Models Generation</a:t>
          </a:r>
        </a:p>
      </dgm:t>
    </dgm:pt>
    <dgm:pt modelId="{6767C6FD-27C2-4430-B81D-B8637E930487}" type="parTrans" cxnId="{A2A8F98F-0E17-434C-91AC-90391538CC51}">
      <dgm:prSet/>
      <dgm:spPr/>
      <dgm:t>
        <a:bodyPr/>
        <a:lstStyle/>
        <a:p>
          <a:endParaRPr lang="en-US"/>
        </a:p>
      </dgm:t>
    </dgm:pt>
    <dgm:pt modelId="{6A87DFD7-363A-4703-9C1D-D046BFB2314C}" type="sibTrans" cxnId="{A2A8F98F-0E17-434C-91AC-90391538CC51}">
      <dgm:prSet/>
      <dgm:spPr/>
      <dgm:t>
        <a:bodyPr/>
        <a:lstStyle/>
        <a:p>
          <a:endParaRPr lang="en-US"/>
        </a:p>
      </dgm:t>
    </dgm:pt>
    <dgm:pt modelId="{E1795C64-4E08-41E3-A193-0C75F8BD4C19}">
      <dgm:prSet/>
      <dgm:spPr/>
      <dgm:t>
        <a:bodyPr/>
        <a:lstStyle/>
        <a:p>
          <a:r>
            <a:rPr lang="en-US" dirty="0"/>
            <a:t>7. Comparison with Alphafold2</a:t>
          </a:r>
        </a:p>
      </dgm:t>
    </dgm:pt>
    <dgm:pt modelId="{70BFEB9C-0843-49F7-8002-A14D41847C41}" type="parTrans" cxnId="{FE99C35F-8D44-456E-82B7-1CD324992531}">
      <dgm:prSet/>
      <dgm:spPr/>
      <dgm:t>
        <a:bodyPr/>
        <a:lstStyle/>
        <a:p>
          <a:endParaRPr lang="en-US"/>
        </a:p>
      </dgm:t>
    </dgm:pt>
    <dgm:pt modelId="{0AA78F17-9BDB-4360-8B20-37684B381266}" type="sibTrans" cxnId="{FE99C35F-8D44-456E-82B7-1CD324992531}">
      <dgm:prSet/>
      <dgm:spPr/>
      <dgm:t>
        <a:bodyPr/>
        <a:lstStyle/>
        <a:p>
          <a:endParaRPr lang="en-US"/>
        </a:p>
      </dgm:t>
    </dgm:pt>
    <dgm:pt modelId="{23F48F28-8FC8-412E-87FF-0DB3960E3B87}">
      <dgm:prSet/>
      <dgm:spPr/>
      <dgm:t>
        <a:bodyPr/>
        <a:lstStyle/>
        <a:p>
          <a:r>
            <a:rPr lang="en-US" dirty="0"/>
            <a:t>5. Models Visualization </a:t>
          </a:r>
        </a:p>
      </dgm:t>
    </dgm:pt>
    <dgm:pt modelId="{4C5E07EF-EFEE-4D7D-A088-FFB175469AA1}" type="parTrans" cxnId="{9F075EE1-7D98-4CC7-9D56-01ED80ECA6E9}">
      <dgm:prSet/>
      <dgm:spPr/>
      <dgm:t>
        <a:bodyPr/>
        <a:lstStyle/>
        <a:p>
          <a:endParaRPr lang="en-US"/>
        </a:p>
      </dgm:t>
    </dgm:pt>
    <dgm:pt modelId="{AB25AE86-BB16-43EE-9244-D67C6912F935}" type="sibTrans" cxnId="{9F075EE1-7D98-4CC7-9D56-01ED80ECA6E9}">
      <dgm:prSet/>
      <dgm:spPr/>
      <dgm:t>
        <a:bodyPr/>
        <a:lstStyle/>
        <a:p>
          <a:endParaRPr lang="en-US"/>
        </a:p>
      </dgm:t>
    </dgm:pt>
    <dgm:pt modelId="{51B1C1DE-5B11-416B-9583-AA2F135011D2}">
      <dgm:prSet/>
      <dgm:spPr/>
      <dgm:t>
        <a:bodyPr/>
        <a:lstStyle/>
        <a:p>
          <a:r>
            <a:rPr lang="en-US" dirty="0"/>
            <a:t>6. Models Evaluation</a:t>
          </a:r>
        </a:p>
      </dgm:t>
    </dgm:pt>
    <dgm:pt modelId="{25116F7F-9D16-4D40-95CE-1A4CA3FE79E8}" type="parTrans" cxnId="{711EFEA8-075C-4667-9BEC-78249B4CA656}">
      <dgm:prSet/>
      <dgm:spPr/>
      <dgm:t>
        <a:bodyPr/>
        <a:lstStyle/>
        <a:p>
          <a:endParaRPr lang="en-US"/>
        </a:p>
      </dgm:t>
    </dgm:pt>
    <dgm:pt modelId="{4CDCA337-6FBA-4B8E-AF65-1B9A5F0A3A66}" type="sibTrans" cxnId="{711EFEA8-075C-4667-9BEC-78249B4CA656}">
      <dgm:prSet/>
      <dgm:spPr/>
      <dgm:t>
        <a:bodyPr/>
        <a:lstStyle/>
        <a:p>
          <a:endParaRPr lang="en-US"/>
        </a:p>
      </dgm:t>
    </dgm:pt>
    <dgm:pt modelId="{0FE62C43-4795-41F0-8071-738B338771D0}" type="pres">
      <dgm:prSet presAssocID="{F658D3CB-3D9B-40C2-9C21-91D5D129B22D}" presName="linear" presStyleCnt="0">
        <dgm:presLayoutVars>
          <dgm:animLvl val="lvl"/>
          <dgm:resizeHandles val="exact"/>
        </dgm:presLayoutVars>
      </dgm:prSet>
      <dgm:spPr/>
    </dgm:pt>
    <dgm:pt modelId="{9D15E83D-4669-4EE4-AF45-1D8487CDEB93}" type="pres">
      <dgm:prSet presAssocID="{D64F080F-0E65-4103-9696-C8F695C0E01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A2D0F91-DC1D-4F61-8C18-1FF4F4B4C2E8}" type="pres">
      <dgm:prSet presAssocID="{52A2DB91-7927-49B8-B224-1F12758EA938}" presName="spacer" presStyleCnt="0"/>
      <dgm:spPr/>
    </dgm:pt>
    <dgm:pt modelId="{64C5E35F-0AB2-44FB-84D8-97FEE6A881C4}" type="pres">
      <dgm:prSet presAssocID="{AA0070B1-8342-4F9F-A3C5-3377C101B3D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4916816-929C-4E61-BB72-1924B2F11619}" type="pres">
      <dgm:prSet presAssocID="{47695C76-7830-44B8-93CD-35FB3FE9E9B0}" presName="spacer" presStyleCnt="0"/>
      <dgm:spPr/>
    </dgm:pt>
    <dgm:pt modelId="{C66EC640-3304-4FF9-B075-C413A4C63B47}" type="pres">
      <dgm:prSet presAssocID="{DD8D6D4A-D23F-41C5-88B8-CC30EFB7D64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1E0B862-B21D-45B7-A262-621B9486D8F5}" type="pres">
      <dgm:prSet presAssocID="{D8A1127D-95E7-4435-8199-961B42533D02}" presName="spacer" presStyleCnt="0"/>
      <dgm:spPr/>
    </dgm:pt>
    <dgm:pt modelId="{1096DFEB-C4B2-4D7C-A640-AD277C4F22B0}" type="pres">
      <dgm:prSet presAssocID="{29DD5CCB-1E17-4149-9F14-251D75FA4E2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6A91BAE-DEF1-4CB8-9109-3C417CD47392}" type="pres">
      <dgm:prSet presAssocID="{6A87DFD7-363A-4703-9C1D-D046BFB2314C}" presName="spacer" presStyleCnt="0"/>
      <dgm:spPr/>
    </dgm:pt>
    <dgm:pt modelId="{8D57B89D-39E2-4A85-9B5A-F806322DB3A0}" type="pres">
      <dgm:prSet presAssocID="{23F48F28-8FC8-412E-87FF-0DB3960E3B8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897B554-310B-4A27-AFBE-E1544C890ADC}" type="pres">
      <dgm:prSet presAssocID="{AB25AE86-BB16-43EE-9244-D67C6912F935}" presName="spacer" presStyleCnt="0"/>
      <dgm:spPr/>
    </dgm:pt>
    <dgm:pt modelId="{DCC3B3B1-6F11-47F1-AC58-CE6650517E9C}" type="pres">
      <dgm:prSet presAssocID="{51B1C1DE-5B11-416B-9583-AA2F135011D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42F8582-9102-4449-95F7-D00AAF17E1EF}" type="pres">
      <dgm:prSet presAssocID="{4CDCA337-6FBA-4B8E-AF65-1B9A5F0A3A66}" presName="spacer" presStyleCnt="0"/>
      <dgm:spPr/>
    </dgm:pt>
    <dgm:pt modelId="{A22838C2-10DB-43BC-A3B8-C16ADD59803B}" type="pres">
      <dgm:prSet presAssocID="{E1795C64-4E08-41E3-A193-0C75F8BD4C1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2642E10-BDEB-4CDD-8229-0D8C30C89F86}" type="presOf" srcId="{23F48F28-8FC8-412E-87FF-0DB3960E3B87}" destId="{8D57B89D-39E2-4A85-9B5A-F806322DB3A0}" srcOrd="0" destOrd="0" presId="urn:microsoft.com/office/officeart/2005/8/layout/vList2"/>
    <dgm:cxn modelId="{B8F3D91C-CB4C-4239-8B6C-00E57B06D9AC}" type="presOf" srcId="{51B1C1DE-5B11-416B-9583-AA2F135011D2}" destId="{DCC3B3B1-6F11-47F1-AC58-CE6650517E9C}" srcOrd="0" destOrd="0" presId="urn:microsoft.com/office/officeart/2005/8/layout/vList2"/>
    <dgm:cxn modelId="{1BCEFB22-75D8-43DA-8A40-27B95219D32E}" srcId="{F658D3CB-3D9B-40C2-9C21-91D5D129B22D}" destId="{D64F080F-0E65-4103-9696-C8F695C0E01E}" srcOrd="0" destOrd="0" parTransId="{03ECAE65-77FE-483E-A590-19F65F22D0CA}" sibTransId="{52A2DB91-7927-49B8-B224-1F12758EA938}"/>
    <dgm:cxn modelId="{0679B33F-257C-43E7-8E08-28632A16C823}" type="presOf" srcId="{29DD5CCB-1E17-4149-9F14-251D75FA4E2D}" destId="{1096DFEB-C4B2-4D7C-A640-AD277C4F22B0}" srcOrd="0" destOrd="0" presId="urn:microsoft.com/office/officeart/2005/8/layout/vList2"/>
    <dgm:cxn modelId="{FE99C35F-8D44-456E-82B7-1CD324992531}" srcId="{F658D3CB-3D9B-40C2-9C21-91D5D129B22D}" destId="{E1795C64-4E08-41E3-A193-0C75F8BD4C19}" srcOrd="6" destOrd="0" parTransId="{70BFEB9C-0843-49F7-8002-A14D41847C41}" sibTransId="{0AA78F17-9BDB-4360-8B20-37684B381266}"/>
    <dgm:cxn modelId="{CCBB1D57-AF26-4367-A88B-6BE030E6456B}" type="presOf" srcId="{DD8D6D4A-D23F-41C5-88B8-CC30EFB7D64A}" destId="{C66EC640-3304-4FF9-B075-C413A4C63B47}" srcOrd="0" destOrd="0" presId="urn:microsoft.com/office/officeart/2005/8/layout/vList2"/>
    <dgm:cxn modelId="{A2A8F98F-0E17-434C-91AC-90391538CC51}" srcId="{F658D3CB-3D9B-40C2-9C21-91D5D129B22D}" destId="{29DD5CCB-1E17-4149-9F14-251D75FA4E2D}" srcOrd="3" destOrd="0" parTransId="{6767C6FD-27C2-4430-B81D-B8637E930487}" sibTransId="{6A87DFD7-363A-4703-9C1D-D046BFB2314C}"/>
    <dgm:cxn modelId="{3A16AB92-3BC4-4190-846A-8F0FF3F5C4C1}" srcId="{F658D3CB-3D9B-40C2-9C21-91D5D129B22D}" destId="{DD8D6D4A-D23F-41C5-88B8-CC30EFB7D64A}" srcOrd="2" destOrd="0" parTransId="{6BEE9BCB-6A7A-4781-A4AE-438A1ACD60CE}" sibTransId="{D8A1127D-95E7-4435-8199-961B42533D02}"/>
    <dgm:cxn modelId="{CFFBA49A-D196-4760-B8EE-937544D0956A}" type="presOf" srcId="{AA0070B1-8342-4F9F-A3C5-3377C101B3D1}" destId="{64C5E35F-0AB2-44FB-84D8-97FEE6A881C4}" srcOrd="0" destOrd="0" presId="urn:microsoft.com/office/officeart/2005/8/layout/vList2"/>
    <dgm:cxn modelId="{4D9AE0A0-0050-4E25-9DFA-60342F8A2EEC}" type="presOf" srcId="{D64F080F-0E65-4103-9696-C8F695C0E01E}" destId="{9D15E83D-4669-4EE4-AF45-1D8487CDEB93}" srcOrd="0" destOrd="0" presId="urn:microsoft.com/office/officeart/2005/8/layout/vList2"/>
    <dgm:cxn modelId="{711EFEA8-075C-4667-9BEC-78249B4CA656}" srcId="{F658D3CB-3D9B-40C2-9C21-91D5D129B22D}" destId="{51B1C1DE-5B11-416B-9583-AA2F135011D2}" srcOrd="5" destOrd="0" parTransId="{25116F7F-9D16-4D40-95CE-1A4CA3FE79E8}" sibTransId="{4CDCA337-6FBA-4B8E-AF65-1B9A5F0A3A66}"/>
    <dgm:cxn modelId="{27D54BC5-DC49-486E-9334-06521587629C}" type="presOf" srcId="{E1795C64-4E08-41E3-A193-0C75F8BD4C19}" destId="{A22838C2-10DB-43BC-A3B8-C16ADD59803B}" srcOrd="0" destOrd="0" presId="urn:microsoft.com/office/officeart/2005/8/layout/vList2"/>
    <dgm:cxn modelId="{CD302ED8-F9C8-454E-80D2-A2A382B28C31}" srcId="{F658D3CB-3D9B-40C2-9C21-91D5D129B22D}" destId="{AA0070B1-8342-4F9F-A3C5-3377C101B3D1}" srcOrd="1" destOrd="0" parTransId="{736E3649-0CFF-4C13-ABB2-2793F383E0EC}" sibTransId="{47695C76-7830-44B8-93CD-35FB3FE9E9B0}"/>
    <dgm:cxn modelId="{9F075EE1-7D98-4CC7-9D56-01ED80ECA6E9}" srcId="{F658D3CB-3D9B-40C2-9C21-91D5D129B22D}" destId="{23F48F28-8FC8-412E-87FF-0DB3960E3B87}" srcOrd="4" destOrd="0" parTransId="{4C5E07EF-EFEE-4D7D-A088-FFB175469AA1}" sibTransId="{AB25AE86-BB16-43EE-9244-D67C6912F935}"/>
    <dgm:cxn modelId="{E52433E9-CE3B-41DC-9359-DF84504C9F0B}" type="presOf" srcId="{F658D3CB-3D9B-40C2-9C21-91D5D129B22D}" destId="{0FE62C43-4795-41F0-8071-738B338771D0}" srcOrd="0" destOrd="0" presId="urn:microsoft.com/office/officeart/2005/8/layout/vList2"/>
    <dgm:cxn modelId="{B5FA9F7C-86B9-45EB-94DD-142168DEEDC5}" type="presParOf" srcId="{0FE62C43-4795-41F0-8071-738B338771D0}" destId="{9D15E83D-4669-4EE4-AF45-1D8487CDEB93}" srcOrd="0" destOrd="0" presId="urn:microsoft.com/office/officeart/2005/8/layout/vList2"/>
    <dgm:cxn modelId="{1B6B13A1-F826-405B-AE3E-7B02744436C7}" type="presParOf" srcId="{0FE62C43-4795-41F0-8071-738B338771D0}" destId="{3A2D0F91-DC1D-4F61-8C18-1FF4F4B4C2E8}" srcOrd="1" destOrd="0" presId="urn:microsoft.com/office/officeart/2005/8/layout/vList2"/>
    <dgm:cxn modelId="{0AD49534-F74E-40FE-B744-F83DEFD2C746}" type="presParOf" srcId="{0FE62C43-4795-41F0-8071-738B338771D0}" destId="{64C5E35F-0AB2-44FB-84D8-97FEE6A881C4}" srcOrd="2" destOrd="0" presId="urn:microsoft.com/office/officeart/2005/8/layout/vList2"/>
    <dgm:cxn modelId="{BDBB73C3-A425-43AA-BDFB-34FB11D6FE34}" type="presParOf" srcId="{0FE62C43-4795-41F0-8071-738B338771D0}" destId="{04916816-929C-4E61-BB72-1924B2F11619}" srcOrd="3" destOrd="0" presId="urn:microsoft.com/office/officeart/2005/8/layout/vList2"/>
    <dgm:cxn modelId="{77E68F4E-5804-4E2C-92DB-3F3DDC8DCC2B}" type="presParOf" srcId="{0FE62C43-4795-41F0-8071-738B338771D0}" destId="{C66EC640-3304-4FF9-B075-C413A4C63B47}" srcOrd="4" destOrd="0" presId="urn:microsoft.com/office/officeart/2005/8/layout/vList2"/>
    <dgm:cxn modelId="{948A1E23-0117-4600-AA63-F2F990939F94}" type="presParOf" srcId="{0FE62C43-4795-41F0-8071-738B338771D0}" destId="{61E0B862-B21D-45B7-A262-621B9486D8F5}" srcOrd="5" destOrd="0" presId="urn:microsoft.com/office/officeart/2005/8/layout/vList2"/>
    <dgm:cxn modelId="{6A92D175-9843-4657-87C6-AACA5B96C0F9}" type="presParOf" srcId="{0FE62C43-4795-41F0-8071-738B338771D0}" destId="{1096DFEB-C4B2-4D7C-A640-AD277C4F22B0}" srcOrd="6" destOrd="0" presId="urn:microsoft.com/office/officeart/2005/8/layout/vList2"/>
    <dgm:cxn modelId="{3F87C3E6-D2C7-4328-ADCE-D55E3F018394}" type="presParOf" srcId="{0FE62C43-4795-41F0-8071-738B338771D0}" destId="{06A91BAE-DEF1-4CB8-9109-3C417CD47392}" srcOrd="7" destOrd="0" presId="urn:microsoft.com/office/officeart/2005/8/layout/vList2"/>
    <dgm:cxn modelId="{1254584C-21D4-4077-9CEC-1D3665A6DCB1}" type="presParOf" srcId="{0FE62C43-4795-41F0-8071-738B338771D0}" destId="{8D57B89D-39E2-4A85-9B5A-F806322DB3A0}" srcOrd="8" destOrd="0" presId="urn:microsoft.com/office/officeart/2005/8/layout/vList2"/>
    <dgm:cxn modelId="{CFF147F1-FC21-4D35-BCF9-25B1275159FC}" type="presParOf" srcId="{0FE62C43-4795-41F0-8071-738B338771D0}" destId="{6897B554-310B-4A27-AFBE-E1544C890ADC}" srcOrd="9" destOrd="0" presId="urn:microsoft.com/office/officeart/2005/8/layout/vList2"/>
    <dgm:cxn modelId="{A006D04E-609D-47BB-A8ED-F5CDD6EC3686}" type="presParOf" srcId="{0FE62C43-4795-41F0-8071-738B338771D0}" destId="{DCC3B3B1-6F11-47F1-AC58-CE6650517E9C}" srcOrd="10" destOrd="0" presId="urn:microsoft.com/office/officeart/2005/8/layout/vList2"/>
    <dgm:cxn modelId="{A65A92AA-1891-4DE8-8DDF-CEAB3EC43F5B}" type="presParOf" srcId="{0FE62C43-4795-41F0-8071-738B338771D0}" destId="{D42F8582-9102-4449-95F7-D00AAF17E1EF}" srcOrd="11" destOrd="0" presId="urn:microsoft.com/office/officeart/2005/8/layout/vList2"/>
    <dgm:cxn modelId="{3995EFF1-9190-4962-BB55-D46FF75B17BD}" type="presParOf" srcId="{0FE62C43-4795-41F0-8071-738B338771D0}" destId="{A22838C2-10DB-43BC-A3B8-C16ADD59803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5E83D-4669-4EE4-AF45-1D8487CDEB93}">
      <dsp:nvSpPr>
        <dsp:cNvPr id="0" name=""/>
        <dsp:cNvSpPr/>
      </dsp:nvSpPr>
      <dsp:spPr>
        <a:xfrm>
          <a:off x="0" y="36450"/>
          <a:ext cx="6492875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Data Sharing</a:t>
          </a:r>
        </a:p>
      </dsp:txBody>
      <dsp:txXfrm>
        <a:off x="32784" y="69234"/>
        <a:ext cx="6427307" cy="606012"/>
      </dsp:txXfrm>
    </dsp:sp>
    <dsp:sp modelId="{64C5E35F-0AB2-44FB-84D8-97FEE6A881C4}">
      <dsp:nvSpPr>
        <dsp:cNvPr id="0" name=""/>
        <dsp:cNvSpPr/>
      </dsp:nvSpPr>
      <dsp:spPr>
        <a:xfrm>
          <a:off x="0" y="788670"/>
          <a:ext cx="6492875" cy="671580"/>
        </a:xfrm>
        <a:prstGeom prst="roundRect">
          <a:avLst/>
        </a:prstGeom>
        <a:solidFill>
          <a:schemeClr val="accent5">
            <a:hueOff val="354520"/>
            <a:satOff val="-3982"/>
            <a:lumOff val="-8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Targets and Databases Downloading</a:t>
          </a:r>
        </a:p>
      </dsp:txBody>
      <dsp:txXfrm>
        <a:off x="32784" y="821454"/>
        <a:ext cx="6427307" cy="606012"/>
      </dsp:txXfrm>
    </dsp:sp>
    <dsp:sp modelId="{C66EC640-3304-4FF9-B075-C413A4C63B47}">
      <dsp:nvSpPr>
        <dsp:cNvPr id="0" name=""/>
        <dsp:cNvSpPr/>
      </dsp:nvSpPr>
      <dsp:spPr>
        <a:xfrm>
          <a:off x="0" y="1540890"/>
          <a:ext cx="6492875" cy="671580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Code Writing (Python, Perl)</a:t>
          </a:r>
        </a:p>
      </dsp:txBody>
      <dsp:txXfrm>
        <a:off x="32784" y="1573674"/>
        <a:ext cx="6427307" cy="606012"/>
      </dsp:txXfrm>
    </dsp:sp>
    <dsp:sp modelId="{1096DFEB-C4B2-4D7C-A640-AD277C4F22B0}">
      <dsp:nvSpPr>
        <dsp:cNvPr id="0" name=""/>
        <dsp:cNvSpPr/>
      </dsp:nvSpPr>
      <dsp:spPr>
        <a:xfrm>
          <a:off x="0" y="2293110"/>
          <a:ext cx="6492875" cy="67158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Models Generation</a:t>
          </a:r>
        </a:p>
      </dsp:txBody>
      <dsp:txXfrm>
        <a:off x="32784" y="2325894"/>
        <a:ext cx="6427307" cy="606012"/>
      </dsp:txXfrm>
    </dsp:sp>
    <dsp:sp modelId="{8D57B89D-39E2-4A85-9B5A-F806322DB3A0}">
      <dsp:nvSpPr>
        <dsp:cNvPr id="0" name=""/>
        <dsp:cNvSpPr/>
      </dsp:nvSpPr>
      <dsp:spPr>
        <a:xfrm>
          <a:off x="0" y="3045330"/>
          <a:ext cx="6492875" cy="671580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5. Models Visualization </a:t>
          </a:r>
        </a:p>
      </dsp:txBody>
      <dsp:txXfrm>
        <a:off x="32784" y="3078114"/>
        <a:ext cx="6427307" cy="606012"/>
      </dsp:txXfrm>
    </dsp:sp>
    <dsp:sp modelId="{DCC3B3B1-6F11-47F1-AC58-CE6650517E9C}">
      <dsp:nvSpPr>
        <dsp:cNvPr id="0" name=""/>
        <dsp:cNvSpPr/>
      </dsp:nvSpPr>
      <dsp:spPr>
        <a:xfrm>
          <a:off x="0" y="3797550"/>
          <a:ext cx="6492875" cy="671580"/>
        </a:xfrm>
        <a:prstGeom prst="roundRect">
          <a:avLst/>
        </a:prstGeom>
        <a:solidFill>
          <a:schemeClr val="accent5">
            <a:hueOff val="1772600"/>
            <a:satOff val="-19909"/>
            <a:lumOff val="-42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6. Models Evaluation</a:t>
          </a:r>
        </a:p>
      </dsp:txBody>
      <dsp:txXfrm>
        <a:off x="32784" y="3830334"/>
        <a:ext cx="6427307" cy="606012"/>
      </dsp:txXfrm>
    </dsp:sp>
    <dsp:sp modelId="{A22838C2-10DB-43BC-A3B8-C16ADD59803B}">
      <dsp:nvSpPr>
        <dsp:cNvPr id="0" name=""/>
        <dsp:cNvSpPr/>
      </dsp:nvSpPr>
      <dsp:spPr>
        <a:xfrm>
          <a:off x="0" y="4549770"/>
          <a:ext cx="6492875" cy="67158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7. Comparison with Alphafold2</a:t>
          </a:r>
        </a:p>
      </dsp:txBody>
      <dsp:txXfrm>
        <a:off x="32784" y="4582554"/>
        <a:ext cx="6427307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EB0C0-BFDA-4C38-BB88-919E25FE60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FE1EB-E667-4029-93BA-8E1EAEE05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3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5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9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0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810C9-6DDC-4CA3-B13D-7DFCB15DC6E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05CA2F-F7FF-4222-9E69-7F537E4C64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2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predictioncenter.org/casp14/domains_summary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8579BDA7-3E6A-4C56-9338-8BC620162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2CD5D0-FE8A-4406-A9B1-F56B47679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72" y="1049470"/>
            <a:ext cx="10864236" cy="13529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000" dirty="0">
                <a:solidFill>
                  <a:srgbClr val="FFFFFF"/>
                </a:solidFill>
              </a:rPr>
              <a:t>Project 2 </a:t>
            </a:r>
            <a:br>
              <a:rPr lang="en-US" altLang="en-US" sz="5000" dirty="0">
                <a:solidFill>
                  <a:srgbClr val="FFFFFF"/>
                </a:solidFill>
              </a:rPr>
            </a:br>
            <a:r>
              <a:rPr lang="en-US" altLang="en-US" sz="5000" dirty="0">
                <a:solidFill>
                  <a:srgbClr val="FFFFFF"/>
                </a:solidFill>
              </a:rPr>
              <a:t>Template-based Protein Structure Modeling</a:t>
            </a:r>
            <a:endParaRPr lang="en-US" sz="5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22AB7-83A5-4F6E-AE1D-3E6E0F269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Jian Liu, </a:t>
            </a:r>
            <a:r>
              <a:rPr lang="en-US" dirty="0" err="1">
                <a:solidFill>
                  <a:srgbClr val="FFFFFF"/>
                </a:solidFill>
              </a:rPr>
              <a:t>Yanli</a:t>
            </a:r>
            <a:r>
              <a:rPr lang="en-US" dirty="0">
                <a:solidFill>
                  <a:srgbClr val="FFFFFF"/>
                </a:solidFill>
              </a:rPr>
              <a:t> Wang, Weinan Zhang</a:t>
            </a:r>
          </a:p>
        </p:txBody>
      </p:sp>
    </p:spTree>
    <p:extLst>
      <p:ext uri="{BB962C8B-B14F-4D97-AF65-F5344CB8AC3E}">
        <p14:creationId xmlns:p14="http://schemas.microsoft.com/office/powerpoint/2010/main" val="1845174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4BB0-9059-465C-9A66-B2BFBEA1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E0BE-3B57-4969-94C0-64D29314D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844" y="1799863"/>
            <a:ext cx="3550457" cy="4023360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Real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A5B3F-A6CB-43BB-B7F9-ADB60C712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8467" y="1799863"/>
            <a:ext cx="3550457" cy="4023360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Modeller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FE8C37-52FD-491E-A3B1-D3BAA4CDC668}"/>
              </a:ext>
            </a:extLst>
          </p:cNvPr>
          <p:cNvSpPr txBox="1">
            <a:spLocks/>
          </p:cNvSpPr>
          <p:nvPr/>
        </p:nvSpPr>
        <p:spPr>
          <a:xfrm>
            <a:off x="8272090" y="1799863"/>
            <a:ext cx="3550457" cy="40233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AlphaFold2</a:t>
            </a:r>
          </a:p>
        </p:txBody>
      </p:sp>
    </p:spTree>
    <p:extLst>
      <p:ext uri="{BB962C8B-B14F-4D97-AF65-F5344CB8AC3E}">
        <p14:creationId xmlns:p14="http://schemas.microsoft.com/office/powerpoint/2010/main" val="169540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D8D6-A326-4738-897B-2661F6F0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6" y="1785850"/>
            <a:ext cx="3200400" cy="2286000"/>
          </a:xfrm>
        </p:spPr>
        <p:txBody>
          <a:bodyPr/>
          <a:lstStyle/>
          <a:p>
            <a:r>
              <a:rPr lang="en-US" dirty="0"/>
              <a:t>Comparison of Modeller and AlphaFold2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CAFC-FC83-4EA7-8DF9-92A31D66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4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13D7-22F0-4B87-8276-618F5B58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4" y="1982893"/>
            <a:ext cx="3200400" cy="22860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Project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14F8E6-D777-41AF-AC23-EA0E70353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85506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78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C592-2E81-4833-898F-F4AC6C8B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Date Sharing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6E88881-2D91-4E51-AC74-23260FE787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5" b="6625"/>
          <a:stretch/>
        </p:blipFill>
        <p:spPr>
          <a:xfrm>
            <a:off x="15969" y="0"/>
            <a:ext cx="12156297" cy="49037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ED6B0-6380-45AD-92A4-90C85CD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cap="all" spc="200" dirty="0">
                <a:latin typeface="+mj-lt"/>
              </a:rPr>
              <a:t>Codes and testing results are sharing with group member by </a:t>
            </a:r>
            <a:r>
              <a:rPr lang="en-US" cap="all" spc="200" dirty="0" err="1">
                <a:latin typeface="+mj-lt"/>
              </a:rPr>
              <a:t>Github</a:t>
            </a:r>
            <a:endParaRPr lang="en-US" cap="all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419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1EAC-0D04-4F4A-8664-046CB416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84998"/>
            <a:ext cx="7467796" cy="1450757"/>
          </a:xfrm>
        </p:spPr>
        <p:txBody>
          <a:bodyPr>
            <a:normAutofit/>
          </a:bodyPr>
          <a:lstStyle/>
          <a:p>
            <a:r>
              <a:rPr lang="en-US" dirty="0"/>
              <a:t>Targets and Databases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2949-58EE-4F86-B9D1-AD1F6CA4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623" y="1835755"/>
            <a:ext cx="7055141" cy="4201885"/>
          </a:xfrm>
        </p:spPr>
        <p:txBody>
          <a:bodyPr>
            <a:normAutofit/>
          </a:bodyPr>
          <a:lstStyle/>
          <a:p>
            <a:r>
              <a:rPr lang="en-US" dirty="0"/>
              <a:t> Three template-based targes from CASP14 website </a:t>
            </a:r>
            <a:r>
              <a:rPr lang="en-US" sz="1600" dirty="0"/>
              <a:t>(</a:t>
            </a:r>
            <a:r>
              <a:rPr lang="en-US" altLang="en-US" sz="1600" u="sng" dirty="0">
                <a:solidFill>
                  <a:srgbClr val="00B0F0"/>
                </a:solidFill>
                <a:hlinkClick r:id="rId2"/>
              </a:rPr>
              <a:t>https://predictioncenter.org/casp14/domains_summary.cgi</a:t>
            </a:r>
            <a:r>
              <a:rPr lang="en-US" altLang="en-US" sz="1600" dirty="0"/>
              <a:t>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Two databases</a:t>
            </a:r>
          </a:p>
          <a:p>
            <a:pPr marL="0" indent="0">
              <a:buNone/>
            </a:pPr>
            <a:r>
              <a:rPr lang="en-US" alt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PDB</a:t>
            </a:r>
            <a:r>
              <a:rPr lang="en-US" altLang="en-US" dirty="0"/>
              <a:t>                    </a:t>
            </a:r>
          </a:p>
          <a:p>
            <a:pPr marL="0" indent="0">
              <a:buNone/>
            </a:pPr>
            <a:r>
              <a:rPr lang="en-US" alt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PDB</a:t>
            </a:r>
            <a:r>
              <a:rPr lang="en-US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70</a:t>
            </a:r>
            <a:endParaRPr lang="en-US" alt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10302-34EB-453E-9CBA-9D5AD629E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03" r="42690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6B8760-8D61-4C64-8DC0-4FD0648F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57682"/>
              </p:ext>
            </p:extLst>
          </p:nvPr>
        </p:nvGraphicFramePr>
        <p:xfrm>
          <a:off x="5013822" y="2521646"/>
          <a:ext cx="4756380" cy="1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460">
                  <a:extLst>
                    <a:ext uri="{9D8B030D-6E8A-4147-A177-3AD203B41FA5}">
                      <a16:colId xmlns:a16="http://schemas.microsoft.com/office/drawing/2014/main" val="4232384460"/>
                    </a:ext>
                  </a:extLst>
                </a:gridCol>
                <a:gridCol w="1585460">
                  <a:extLst>
                    <a:ext uri="{9D8B030D-6E8A-4147-A177-3AD203B41FA5}">
                      <a16:colId xmlns:a16="http://schemas.microsoft.com/office/drawing/2014/main" val="3635477074"/>
                    </a:ext>
                  </a:extLst>
                </a:gridCol>
                <a:gridCol w="1585460">
                  <a:extLst>
                    <a:ext uri="{9D8B030D-6E8A-4147-A177-3AD203B41FA5}">
                      <a16:colId xmlns:a16="http://schemas.microsoft.com/office/drawing/2014/main" val="1967821382"/>
                    </a:ext>
                  </a:extLst>
                </a:gridCol>
              </a:tblGrid>
              <a:tr h="382433">
                <a:tc>
                  <a:txBody>
                    <a:bodyPr/>
                    <a:lstStyle/>
                    <a:p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pdbcode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69413"/>
                  </a:ext>
                </a:extLst>
              </a:tr>
              <a:tr h="382433">
                <a:tc>
                  <a:txBody>
                    <a:bodyPr/>
                    <a:lstStyle/>
                    <a:p>
                      <a:r>
                        <a:rPr lang="en-US" dirty="0"/>
                        <a:t>T1026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TBM-hard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6s44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75524"/>
                  </a:ext>
                </a:extLst>
              </a:tr>
              <a:tr h="382433">
                <a:tc>
                  <a:txBody>
                    <a:bodyPr/>
                    <a:lstStyle/>
                    <a:p>
                      <a:r>
                        <a:rPr lang="en-US" dirty="0"/>
                        <a:t>T1030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altLang="zh-CN" dirty="0"/>
                        <a:t>poo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235"/>
                  </a:ext>
                </a:extLst>
              </a:tr>
              <a:tr h="382433">
                <a:tc>
                  <a:txBody>
                    <a:bodyPr/>
                    <a:lstStyle/>
                    <a:p>
                      <a:r>
                        <a:rPr lang="en-US" dirty="0"/>
                        <a:t>T1032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TBM-hard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6n64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7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57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EF30-145E-4329-BC1C-119DCFF9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1274"/>
            <a:ext cx="10058400" cy="1450757"/>
          </a:xfrm>
        </p:spPr>
        <p:txBody>
          <a:bodyPr/>
          <a:lstStyle/>
          <a:p>
            <a:r>
              <a:rPr lang="en-US" dirty="0"/>
              <a:t>Models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E1E8-DE17-4E19-9B17-A6ADB4E7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65" y="2623972"/>
            <a:ext cx="2694543" cy="352180"/>
          </a:xfrm>
          <a:ln w="19050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zh-CN" dirty="0"/>
              <a:t>T1026 </a:t>
            </a:r>
            <a:r>
              <a:rPr lang="en-US" dirty="0"/>
              <a:t>Sequence (FASTA)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D19158-06AE-4ABA-ABA9-165CA31B101B}"/>
              </a:ext>
            </a:extLst>
          </p:cNvPr>
          <p:cNvCxnSpPr>
            <a:cxnSpLocks/>
          </p:cNvCxnSpPr>
          <p:nvPr/>
        </p:nvCxnSpPr>
        <p:spPr>
          <a:xfrm>
            <a:off x="3422708" y="2800062"/>
            <a:ext cx="20385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F952A8-0F20-4A94-AF94-EC82768BB161}"/>
              </a:ext>
            </a:extLst>
          </p:cNvPr>
          <p:cNvSpPr txBox="1">
            <a:spLocks/>
          </p:cNvSpPr>
          <p:nvPr/>
        </p:nvSpPr>
        <p:spPr>
          <a:xfrm>
            <a:off x="3833769" y="2477680"/>
            <a:ext cx="1182848" cy="29258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JackHMMER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82421E-765C-451A-AE72-2409C6FB9A14}"/>
              </a:ext>
            </a:extLst>
          </p:cNvPr>
          <p:cNvSpPr txBox="1">
            <a:spLocks/>
          </p:cNvSpPr>
          <p:nvPr/>
        </p:nvSpPr>
        <p:spPr>
          <a:xfrm>
            <a:off x="5461234" y="2623972"/>
            <a:ext cx="1812022" cy="35218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T1026 </a:t>
            </a:r>
            <a:r>
              <a:rPr lang="en-US" dirty="0"/>
              <a:t>msa (sto)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9ABA1-4C04-43BF-91FA-4D1ADF9CB342}"/>
              </a:ext>
            </a:extLst>
          </p:cNvPr>
          <p:cNvCxnSpPr>
            <a:cxnSpLocks/>
          </p:cNvCxnSpPr>
          <p:nvPr/>
        </p:nvCxnSpPr>
        <p:spPr>
          <a:xfrm>
            <a:off x="7273256" y="2793569"/>
            <a:ext cx="20385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8F6AFE-4F42-4786-8A24-C284FD524AB9}"/>
              </a:ext>
            </a:extLst>
          </p:cNvPr>
          <p:cNvSpPr txBox="1">
            <a:spLocks/>
          </p:cNvSpPr>
          <p:nvPr/>
        </p:nvSpPr>
        <p:spPr>
          <a:xfrm>
            <a:off x="7684317" y="2477680"/>
            <a:ext cx="562061" cy="28609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Code</a:t>
            </a:r>
            <a:endParaRPr 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933177-5E90-493C-B46C-2D32A070EF90}"/>
              </a:ext>
            </a:extLst>
          </p:cNvPr>
          <p:cNvSpPr txBox="1">
            <a:spLocks/>
          </p:cNvSpPr>
          <p:nvPr/>
        </p:nvSpPr>
        <p:spPr>
          <a:xfrm>
            <a:off x="9310102" y="2624007"/>
            <a:ext cx="1812022" cy="35218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T1026 </a:t>
            </a:r>
            <a:r>
              <a:rPr lang="en-US" dirty="0"/>
              <a:t>msa (a3m)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9D8FD8-7741-4C9E-AEC5-9F3777CDF3D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216113" y="2976187"/>
            <a:ext cx="0" cy="9582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BAE185E-255A-48A7-8DDE-36F61EE7B0FA}"/>
              </a:ext>
            </a:extLst>
          </p:cNvPr>
          <p:cNvSpPr txBox="1">
            <a:spLocks/>
          </p:cNvSpPr>
          <p:nvPr/>
        </p:nvSpPr>
        <p:spPr>
          <a:xfrm>
            <a:off x="9456769" y="3942580"/>
            <a:ext cx="1552244" cy="35218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 Templates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A0A5DDD-E623-4C93-A4EB-EB72D87D5610}"/>
              </a:ext>
            </a:extLst>
          </p:cNvPr>
          <p:cNvSpPr txBox="1">
            <a:spLocks/>
          </p:cNvSpPr>
          <p:nvPr/>
        </p:nvSpPr>
        <p:spPr>
          <a:xfrm>
            <a:off x="10325376" y="3130725"/>
            <a:ext cx="1725751" cy="310636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HHsearch</a:t>
            </a:r>
            <a:r>
              <a:rPr lang="en-US" sz="1600" dirty="0"/>
              <a:t>(HHsuit</a:t>
            </a:r>
            <a:r>
              <a:rPr lang="en-US" altLang="zh-CN" sz="1600" dirty="0"/>
              <a:t>e</a:t>
            </a:r>
            <a:r>
              <a:rPr lang="en-US" sz="1600" dirty="0"/>
              <a:t>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A455C98-819D-401E-A6BE-F0F16009D2AE}"/>
              </a:ext>
            </a:extLst>
          </p:cNvPr>
          <p:cNvSpPr txBox="1">
            <a:spLocks/>
          </p:cNvSpPr>
          <p:nvPr/>
        </p:nvSpPr>
        <p:spPr>
          <a:xfrm>
            <a:off x="9310102" y="3137701"/>
            <a:ext cx="776122" cy="308618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PDB 70</a:t>
            </a:r>
            <a:endParaRPr lang="en-US" sz="16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B1D11AC-A0EA-4DC0-9B14-A6EE84001BF3}"/>
              </a:ext>
            </a:extLst>
          </p:cNvPr>
          <p:cNvSpPr txBox="1">
            <a:spLocks/>
          </p:cNvSpPr>
          <p:nvPr/>
        </p:nvSpPr>
        <p:spPr>
          <a:xfrm>
            <a:off x="6940076" y="3942580"/>
            <a:ext cx="440281" cy="35218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Pir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10DAA-C231-45D1-8633-5477FA22AC68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7380357" y="4118670"/>
            <a:ext cx="207641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A13D3F8-5324-4833-B109-975495D9FBF7}"/>
              </a:ext>
            </a:extLst>
          </p:cNvPr>
          <p:cNvSpPr txBox="1">
            <a:spLocks/>
          </p:cNvSpPr>
          <p:nvPr/>
        </p:nvSpPr>
        <p:spPr>
          <a:xfrm>
            <a:off x="8110478" y="3750604"/>
            <a:ext cx="555350" cy="29258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Code</a:t>
            </a:r>
            <a:endParaRPr lang="en-US" sz="16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1250692C-EA31-4ACB-9435-3F11BCDFAC7D}"/>
              </a:ext>
            </a:extLst>
          </p:cNvPr>
          <p:cNvSpPr txBox="1">
            <a:spLocks/>
          </p:cNvSpPr>
          <p:nvPr/>
        </p:nvSpPr>
        <p:spPr>
          <a:xfrm>
            <a:off x="3540153" y="3936087"/>
            <a:ext cx="1323511" cy="35218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3D Structure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B6CEC5-665B-43A5-A7DE-040199B262C9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4863664" y="4112177"/>
            <a:ext cx="207641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28BDAE7-7801-4B44-AB12-6326662AF9A9}"/>
              </a:ext>
            </a:extLst>
          </p:cNvPr>
          <p:cNvSpPr txBox="1">
            <a:spLocks/>
          </p:cNvSpPr>
          <p:nvPr/>
        </p:nvSpPr>
        <p:spPr>
          <a:xfrm>
            <a:off x="5310446" y="3771600"/>
            <a:ext cx="1182848" cy="29258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Modeller</a:t>
            </a:r>
            <a:endParaRPr lang="en-US" sz="1600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191F92B-235F-489F-A84C-DAF5661532CD}"/>
              </a:ext>
            </a:extLst>
          </p:cNvPr>
          <p:cNvSpPr txBox="1">
            <a:spLocks/>
          </p:cNvSpPr>
          <p:nvPr/>
        </p:nvSpPr>
        <p:spPr>
          <a:xfrm>
            <a:off x="6644291" y="5101911"/>
            <a:ext cx="1182848" cy="29258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AlphaFold2</a:t>
            </a:r>
            <a:endParaRPr lang="en-US" sz="16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B56F9A2-E9DE-4A9A-A48E-417C2BD15B6E}"/>
              </a:ext>
            </a:extLst>
          </p:cNvPr>
          <p:cNvSpPr txBox="1">
            <a:spLocks/>
          </p:cNvSpPr>
          <p:nvPr/>
        </p:nvSpPr>
        <p:spPr>
          <a:xfrm>
            <a:off x="3540153" y="4818478"/>
            <a:ext cx="1323511" cy="35218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3D Structure</a:t>
            </a:r>
            <a:endParaRPr lang="en-US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0EC79B9-B0F5-448A-8815-1379F165B4F4}"/>
              </a:ext>
            </a:extLst>
          </p:cNvPr>
          <p:cNvCxnSpPr>
            <a:stCxn id="38" idx="1"/>
          </p:cNvCxnSpPr>
          <p:nvPr/>
        </p:nvCxnSpPr>
        <p:spPr>
          <a:xfrm rot="10800000" flipV="1">
            <a:off x="1879135" y="4112176"/>
            <a:ext cx="1661019" cy="441195"/>
          </a:xfrm>
          <a:prstGeom prst="bentConnector3">
            <a:avLst>
              <a:gd name="adj1" fmla="val 6262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C58DA3D-5C52-44C2-BE22-FE97B07CBC8A}"/>
              </a:ext>
            </a:extLst>
          </p:cNvPr>
          <p:cNvCxnSpPr>
            <a:cxnSpLocks/>
          </p:cNvCxnSpPr>
          <p:nvPr/>
        </p:nvCxnSpPr>
        <p:spPr>
          <a:xfrm rot="10800000">
            <a:off x="1879134" y="4540626"/>
            <a:ext cx="1661019" cy="441196"/>
          </a:xfrm>
          <a:prstGeom prst="bentConnector3">
            <a:avLst>
              <a:gd name="adj1" fmla="val 6262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16F5FA0-98EF-4EC0-B6FA-397DCB1252AB}"/>
              </a:ext>
            </a:extLst>
          </p:cNvPr>
          <p:cNvSpPr/>
          <p:nvPr/>
        </p:nvSpPr>
        <p:spPr>
          <a:xfrm>
            <a:off x="623710" y="4232898"/>
            <a:ext cx="132351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Winner?</a:t>
            </a:r>
            <a:endParaRPr lang="en-US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88AE2180-B0DA-48EE-9C94-42BED7FFA34D}"/>
              </a:ext>
            </a:extLst>
          </p:cNvPr>
          <p:cNvSpPr txBox="1">
            <a:spLocks/>
          </p:cNvSpPr>
          <p:nvPr/>
        </p:nvSpPr>
        <p:spPr>
          <a:xfrm>
            <a:off x="8885620" y="5419618"/>
            <a:ext cx="2694543" cy="35218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T1026 </a:t>
            </a:r>
            <a:r>
              <a:rPr lang="en-US"/>
              <a:t>Sequence (FASTA)</a:t>
            </a:r>
            <a:endParaRPr lang="en-US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2FC46B-7FD8-4702-A46C-3A5198DF0B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35751" y="2497355"/>
            <a:ext cx="425050" cy="5369228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66D56C-0773-4ECB-9CCD-8DB042879761}"/>
              </a:ext>
            </a:extLst>
          </p:cNvPr>
          <p:cNvCxnSpPr>
            <a:stCxn id="17" idx="2"/>
          </p:cNvCxnSpPr>
          <p:nvPr/>
        </p:nvCxnSpPr>
        <p:spPr>
          <a:xfrm>
            <a:off x="10232891" y="4294760"/>
            <a:ext cx="1" cy="687062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20F46AC-F69A-46BF-8BF9-7C3CE1FF0165}"/>
              </a:ext>
            </a:extLst>
          </p:cNvPr>
          <p:cNvSpPr txBox="1">
            <a:spLocks/>
          </p:cNvSpPr>
          <p:nvPr/>
        </p:nvSpPr>
        <p:spPr>
          <a:xfrm>
            <a:off x="10325375" y="3500388"/>
            <a:ext cx="1725751" cy="310636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HMMER</a:t>
            </a:r>
            <a:endParaRPr lang="en-US" sz="1600" dirty="0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73B4DDF2-6825-47AF-B265-CCE090AC768A}"/>
              </a:ext>
            </a:extLst>
          </p:cNvPr>
          <p:cNvSpPr txBox="1">
            <a:spLocks/>
          </p:cNvSpPr>
          <p:nvPr/>
        </p:nvSpPr>
        <p:spPr>
          <a:xfrm>
            <a:off x="9310102" y="3479424"/>
            <a:ext cx="776122" cy="308618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PDB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11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4BB0-9059-465C-9A66-B2BFBEA1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9398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Templates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F3C15F-502D-421C-A55A-6D8D4D0EDC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953" y="1866006"/>
            <a:ext cx="3941348" cy="1376412"/>
          </a:xfrm>
          <a:ln>
            <a:solidFill>
              <a:srgbClr val="0070C0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C5B9F9-824E-4BE3-8548-A00DF5F9F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8076" y="1866006"/>
            <a:ext cx="3551238" cy="2952577"/>
          </a:xfrm>
          <a:ln>
            <a:solidFill>
              <a:srgbClr val="0070C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4D6BC4-08A6-4543-B12C-9BBAEE76D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052" y="1866005"/>
            <a:ext cx="3596403" cy="295257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DBED4-02E8-4F9D-8A02-8BBD21082A83}"/>
              </a:ext>
            </a:extLst>
          </p:cNvPr>
          <p:cNvSpPr txBox="1"/>
          <p:nvPr/>
        </p:nvSpPr>
        <p:spPr>
          <a:xfrm>
            <a:off x="2045876" y="4966174"/>
            <a:ext cx="83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T1026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5B8C6-0F1E-402E-A1BF-3194A3AC3694}"/>
              </a:ext>
            </a:extLst>
          </p:cNvPr>
          <p:cNvSpPr txBox="1"/>
          <p:nvPr/>
        </p:nvSpPr>
        <p:spPr>
          <a:xfrm>
            <a:off x="5934944" y="4966174"/>
            <a:ext cx="83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T1030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11C83-EA39-479D-B05F-8429C25EF18D}"/>
              </a:ext>
            </a:extLst>
          </p:cNvPr>
          <p:cNvSpPr txBox="1"/>
          <p:nvPr/>
        </p:nvSpPr>
        <p:spPr>
          <a:xfrm>
            <a:off x="9637502" y="4966174"/>
            <a:ext cx="83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T1032</a:t>
            </a:r>
          </a:p>
        </p:txBody>
      </p:sp>
    </p:spTree>
    <p:extLst>
      <p:ext uri="{BB962C8B-B14F-4D97-AF65-F5344CB8AC3E}">
        <p14:creationId xmlns:p14="http://schemas.microsoft.com/office/powerpoint/2010/main" val="424077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37F84A-22C8-4FBB-B0CF-C5AD037B7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72" y="124179"/>
            <a:ext cx="8787655" cy="61522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BCD208-8FC7-41BC-929D-54371264E550}"/>
              </a:ext>
            </a:extLst>
          </p:cNvPr>
          <p:cNvSpPr txBox="1"/>
          <p:nvPr/>
        </p:nvSpPr>
        <p:spPr>
          <a:xfrm>
            <a:off x="7208322" y="6388925"/>
            <a:ext cx="55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screen</a:t>
            </a:r>
            <a:r>
              <a:rPr lang="en-US" altLang="zh-CN" dirty="0"/>
              <a:t>shot</a:t>
            </a:r>
            <a:r>
              <a:rPr lang="en-US" dirty="0"/>
              <a:t> of one PPT page from Dr. Chen’s class</a:t>
            </a:r>
          </a:p>
        </p:txBody>
      </p:sp>
    </p:spTree>
    <p:extLst>
      <p:ext uri="{BB962C8B-B14F-4D97-AF65-F5344CB8AC3E}">
        <p14:creationId xmlns:p14="http://schemas.microsoft.com/office/powerpoint/2010/main" val="226809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4BB0-9059-465C-9A66-B2BFBEA1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075" y="263527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Models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E0BE-3B57-4969-94C0-64D2931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2400" dirty="0"/>
              <a:t>1. TM-</a:t>
            </a:r>
            <a:r>
              <a:rPr lang="en-US" altLang="zh-CN" sz="2400" dirty="0"/>
              <a:t>score</a:t>
            </a:r>
            <a:endParaRPr lang="en-US" sz="2400" dirty="0"/>
          </a:p>
          <a:p>
            <a:r>
              <a:rPr lang="en-US" sz="2400" dirty="0"/>
              <a:t>2. GDT-TS</a:t>
            </a:r>
          </a:p>
          <a:p>
            <a:r>
              <a:rPr lang="en-US" sz="2400" dirty="0"/>
              <a:t>3. RMSD</a:t>
            </a:r>
          </a:p>
          <a:p>
            <a:r>
              <a:rPr lang="en-US" sz="2400" dirty="0"/>
              <a:t>4. Molporbity</a:t>
            </a:r>
          </a:p>
        </p:txBody>
      </p:sp>
      <p:pic>
        <p:nvPicPr>
          <p:cNvPr id="5" name="Picture 4" descr="Manometer beer equipment">
            <a:extLst>
              <a:ext uri="{FF2B5EF4-FFF2-40B4-BE49-F238E27FC236}">
                <a16:creationId xmlns:a16="http://schemas.microsoft.com/office/drawing/2014/main" id="{1534D87D-A49C-4CC5-AF97-FBFAEB85D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75" r="15043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A8BA-A5CB-4664-95D8-3D74F093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9FD6F3-4BE9-46CE-A8E5-34F311961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030536"/>
              </p:ext>
            </p:extLst>
          </p:nvPr>
        </p:nvGraphicFramePr>
        <p:xfrm>
          <a:off x="1097280" y="2159001"/>
          <a:ext cx="967047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93">
                  <a:extLst>
                    <a:ext uri="{9D8B030D-6E8A-4147-A177-3AD203B41FA5}">
                      <a16:colId xmlns:a16="http://schemas.microsoft.com/office/drawing/2014/main" val="1714198973"/>
                    </a:ext>
                  </a:extLst>
                </a:gridCol>
                <a:gridCol w="1821773">
                  <a:extLst>
                    <a:ext uri="{9D8B030D-6E8A-4147-A177-3AD203B41FA5}">
                      <a16:colId xmlns:a16="http://schemas.microsoft.com/office/drawing/2014/main" val="1175055434"/>
                    </a:ext>
                  </a:extLst>
                </a:gridCol>
                <a:gridCol w="1925968">
                  <a:extLst>
                    <a:ext uri="{9D8B030D-6E8A-4147-A177-3AD203B41FA5}">
                      <a16:colId xmlns:a16="http://schemas.microsoft.com/office/drawing/2014/main" val="1387052719"/>
                    </a:ext>
                  </a:extLst>
                </a:gridCol>
                <a:gridCol w="1925968">
                  <a:extLst>
                    <a:ext uri="{9D8B030D-6E8A-4147-A177-3AD203B41FA5}">
                      <a16:colId xmlns:a16="http://schemas.microsoft.com/office/drawing/2014/main" val="298266969"/>
                    </a:ext>
                  </a:extLst>
                </a:gridCol>
                <a:gridCol w="1925968">
                  <a:extLst>
                    <a:ext uri="{9D8B030D-6E8A-4147-A177-3AD203B41FA5}">
                      <a16:colId xmlns:a16="http://schemas.microsoft.com/office/drawing/2014/main" val="284849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lt"/>
                        </a:rPr>
                        <a:t>TM-score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GDT-TS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RMSD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Molprobity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7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T1026(Modeller)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31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T1032(Modeller)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05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T1038(Modeller)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83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T1026(AlphaFold2)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7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T1032(AlphaFold2)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91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T1038(AlphaFold2)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839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Average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48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713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225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Project 2  Template-based Protein Structure Modeling</vt:lpstr>
      <vt:lpstr>Project Plan</vt:lpstr>
      <vt:lpstr>Date Sharing</vt:lpstr>
      <vt:lpstr>Targets and Databases Collection</vt:lpstr>
      <vt:lpstr>Models Generation</vt:lpstr>
      <vt:lpstr>Templates</vt:lpstr>
      <vt:lpstr>PowerPoint Presentation</vt:lpstr>
      <vt:lpstr>Models Evaluation</vt:lpstr>
      <vt:lpstr>Models evaluation</vt:lpstr>
      <vt:lpstr>Models Visualization</vt:lpstr>
      <vt:lpstr>Comparison of Modeller and AlphaFold2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Analyze COVID-19 Spike Protein Sequence and 5 “all group” CASP15 Single-chain Protein Targets – Build and Analyze and visualize multiple sequence alignments of these proteins</dc:title>
  <dc:creator>Liu, Jian (MU-Student)</dc:creator>
  <cp:lastModifiedBy>Zhang, Weinan (MU-Student)</cp:lastModifiedBy>
  <cp:revision>14</cp:revision>
  <dcterms:created xsi:type="dcterms:W3CDTF">2022-02-15T20:50:14Z</dcterms:created>
  <dcterms:modified xsi:type="dcterms:W3CDTF">2022-03-07T19:20:17Z</dcterms:modified>
</cp:coreProperties>
</file>