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6" r:id="rId1"/>
  </p:sldMasterIdLst>
  <p:notesMasterIdLst>
    <p:notesMasterId r:id="rId23"/>
  </p:notesMasterIdLst>
  <p:sldIdLst>
    <p:sldId id="256" r:id="rId2"/>
    <p:sldId id="260" r:id="rId3"/>
    <p:sldId id="258" r:id="rId4"/>
    <p:sldId id="259" r:id="rId5"/>
    <p:sldId id="261" r:id="rId6"/>
    <p:sldId id="262" r:id="rId7"/>
    <p:sldId id="263" r:id="rId8"/>
    <p:sldId id="264" r:id="rId9"/>
    <p:sldId id="271" r:id="rId10"/>
    <p:sldId id="273" r:id="rId11"/>
    <p:sldId id="272" r:id="rId12"/>
    <p:sldId id="274" r:id="rId13"/>
    <p:sldId id="266" r:id="rId14"/>
    <p:sldId id="267" r:id="rId15"/>
    <p:sldId id="268" r:id="rId16"/>
    <p:sldId id="275" r:id="rId17"/>
    <p:sldId id="269" r:id="rId18"/>
    <p:sldId id="276" r:id="rId19"/>
    <p:sldId id="270" r:id="rId20"/>
    <p:sldId id="277" r:id="rId21"/>
    <p:sldId id="257"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603" autoAdjust="0"/>
  </p:normalViewPr>
  <p:slideViewPr>
    <p:cSldViewPr snapToGrid="0">
      <p:cViewPr>
        <p:scale>
          <a:sx n="100" d="100"/>
          <a:sy n="100" d="100"/>
        </p:scale>
        <p:origin x="3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B9ABC-60E0-479A-B0FE-9DDAFCA1E0E6}" type="datetimeFigureOut">
              <a:rPr lang="zh-CN" altLang="en-US" smtClean="0"/>
              <a:t>2023/4/3</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6A0893-F076-4402-A609-8E81F0B1BE3B}" type="slidenum">
              <a:rPr lang="zh-CN" altLang="en-US" smtClean="0"/>
              <a:t>‹#›</a:t>
            </a:fld>
            <a:endParaRPr lang="zh-CN" altLang="en-US"/>
          </a:p>
        </p:txBody>
      </p:sp>
    </p:spTree>
    <p:extLst>
      <p:ext uri="{BB962C8B-B14F-4D97-AF65-F5344CB8AC3E}">
        <p14:creationId xmlns:p14="http://schemas.microsoft.com/office/powerpoint/2010/main" val="1640628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Hello everyone. I  am Tang. I would like to introduce the paper: tool for the body.</a:t>
            </a:r>
            <a:endParaRPr lang="zh-CN" altLang="en-US" dirty="0"/>
          </a:p>
        </p:txBody>
      </p:sp>
      <p:sp>
        <p:nvSpPr>
          <p:cNvPr id="4" name="Slide Number Placeholder 3"/>
          <p:cNvSpPr>
            <a:spLocks noGrp="1"/>
          </p:cNvSpPr>
          <p:nvPr>
            <p:ph type="sldNum" sz="quarter" idx="5"/>
          </p:nvPr>
        </p:nvSpPr>
        <p:spPr/>
        <p:txBody>
          <a:bodyPr/>
          <a:lstStyle/>
          <a:p>
            <a:fld id="{916A0893-F076-4402-A609-8E81F0B1BE3B}" type="slidenum">
              <a:rPr lang="zh-CN" altLang="en-US" smtClean="0"/>
              <a:t>1</a:t>
            </a:fld>
            <a:endParaRPr lang="zh-CN" altLang="en-US"/>
          </a:p>
        </p:txBody>
      </p:sp>
    </p:spTree>
    <p:extLst>
      <p:ext uri="{BB962C8B-B14F-4D97-AF65-F5344CB8AC3E}">
        <p14:creationId xmlns:p14="http://schemas.microsoft.com/office/powerpoint/2010/main" val="416377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916A0893-F076-4402-A609-8E81F0B1BE3B}" type="slidenum">
              <a:rPr lang="zh-CN" altLang="en-US" smtClean="0"/>
              <a:t>10</a:t>
            </a:fld>
            <a:endParaRPr lang="zh-CN" altLang="en-US"/>
          </a:p>
        </p:txBody>
      </p:sp>
    </p:spTree>
    <p:extLst>
      <p:ext uri="{BB962C8B-B14F-4D97-AF65-F5344CB8AC3E}">
        <p14:creationId xmlns:p14="http://schemas.microsoft.com/office/powerpoint/2010/main" val="1010389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Inspired by these experiments about monkeys, the researchers investigated the </a:t>
            </a:r>
            <a:r>
              <a:rPr lang="en-US" altLang="zh-CN" dirty="0" err="1"/>
              <a:t>behavioural</a:t>
            </a:r>
            <a:r>
              <a:rPr lang="en-US" altLang="zh-CN" dirty="0"/>
              <a:t> effects of tool-use in human observers and wanted to identify .</a:t>
            </a:r>
          </a:p>
        </p:txBody>
      </p:sp>
      <p:sp>
        <p:nvSpPr>
          <p:cNvPr id="4" name="Slide Number Placeholder 3"/>
          <p:cNvSpPr>
            <a:spLocks noGrp="1"/>
          </p:cNvSpPr>
          <p:nvPr>
            <p:ph type="sldNum" sz="quarter" idx="5"/>
          </p:nvPr>
        </p:nvSpPr>
        <p:spPr/>
        <p:txBody>
          <a:bodyPr/>
          <a:lstStyle/>
          <a:p>
            <a:fld id="{916A0893-F076-4402-A609-8E81F0B1BE3B}" type="slidenum">
              <a:rPr lang="zh-CN" altLang="en-US" smtClean="0"/>
              <a:t>11</a:t>
            </a:fld>
            <a:endParaRPr lang="zh-CN" altLang="en-US"/>
          </a:p>
        </p:txBody>
      </p:sp>
    </p:spTree>
    <p:extLst>
      <p:ext uri="{BB962C8B-B14F-4D97-AF65-F5344CB8AC3E}">
        <p14:creationId xmlns:p14="http://schemas.microsoft.com/office/powerpoint/2010/main" val="2628002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916A0893-F076-4402-A609-8E81F0B1BE3B}" type="slidenum">
              <a:rPr lang="zh-CN" altLang="en-US" smtClean="0"/>
              <a:t>12</a:t>
            </a:fld>
            <a:endParaRPr lang="zh-CN" altLang="en-US"/>
          </a:p>
        </p:txBody>
      </p:sp>
    </p:spTree>
    <p:extLst>
      <p:ext uri="{BB962C8B-B14F-4D97-AF65-F5344CB8AC3E}">
        <p14:creationId xmlns:p14="http://schemas.microsoft.com/office/powerpoint/2010/main" val="1637192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result was surprising. After crossing the tools, even though the hands and LED distractors remains the same, the result changes a lot. </a:t>
            </a:r>
          </a:p>
          <a:p>
            <a:r>
              <a:rPr lang="en-US" altLang="zh-CN" dirty="0"/>
              <a:t>What it tells was that </a:t>
            </a:r>
          </a:p>
          <a:p>
            <a:endParaRPr lang="zh-CN" altLang="en-US" dirty="0"/>
          </a:p>
        </p:txBody>
      </p:sp>
      <p:sp>
        <p:nvSpPr>
          <p:cNvPr id="4" name="Slide Number Placeholder 3"/>
          <p:cNvSpPr>
            <a:spLocks noGrp="1"/>
          </p:cNvSpPr>
          <p:nvPr>
            <p:ph type="sldNum" sz="quarter" idx="5"/>
          </p:nvPr>
        </p:nvSpPr>
        <p:spPr/>
        <p:txBody>
          <a:bodyPr/>
          <a:lstStyle/>
          <a:p>
            <a:fld id="{916A0893-F076-4402-A609-8E81F0B1BE3B}" type="slidenum">
              <a:rPr lang="zh-CN" altLang="en-US" smtClean="0"/>
              <a:t>13</a:t>
            </a:fld>
            <a:endParaRPr lang="zh-CN" altLang="en-US"/>
          </a:p>
        </p:txBody>
      </p:sp>
    </p:spTree>
    <p:extLst>
      <p:ext uri="{BB962C8B-B14F-4D97-AF65-F5344CB8AC3E}">
        <p14:creationId xmlns:p14="http://schemas.microsoft.com/office/powerpoint/2010/main" val="465088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916A0893-F076-4402-A609-8E81F0B1BE3B}" type="slidenum">
              <a:rPr lang="zh-CN" altLang="en-US" smtClean="0"/>
              <a:t>17</a:t>
            </a:fld>
            <a:endParaRPr lang="zh-CN" altLang="en-US"/>
          </a:p>
        </p:txBody>
      </p:sp>
    </p:spTree>
    <p:extLst>
      <p:ext uri="{BB962C8B-B14F-4D97-AF65-F5344CB8AC3E}">
        <p14:creationId xmlns:p14="http://schemas.microsoft.com/office/powerpoint/2010/main" val="3850882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916A0893-F076-4402-A609-8E81F0B1BE3B}" type="slidenum">
              <a:rPr lang="zh-CN" altLang="en-US" smtClean="0"/>
              <a:t>18</a:t>
            </a:fld>
            <a:endParaRPr lang="zh-CN" altLang="en-US"/>
          </a:p>
        </p:txBody>
      </p:sp>
    </p:spTree>
    <p:extLst>
      <p:ext uri="{BB962C8B-B14F-4D97-AF65-F5344CB8AC3E}">
        <p14:creationId xmlns:p14="http://schemas.microsoft.com/office/powerpoint/2010/main" val="2833579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This review has examined a specific aspect of research on tool use, namely, to what extent the effective use of a tool can induce a plastic modification of the body representation in the brain. This sheds light not only on some basic neural mechanisms of tool-use, but also on some general mechanisms of body representation [4,5] and their relationship with the multimodal representation of </a:t>
            </a:r>
            <a:r>
              <a:rPr lang="en-US" altLang="zh-CN" dirty="0" err="1"/>
              <a:t>extrapersonal</a:t>
            </a:r>
            <a:r>
              <a:rPr lang="en-US" altLang="zh-CN" dirty="0"/>
              <a:t> space for action</a:t>
            </a:r>
            <a:endParaRPr lang="zh-CN" altLang="en-US" dirty="0"/>
          </a:p>
          <a:p>
            <a:endParaRPr lang="en-US" altLang="zh-CN" dirty="0"/>
          </a:p>
          <a:p>
            <a:r>
              <a:rPr lang="en-US" altLang="zh-CN" dirty="0"/>
              <a:t>although in the experiments, the monkeys are smart and have the ability to use the tools. It doesn’t mean that they have the ability to evolve into human beings. Humans’ brains are much more complex than the monkeys, that’s also the reason why we can’t simply apply the same experiments and results from the monkeys to humans. The planet of the apes(apps) is still far from us.</a:t>
            </a:r>
            <a:endParaRPr lang="zh-CN" altLang="en-US" dirty="0"/>
          </a:p>
        </p:txBody>
      </p:sp>
      <p:sp>
        <p:nvSpPr>
          <p:cNvPr id="4" name="Slide Number Placeholder 3"/>
          <p:cNvSpPr>
            <a:spLocks noGrp="1"/>
          </p:cNvSpPr>
          <p:nvPr>
            <p:ph type="sldNum" sz="quarter" idx="5"/>
          </p:nvPr>
        </p:nvSpPr>
        <p:spPr/>
        <p:txBody>
          <a:bodyPr/>
          <a:lstStyle/>
          <a:p>
            <a:fld id="{916A0893-F076-4402-A609-8E81F0B1BE3B}" type="slidenum">
              <a:rPr lang="zh-CN" altLang="en-US" smtClean="0"/>
              <a:t>19</a:t>
            </a:fld>
            <a:endParaRPr lang="zh-CN" altLang="en-US"/>
          </a:p>
        </p:txBody>
      </p:sp>
    </p:spTree>
    <p:extLst>
      <p:ext uri="{BB962C8B-B14F-4D97-AF65-F5344CB8AC3E}">
        <p14:creationId xmlns:p14="http://schemas.microsoft.com/office/powerpoint/2010/main" val="156349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In this paper, we will solve a problem.</a:t>
            </a:r>
            <a:endParaRPr lang="zh-CN" altLang="en-US" dirty="0"/>
          </a:p>
        </p:txBody>
      </p:sp>
      <p:sp>
        <p:nvSpPr>
          <p:cNvPr id="4" name="Slide Number Placeholder 3"/>
          <p:cNvSpPr>
            <a:spLocks noGrp="1"/>
          </p:cNvSpPr>
          <p:nvPr>
            <p:ph type="sldNum" sz="quarter" idx="5"/>
          </p:nvPr>
        </p:nvSpPr>
        <p:spPr/>
        <p:txBody>
          <a:bodyPr/>
          <a:lstStyle/>
          <a:p>
            <a:fld id="{916A0893-F076-4402-A609-8E81F0B1BE3B}" type="slidenum">
              <a:rPr lang="zh-CN" altLang="en-US" smtClean="0"/>
              <a:t>2</a:t>
            </a:fld>
            <a:endParaRPr lang="zh-CN" altLang="en-US"/>
          </a:p>
        </p:txBody>
      </p:sp>
    </p:spTree>
    <p:extLst>
      <p:ext uri="{BB962C8B-B14F-4D97-AF65-F5344CB8AC3E}">
        <p14:creationId xmlns:p14="http://schemas.microsoft.com/office/powerpoint/2010/main" val="1905238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Let’s get started with a common phenomenon in our daily life. If we want to act or move efficiently in space, we always pay attention to the environment and our body shape and postures.  For example, if we have a small ball dropped into a narrow and deep hole, we can instantly realize that the hole is too small so we can’t take it out with our hands, although we don’t try or think about it.</a:t>
            </a:r>
          </a:p>
          <a:p>
            <a:r>
              <a:rPr lang="en-US" altLang="zh-CN" dirty="0"/>
              <a:t>The other is that when you want to cross the road, you will stop if a car is approaching to you because you realize it may hurt you.</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classical neurology, this idea is called body schema. It’s an ongoing, mainly </a:t>
            </a:r>
            <a:r>
              <a:rPr lang="en-US" altLang="zh-CN" b="1" dirty="0"/>
              <a:t>unconscious</a:t>
            </a:r>
            <a:r>
              <a:rPr lang="en-US" altLang="zh-CN" dirty="0"/>
              <a:t> integration of successive proprioceptive signals.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To be simple, body schema means that our brain will tell us what we can do and what we should do in a space, without complex consideration or computation.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Slide Number Placeholder 3"/>
          <p:cNvSpPr>
            <a:spLocks noGrp="1"/>
          </p:cNvSpPr>
          <p:nvPr>
            <p:ph type="sldNum" sz="quarter" idx="5"/>
          </p:nvPr>
        </p:nvSpPr>
        <p:spPr/>
        <p:txBody>
          <a:bodyPr/>
          <a:lstStyle/>
          <a:p>
            <a:fld id="{916A0893-F076-4402-A609-8E81F0B1BE3B}" type="slidenum">
              <a:rPr lang="zh-CN" altLang="en-US" smtClean="0"/>
              <a:t>3</a:t>
            </a:fld>
            <a:endParaRPr lang="zh-CN" altLang="en-US"/>
          </a:p>
        </p:txBody>
      </p:sp>
    </p:spTree>
    <p:extLst>
      <p:ext uri="{BB962C8B-B14F-4D97-AF65-F5344CB8AC3E}">
        <p14:creationId xmlns:p14="http://schemas.microsoft.com/office/powerpoint/2010/main" val="3999547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Although we can’t simply change or extend our body structure since it’s born, we can use tools. </a:t>
            </a:r>
          </a:p>
          <a:p>
            <a:r>
              <a:rPr lang="en-US" altLang="zh-CN" dirty="0"/>
              <a:t>Some theories believe that the manipulated object is another part of the body schema. Different from the </a:t>
            </a:r>
            <a:r>
              <a:rPr lang="en-US" altLang="zh-CN" dirty="0" err="1"/>
              <a:t>extrapersonal</a:t>
            </a:r>
            <a:r>
              <a:rPr lang="en-US" altLang="zh-CN" dirty="0"/>
              <a:t> space or body shape mentioned previously, manipulated object is a mixture. It means something out of our body, but we can use it to extend our body structure. At this moment, a question was raised. How the manipulated objects, the tools, influence our body schema. As a result, the researchers made some experiments on macaque monkeys. </a:t>
            </a:r>
            <a:endParaRPr lang="zh-CN" altLang="en-US" dirty="0"/>
          </a:p>
        </p:txBody>
      </p:sp>
      <p:sp>
        <p:nvSpPr>
          <p:cNvPr id="4" name="Slide Number Placeholder 3"/>
          <p:cNvSpPr>
            <a:spLocks noGrp="1"/>
          </p:cNvSpPr>
          <p:nvPr>
            <p:ph type="sldNum" sz="quarter" idx="5"/>
          </p:nvPr>
        </p:nvSpPr>
        <p:spPr/>
        <p:txBody>
          <a:bodyPr/>
          <a:lstStyle/>
          <a:p>
            <a:fld id="{916A0893-F076-4402-A609-8E81F0B1BE3B}" type="slidenum">
              <a:rPr lang="zh-CN" altLang="en-US" smtClean="0"/>
              <a:t>4</a:t>
            </a:fld>
            <a:endParaRPr lang="zh-CN" altLang="en-US"/>
          </a:p>
        </p:txBody>
      </p:sp>
    </p:spTree>
    <p:extLst>
      <p:ext uri="{BB962C8B-B14F-4D97-AF65-F5344CB8AC3E}">
        <p14:creationId xmlns:p14="http://schemas.microsoft.com/office/powerpoint/2010/main" val="1842227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One of the key differences between humans and other animals in the world is that humans can use tools. </a:t>
            </a:r>
          </a:p>
          <a:p>
            <a:r>
              <a:rPr lang="en-US" altLang="zh-CN" dirty="0"/>
              <a:t>However, a fun fact is that macaque monkeys can be trained to use the tools. </a:t>
            </a:r>
          </a:p>
          <a:p>
            <a:r>
              <a:rPr lang="en-US" altLang="zh-CN" dirty="0"/>
              <a:t>Some researchers trained 30 macaque monkeys to use the tools to get distant objects, like food particles. </a:t>
            </a:r>
          </a:p>
          <a:p>
            <a:r>
              <a:rPr lang="en-US" altLang="zh-CN" dirty="0"/>
              <a:t>They found that all 30 monkeys can learn about this ability after being trained for at least two weeks. And they also discovered some changes in the monkeys’ brain and neurons after this training. </a:t>
            </a:r>
          </a:p>
          <a:p>
            <a:endParaRPr lang="zh-CN" altLang="en-US" dirty="0"/>
          </a:p>
        </p:txBody>
      </p:sp>
      <p:sp>
        <p:nvSpPr>
          <p:cNvPr id="4" name="Slide Number Placeholder 3"/>
          <p:cNvSpPr>
            <a:spLocks noGrp="1"/>
          </p:cNvSpPr>
          <p:nvPr>
            <p:ph type="sldNum" sz="quarter" idx="5"/>
          </p:nvPr>
        </p:nvSpPr>
        <p:spPr/>
        <p:txBody>
          <a:bodyPr/>
          <a:lstStyle/>
          <a:p>
            <a:fld id="{916A0893-F076-4402-A609-8E81F0B1BE3B}" type="slidenum">
              <a:rPr lang="zh-CN" altLang="en-US" smtClean="0"/>
              <a:t>5</a:t>
            </a:fld>
            <a:endParaRPr lang="zh-CN" altLang="en-US"/>
          </a:p>
        </p:txBody>
      </p:sp>
    </p:spTree>
    <p:extLst>
      <p:ext uri="{BB962C8B-B14F-4D97-AF65-F5344CB8AC3E}">
        <p14:creationId xmlns:p14="http://schemas.microsoft.com/office/powerpoint/2010/main" val="1723674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Neuronal activity was recorded from the intraparietal cortex, where somatosensory and visual information is integrated. </a:t>
            </a:r>
          </a:p>
          <a:p>
            <a:r>
              <a:rPr lang="en-US" altLang="zh-CN" dirty="0"/>
              <a:t>In this experiment, the researchers analyzed the bimodal neurons of the monkeys. </a:t>
            </a:r>
          </a:p>
          <a:p>
            <a:r>
              <a:rPr lang="en-US" altLang="zh-CN" dirty="0" err="1"/>
              <a:t>sRF</a:t>
            </a:r>
            <a:r>
              <a:rPr lang="en-US" altLang="zh-CN" dirty="0"/>
              <a:t> means the sense of touch. </a:t>
            </a:r>
            <a:r>
              <a:rPr lang="en-US" altLang="zh-CN" dirty="0" err="1"/>
              <a:t>sRF</a:t>
            </a:r>
            <a:r>
              <a:rPr lang="en-US" altLang="zh-CN" dirty="0"/>
              <a:t> of the monkeys didn’t change for the whole experiment. However, </a:t>
            </a:r>
            <a:r>
              <a:rPr lang="en-US" altLang="zh-CN" dirty="0" err="1"/>
              <a:t>vRF</a:t>
            </a:r>
            <a:r>
              <a:rPr lang="en-US" altLang="zh-CN" dirty="0"/>
              <a:t> changed after the monkeys use the tool for about 5 mins. </a:t>
            </a:r>
          </a:p>
          <a:p>
            <a:r>
              <a:rPr lang="en-US" altLang="zh-CN" dirty="0"/>
              <a:t>It means that the monkey takes the tool as an extended part of its body. </a:t>
            </a:r>
          </a:p>
          <a:p>
            <a:r>
              <a:rPr lang="en-US" altLang="zh-CN" dirty="0"/>
              <a:t>From the second part, we also can find this conclusion. After using the tool, the monkey will have a larger </a:t>
            </a:r>
            <a:r>
              <a:rPr lang="en-US" altLang="zh-CN" dirty="0" err="1"/>
              <a:t>vRF</a:t>
            </a:r>
            <a:r>
              <a:rPr lang="en-US" altLang="zh-CN" dirty="0"/>
              <a:t> when moving hands in space.</a:t>
            </a:r>
          </a:p>
          <a:p>
            <a:r>
              <a:rPr lang="en-US" altLang="zh-CN" dirty="0"/>
              <a:t>One more point we need to notice is that if the monkey just passively holds the tool instead of using it deliberately. Its </a:t>
            </a:r>
            <a:r>
              <a:rPr lang="en-US" altLang="zh-CN" dirty="0" err="1"/>
              <a:t>vRF</a:t>
            </a:r>
            <a:r>
              <a:rPr lang="en-US" altLang="zh-CN" dirty="0"/>
              <a:t> won’t change. That’s why we say the manipulated object is a mixture of extra personal space and body shape. </a:t>
            </a:r>
          </a:p>
          <a:p>
            <a:endParaRPr lang="en-US" altLang="zh-CN" dirty="0"/>
          </a:p>
          <a:p>
            <a:endParaRPr lang="zh-CN" altLang="en-US" dirty="0"/>
          </a:p>
        </p:txBody>
      </p:sp>
      <p:sp>
        <p:nvSpPr>
          <p:cNvPr id="4" name="Slide Number Placeholder 3"/>
          <p:cNvSpPr>
            <a:spLocks noGrp="1"/>
          </p:cNvSpPr>
          <p:nvPr>
            <p:ph type="sldNum" sz="quarter" idx="5"/>
          </p:nvPr>
        </p:nvSpPr>
        <p:spPr/>
        <p:txBody>
          <a:bodyPr/>
          <a:lstStyle/>
          <a:p>
            <a:fld id="{916A0893-F076-4402-A609-8E81F0B1BE3B}" type="slidenum">
              <a:rPr lang="zh-CN" altLang="en-US" smtClean="0"/>
              <a:t>6</a:t>
            </a:fld>
            <a:endParaRPr lang="zh-CN" altLang="en-US"/>
          </a:p>
        </p:txBody>
      </p:sp>
    </p:spTree>
    <p:extLst>
      <p:ext uri="{BB962C8B-B14F-4D97-AF65-F5344CB8AC3E}">
        <p14:creationId xmlns:p14="http://schemas.microsoft.com/office/powerpoint/2010/main" val="3491133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researchers also discovered some changes in the monkeys’ neurons after being trained to use the tools.  </a:t>
            </a:r>
          </a:p>
          <a:p>
            <a:r>
              <a:rPr lang="en-US" altLang="zh-CN" dirty="0"/>
              <a:t>hypo</a:t>
            </a:r>
          </a:p>
          <a:p>
            <a:r>
              <a:rPr lang="en-US" altLang="zh-CN" dirty="0"/>
              <a:t>The reason why other primates can not use tool was that they had no chance to use tools in the wild. As a result, after being trained, the monkeys can rapidly handle the ability to use tools, because it’s something hiding in the genes.</a:t>
            </a:r>
            <a:endParaRPr lang="zh-CN" altLang="en-US" dirty="0"/>
          </a:p>
        </p:txBody>
      </p:sp>
      <p:sp>
        <p:nvSpPr>
          <p:cNvPr id="4" name="Slide Number Placeholder 3"/>
          <p:cNvSpPr>
            <a:spLocks noGrp="1"/>
          </p:cNvSpPr>
          <p:nvPr>
            <p:ph type="sldNum" sz="quarter" idx="5"/>
          </p:nvPr>
        </p:nvSpPr>
        <p:spPr/>
        <p:txBody>
          <a:bodyPr/>
          <a:lstStyle/>
          <a:p>
            <a:fld id="{916A0893-F076-4402-A609-8E81F0B1BE3B}" type="slidenum">
              <a:rPr lang="zh-CN" altLang="en-US" smtClean="0"/>
              <a:t>7</a:t>
            </a:fld>
            <a:endParaRPr lang="zh-CN" altLang="en-US"/>
          </a:p>
        </p:txBody>
      </p:sp>
    </p:spTree>
    <p:extLst>
      <p:ext uri="{BB962C8B-B14F-4D97-AF65-F5344CB8AC3E}">
        <p14:creationId xmlns:p14="http://schemas.microsoft.com/office/powerpoint/2010/main" val="737991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tradition, however, it’s refused by the new observation. </a:t>
            </a:r>
          </a:p>
          <a:p>
            <a:r>
              <a:rPr lang="en-US" altLang="zh-CN" dirty="0"/>
              <a:t>IN this experiment, the </a:t>
            </a:r>
            <a:r>
              <a:rPr lang="en-US" altLang="zh-CN" dirty="0" err="1"/>
              <a:t>moneky</a:t>
            </a:r>
            <a:r>
              <a:rPr lang="en-US" altLang="zh-CN" dirty="0"/>
              <a:t> was set to such a device. This  is a camera which records the movements of the monkey’s hands, and reflect it on the monitor. At the same time, the researchers analyzed the monkey’s receptive field. </a:t>
            </a:r>
          </a:p>
          <a:p>
            <a:r>
              <a:rPr lang="en-US" altLang="zh-CN" dirty="0"/>
              <a:t>The surprising fact was that the </a:t>
            </a:r>
            <a:r>
              <a:rPr lang="en-US" altLang="zh-CN" dirty="0" err="1"/>
              <a:t>vRF</a:t>
            </a:r>
            <a:r>
              <a:rPr lang="en-US" altLang="zh-CN" dirty="0"/>
              <a:t> still works as the previous experiment.  Although the researchers changes the video, like </a:t>
            </a:r>
            <a:r>
              <a:rPr lang="en-US" altLang="zh-CN" dirty="0" err="1"/>
              <a:t>enlargering</a:t>
            </a:r>
            <a:r>
              <a:rPr lang="en-US" altLang="zh-CN" dirty="0"/>
              <a:t>, compressing, or displacing the video, or just presenting a small part of the screen, the monkey always can successfully take the part on the screen  as an extension of its body. Why we say extension? Because we can see during the experiment, </a:t>
            </a:r>
            <a:r>
              <a:rPr lang="en-US" altLang="zh-CN" dirty="0" err="1"/>
              <a:t>tthe</a:t>
            </a:r>
            <a:r>
              <a:rPr lang="en-US" altLang="zh-CN" dirty="0"/>
              <a:t> </a:t>
            </a:r>
            <a:r>
              <a:rPr lang="en-US" altLang="zh-CN" dirty="0" err="1"/>
              <a:t>srf</a:t>
            </a:r>
            <a:r>
              <a:rPr lang="en-US" altLang="zh-CN" dirty="0"/>
              <a:t> doesn’t change, and he real hands of the monkey were not enlarged, compressed, or displaced, but the </a:t>
            </a:r>
            <a:r>
              <a:rPr lang="en-US" altLang="zh-CN" dirty="0" err="1"/>
              <a:t>vRF</a:t>
            </a:r>
            <a:r>
              <a:rPr lang="en-US" altLang="zh-CN" dirty="0"/>
              <a:t> changed. The </a:t>
            </a:r>
            <a:r>
              <a:rPr lang="en-US" altLang="zh-CN" dirty="0" err="1"/>
              <a:t>conditioin</a:t>
            </a:r>
            <a:r>
              <a:rPr lang="en-US" altLang="zh-CN" dirty="0"/>
              <a:t> was just like the previous experiment after using the tools.</a:t>
            </a:r>
          </a:p>
          <a:p>
            <a:r>
              <a:rPr lang="en-US" altLang="zh-CN" dirty="0"/>
              <a:t>As a  result, different from the traditional belief, this experiment proves that </a:t>
            </a:r>
            <a:endParaRPr lang="zh-CN" altLang="en-US" dirty="0"/>
          </a:p>
        </p:txBody>
      </p:sp>
      <p:sp>
        <p:nvSpPr>
          <p:cNvPr id="4" name="Slide Number Placeholder 3"/>
          <p:cNvSpPr>
            <a:spLocks noGrp="1"/>
          </p:cNvSpPr>
          <p:nvPr>
            <p:ph type="sldNum" sz="quarter" idx="5"/>
          </p:nvPr>
        </p:nvSpPr>
        <p:spPr/>
        <p:txBody>
          <a:bodyPr/>
          <a:lstStyle/>
          <a:p>
            <a:fld id="{916A0893-F076-4402-A609-8E81F0B1BE3B}" type="slidenum">
              <a:rPr lang="zh-CN" altLang="en-US" smtClean="0"/>
              <a:t>8</a:t>
            </a:fld>
            <a:endParaRPr lang="zh-CN" altLang="en-US"/>
          </a:p>
        </p:txBody>
      </p:sp>
    </p:spTree>
    <p:extLst>
      <p:ext uri="{BB962C8B-B14F-4D97-AF65-F5344CB8AC3E}">
        <p14:creationId xmlns:p14="http://schemas.microsoft.com/office/powerpoint/2010/main" val="1277438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third experiment was a modification to the first one.  Remember that, training a monkey to use the tool needs at least two weeks. However, this purpose was achieved in a shorter time in this experiment. </a:t>
            </a:r>
          </a:p>
          <a:p>
            <a:endParaRPr lang="zh-CN" altLang="en-US" dirty="0"/>
          </a:p>
        </p:txBody>
      </p:sp>
      <p:sp>
        <p:nvSpPr>
          <p:cNvPr id="4" name="Slide Number Placeholder 3"/>
          <p:cNvSpPr>
            <a:spLocks noGrp="1"/>
          </p:cNvSpPr>
          <p:nvPr>
            <p:ph type="sldNum" sz="quarter" idx="5"/>
          </p:nvPr>
        </p:nvSpPr>
        <p:spPr/>
        <p:txBody>
          <a:bodyPr/>
          <a:lstStyle/>
          <a:p>
            <a:fld id="{916A0893-F076-4402-A609-8E81F0B1BE3B}" type="slidenum">
              <a:rPr lang="zh-CN" altLang="en-US" smtClean="0"/>
              <a:t>9</a:t>
            </a:fld>
            <a:endParaRPr lang="zh-CN" altLang="en-US"/>
          </a:p>
        </p:txBody>
      </p:sp>
    </p:spTree>
    <p:extLst>
      <p:ext uri="{BB962C8B-B14F-4D97-AF65-F5344CB8AC3E}">
        <p14:creationId xmlns:p14="http://schemas.microsoft.com/office/powerpoint/2010/main" val="3519982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F2A59-99B1-4315-2379-DBB86E443519}"/>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2FABD873-FA79-3055-FBB2-3BCB9FD872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F4C7AC9F-BC37-B21F-AEEA-9A5588E7E86D}"/>
              </a:ext>
            </a:extLst>
          </p:cNvPr>
          <p:cNvSpPr>
            <a:spLocks noGrp="1"/>
          </p:cNvSpPr>
          <p:nvPr>
            <p:ph type="dt" sz="half" idx="10"/>
          </p:nvPr>
        </p:nvSpPr>
        <p:spPr/>
        <p:txBody>
          <a:bodyPr/>
          <a:lstStyle/>
          <a:p>
            <a:fld id="{51406B90-B789-42BB-9388-B550E2557B53}" type="datetimeFigureOut">
              <a:rPr lang="zh-CN" altLang="en-US" smtClean="0"/>
              <a:t>2023/4/3</a:t>
            </a:fld>
            <a:endParaRPr lang="zh-CN" altLang="en-US"/>
          </a:p>
        </p:txBody>
      </p:sp>
      <p:sp>
        <p:nvSpPr>
          <p:cNvPr id="5" name="Footer Placeholder 4">
            <a:extLst>
              <a:ext uri="{FF2B5EF4-FFF2-40B4-BE49-F238E27FC236}">
                <a16:creationId xmlns:a16="http://schemas.microsoft.com/office/drawing/2014/main" id="{9F87B0B5-0991-BB15-FB5D-79F3FAA7956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E71457CE-7638-537F-80A2-9FACE49F2C4C}"/>
              </a:ext>
            </a:extLst>
          </p:cNvPr>
          <p:cNvSpPr>
            <a:spLocks noGrp="1"/>
          </p:cNvSpPr>
          <p:nvPr>
            <p:ph type="sldNum" sz="quarter" idx="12"/>
          </p:nvPr>
        </p:nvSpPr>
        <p:spPr/>
        <p:txBody>
          <a:bodyPr/>
          <a:lstStyle/>
          <a:p>
            <a:fld id="{0D739386-5F0D-44B1-B9EF-92AFCB6697FA}" type="slidenum">
              <a:rPr lang="zh-CN" altLang="en-US" smtClean="0"/>
              <a:t>‹#›</a:t>
            </a:fld>
            <a:endParaRPr lang="zh-CN" altLang="en-US"/>
          </a:p>
        </p:txBody>
      </p:sp>
    </p:spTree>
    <p:extLst>
      <p:ext uri="{BB962C8B-B14F-4D97-AF65-F5344CB8AC3E}">
        <p14:creationId xmlns:p14="http://schemas.microsoft.com/office/powerpoint/2010/main" val="2807963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0A898-A11C-320B-2ED4-440E937FD630}"/>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FFFB12D1-59D7-3165-918A-EC57FAEC869B}"/>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4B1ED8F1-5216-14EE-B8D4-0D03E4BFCA76}"/>
              </a:ext>
            </a:extLst>
          </p:cNvPr>
          <p:cNvSpPr>
            <a:spLocks noGrp="1"/>
          </p:cNvSpPr>
          <p:nvPr>
            <p:ph type="dt" sz="half" idx="10"/>
          </p:nvPr>
        </p:nvSpPr>
        <p:spPr/>
        <p:txBody>
          <a:bodyPr/>
          <a:lstStyle/>
          <a:p>
            <a:fld id="{51406B90-B789-42BB-9388-B550E2557B53}" type="datetimeFigureOut">
              <a:rPr lang="zh-CN" altLang="en-US" smtClean="0"/>
              <a:t>2023/4/3</a:t>
            </a:fld>
            <a:endParaRPr lang="zh-CN" altLang="en-US"/>
          </a:p>
        </p:txBody>
      </p:sp>
      <p:sp>
        <p:nvSpPr>
          <p:cNvPr id="5" name="Footer Placeholder 4">
            <a:extLst>
              <a:ext uri="{FF2B5EF4-FFF2-40B4-BE49-F238E27FC236}">
                <a16:creationId xmlns:a16="http://schemas.microsoft.com/office/drawing/2014/main" id="{8A5DB781-EC8C-376C-2B15-1F145F06F82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C1F8C2B-2CC3-8B3A-D69A-711EB79B6D24}"/>
              </a:ext>
            </a:extLst>
          </p:cNvPr>
          <p:cNvSpPr>
            <a:spLocks noGrp="1"/>
          </p:cNvSpPr>
          <p:nvPr>
            <p:ph type="sldNum" sz="quarter" idx="12"/>
          </p:nvPr>
        </p:nvSpPr>
        <p:spPr/>
        <p:txBody>
          <a:bodyPr/>
          <a:lstStyle/>
          <a:p>
            <a:fld id="{0D739386-5F0D-44B1-B9EF-92AFCB6697FA}" type="slidenum">
              <a:rPr lang="zh-CN" altLang="en-US" smtClean="0"/>
              <a:t>‹#›</a:t>
            </a:fld>
            <a:endParaRPr lang="zh-CN" altLang="en-US"/>
          </a:p>
        </p:txBody>
      </p:sp>
    </p:spTree>
    <p:extLst>
      <p:ext uri="{BB962C8B-B14F-4D97-AF65-F5344CB8AC3E}">
        <p14:creationId xmlns:p14="http://schemas.microsoft.com/office/powerpoint/2010/main" val="3372871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BD3348-D5DB-42FC-CF99-A617C6BB9287}"/>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36038700-7DB3-E3A8-D91F-F4A62E06DFEE}"/>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E064ECC-6C5A-D370-1A8C-4A007D3E4930}"/>
              </a:ext>
            </a:extLst>
          </p:cNvPr>
          <p:cNvSpPr>
            <a:spLocks noGrp="1"/>
          </p:cNvSpPr>
          <p:nvPr>
            <p:ph type="dt" sz="half" idx="10"/>
          </p:nvPr>
        </p:nvSpPr>
        <p:spPr/>
        <p:txBody>
          <a:bodyPr/>
          <a:lstStyle/>
          <a:p>
            <a:fld id="{51406B90-B789-42BB-9388-B550E2557B53}" type="datetimeFigureOut">
              <a:rPr lang="zh-CN" altLang="en-US" smtClean="0"/>
              <a:t>2023/4/3</a:t>
            </a:fld>
            <a:endParaRPr lang="zh-CN" altLang="en-US"/>
          </a:p>
        </p:txBody>
      </p:sp>
      <p:sp>
        <p:nvSpPr>
          <p:cNvPr id="5" name="Footer Placeholder 4">
            <a:extLst>
              <a:ext uri="{FF2B5EF4-FFF2-40B4-BE49-F238E27FC236}">
                <a16:creationId xmlns:a16="http://schemas.microsoft.com/office/drawing/2014/main" id="{B228BFD8-029A-CAB4-CE91-1CFACAF9032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F1DA53A-EE62-1843-60D8-C2C5BD0B1CE7}"/>
              </a:ext>
            </a:extLst>
          </p:cNvPr>
          <p:cNvSpPr>
            <a:spLocks noGrp="1"/>
          </p:cNvSpPr>
          <p:nvPr>
            <p:ph type="sldNum" sz="quarter" idx="12"/>
          </p:nvPr>
        </p:nvSpPr>
        <p:spPr/>
        <p:txBody>
          <a:bodyPr/>
          <a:lstStyle/>
          <a:p>
            <a:fld id="{0D739386-5F0D-44B1-B9EF-92AFCB6697FA}" type="slidenum">
              <a:rPr lang="zh-CN" altLang="en-US" smtClean="0"/>
              <a:t>‹#›</a:t>
            </a:fld>
            <a:endParaRPr lang="zh-CN" altLang="en-US"/>
          </a:p>
        </p:txBody>
      </p:sp>
    </p:spTree>
    <p:extLst>
      <p:ext uri="{BB962C8B-B14F-4D97-AF65-F5344CB8AC3E}">
        <p14:creationId xmlns:p14="http://schemas.microsoft.com/office/powerpoint/2010/main" val="3325041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FB661-3F22-3176-8E5C-3EA8A426F23F}"/>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0C8EDC16-DAFB-A09A-1D9A-45D936D953C8}"/>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18E5CD5D-4CE5-4BCA-137A-B03E097B52CE}"/>
              </a:ext>
            </a:extLst>
          </p:cNvPr>
          <p:cNvSpPr>
            <a:spLocks noGrp="1"/>
          </p:cNvSpPr>
          <p:nvPr>
            <p:ph type="dt" sz="half" idx="10"/>
          </p:nvPr>
        </p:nvSpPr>
        <p:spPr/>
        <p:txBody>
          <a:bodyPr/>
          <a:lstStyle/>
          <a:p>
            <a:fld id="{51406B90-B789-42BB-9388-B550E2557B53}" type="datetimeFigureOut">
              <a:rPr lang="zh-CN" altLang="en-US" smtClean="0"/>
              <a:t>2023/4/3</a:t>
            </a:fld>
            <a:endParaRPr lang="zh-CN" altLang="en-US"/>
          </a:p>
        </p:txBody>
      </p:sp>
      <p:sp>
        <p:nvSpPr>
          <p:cNvPr id="5" name="Footer Placeholder 4">
            <a:extLst>
              <a:ext uri="{FF2B5EF4-FFF2-40B4-BE49-F238E27FC236}">
                <a16:creationId xmlns:a16="http://schemas.microsoft.com/office/drawing/2014/main" id="{E9062751-00DA-FD8E-265E-91858C92C685}"/>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74E15AA-F214-423C-E205-B2B6B9F57DD8}"/>
              </a:ext>
            </a:extLst>
          </p:cNvPr>
          <p:cNvSpPr>
            <a:spLocks noGrp="1"/>
          </p:cNvSpPr>
          <p:nvPr>
            <p:ph type="sldNum" sz="quarter" idx="12"/>
          </p:nvPr>
        </p:nvSpPr>
        <p:spPr/>
        <p:txBody>
          <a:bodyPr/>
          <a:lstStyle/>
          <a:p>
            <a:fld id="{0D739386-5F0D-44B1-B9EF-92AFCB6697FA}" type="slidenum">
              <a:rPr lang="zh-CN" altLang="en-US" smtClean="0"/>
              <a:t>‹#›</a:t>
            </a:fld>
            <a:endParaRPr lang="zh-CN" altLang="en-US"/>
          </a:p>
        </p:txBody>
      </p:sp>
    </p:spTree>
    <p:extLst>
      <p:ext uri="{BB962C8B-B14F-4D97-AF65-F5344CB8AC3E}">
        <p14:creationId xmlns:p14="http://schemas.microsoft.com/office/powerpoint/2010/main" val="631664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9CA92-02F8-5DD2-0F07-F4909C6AD0A2}"/>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EDCBE7C5-7D21-1101-D74C-87738EA1F0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B27C7439-F435-8314-A8DA-FCF224C402F5}"/>
              </a:ext>
            </a:extLst>
          </p:cNvPr>
          <p:cNvSpPr>
            <a:spLocks noGrp="1"/>
          </p:cNvSpPr>
          <p:nvPr>
            <p:ph type="dt" sz="half" idx="10"/>
          </p:nvPr>
        </p:nvSpPr>
        <p:spPr/>
        <p:txBody>
          <a:bodyPr/>
          <a:lstStyle/>
          <a:p>
            <a:fld id="{51406B90-B789-42BB-9388-B550E2557B53}" type="datetimeFigureOut">
              <a:rPr lang="zh-CN" altLang="en-US" smtClean="0"/>
              <a:t>2023/4/3</a:t>
            </a:fld>
            <a:endParaRPr lang="zh-CN" altLang="en-US"/>
          </a:p>
        </p:txBody>
      </p:sp>
      <p:sp>
        <p:nvSpPr>
          <p:cNvPr id="5" name="Footer Placeholder 4">
            <a:extLst>
              <a:ext uri="{FF2B5EF4-FFF2-40B4-BE49-F238E27FC236}">
                <a16:creationId xmlns:a16="http://schemas.microsoft.com/office/drawing/2014/main" id="{3BD0E376-8E0E-E8EF-F69B-9F1F568612D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156D5E2-6E84-66E6-B6F5-47EAE9F20EF6}"/>
              </a:ext>
            </a:extLst>
          </p:cNvPr>
          <p:cNvSpPr>
            <a:spLocks noGrp="1"/>
          </p:cNvSpPr>
          <p:nvPr>
            <p:ph type="sldNum" sz="quarter" idx="12"/>
          </p:nvPr>
        </p:nvSpPr>
        <p:spPr/>
        <p:txBody>
          <a:bodyPr/>
          <a:lstStyle/>
          <a:p>
            <a:fld id="{0D739386-5F0D-44B1-B9EF-92AFCB6697FA}" type="slidenum">
              <a:rPr lang="zh-CN" altLang="en-US" smtClean="0"/>
              <a:t>‹#›</a:t>
            </a:fld>
            <a:endParaRPr lang="zh-CN" altLang="en-US"/>
          </a:p>
        </p:txBody>
      </p:sp>
    </p:spTree>
    <p:extLst>
      <p:ext uri="{BB962C8B-B14F-4D97-AF65-F5344CB8AC3E}">
        <p14:creationId xmlns:p14="http://schemas.microsoft.com/office/powerpoint/2010/main" val="2218819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C63D3-C991-EB18-759B-ADC62257AB3B}"/>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5B363714-07B6-4012-B53B-5D792A391E62}"/>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CBB0D870-A4B5-55BF-8336-77C4F0B0E690}"/>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1DE2B5AB-29B1-9707-92BD-EF75C31A6F1E}"/>
              </a:ext>
            </a:extLst>
          </p:cNvPr>
          <p:cNvSpPr>
            <a:spLocks noGrp="1"/>
          </p:cNvSpPr>
          <p:nvPr>
            <p:ph type="dt" sz="half" idx="10"/>
          </p:nvPr>
        </p:nvSpPr>
        <p:spPr/>
        <p:txBody>
          <a:bodyPr/>
          <a:lstStyle/>
          <a:p>
            <a:fld id="{51406B90-B789-42BB-9388-B550E2557B53}" type="datetimeFigureOut">
              <a:rPr lang="zh-CN" altLang="en-US" smtClean="0"/>
              <a:t>2023/4/3</a:t>
            </a:fld>
            <a:endParaRPr lang="zh-CN" altLang="en-US"/>
          </a:p>
        </p:txBody>
      </p:sp>
      <p:sp>
        <p:nvSpPr>
          <p:cNvPr id="6" name="Footer Placeholder 5">
            <a:extLst>
              <a:ext uri="{FF2B5EF4-FFF2-40B4-BE49-F238E27FC236}">
                <a16:creationId xmlns:a16="http://schemas.microsoft.com/office/drawing/2014/main" id="{3FC12EE6-ECA6-AE25-8DF6-547E49EAC7B3}"/>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7A57AF53-57F0-AFF4-76B6-98604415F970}"/>
              </a:ext>
            </a:extLst>
          </p:cNvPr>
          <p:cNvSpPr>
            <a:spLocks noGrp="1"/>
          </p:cNvSpPr>
          <p:nvPr>
            <p:ph type="sldNum" sz="quarter" idx="12"/>
          </p:nvPr>
        </p:nvSpPr>
        <p:spPr/>
        <p:txBody>
          <a:bodyPr/>
          <a:lstStyle/>
          <a:p>
            <a:fld id="{0D739386-5F0D-44B1-B9EF-92AFCB6697FA}" type="slidenum">
              <a:rPr lang="zh-CN" altLang="en-US" smtClean="0"/>
              <a:t>‹#›</a:t>
            </a:fld>
            <a:endParaRPr lang="zh-CN" altLang="en-US"/>
          </a:p>
        </p:txBody>
      </p:sp>
    </p:spTree>
    <p:extLst>
      <p:ext uri="{BB962C8B-B14F-4D97-AF65-F5344CB8AC3E}">
        <p14:creationId xmlns:p14="http://schemas.microsoft.com/office/powerpoint/2010/main" val="4166617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64679-AB54-6F3C-8064-CB2F8BF489FC}"/>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E44419E-B378-2085-E3EF-AF53BD0294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E08BC630-9B7A-A4F2-FE86-B9A7E5D4B12E}"/>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649529A9-BC15-A25F-E7D2-F07638AB12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D34A4334-2866-EF28-94D3-CEB4C63A0095}"/>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68011260-2F1F-B1A1-CE28-7C1A9676292A}"/>
              </a:ext>
            </a:extLst>
          </p:cNvPr>
          <p:cNvSpPr>
            <a:spLocks noGrp="1"/>
          </p:cNvSpPr>
          <p:nvPr>
            <p:ph type="dt" sz="half" idx="10"/>
          </p:nvPr>
        </p:nvSpPr>
        <p:spPr/>
        <p:txBody>
          <a:bodyPr/>
          <a:lstStyle/>
          <a:p>
            <a:fld id="{51406B90-B789-42BB-9388-B550E2557B53}" type="datetimeFigureOut">
              <a:rPr lang="zh-CN" altLang="en-US" smtClean="0"/>
              <a:t>2023/4/3</a:t>
            </a:fld>
            <a:endParaRPr lang="zh-CN" altLang="en-US"/>
          </a:p>
        </p:txBody>
      </p:sp>
      <p:sp>
        <p:nvSpPr>
          <p:cNvPr id="8" name="Footer Placeholder 7">
            <a:extLst>
              <a:ext uri="{FF2B5EF4-FFF2-40B4-BE49-F238E27FC236}">
                <a16:creationId xmlns:a16="http://schemas.microsoft.com/office/drawing/2014/main" id="{41F8076C-0A30-558B-7837-763FDFA43C61}"/>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AFD0607D-446F-A0C1-0B4C-6E8132A3DC5D}"/>
              </a:ext>
            </a:extLst>
          </p:cNvPr>
          <p:cNvSpPr>
            <a:spLocks noGrp="1"/>
          </p:cNvSpPr>
          <p:nvPr>
            <p:ph type="sldNum" sz="quarter" idx="12"/>
          </p:nvPr>
        </p:nvSpPr>
        <p:spPr/>
        <p:txBody>
          <a:bodyPr/>
          <a:lstStyle/>
          <a:p>
            <a:fld id="{0D739386-5F0D-44B1-B9EF-92AFCB6697FA}" type="slidenum">
              <a:rPr lang="zh-CN" altLang="en-US" smtClean="0"/>
              <a:t>‹#›</a:t>
            </a:fld>
            <a:endParaRPr lang="zh-CN" altLang="en-US"/>
          </a:p>
        </p:txBody>
      </p:sp>
    </p:spTree>
    <p:extLst>
      <p:ext uri="{BB962C8B-B14F-4D97-AF65-F5344CB8AC3E}">
        <p14:creationId xmlns:p14="http://schemas.microsoft.com/office/powerpoint/2010/main" val="281181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345A6-631B-424B-5435-605B73F79FAA}"/>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5E3C47D6-5AD1-B784-3AFB-18A59B0E6F09}"/>
              </a:ext>
            </a:extLst>
          </p:cNvPr>
          <p:cNvSpPr>
            <a:spLocks noGrp="1"/>
          </p:cNvSpPr>
          <p:nvPr>
            <p:ph type="dt" sz="half" idx="10"/>
          </p:nvPr>
        </p:nvSpPr>
        <p:spPr/>
        <p:txBody>
          <a:bodyPr/>
          <a:lstStyle/>
          <a:p>
            <a:fld id="{51406B90-B789-42BB-9388-B550E2557B53}" type="datetimeFigureOut">
              <a:rPr lang="zh-CN" altLang="en-US" smtClean="0"/>
              <a:t>2023/4/3</a:t>
            </a:fld>
            <a:endParaRPr lang="zh-CN" altLang="en-US"/>
          </a:p>
        </p:txBody>
      </p:sp>
      <p:sp>
        <p:nvSpPr>
          <p:cNvPr id="4" name="Footer Placeholder 3">
            <a:extLst>
              <a:ext uri="{FF2B5EF4-FFF2-40B4-BE49-F238E27FC236}">
                <a16:creationId xmlns:a16="http://schemas.microsoft.com/office/drawing/2014/main" id="{645C3BCD-3518-4C26-C8D3-CA74A9976756}"/>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D9086314-AB8D-C862-DBD1-63E34FC1C565}"/>
              </a:ext>
            </a:extLst>
          </p:cNvPr>
          <p:cNvSpPr>
            <a:spLocks noGrp="1"/>
          </p:cNvSpPr>
          <p:nvPr>
            <p:ph type="sldNum" sz="quarter" idx="12"/>
          </p:nvPr>
        </p:nvSpPr>
        <p:spPr/>
        <p:txBody>
          <a:bodyPr/>
          <a:lstStyle/>
          <a:p>
            <a:fld id="{0D739386-5F0D-44B1-B9EF-92AFCB6697FA}" type="slidenum">
              <a:rPr lang="zh-CN" altLang="en-US" smtClean="0"/>
              <a:t>‹#›</a:t>
            </a:fld>
            <a:endParaRPr lang="zh-CN" altLang="en-US"/>
          </a:p>
        </p:txBody>
      </p:sp>
    </p:spTree>
    <p:extLst>
      <p:ext uri="{BB962C8B-B14F-4D97-AF65-F5344CB8AC3E}">
        <p14:creationId xmlns:p14="http://schemas.microsoft.com/office/powerpoint/2010/main" val="1538241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D52B2F-FB9C-829E-A68D-5A51EA90739D}"/>
              </a:ext>
            </a:extLst>
          </p:cNvPr>
          <p:cNvSpPr>
            <a:spLocks noGrp="1"/>
          </p:cNvSpPr>
          <p:nvPr>
            <p:ph type="dt" sz="half" idx="10"/>
          </p:nvPr>
        </p:nvSpPr>
        <p:spPr/>
        <p:txBody>
          <a:bodyPr/>
          <a:lstStyle/>
          <a:p>
            <a:fld id="{51406B90-B789-42BB-9388-B550E2557B53}" type="datetimeFigureOut">
              <a:rPr lang="zh-CN" altLang="en-US" smtClean="0"/>
              <a:t>2023/4/3</a:t>
            </a:fld>
            <a:endParaRPr lang="zh-CN" altLang="en-US"/>
          </a:p>
        </p:txBody>
      </p:sp>
      <p:sp>
        <p:nvSpPr>
          <p:cNvPr id="3" name="Footer Placeholder 2">
            <a:extLst>
              <a:ext uri="{FF2B5EF4-FFF2-40B4-BE49-F238E27FC236}">
                <a16:creationId xmlns:a16="http://schemas.microsoft.com/office/drawing/2014/main" id="{AE11843F-C1B1-4077-115D-04FEABD42ECE}"/>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BFBC8388-5C23-69F4-E2D3-0755D8F40E1E}"/>
              </a:ext>
            </a:extLst>
          </p:cNvPr>
          <p:cNvSpPr>
            <a:spLocks noGrp="1"/>
          </p:cNvSpPr>
          <p:nvPr>
            <p:ph type="sldNum" sz="quarter" idx="12"/>
          </p:nvPr>
        </p:nvSpPr>
        <p:spPr/>
        <p:txBody>
          <a:bodyPr/>
          <a:lstStyle/>
          <a:p>
            <a:fld id="{0D739386-5F0D-44B1-B9EF-92AFCB6697FA}" type="slidenum">
              <a:rPr lang="zh-CN" altLang="en-US" smtClean="0"/>
              <a:t>‹#›</a:t>
            </a:fld>
            <a:endParaRPr lang="zh-CN" altLang="en-US"/>
          </a:p>
        </p:txBody>
      </p:sp>
    </p:spTree>
    <p:extLst>
      <p:ext uri="{BB962C8B-B14F-4D97-AF65-F5344CB8AC3E}">
        <p14:creationId xmlns:p14="http://schemas.microsoft.com/office/powerpoint/2010/main" val="3921940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DAE09-5819-E8B7-029A-1488D07FB664}"/>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3C5E1BF8-8273-EA1B-BF73-5A16B390CA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783AC83B-5270-54C4-4E5A-31ACE22D94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AB1BCBEA-0337-1098-D3F6-66235D70FE2B}"/>
              </a:ext>
            </a:extLst>
          </p:cNvPr>
          <p:cNvSpPr>
            <a:spLocks noGrp="1"/>
          </p:cNvSpPr>
          <p:nvPr>
            <p:ph type="dt" sz="half" idx="10"/>
          </p:nvPr>
        </p:nvSpPr>
        <p:spPr/>
        <p:txBody>
          <a:bodyPr/>
          <a:lstStyle/>
          <a:p>
            <a:fld id="{51406B90-B789-42BB-9388-B550E2557B53}" type="datetimeFigureOut">
              <a:rPr lang="zh-CN" altLang="en-US" smtClean="0"/>
              <a:t>2023/4/3</a:t>
            </a:fld>
            <a:endParaRPr lang="zh-CN" altLang="en-US"/>
          </a:p>
        </p:txBody>
      </p:sp>
      <p:sp>
        <p:nvSpPr>
          <p:cNvPr id="6" name="Footer Placeholder 5">
            <a:extLst>
              <a:ext uri="{FF2B5EF4-FFF2-40B4-BE49-F238E27FC236}">
                <a16:creationId xmlns:a16="http://schemas.microsoft.com/office/drawing/2014/main" id="{2597E18A-9F6B-DADB-9CF6-530EB9384F66}"/>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47485723-C11B-14E1-692C-D789FDA25DD5}"/>
              </a:ext>
            </a:extLst>
          </p:cNvPr>
          <p:cNvSpPr>
            <a:spLocks noGrp="1"/>
          </p:cNvSpPr>
          <p:nvPr>
            <p:ph type="sldNum" sz="quarter" idx="12"/>
          </p:nvPr>
        </p:nvSpPr>
        <p:spPr/>
        <p:txBody>
          <a:bodyPr/>
          <a:lstStyle/>
          <a:p>
            <a:fld id="{0D739386-5F0D-44B1-B9EF-92AFCB6697FA}" type="slidenum">
              <a:rPr lang="zh-CN" altLang="en-US" smtClean="0"/>
              <a:t>‹#›</a:t>
            </a:fld>
            <a:endParaRPr lang="zh-CN" altLang="en-US"/>
          </a:p>
        </p:txBody>
      </p:sp>
    </p:spTree>
    <p:extLst>
      <p:ext uri="{BB962C8B-B14F-4D97-AF65-F5344CB8AC3E}">
        <p14:creationId xmlns:p14="http://schemas.microsoft.com/office/powerpoint/2010/main" val="753393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919CB-5650-411E-B933-8A1EE21C3ADE}"/>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64AB3B3F-0ACA-1C49-16B6-5CBEEEA86B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4A071CC6-0E40-A0C0-F795-A1B0BA3FFF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C4250CB0-8551-236B-EBEE-26DC8DBA4FDF}"/>
              </a:ext>
            </a:extLst>
          </p:cNvPr>
          <p:cNvSpPr>
            <a:spLocks noGrp="1"/>
          </p:cNvSpPr>
          <p:nvPr>
            <p:ph type="dt" sz="half" idx="10"/>
          </p:nvPr>
        </p:nvSpPr>
        <p:spPr/>
        <p:txBody>
          <a:bodyPr/>
          <a:lstStyle/>
          <a:p>
            <a:fld id="{51406B90-B789-42BB-9388-B550E2557B53}" type="datetimeFigureOut">
              <a:rPr lang="zh-CN" altLang="en-US" smtClean="0"/>
              <a:t>2023/4/3</a:t>
            </a:fld>
            <a:endParaRPr lang="zh-CN" altLang="en-US"/>
          </a:p>
        </p:txBody>
      </p:sp>
      <p:sp>
        <p:nvSpPr>
          <p:cNvPr id="6" name="Footer Placeholder 5">
            <a:extLst>
              <a:ext uri="{FF2B5EF4-FFF2-40B4-BE49-F238E27FC236}">
                <a16:creationId xmlns:a16="http://schemas.microsoft.com/office/drawing/2014/main" id="{8CAB8FB0-826C-6480-8187-9BB28A57C89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F5E88C-91E3-0EF3-B5B1-EB8D727E0F6A}"/>
              </a:ext>
            </a:extLst>
          </p:cNvPr>
          <p:cNvSpPr>
            <a:spLocks noGrp="1"/>
          </p:cNvSpPr>
          <p:nvPr>
            <p:ph type="sldNum" sz="quarter" idx="12"/>
          </p:nvPr>
        </p:nvSpPr>
        <p:spPr/>
        <p:txBody>
          <a:bodyPr/>
          <a:lstStyle/>
          <a:p>
            <a:fld id="{0D739386-5F0D-44B1-B9EF-92AFCB6697FA}" type="slidenum">
              <a:rPr lang="zh-CN" altLang="en-US" smtClean="0"/>
              <a:t>‹#›</a:t>
            </a:fld>
            <a:endParaRPr lang="zh-CN" altLang="en-US"/>
          </a:p>
        </p:txBody>
      </p:sp>
    </p:spTree>
    <p:extLst>
      <p:ext uri="{BB962C8B-B14F-4D97-AF65-F5344CB8AC3E}">
        <p14:creationId xmlns:p14="http://schemas.microsoft.com/office/powerpoint/2010/main" val="3935377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BE7F4A-65B3-DE46-A115-EFF7B28F8F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66B16D4-D679-FB8E-BAFA-CC829E6911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F75FE2DC-58C3-5594-3F6B-C414C48703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406B90-B789-42BB-9388-B550E2557B53}" type="datetimeFigureOut">
              <a:rPr lang="zh-CN" altLang="en-US" smtClean="0"/>
              <a:t>2023/4/3</a:t>
            </a:fld>
            <a:endParaRPr lang="zh-CN" altLang="en-US"/>
          </a:p>
        </p:txBody>
      </p:sp>
      <p:sp>
        <p:nvSpPr>
          <p:cNvPr id="5" name="Footer Placeholder 4">
            <a:extLst>
              <a:ext uri="{FF2B5EF4-FFF2-40B4-BE49-F238E27FC236}">
                <a16:creationId xmlns:a16="http://schemas.microsoft.com/office/drawing/2014/main" id="{2D19A8B8-626F-B3E1-5E11-6FF1CA0497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E7220FAE-B685-9C24-BAB1-5D326BC892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739386-5F0D-44B1-B9EF-92AFCB6697FA}" type="slidenum">
              <a:rPr lang="zh-CN" altLang="en-US" smtClean="0"/>
              <a:t>‹#›</a:t>
            </a:fld>
            <a:endParaRPr lang="zh-CN" altLang="en-US"/>
          </a:p>
        </p:txBody>
      </p:sp>
    </p:spTree>
    <p:extLst>
      <p:ext uri="{BB962C8B-B14F-4D97-AF65-F5344CB8AC3E}">
        <p14:creationId xmlns:p14="http://schemas.microsoft.com/office/powerpoint/2010/main" val="13473820"/>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2F0F-C1F5-C6EF-7BAA-11F599796303}"/>
              </a:ext>
            </a:extLst>
          </p:cNvPr>
          <p:cNvSpPr>
            <a:spLocks noGrp="1"/>
          </p:cNvSpPr>
          <p:nvPr>
            <p:ph type="ctrTitle"/>
          </p:nvPr>
        </p:nvSpPr>
        <p:spPr>
          <a:xfrm>
            <a:off x="1670649" y="264181"/>
            <a:ext cx="9144000" cy="2387600"/>
          </a:xfrm>
        </p:spPr>
        <p:txBody>
          <a:bodyPr/>
          <a:lstStyle/>
          <a:p>
            <a:r>
              <a:rPr lang="en-US" altLang="zh-CN" b="1" dirty="0"/>
              <a:t>Tools for the body (schema</a:t>
            </a:r>
            <a:r>
              <a:rPr lang="zh-CN" altLang="en-US" b="1" dirty="0"/>
              <a:t>）</a:t>
            </a:r>
          </a:p>
        </p:txBody>
      </p:sp>
      <p:sp>
        <p:nvSpPr>
          <p:cNvPr id="3" name="Subtitle 2">
            <a:extLst>
              <a:ext uri="{FF2B5EF4-FFF2-40B4-BE49-F238E27FC236}">
                <a16:creationId xmlns:a16="http://schemas.microsoft.com/office/drawing/2014/main" id="{FDF4A137-7DF6-A576-0E29-A916D5E09E63}"/>
              </a:ext>
            </a:extLst>
          </p:cNvPr>
          <p:cNvSpPr>
            <a:spLocks noGrp="1"/>
          </p:cNvSpPr>
          <p:nvPr>
            <p:ph type="subTitle" idx="1"/>
          </p:nvPr>
        </p:nvSpPr>
        <p:spPr/>
        <p:txBody>
          <a:bodyPr/>
          <a:lstStyle/>
          <a:p>
            <a:r>
              <a:rPr lang="en-US" altLang="zh-CN" dirty="0"/>
              <a:t>Authors: </a:t>
            </a:r>
            <a:r>
              <a:rPr lang="pt-BR" altLang="zh-CN" dirty="0"/>
              <a:t>Angelo Maravita and Atsushi Iriki</a:t>
            </a:r>
            <a:endParaRPr lang="en-US" altLang="zh-CN" dirty="0"/>
          </a:p>
          <a:p>
            <a:r>
              <a:rPr lang="en-US" altLang="zh-CN" dirty="0"/>
              <a:t>Presenter: Tangxuanang Chen</a:t>
            </a:r>
          </a:p>
          <a:p>
            <a:r>
              <a:rPr lang="en-US" altLang="zh-CN" dirty="0"/>
              <a:t>Discussion: </a:t>
            </a:r>
            <a:r>
              <a:rPr lang="en-US" altLang="zh-CN" dirty="0" err="1"/>
              <a:t>Ruohua</a:t>
            </a:r>
            <a:r>
              <a:rPr lang="en-US" altLang="zh-CN" dirty="0"/>
              <a:t> Li</a:t>
            </a:r>
          </a:p>
        </p:txBody>
      </p:sp>
    </p:spTree>
    <p:extLst>
      <p:ext uri="{BB962C8B-B14F-4D97-AF65-F5344CB8AC3E}">
        <p14:creationId xmlns:p14="http://schemas.microsoft.com/office/powerpoint/2010/main" val="128718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FC5E1-6756-F447-C21E-856FBB0474C1}"/>
              </a:ext>
            </a:extLst>
          </p:cNvPr>
          <p:cNvSpPr>
            <a:spLocks noGrp="1"/>
          </p:cNvSpPr>
          <p:nvPr>
            <p:ph type="title"/>
          </p:nvPr>
        </p:nvSpPr>
        <p:spPr>
          <a:xfrm>
            <a:off x="552450" y="1651000"/>
            <a:ext cx="3823261" cy="1325563"/>
          </a:xfrm>
        </p:spPr>
        <p:txBody>
          <a:bodyPr>
            <a:normAutofit/>
          </a:bodyPr>
          <a:lstStyle/>
          <a:p>
            <a:r>
              <a:rPr lang="en-US" altLang="zh-CN" sz="1800" dirty="0"/>
              <a:t>primates could understand the function of given tools or the causal relationship between the intended tool-use and the obtained results.</a:t>
            </a:r>
            <a:endParaRPr lang="zh-CN" altLang="en-US" sz="1800" dirty="0"/>
          </a:p>
        </p:txBody>
      </p:sp>
      <p:pic>
        <p:nvPicPr>
          <p:cNvPr id="4098" name="Picture 2">
            <a:extLst>
              <a:ext uri="{FF2B5EF4-FFF2-40B4-BE49-F238E27FC236}">
                <a16:creationId xmlns:a16="http://schemas.microsoft.com/office/drawing/2014/main" id="{4B9E384E-A2CE-0CA8-BAD2-0A6F7C5176F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661461" y="1190625"/>
            <a:ext cx="7154301" cy="4277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400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2EBDE6-75A6-1660-F603-388DDF5A568D}"/>
              </a:ext>
            </a:extLst>
          </p:cNvPr>
          <p:cNvSpPr>
            <a:spLocks noGrp="1"/>
          </p:cNvSpPr>
          <p:nvPr>
            <p:ph idx="1"/>
          </p:nvPr>
        </p:nvSpPr>
        <p:spPr/>
        <p:txBody>
          <a:bodyPr/>
          <a:lstStyle/>
          <a:p>
            <a:r>
              <a:rPr lang="en-US" altLang="zh-CN" dirty="0"/>
              <a:t>whether tool-assisted reaching for stimuli presented beyond the hand’s normal or unaided reach would produce similar behavioral effects as direct reaching for nearby stimuli with the hands alone.</a:t>
            </a:r>
            <a:endParaRPr lang="zh-CN" altLang="en-US" dirty="0"/>
          </a:p>
        </p:txBody>
      </p:sp>
    </p:spTree>
    <p:extLst>
      <p:ext uri="{BB962C8B-B14F-4D97-AF65-F5344CB8AC3E}">
        <p14:creationId xmlns:p14="http://schemas.microsoft.com/office/powerpoint/2010/main" val="4190220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23795-4FD4-F6E9-2340-3253CB417EED}"/>
              </a:ext>
            </a:extLst>
          </p:cNvPr>
          <p:cNvSpPr>
            <a:spLocks noGrp="1"/>
          </p:cNvSpPr>
          <p:nvPr>
            <p:ph type="title"/>
          </p:nvPr>
        </p:nvSpPr>
        <p:spPr>
          <a:xfrm>
            <a:off x="628570" y="1572419"/>
            <a:ext cx="5372179" cy="3752056"/>
          </a:xfrm>
        </p:spPr>
        <p:txBody>
          <a:bodyPr>
            <a:normAutofit fontScale="90000"/>
          </a:bodyPr>
          <a:lstStyle/>
          <a:p>
            <a:r>
              <a:rPr lang="en-US" altLang="zh-CN" sz="1800" dirty="0"/>
              <a:t>Two golf clubs, with two vibrators on the tail, and two LED distractors on the top.</a:t>
            </a:r>
            <a:br>
              <a:rPr lang="en-US" altLang="zh-CN" sz="1800" dirty="0"/>
            </a:br>
            <a:br>
              <a:rPr lang="en-US" altLang="zh-CN" sz="1800" dirty="0"/>
            </a:br>
            <a:r>
              <a:rPr lang="en-US" altLang="zh-CN" sz="1800" dirty="0"/>
              <a:t>One of the vibrators will vibrate once, and the experimenter will answer which side is vibrating.</a:t>
            </a:r>
            <a:br>
              <a:rPr lang="en-US" altLang="zh-CN" sz="1800" dirty="0"/>
            </a:br>
            <a:br>
              <a:rPr lang="en-US" altLang="zh-CN" sz="1800" dirty="0"/>
            </a:br>
            <a:r>
              <a:rPr lang="en-US" altLang="zh-CN" sz="1800" dirty="0"/>
              <a:t>LED distractor will flash to distract the experiments.</a:t>
            </a:r>
            <a:br>
              <a:rPr lang="en-US" altLang="zh-CN" sz="1800" dirty="0"/>
            </a:br>
            <a:br>
              <a:rPr lang="en-US" altLang="zh-CN" sz="1800" dirty="0"/>
            </a:br>
            <a:r>
              <a:rPr lang="en-US" altLang="zh-CN" sz="1800" dirty="0"/>
              <a:t>Challenges: </a:t>
            </a:r>
            <a:br>
              <a:rPr lang="en-US" altLang="zh-CN" sz="1800" dirty="0"/>
            </a:br>
            <a:r>
              <a:rPr lang="en-US" altLang="zh-CN" sz="1800" dirty="0"/>
              <a:t>	upper vibration with lower light, or vice-versa</a:t>
            </a:r>
            <a:br>
              <a:rPr lang="en-US" altLang="zh-CN" sz="1800" dirty="0"/>
            </a:br>
            <a:r>
              <a:rPr lang="en-US" altLang="zh-CN" sz="1800" dirty="0"/>
              <a:t>	visual and tactile stimuli appear on the same side of the space</a:t>
            </a:r>
            <a:br>
              <a:rPr lang="en-US" altLang="zh-CN" sz="1800" dirty="0"/>
            </a:br>
            <a:r>
              <a:rPr lang="en-US" altLang="zh-CN" sz="1800" dirty="0"/>
              <a:t>	What will happen if crossing?</a:t>
            </a:r>
            <a:br>
              <a:rPr lang="en-US" altLang="zh-CN" sz="1800" dirty="0"/>
            </a:br>
            <a:br>
              <a:rPr lang="en-US" altLang="zh-CN" sz="1800" dirty="0"/>
            </a:br>
            <a:endParaRPr lang="zh-CN" altLang="en-US" sz="1800" dirty="0"/>
          </a:p>
        </p:txBody>
      </p:sp>
      <p:pic>
        <p:nvPicPr>
          <p:cNvPr id="1026" name="Picture 2">
            <a:extLst>
              <a:ext uri="{FF2B5EF4-FFF2-40B4-BE49-F238E27FC236}">
                <a16:creationId xmlns:a16="http://schemas.microsoft.com/office/drawing/2014/main" id="{528EC935-7666-D1D7-6C0A-D313A9F7CE9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886371" y="1866900"/>
            <a:ext cx="5467429" cy="226015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4D745ACF-4214-A452-420C-CB9EEC7382E9}"/>
              </a:ext>
            </a:extLst>
          </p:cNvPr>
          <p:cNvSpPr txBox="1">
            <a:spLocks/>
          </p:cNvSpPr>
          <p:nvPr/>
        </p:nvSpPr>
        <p:spPr>
          <a:xfrm>
            <a:off x="628571" y="24685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Crossing hands and crossing tools</a:t>
            </a:r>
            <a:endParaRPr lang="zh-CN" altLang="en-US" dirty="0"/>
          </a:p>
        </p:txBody>
      </p:sp>
    </p:spTree>
    <p:extLst>
      <p:ext uri="{BB962C8B-B14F-4D97-AF65-F5344CB8AC3E}">
        <p14:creationId xmlns:p14="http://schemas.microsoft.com/office/powerpoint/2010/main" val="702902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9D15C-2C2A-DC6C-5133-DFE18033D647}"/>
              </a:ext>
            </a:extLst>
          </p:cNvPr>
          <p:cNvSpPr>
            <a:spLocks noGrp="1"/>
          </p:cNvSpPr>
          <p:nvPr>
            <p:ph type="title"/>
          </p:nvPr>
        </p:nvSpPr>
        <p:spPr/>
        <p:txBody>
          <a:bodyPr/>
          <a:lstStyle/>
          <a:p>
            <a:endParaRPr lang="zh-CN" altLang="en-US" dirty="0"/>
          </a:p>
        </p:txBody>
      </p:sp>
      <p:pic>
        <p:nvPicPr>
          <p:cNvPr id="3074" name="Picture 2">
            <a:extLst>
              <a:ext uri="{FF2B5EF4-FFF2-40B4-BE49-F238E27FC236}">
                <a16:creationId xmlns:a16="http://schemas.microsoft.com/office/drawing/2014/main" id="{2B7688B0-693A-A51A-72AD-18748A58E46A}"/>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53992"/>
          <a:stretch/>
        </p:blipFill>
        <p:spPr bwMode="auto">
          <a:xfrm>
            <a:off x="2516981" y="1894631"/>
            <a:ext cx="7158037" cy="2163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253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1265C-4733-27F2-95E8-0DEEA292628A}"/>
              </a:ext>
            </a:extLst>
          </p:cNvPr>
          <p:cNvSpPr>
            <a:spLocks noGrp="1"/>
          </p:cNvSpPr>
          <p:nvPr>
            <p:ph type="title"/>
          </p:nvPr>
        </p:nvSpPr>
        <p:spPr/>
        <p:txBody>
          <a:bodyPr/>
          <a:lstStyle/>
          <a:p>
            <a:r>
              <a:rPr lang="en-US" altLang="zh-CN" dirty="0"/>
              <a:t>Neuropsychological effects of tool-use in brain-damaged patients</a:t>
            </a:r>
            <a:endParaRPr lang="zh-CN" altLang="en-US" dirty="0"/>
          </a:p>
        </p:txBody>
      </p:sp>
      <p:sp>
        <p:nvSpPr>
          <p:cNvPr id="3" name="Content Placeholder 2">
            <a:extLst>
              <a:ext uri="{FF2B5EF4-FFF2-40B4-BE49-F238E27FC236}">
                <a16:creationId xmlns:a16="http://schemas.microsoft.com/office/drawing/2014/main" id="{9D4A9D6F-48F2-6B8D-A9BE-1DD2D497ED90}"/>
              </a:ext>
            </a:extLst>
          </p:cNvPr>
          <p:cNvSpPr>
            <a:spLocks noGrp="1"/>
          </p:cNvSpPr>
          <p:nvPr>
            <p:ph idx="1"/>
          </p:nvPr>
        </p:nvSpPr>
        <p:spPr/>
        <p:txBody>
          <a:bodyPr/>
          <a:lstStyle/>
          <a:p>
            <a:r>
              <a:rPr lang="en-US" altLang="zh-CN" dirty="0"/>
              <a:t>Neglect patients ---- ignore stimuli contralateral to the side of their brain damage (</a:t>
            </a:r>
            <a:r>
              <a:rPr lang="en-US" altLang="zh-CN" dirty="0" err="1"/>
              <a:t>contralesional</a:t>
            </a:r>
            <a:r>
              <a:rPr lang="en-US" altLang="zh-CN" dirty="0"/>
              <a:t> stimuli)</a:t>
            </a:r>
          </a:p>
          <a:p>
            <a:r>
              <a:rPr lang="en-US" altLang="zh-CN" dirty="0"/>
              <a:t>Extinction patients ---- detect unilateral stimuli on both sides of space but ignore </a:t>
            </a:r>
            <a:r>
              <a:rPr lang="en-US" altLang="zh-CN" dirty="0" err="1"/>
              <a:t>contralesional</a:t>
            </a:r>
            <a:r>
              <a:rPr lang="en-US" altLang="zh-CN" dirty="0"/>
              <a:t> stimuli only when presented together with competing </a:t>
            </a:r>
            <a:r>
              <a:rPr lang="en-US" altLang="zh-CN" dirty="0" err="1"/>
              <a:t>ipsilesional</a:t>
            </a:r>
            <a:r>
              <a:rPr lang="en-US" altLang="zh-CN" dirty="0"/>
              <a:t> ones</a:t>
            </a:r>
            <a:endParaRPr lang="zh-CN" altLang="en-US" dirty="0"/>
          </a:p>
        </p:txBody>
      </p:sp>
    </p:spTree>
    <p:extLst>
      <p:ext uri="{BB962C8B-B14F-4D97-AF65-F5344CB8AC3E}">
        <p14:creationId xmlns:p14="http://schemas.microsoft.com/office/powerpoint/2010/main" val="430517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1265C-4733-27F2-95E8-0DEEA292628A}"/>
              </a:ext>
            </a:extLst>
          </p:cNvPr>
          <p:cNvSpPr>
            <a:spLocks noGrp="1"/>
          </p:cNvSpPr>
          <p:nvPr>
            <p:ph type="title"/>
          </p:nvPr>
        </p:nvSpPr>
        <p:spPr/>
        <p:txBody>
          <a:bodyPr/>
          <a:lstStyle/>
          <a:p>
            <a:r>
              <a:rPr lang="en-US" altLang="zh-CN" dirty="0"/>
              <a:t>Effects of tool-use on neglect</a:t>
            </a:r>
            <a:endParaRPr lang="zh-CN" altLang="en-US" dirty="0"/>
          </a:p>
        </p:txBody>
      </p:sp>
      <p:sp>
        <p:nvSpPr>
          <p:cNvPr id="3" name="Content Placeholder 2">
            <a:extLst>
              <a:ext uri="{FF2B5EF4-FFF2-40B4-BE49-F238E27FC236}">
                <a16:creationId xmlns:a16="http://schemas.microsoft.com/office/drawing/2014/main" id="{9D4A9D6F-48F2-6B8D-A9BE-1DD2D497ED90}"/>
              </a:ext>
            </a:extLst>
          </p:cNvPr>
          <p:cNvSpPr>
            <a:spLocks noGrp="1"/>
          </p:cNvSpPr>
          <p:nvPr>
            <p:ph idx="1"/>
          </p:nvPr>
        </p:nvSpPr>
        <p:spPr/>
        <p:txBody>
          <a:bodyPr/>
          <a:lstStyle/>
          <a:p>
            <a:r>
              <a:rPr lang="en-US" altLang="zh-CN" sz="2400" dirty="0" err="1"/>
              <a:t>Berti</a:t>
            </a:r>
            <a:r>
              <a:rPr lang="en-US" altLang="zh-CN" sz="2400" dirty="0"/>
              <a:t> and </a:t>
            </a:r>
            <a:r>
              <a:rPr lang="en-US" altLang="zh-CN" sz="2400" dirty="0" err="1"/>
              <a:t>Frassinetti</a:t>
            </a:r>
            <a:r>
              <a:rPr lang="en-US" altLang="zh-CN" sz="2400" dirty="0"/>
              <a:t> examined the effect of tool-use in a brain-damaged patient, P.P, whose neglect selectively affected the space close to her body.</a:t>
            </a:r>
          </a:p>
          <a:p>
            <a:r>
              <a:rPr lang="en-US" altLang="zh-CN" sz="2400" dirty="0"/>
              <a:t>Near space: When requested to show the midpoint of a drawn line, P.P. put her mark further toward the right from the objective midpoint, as typically observed in neglect.</a:t>
            </a:r>
          </a:p>
          <a:p>
            <a:r>
              <a:rPr lang="en-US" altLang="zh-CN" sz="2400" dirty="0"/>
              <a:t>Far space: a laser pointer was flawless, but a long stick was the same as the near space.</a:t>
            </a:r>
          </a:p>
          <a:p>
            <a:pPr marL="0" indent="0">
              <a:buNone/>
            </a:pPr>
            <a:endParaRPr lang="en-US" altLang="zh-CN" sz="2400" dirty="0"/>
          </a:p>
          <a:p>
            <a:endParaRPr lang="zh-CN" altLang="en-US" dirty="0"/>
          </a:p>
        </p:txBody>
      </p:sp>
    </p:spTree>
    <p:extLst>
      <p:ext uri="{BB962C8B-B14F-4D97-AF65-F5344CB8AC3E}">
        <p14:creationId xmlns:p14="http://schemas.microsoft.com/office/powerpoint/2010/main" val="3862664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1265C-4733-27F2-95E8-0DEEA292628A}"/>
              </a:ext>
            </a:extLst>
          </p:cNvPr>
          <p:cNvSpPr>
            <a:spLocks noGrp="1"/>
          </p:cNvSpPr>
          <p:nvPr>
            <p:ph type="title"/>
          </p:nvPr>
        </p:nvSpPr>
        <p:spPr/>
        <p:txBody>
          <a:bodyPr/>
          <a:lstStyle/>
          <a:p>
            <a:r>
              <a:rPr lang="en-US" altLang="zh-CN" dirty="0"/>
              <a:t>Effects of tool-use on neglect</a:t>
            </a:r>
            <a:endParaRPr lang="zh-CN" altLang="en-US" dirty="0"/>
          </a:p>
        </p:txBody>
      </p:sp>
      <p:sp>
        <p:nvSpPr>
          <p:cNvPr id="3" name="Content Placeholder 2">
            <a:extLst>
              <a:ext uri="{FF2B5EF4-FFF2-40B4-BE49-F238E27FC236}">
                <a16:creationId xmlns:a16="http://schemas.microsoft.com/office/drawing/2014/main" id="{9D4A9D6F-48F2-6B8D-A9BE-1DD2D497ED90}"/>
              </a:ext>
            </a:extLst>
          </p:cNvPr>
          <p:cNvSpPr>
            <a:spLocks noGrp="1"/>
          </p:cNvSpPr>
          <p:nvPr>
            <p:ph idx="1"/>
          </p:nvPr>
        </p:nvSpPr>
        <p:spPr/>
        <p:txBody>
          <a:bodyPr/>
          <a:lstStyle/>
          <a:p>
            <a:r>
              <a:rPr lang="en-US" altLang="zh-CN" sz="2400" dirty="0" err="1"/>
              <a:t>Berti</a:t>
            </a:r>
            <a:r>
              <a:rPr lang="en-US" altLang="zh-CN" sz="2400" dirty="0"/>
              <a:t> and </a:t>
            </a:r>
            <a:r>
              <a:rPr lang="en-US" altLang="zh-CN" sz="2400" dirty="0" err="1"/>
              <a:t>Frassinetti</a:t>
            </a:r>
            <a:r>
              <a:rPr lang="en-US" altLang="zh-CN" sz="2400" dirty="0"/>
              <a:t> examined the effect of tool-use in a brain-damaged patient, P.P, whose neglect selectively affected the space close to her body.</a:t>
            </a:r>
          </a:p>
          <a:p>
            <a:r>
              <a:rPr lang="en-US" altLang="zh-CN" sz="2400" dirty="0"/>
              <a:t>Near space: When requested to show the midpoint of a drawn line, P.P. put her mark further toward the right from the objective midpoint, as typically observed in neglect.</a:t>
            </a:r>
          </a:p>
          <a:p>
            <a:r>
              <a:rPr lang="en-US" altLang="zh-CN" sz="2400" dirty="0"/>
              <a:t>Far space: a laser pointer was flawless, but a long stick was the same as the near space.</a:t>
            </a:r>
          </a:p>
          <a:p>
            <a:pPr marL="0" indent="0">
              <a:buNone/>
            </a:pPr>
            <a:endParaRPr lang="en-US" altLang="zh-CN" sz="2400" dirty="0"/>
          </a:p>
          <a:p>
            <a:r>
              <a:rPr lang="en-US" altLang="zh-CN" dirty="0"/>
              <a:t>A long stick becomes the extension of the body so that P.P.’s near space neglect happens to the far space condition.</a:t>
            </a:r>
            <a:endParaRPr lang="zh-CN" altLang="en-US" dirty="0"/>
          </a:p>
        </p:txBody>
      </p:sp>
    </p:spTree>
    <p:extLst>
      <p:ext uri="{BB962C8B-B14F-4D97-AF65-F5344CB8AC3E}">
        <p14:creationId xmlns:p14="http://schemas.microsoft.com/office/powerpoint/2010/main" val="1988675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1265C-4733-27F2-95E8-0DEEA292628A}"/>
              </a:ext>
            </a:extLst>
          </p:cNvPr>
          <p:cNvSpPr>
            <a:spLocks noGrp="1"/>
          </p:cNvSpPr>
          <p:nvPr>
            <p:ph type="title"/>
          </p:nvPr>
        </p:nvSpPr>
        <p:spPr/>
        <p:txBody>
          <a:bodyPr/>
          <a:lstStyle/>
          <a:p>
            <a:r>
              <a:rPr lang="en-US" altLang="zh-CN" dirty="0"/>
              <a:t>Effects of tool-use on </a:t>
            </a:r>
            <a:r>
              <a:rPr lang="en-US" altLang="zh-CN" dirty="0" err="1"/>
              <a:t>crossmodal</a:t>
            </a:r>
            <a:r>
              <a:rPr lang="en-US" altLang="zh-CN" dirty="0"/>
              <a:t> extinction</a:t>
            </a:r>
            <a:endParaRPr lang="zh-CN" altLang="en-US" dirty="0"/>
          </a:p>
        </p:txBody>
      </p:sp>
      <p:pic>
        <p:nvPicPr>
          <p:cNvPr id="2050" name="Picture 2">
            <a:extLst>
              <a:ext uri="{FF2B5EF4-FFF2-40B4-BE49-F238E27FC236}">
                <a16:creationId xmlns:a16="http://schemas.microsoft.com/office/drawing/2014/main" id="{4439A47B-EAC2-9F0D-4B7A-51B67AA090AB}"/>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43509"/>
          <a:stretch/>
        </p:blipFill>
        <p:spPr bwMode="auto">
          <a:xfrm>
            <a:off x="2754005" y="1619250"/>
            <a:ext cx="6432857" cy="2386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879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1265C-4733-27F2-95E8-0DEEA292628A}"/>
              </a:ext>
            </a:extLst>
          </p:cNvPr>
          <p:cNvSpPr>
            <a:spLocks noGrp="1"/>
          </p:cNvSpPr>
          <p:nvPr>
            <p:ph type="title"/>
          </p:nvPr>
        </p:nvSpPr>
        <p:spPr/>
        <p:txBody>
          <a:bodyPr/>
          <a:lstStyle/>
          <a:p>
            <a:r>
              <a:rPr lang="en-US" altLang="zh-CN" dirty="0"/>
              <a:t>Effects of tool-use on </a:t>
            </a:r>
            <a:r>
              <a:rPr lang="en-US" altLang="zh-CN" dirty="0" err="1"/>
              <a:t>crossmodal</a:t>
            </a:r>
            <a:r>
              <a:rPr lang="en-US" altLang="zh-CN" dirty="0"/>
              <a:t> extinction</a:t>
            </a:r>
            <a:endParaRPr lang="zh-CN" altLang="en-US" dirty="0"/>
          </a:p>
        </p:txBody>
      </p:sp>
      <p:pic>
        <p:nvPicPr>
          <p:cNvPr id="2050" name="Picture 2">
            <a:extLst>
              <a:ext uri="{FF2B5EF4-FFF2-40B4-BE49-F238E27FC236}">
                <a16:creationId xmlns:a16="http://schemas.microsoft.com/office/drawing/2014/main" id="{4439A47B-EAC2-9F0D-4B7A-51B67AA090AB}"/>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43509"/>
          <a:stretch/>
        </p:blipFill>
        <p:spPr bwMode="auto">
          <a:xfrm>
            <a:off x="2754005" y="1619250"/>
            <a:ext cx="6432857" cy="238680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B0BF042-73BB-4636-3415-BAE344A30260}"/>
              </a:ext>
            </a:extLst>
          </p:cNvPr>
          <p:cNvSpPr txBox="1"/>
          <p:nvPr/>
        </p:nvSpPr>
        <p:spPr>
          <a:xfrm>
            <a:off x="3048000" y="4401235"/>
            <a:ext cx="6096000" cy="646331"/>
          </a:xfrm>
          <a:prstGeom prst="rect">
            <a:avLst/>
          </a:prstGeom>
          <a:noFill/>
        </p:spPr>
        <p:txBody>
          <a:bodyPr wrap="square">
            <a:spAutoFit/>
          </a:bodyPr>
          <a:lstStyle/>
          <a:p>
            <a:pPr algn="ctr"/>
            <a:r>
              <a:rPr lang="en-US" altLang="zh-CN" dirty="0"/>
              <a:t>manipulated objects become ‘incorporated into the body schema’.</a:t>
            </a:r>
          </a:p>
        </p:txBody>
      </p:sp>
    </p:spTree>
    <p:extLst>
      <p:ext uri="{BB962C8B-B14F-4D97-AF65-F5344CB8AC3E}">
        <p14:creationId xmlns:p14="http://schemas.microsoft.com/office/powerpoint/2010/main" val="2298526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1265C-4733-27F2-95E8-0DEEA292628A}"/>
              </a:ext>
            </a:extLst>
          </p:cNvPr>
          <p:cNvSpPr>
            <a:spLocks noGrp="1"/>
          </p:cNvSpPr>
          <p:nvPr>
            <p:ph type="title"/>
          </p:nvPr>
        </p:nvSpPr>
        <p:spPr/>
        <p:txBody>
          <a:bodyPr/>
          <a:lstStyle/>
          <a:p>
            <a:r>
              <a:rPr lang="en-US" altLang="zh-CN" dirty="0"/>
              <a:t>Conclusion</a:t>
            </a:r>
            <a:endParaRPr lang="zh-CN" altLang="en-US" dirty="0"/>
          </a:p>
        </p:txBody>
      </p:sp>
      <p:sp>
        <p:nvSpPr>
          <p:cNvPr id="3" name="Content Placeholder 2">
            <a:extLst>
              <a:ext uri="{FF2B5EF4-FFF2-40B4-BE49-F238E27FC236}">
                <a16:creationId xmlns:a16="http://schemas.microsoft.com/office/drawing/2014/main" id="{9D4A9D6F-48F2-6B8D-A9BE-1DD2D497ED90}"/>
              </a:ext>
            </a:extLst>
          </p:cNvPr>
          <p:cNvSpPr>
            <a:spLocks noGrp="1"/>
          </p:cNvSpPr>
          <p:nvPr>
            <p:ph idx="1"/>
          </p:nvPr>
        </p:nvSpPr>
        <p:spPr/>
        <p:txBody>
          <a:bodyPr/>
          <a:lstStyle/>
          <a:p>
            <a:r>
              <a:rPr lang="en-US" altLang="zh-CN" dirty="0"/>
              <a:t>This review has examined a specific aspect of research on tool use, namely, to what extent the effective use of a tool can induce a plastic modification of the body representation in the brain. </a:t>
            </a:r>
          </a:p>
          <a:p>
            <a:r>
              <a:rPr lang="en-US" altLang="zh-CN" dirty="0"/>
              <a:t>humans might have such neural machinery present in the brain from birth or early in life, but lower primates seem to need a period of training to induce behavioral learning</a:t>
            </a:r>
          </a:p>
          <a:p>
            <a:r>
              <a:rPr lang="en-US" altLang="zh-CN" dirty="0"/>
              <a:t>the possibility of training monkeys to use a simple tool does not imply that any degree of human-like, intelligent tool-use can be obtained in monkeys by training.</a:t>
            </a:r>
          </a:p>
          <a:p>
            <a:endParaRPr lang="zh-CN" altLang="en-US" dirty="0"/>
          </a:p>
        </p:txBody>
      </p:sp>
    </p:spTree>
    <p:extLst>
      <p:ext uri="{BB962C8B-B14F-4D97-AF65-F5344CB8AC3E}">
        <p14:creationId xmlns:p14="http://schemas.microsoft.com/office/powerpoint/2010/main" val="465022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72F81-E8BE-8AFC-87B9-FA7979200CFB}"/>
              </a:ext>
            </a:extLst>
          </p:cNvPr>
          <p:cNvSpPr>
            <a:spLocks noGrp="1"/>
          </p:cNvSpPr>
          <p:nvPr>
            <p:ph type="title"/>
          </p:nvPr>
        </p:nvSpPr>
        <p:spPr>
          <a:xfrm>
            <a:off x="446049" y="2262935"/>
            <a:ext cx="11235553" cy="1325563"/>
          </a:xfrm>
        </p:spPr>
        <p:txBody>
          <a:bodyPr/>
          <a:lstStyle/>
          <a:p>
            <a:r>
              <a:rPr lang="en-US" altLang="zh-CN" dirty="0"/>
              <a:t>What happens in our brain when we use a 	tool?</a:t>
            </a:r>
            <a:endParaRPr lang="zh-CN" altLang="en-US" dirty="0"/>
          </a:p>
        </p:txBody>
      </p:sp>
    </p:spTree>
    <p:extLst>
      <p:ext uri="{BB962C8B-B14F-4D97-AF65-F5344CB8AC3E}">
        <p14:creationId xmlns:p14="http://schemas.microsoft.com/office/powerpoint/2010/main" val="4169757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366A185-15E2-A1CF-5646-5B1A65475893}"/>
              </a:ext>
            </a:extLst>
          </p:cNvPr>
          <p:cNvSpPr>
            <a:spLocks noGrp="1"/>
          </p:cNvSpPr>
          <p:nvPr>
            <p:ph type="subTitle" idx="1"/>
          </p:nvPr>
        </p:nvSpPr>
        <p:spPr>
          <a:xfrm>
            <a:off x="529701" y="1036392"/>
            <a:ext cx="11117802" cy="5213488"/>
          </a:xfrm>
        </p:spPr>
        <p:txBody>
          <a:bodyPr>
            <a:normAutofit/>
          </a:bodyPr>
          <a:lstStyle/>
          <a:p>
            <a:pPr algn="l"/>
            <a:r>
              <a:rPr lang="en-US" dirty="0"/>
              <a:t>P</a:t>
            </a:r>
            <a:r>
              <a:rPr lang="en-US" altLang="zh-CN" dirty="0"/>
              <a:t>iazza @102_f3</a:t>
            </a:r>
          </a:p>
          <a:p>
            <a:pPr algn="l">
              <a:lnSpc>
                <a:spcPct val="150000"/>
              </a:lnSpc>
            </a:pPr>
            <a:r>
              <a:rPr lang="en-US" sz="1800" b="0" i="0" dirty="0">
                <a:solidFill>
                  <a:srgbClr val="484A4C"/>
                </a:solidFill>
                <a:effectLst/>
                <a:latin typeface="Helvetica Neue"/>
              </a:rPr>
              <a:t>Experiments with monkeys are very interesting. I am not sure how much progress has been made in the development of robots capable of using objects, but I believe this area is essential for the future of robotics. To put it simply, imagine a robot firmly holding a long stick. When someone tries to push the stick, the robot should be able to recognize that it could be pushed as well, as if the stick has become a part of its body.</a:t>
            </a:r>
            <a:endParaRPr lang="en-US" sz="1800" dirty="0"/>
          </a:p>
        </p:txBody>
      </p:sp>
      <p:pic>
        <p:nvPicPr>
          <p:cNvPr id="7" name="Picture 6" descr="Graphical user interface, text&#10;&#10;Description automatically generated">
            <a:extLst>
              <a:ext uri="{FF2B5EF4-FFF2-40B4-BE49-F238E27FC236}">
                <a16:creationId xmlns:a16="http://schemas.microsoft.com/office/drawing/2014/main" id="{87E70788-EDF2-EE9F-9D6E-F0D9A8BFD6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234" y="3643136"/>
            <a:ext cx="6465020" cy="766856"/>
          </a:xfrm>
          <a:prstGeom prst="rect">
            <a:avLst/>
          </a:prstGeom>
        </p:spPr>
      </p:pic>
      <p:pic>
        <p:nvPicPr>
          <p:cNvPr id="11" name="Picture 10" descr="A close-up of a robot&#10;&#10;Description automatically generated with low confidence">
            <a:extLst>
              <a:ext uri="{FF2B5EF4-FFF2-40B4-BE49-F238E27FC236}">
                <a16:creationId xmlns:a16="http://schemas.microsoft.com/office/drawing/2014/main" id="{8F42007F-35F8-FA35-97F1-EB37F55FED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8288" y="3643135"/>
            <a:ext cx="4001169" cy="2287147"/>
          </a:xfrm>
          <a:prstGeom prst="rect">
            <a:avLst/>
          </a:prstGeom>
        </p:spPr>
      </p:pic>
    </p:spTree>
    <p:extLst>
      <p:ext uri="{BB962C8B-B14F-4D97-AF65-F5344CB8AC3E}">
        <p14:creationId xmlns:p14="http://schemas.microsoft.com/office/powerpoint/2010/main" val="3367806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366A185-15E2-A1CF-5646-5B1A65475893}"/>
              </a:ext>
            </a:extLst>
          </p:cNvPr>
          <p:cNvSpPr>
            <a:spLocks noGrp="1"/>
          </p:cNvSpPr>
          <p:nvPr>
            <p:ph type="subTitle" idx="1"/>
          </p:nvPr>
        </p:nvSpPr>
        <p:spPr>
          <a:xfrm>
            <a:off x="529701" y="1036392"/>
            <a:ext cx="11117802" cy="5213488"/>
          </a:xfrm>
        </p:spPr>
        <p:txBody>
          <a:bodyPr>
            <a:normAutofit/>
          </a:bodyPr>
          <a:lstStyle/>
          <a:p>
            <a:pPr algn="l"/>
            <a:r>
              <a:rPr lang="en-US" dirty="0"/>
              <a:t>P</a:t>
            </a:r>
            <a:r>
              <a:rPr lang="en-US" altLang="zh-CN" dirty="0"/>
              <a:t>iazza @102_f5</a:t>
            </a:r>
          </a:p>
          <a:p>
            <a:pPr algn="l">
              <a:lnSpc>
                <a:spcPct val="150000"/>
              </a:lnSpc>
            </a:pPr>
            <a:r>
              <a:rPr lang="en-US" sz="1800" b="0" i="0" dirty="0">
                <a:solidFill>
                  <a:srgbClr val="484A4C"/>
                </a:solidFill>
                <a:effectLst/>
                <a:latin typeface="Helvetica Neue"/>
              </a:rPr>
              <a:t>Recent advances in LLMs has expanded their use cases to API collectors and user for more comprehensive abilities. Should we regard computer programs or APIs as tool uses or not. If so, how should this affect our view of tools and tool using?</a:t>
            </a:r>
            <a:endParaRPr lang="en-US" altLang="zh-CN" sz="1800" dirty="0"/>
          </a:p>
        </p:txBody>
      </p:sp>
      <p:pic>
        <p:nvPicPr>
          <p:cNvPr id="6" name="Picture 5" descr="Diagram&#10;&#10;Description automatically generated">
            <a:extLst>
              <a:ext uri="{FF2B5EF4-FFF2-40B4-BE49-F238E27FC236}">
                <a16:creationId xmlns:a16="http://schemas.microsoft.com/office/drawing/2014/main" id="{5FCBCEED-B15B-0D6E-D955-79CBDC38FB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899" y="2901535"/>
            <a:ext cx="5257914" cy="2336290"/>
          </a:xfrm>
          <a:prstGeom prst="rect">
            <a:avLst/>
          </a:prstGeom>
        </p:spPr>
      </p:pic>
      <p:pic>
        <p:nvPicPr>
          <p:cNvPr id="12" name="Picture 11" descr="Diagram&#10;&#10;Description automatically generated">
            <a:extLst>
              <a:ext uri="{FF2B5EF4-FFF2-40B4-BE49-F238E27FC236}">
                <a16:creationId xmlns:a16="http://schemas.microsoft.com/office/drawing/2014/main" id="{AA234E22-3C96-A027-A853-E6E29B76C9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7070" y="2798635"/>
            <a:ext cx="3748682" cy="2797758"/>
          </a:xfrm>
          <a:prstGeom prst="rect">
            <a:avLst/>
          </a:prstGeom>
        </p:spPr>
      </p:pic>
    </p:spTree>
    <p:extLst>
      <p:ext uri="{BB962C8B-B14F-4D97-AF65-F5344CB8AC3E}">
        <p14:creationId xmlns:p14="http://schemas.microsoft.com/office/powerpoint/2010/main" val="4102109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B2E9C-6370-BD34-AC16-579B3F9F48D9}"/>
              </a:ext>
            </a:extLst>
          </p:cNvPr>
          <p:cNvSpPr>
            <a:spLocks noGrp="1"/>
          </p:cNvSpPr>
          <p:nvPr>
            <p:ph type="title"/>
          </p:nvPr>
        </p:nvSpPr>
        <p:spPr/>
        <p:txBody>
          <a:bodyPr/>
          <a:lstStyle/>
          <a:p>
            <a:pPr algn="ctr"/>
            <a:r>
              <a:rPr lang="en-US" altLang="zh-CN" dirty="0"/>
              <a:t>Body Schema</a:t>
            </a:r>
            <a:endParaRPr lang="zh-CN" altLang="en-US" dirty="0"/>
          </a:p>
        </p:txBody>
      </p:sp>
      <p:sp>
        <p:nvSpPr>
          <p:cNvPr id="3" name="Content Placeholder 2">
            <a:extLst>
              <a:ext uri="{FF2B5EF4-FFF2-40B4-BE49-F238E27FC236}">
                <a16:creationId xmlns:a16="http://schemas.microsoft.com/office/drawing/2014/main" id="{302D7AC0-84F4-4671-0906-02D4D5BA8AAD}"/>
              </a:ext>
            </a:extLst>
          </p:cNvPr>
          <p:cNvSpPr>
            <a:spLocks noGrp="1"/>
          </p:cNvSpPr>
          <p:nvPr>
            <p:ph idx="1"/>
          </p:nvPr>
        </p:nvSpPr>
        <p:spPr/>
        <p:txBody>
          <a:bodyPr/>
          <a:lstStyle/>
          <a:p>
            <a:r>
              <a:rPr lang="en-US" altLang="zh-CN" dirty="0"/>
              <a:t>To act efficiently in space, our brain must not only localize any objects of interest in </a:t>
            </a:r>
            <a:r>
              <a:rPr lang="en-US" altLang="zh-CN" b="1" dirty="0" err="1"/>
              <a:t>extrapersonal</a:t>
            </a:r>
            <a:r>
              <a:rPr lang="en-US" altLang="zh-CN" b="1" dirty="0"/>
              <a:t> space </a:t>
            </a:r>
            <a:r>
              <a:rPr lang="en-US" altLang="zh-CN" dirty="0"/>
              <a:t>but also hold a constantly updated </a:t>
            </a:r>
            <a:r>
              <a:rPr lang="en-US" altLang="zh-CN" b="1" dirty="0"/>
              <a:t>status of the body shape and posture</a:t>
            </a:r>
            <a:r>
              <a:rPr lang="en-US" altLang="zh-CN" dirty="0"/>
              <a:t>.</a:t>
            </a:r>
          </a:p>
          <a:p>
            <a:r>
              <a:rPr lang="en-US" altLang="zh-CN" dirty="0"/>
              <a:t>‘Body Schema’ of classical neurology originally indicated this status as an ongoing, mainly </a:t>
            </a:r>
            <a:r>
              <a:rPr lang="en-US" altLang="zh-CN" b="1" dirty="0"/>
              <a:t>unconscious</a:t>
            </a:r>
            <a:r>
              <a:rPr lang="en-US" altLang="zh-CN" dirty="0"/>
              <a:t> integration of successive proprioceptive signals.</a:t>
            </a:r>
          </a:p>
          <a:p>
            <a:endParaRPr lang="zh-CN" altLang="en-US" dirty="0"/>
          </a:p>
        </p:txBody>
      </p:sp>
    </p:spTree>
    <p:extLst>
      <p:ext uri="{BB962C8B-B14F-4D97-AF65-F5344CB8AC3E}">
        <p14:creationId xmlns:p14="http://schemas.microsoft.com/office/powerpoint/2010/main" val="3444292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921B1-B2C5-B825-DCA5-79A54D60F318}"/>
              </a:ext>
            </a:extLst>
          </p:cNvPr>
          <p:cNvSpPr>
            <a:spLocks noGrp="1"/>
          </p:cNvSpPr>
          <p:nvPr>
            <p:ph type="title"/>
          </p:nvPr>
        </p:nvSpPr>
        <p:spPr/>
        <p:txBody>
          <a:bodyPr/>
          <a:lstStyle/>
          <a:p>
            <a:pPr algn="ctr"/>
            <a:r>
              <a:rPr lang="en-US" altLang="zh-CN" dirty="0"/>
              <a:t>Tools</a:t>
            </a:r>
            <a:endParaRPr lang="zh-CN" altLang="en-US" dirty="0"/>
          </a:p>
        </p:txBody>
      </p:sp>
      <p:sp>
        <p:nvSpPr>
          <p:cNvPr id="3" name="Content Placeholder 2">
            <a:extLst>
              <a:ext uri="{FF2B5EF4-FFF2-40B4-BE49-F238E27FC236}">
                <a16:creationId xmlns:a16="http://schemas.microsoft.com/office/drawing/2014/main" id="{AD130EDA-3723-2B3A-19C8-0215A4891DDF}"/>
              </a:ext>
            </a:extLst>
          </p:cNvPr>
          <p:cNvSpPr>
            <a:spLocks noGrp="1"/>
          </p:cNvSpPr>
          <p:nvPr>
            <p:ph idx="1"/>
          </p:nvPr>
        </p:nvSpPr>
        <p:spPr/>
        <p:txBody>
          <a:bodyPr/>
          <a:lstStyle/>
          <a:p>
            <a:r>
              <a:rPr lang="en-US" altLang="zh-CN" dirty="0"/>
              <a:t>Extend humans' body structure</a:t>
            </a:r>
          </a:p>
          <a:p>
            <a:r>
              <a:rPr lang="en-US" altLang="zh-CN" dirty="0"/>
              <a:t>manipulated objects or items of clothing become ‘incorporated into the body schema’.</a:t>
            </a:r>
          </a:p>
          <a:p>
            <a:r>
              <a:rPr lang="en-US" altLang="zh-CN" dirty="0"/>
              <a:t>Macaque monkeys</a:t>
            </a:r>
            <a:endParaRPr lang="zh-CN" altLang="en-US" dirty="0"/>
          </a:p>
        </p:txBody>
      </p:sp>
    </p:spTree>
    <p:extLst>
      <p:ext uri="{BB962C8B-B14F-4D97-AF65-F5344CB8AC3E}">
        <p14:creationId xmlns:p14="http://schemas.microsoft.com/office/powerpoint/2010/main" val="2225019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50936-2E0D-7CC0-A141-06469BAD113F}"/>
              </a:ext>
            </a:extLst>
          </p:cNvPr>
          <p:cNvSpPr>
            <a:spLocks noGrp="1"/>
          </p:cNvSpPr>
          <p:nvPr>
            <p:ph type="title"/>
          </p:nvPr>
        </p:nvSpPr>
        <p:spPr/>
        <p:txBody>
          <a:bodyPr/>
          <a:lstStyle/>
          <a:p>
            <a:pPr algn="ctr"/>
            <a:r>
              <a:rPr lang="en-US" altLang="zh-CN" dirty="0"/>
              <a:t>Macaque	</a:t>
            </a:r>
            <a:endParaRPr lang="zh-CN" altLang="en-US" dirty="0"/>
          </a:p>
        </p:txBody>
      </p:sp>
      <p:sp>
        <p:nvSpPr>
          <p:cNvPr id="3" name="Content Placeholder 2">
            <a:extLst>
              <a:ext uri="{FF2B5EF4-FFF2-40B4-BE49-F238E27FC236}">
                <a16:creationId xmlns:a16="http://schemas.microsoft.com/office/drawing/2014/main" id="{B8651F80-CBC4-CD0A-90CF-927B889711C3}"/>
              </a:ext>
            </a:extLst>
          </p:cNvPr>
          <p:cNvSpPr>
            <a:spLocks noGrp="1"/>
          </p:cNvSpPr>
          <p:nvPr>
            <p:ph idx="1"/>
          </p:nvPr>
        </p:nvSpPr>
        <p:spPr/>
        <p:txBody>
          <a:bodyPr/>
          <a:lstStyle/>
          <a:p>
            <a:r>
              <a:rPr lang="en-US" altLang="zh-CN" dirty="0"/>
              <a:t>Using tools is the key difference between humans and other animals.</a:t>
            </a:r>
          </a:p>
          <a:p>
            <a:r>
              <a:rPr lang="en-US" altLang="zh-CN" dirty="0"/>
              <a:t>However, macaques can be trained to be dexterous tool users.</a:t>
            </a:r>
          </a:p>
          <a:p>
            <a:pPr marL="0" indent="0">
              <a:buNone/>
            </a:pPr>
            <a:endParaRPr lang="zh-CN" altLang="en-US" dirty="0"/>
          </a:p>
        </p:txBody>
      </p:sp>
    </p:spTree>
    <p:extLst>
      <p:ext uri="{BB962C8B-B14F-4D97-AF65-F5344CB8AC3E}">
        <p14:creationId xmlns:p14="http://schemas.microsoft.com/office/powerpoint/2010/main" val="701789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CE1E4-C6AB-0BA2-E35E-B40A03F79AA7}"/>
              </a:ext>
            </a:extLst>
          </p:cNvPr>
          <p:cNvSpPr>
            <a:spLocks noGrp="1"/>
          </p:cNvSpPr>
          <p:nvPr>
            <p:ph type="title"/>
          </p:nvPr>
        </p:nvSpPr>
        <p:spPr>
          <a:xfrm>
            <a:off x="178506" y="711768"/>
            <a:ext cx="10515600" cy="2717232"/>
          </a:xfrm>
        </p:spPr>
        <p:txBody>
          <a:bodyPr>
            <a:normAutofit/>
          </a:bodyPr>
          <a:lstStyle/>
          <a:p>
            <a:br>
              <a:rPr lang="en-US" altLang="zh-CN" sz="2400" dirty="0"/>
            </a:br>
            <a:r>
              <a:rPr lang="en-US" altLang="zh-CN" sz="1600" dirty="0" err="1">
                <a:solidFill>
                  <a:srgbClr val="00B0F0"/>
                </a:solidFill>
              </a:rPr>
              <a:t>sRF</a:t>
            </a:r>
            <a:r>
              <a:rPr lang="en-US" altLang="zh-CN" sz="1600" dirty="0">
                <a:solidFill>
                  <a:srgbClr val="00B0F0"/>
                </a:solidFill>
              </a:rPr>
              <a:t>: somatosensory Receptive Field</a:t>
            </a:r>
            <a:br>
              <a:rPr lang="en-US" altLang="zh-CN" sz="1600" dirty="0"/>
            </a:br>
            <a:r>
              <a:rPr lang="en-US" altLang="zh-CN" sz="1600" dirty="0"/>
              <a:t>	the area of the body surface that, </a:t>
            </a:r>
            <a:br>
              <a:rPr lang="en-US" altLang="zh-CN" sz="1600" dirty="0"/>
            </a:br>
            <a:r>
              <a:rPr lang="en-US" altLang="zh-CN" sz="1600" dirty="0"/>
              <a:t>	when stimulated, activates a particular neuron</a:t>
            </a:r>
            <a:br>
              <a:rPr lang="en-US" altLang="zh-CN" sz="1600" dirty="0"/>
            </a:br>
            <a:r>
              <a:rPr lang="en-US" altLang="zh-CN" sz="1600" dirty="0"/>
              <a:t> 	in the somatosensory cortex</a:t>
            </a:r>
            <a:br>
              <a:rPr lang="en-US" altLang="zh-CN" sz="1600" dirty="0"/>
            </a:br>
            <a:br>
              <a:rPr lang="en-US" altLang="zh-CN" sz="1600" dirty="0"/>
            </a:br>
            <a:r>
              <a:rPr lang="en-US" altLang="zh-CN" sz="1600" dirty="0" err="1">
                <a:solidFill>
                  <a:srgbClr val="FF33CC"/>
                </a:solidFill>
              </a:rPr>
              <a:t>vRF</a:t>
            </a:r>
            <a:r>
              <a:rPr lang="zh-CN" altLang="en-US" sz="1600" dirty="0">
                <a:solidFill>
                  <a:srgbClr val="FF33CC"/>
                </a:solidFill>
              </a:rPr>
              <a:t>：</a:t>
            </a:r>
            <a:r>
              <a:rPr lang="en-US" altLang="zh-CN" sz="1600" dirty="0">
                <a:solidFill>
                  <a:srgbClr val="FF33CC"/>
                </a:solidFill>
              </a:rPr>
              <a:t>visual Receptive Field</a:t>
            </a:r>
            <a:br>
              <a:rPr lang="en-US" altLang="zh-CN" sz="1600" dirty="0">
                <a:solidFill>
                  <a:srgbClr val="FF33CC"/>
                </a:solidFill>
              </a:rPr>
            </a:br>
            <a:r>
              <a:rPr lang="en-US" altLang="zh-CN" sz="1600" dirty="0">
                <a:solidFill>
                  <a:srgbClr val="FF33CC"/>
                </a:solidFill>
              </a:rPr>
              <a:t>	</a:t>
            </a:r>
            <a:r>
              <a:rPr lang="en-US" altLang="zh-CN" sz="1600" dirty="0"/>
              <a:t> the area of the visual field that, </a:t>
            </a:r>
            <a:br>
              <a:rPr lang="en-US" altLang="zh-CN" sz="1600" dirty="0"/>
            </a:br>
            <a:r>
              <a:rPr lang="en-US" altLang="zh-CN" sz="1600" dirty="0"/>
              <a:t>	when stimulated, activates a particular neuron </a:t>
            </a:r>
            <a:br>
              <a:rPr lang="en-US" altLang="zh-CN" sz="1600" dirty="0"/>
            </a:br>
            <a:r>
              <a:rPr lang="en-US" altLang="zh-CN" sz="1600" dirty="0"/>
              <a:t>	in the visual cortex.</a:t>
            </a:r>
            <a:endParaRPr lang="zh-CN" altLang="en-US" sz="1600" dirty="0"/>
          </a:p>
        </p:txBody>
      </p:sp>
      <p:pic>
        <p:nvPicPr>
          <p:cNvPr id="1026" name="Picture 2">
            <a:extLst>
              <a:ext uri="{FF2B5EF4-FFF2-40B4-BE49-F238E27FC236}">
                <a16:creationId xmlns:a16="http://schemas.microsoft.com/office/drawing/2014/main" id="{E725679B-3EFF-2D1C-1CCF-A535CEA8AF0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60185" y="1668384"/>
            <a:ext cx="5508253" cy="43500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B219C0F-38C4-824F-CD65-DE2AAA6F71FC}"/>
              </a:ext>
            </a:extLst>
          </p:cNvPr>
          <p:cNvSpPr txBox="1"/>
          <p:nvPr/>
        </p:nvSpPr>
        <p:spPr>
          <a:xfrm>
            <a:off x="122276" y="3989287"/>
            <a:ext cx="6094140" cy="1200329"/>
          </a:xfrm>
          <a:prstGeom prst="rect">
            <a:avLst/>
          </a:prstGeom>
          <a:noFill/>
        </p:spPr>
        <p:txBody>
          <a:bodyPr wrap="square">
            <a:spAutoFit/>
          </a:bodyPr>
          <a:lstStyle/>
          <a:p>
            <a:r>
              <a:rPr lang="en-US" altLang="zh-CN" dirty="0"/>
              <a:t>Neuronal activity was recorded from the intraparietal cortex, where somatosensory and visual information is integrated. Neurons responding to both somatosensory and visual stimulation, namely ‘bimodal neurons’, were </a:t>
            </a:r>
            <a:r>
              <a:rPr lang="en-US" altLang="zh-CN" dirty="0" err="1"/>
              <a:t>analysed</a:t>
            </a:r>
            <a:endParaRPr lang="en-US" altLang="zh-CN" dirty="0"/>
          </a:p>
        </p:txBody>
      </p:sp>
    </p:spTree>
    <p:extLst>
      <p:ext uri="{BB962C8B-B14F-4D97-AF65-F5344CB8AC3E}">
        <p14:creationId xmlns:p14="http://schemas.microsoft.com/office/powerpoint/2010/main" val="2444339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7EE301-6189-4AB3-16DA-5586E336F3B6}"/>
              </a:ext>
            </a:extLst>
          </p:cNvPr>
          <p:cNvSpPr>
            <a:spLocks noGrp="1"/>
          </p:cNvSpPr>
          <p:nvPr>
            <p:ph idx="1"/>
          </p:nvPr>
        </p:nvSpPr>
        <p:spPr/>
        <p:txBody>
          <a:bodyPr/>
          <a:lstStyle/>
          <a:p>
            <a:r>
              <a:rPr lang="en-US" altLang="zh-CN" dirty="0"/>
              <a:t>During the learning phase, augmented expression of immediate-</a:t>
            </a:r>
            <a:r>
              <a:rPr lang="en-US" altLang="zh-CN" dirty="0" err="1"/>
              <a:t>earlygenes</a:t>
            </a:r>
            <a:r>
              <a:rPr lang="en-US" altLang="zh-CN" dirty="0"/>
              <a:t>, neurotrophic factors (BDNF, NT-3) and receptor </a:t>
            </a:r>
            <a:r>
              <a:rPr lang="en-US" altLang="zh-CN" dirty="0" err="1"/>
              <a:t>trkB</a:t>
            </a:r>
            <a:r>
              <a:rPr lang="en-US" altLang="zh-CN" dirty="0"/>
              <a:t> were observed.</a:t>
            </a:r>
          </a:p>
          <a:p>
            <a:r>
              <a:rPr lang="en-US" altLang="zh-CN" dirty="0"/>
              <a:t>Hypothesis: some precursor (or basic building block) of human tool-use ability was already furnished in the brain of our common ancestor with monkeys</a:t>
            </a:r>
            <a:endParaRPr lang="zh-CN" altLang="en-US" dirty="0"/>
          </a:p>
        </p:txBody>
      </p:sp>
    </p:spTree>
    <p:extLst>
      <p:ext uri="{BB962C8B-B14F-4D97-AF65-F5344CB8AC3E}">
        <p14:creationId xmlns:p14="http://schemas.microsoft.com/office/powerpoint/2010/main" val="3165762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A628E9-EE35-0273-0B25-FAD3362F6A6F}"/>
              </a:ext>
            </a:extLst>
          </p:cNvPr>
          <p:cNvSpPr>
            <a:spLocks noGrp="1"/>
          </p:cNvSpPr>
          <p:nvPr>
            <p:ph idx="1"/>
          </p:nvPr>
        </p:nvSpPr>
        <p:spPr>
          <a:xfrm>
            <a:off x="628650" y="501650"/>
            <a:ext cx="4000500" cy="4351338"/>
          </a:xfrm>
        </p:spPr>
        <p:txBody>
          <a:bodyPr>
            <a:normAutofit/>
          </a:bodyPr>
          <a:lstStyle/>
          <a:p>
            <a:r>
              <a:rPr lang="en-US" altLang="zh-CN" sz="1600" dirty="0"/>
              <a:t>Traditional belief:</a:t>
            </a:r>
          </a:p>
          <a:p>
            <a:pPr marL="457200" lvl="1" indent="0">
              <a:buNone/>
            </a:pPr>
            <a:r>
              <a:rPr lang="en-US" altLang="zh-CN" sz="1200" dirty="0"/>
              <a:t>monkeys were able to use visual images on a video monitor to guide bodily movements but could not recognize their body parts observed in the monitor as their own</a:t>
            </a:r>
          </a:p>
        </p:txBody>
      </p:sp>
      <p:pic>
        <p:nvPicPr>
          <p:cNvPr id="2050" name="Picture 2">
            <a:extLst>
              <a:ext uri="{FF2B5EF4-FFF2-40B4-BE49-F238E27FC236}">
                <a16:creationId xmlns:a16="http://schemas.microsoft.com/office/drawing/2014/main" id="{CD218488-722F-520A-7881-B691C08C19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2024" y="1421606"/>
            <a:ext cx="7154171" cy="4014788"/>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2">
            <a:extLst>
              <a:ext uri="{FF2B5EF4-FFF2-40B4-BE49-F238E27FC236}">
                <a16:creationId xmlns:a16="http://schemas.microsoft.com/office/drawing/2014/main" id="{8AB7E5F1-A05D-F7A1-D7A9-9DCB56B1673A}"/>
              </a:ext>
            </a:extLst>
          </p:cNvPr>
          <p:cNvSpPr txBox="1">
            <a:spLocks/>
          </p:cNvSpPr>
          <p:nvPr/>
        </p:nvSpPr>
        <p:spPr>
          <a:xfrm>
            <a:off x="628650" y="1511300"/>
            <a:ext cx="40005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dirty="0"/>
              <a:t>Experiment:</a:t>
            </a:r>
          </a:p>
          <a:p>
            <a:pPr marL="457200" lvl="1" indent="0">
              <a:buFont typeface="Arial" panose="020B0604020202020204" pitchFamily="34" charset="0"/>
              <a:buNone/>
            </a:pPr>
            <a:r>
              <a:rPr lang="en-US" altLang="zh-CN" sz="1200" dirty="0"/>
              <a:t>monkeys were able to use visual images on a video monitor to guide bodily movements and recognize the bodies shown on the monitor as their own bodies.</a:t>
            </a:r>
          </a:p>
        </p:txBody>
      </p:sp>
    </p:spTree>
    <p:extLst>
      <p:ext uri="{BB962C8B-B14F-4D97-AF65-F5344CB8AC3E}">
        <p14:creationId xmlns:p14="http://schemas.microsoft.com/office/powerpoint/2010/main" val="48748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4B9E384E-A2CE-0CA8-BAD2-0A6F7C5176F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661461" y="1190625"/>
            <a:ext cx="7154301" cy="4277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352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573</TotalTime>
  <Words>2078</Words>
  <Application>Microsoft Office PowerPoint</Application>
  <PresentationFormat>Widescreen</PresentationFormat>
  <Paragraphs>99</Paragraphs>
  <Slides>21</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Helvetica Neue</vt:lpstr>
      <vt:lpstr>等线</vt:lpstr>
      <vt:lpstr>等线 Light</vt:lpstr>
      <vt:lpstr>Arial</vt:lpstr>
      <vt:lpstr>Office Theme</vt:lpstr>
      <vt:lpstr>Tools for the body (schema）</vt:lpstr>
      <vt:lpstr>What happens in our brain when we use a  tool?</vt:lpstr>
      <vt:lpstr>Body Schema</vt:lpstr>
      <vt:lpstr>Tools</vt:lpstr>
      <vt:lpstr>Macaque </vt:lpstr>
      <vt:lpstr> sRF: somatosensory Receptive Field  the area of the body surface that,   when stimulated, activates a particular neuron   in the somatosensory cortex  vRF：visual Receptive Field   the area of the visual field that,   when stimulated, activates a particular neuron   in the visual cortex.</vt:lpstr>
      <vt:lpstr>PowerPoint Presentation</vt:lpstr>
      <vt:lpstr>PowerPoint Presentation</vt:lpstr>
      <vt:lpstr>PowerPoint Presentation</vt:lpstr>
      <vt:lpstr>primates could understand the function of given tools or the causal relationship between the intended tool-use and the obtained results.</vt:lpstr>
      <vt:lpstr>PowerPoint Presentation</vt:lpstr>
      <vt:lpstr>Two golf clubs, with two vibrators on the tail, and two LED distractors on the top.  One of the vibrators will vibrate once, and the experimenter will answer which side is vibrating.  LED distractor will flash to distract the experiments.  Challenges:   upper vibration with lower light, or vice-versa  visual and tactile stimuli appear on the same side of the space  What will happen if crossing?  </vt:lpstr>
      <vt:lpstr>PowerPoint Presentation</vt:lpstr>
      <vt:lpstr>Neuropsychological effects of tool-use in brain-damaged patients</vt:lpstr>
      <vt:lpstr>Effects of tool-use on neglect</vt:lpstr>
      <vt:lpstr>Effects of tool-use on neglect</vt:lpstr>
      <vt:lpstr>Effects of tool-use on crossmodal extinction</vt:lpstr>
      <vt:lpstr>Effects of tool-use on crossmodal extinction</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Tools for the body (schema）</dc:title>
  <dc:creator>Chen, Tangxuanang</dc:creator>
  <cp:lastModifiedBy>Chen, Tangxuanang</cp:lastModifiedBy>
  <cp:revision>8</cp:revision>
  <dcterms:created xsi:type="dcterms:W3CDTF">2023-04-02T21:25:33Z</dcterms:created>
  <dcterms:modified xsi:type="dcterms:W3CDTF">2023-04-03T14:07:57Z</dcterms:modified>
</cp:coreProperties>
</file>