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7" r:id="rId2"/>
    <p:sldId id="258" r:id="rId3"/>
    <p:sldId id="268" r:id="rId4"/>
    <p:sldId id="284" r:id="rId5"/>
    <p:sldId id="278" r:id="rId6"/>
    <p:sldId id="285" r:id="rId7"/>
    <p:sldId id="280" r:id="rId8"/>
    <p:sldId id="286" r:id="rId9"/>
    <p:sldId id="282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EFF4-9889-4590-8FDA-C08184AD6D6F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CEEBE-C18F-4BCE-A447-8BA2D319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4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4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1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1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F3238-B197-4DD0-8393-B222E6E855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5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8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1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673100" y="3870251"/>
            <a:ext cx="10845800" cy="468637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400">
                <a:solidFill>
                  <a:srgbClr val="3844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73099" y="2920209"/>
            <a:ext cx="10845800" cy="894050"/>
          </a:xfrm>
        </p:spPr>
        <p:txBody>
          <a:bodyPr anchor="ctr" anchorCtr="1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4394880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3099" y="4766355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1000" cy="3429000"/>
          </a:xfrm>
          <a:prstGeom prst="rect">
            <a:avLst/>
          </a:prstGeom>
          <a:solidFill>
            <a:srgbClr val="C4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81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63001" y="6477000"/>
            <a:ext cx="3429000" cy="381000"/>
            <a:chOff x="8763001" y="6477000"/>
            <a:chExt cx="3429000" cy="381000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0287001" y="4953000"/>
              <a:ext cx="381000" cy="3429000"/>
            </a:xfrm>
            <a:prstGeom prst="rect">
              <a:avLst/>
            </a:prstGeom>
            <a:solidFill>
              <a:srgbClr val="C42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4" name="Rectangle 13"/>
            <p:cNvSpPr/>
            <p:nvPr userDrawn="1"/>
          </p:nvSpPr>
          <p:spPr>
            <a:xfrm rot="5400000">
              <a:off x="11811001" y="6477000"/>
              <a:ext cx="3810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pic>
        <p:nvPicPr>
          <p:cNvPr id="1028" name="Picture 4" descr="http://zsjy.gzhu.edu.cn/images/pic_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91886" y="-1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86" y="-39914"/>
            <a:ext cx="1113116" cy="111311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63" y="-19958"/>
            <a:ext cx="1484186" cy="10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2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0"/>
            <a:ext cx="612648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0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2800" cy="6858000"/>
          </a:xfrm>
        </p:spPr>
        <p:txBody>
          <a:bodyPr/>
          <a:lstStyle/>
          <a:p>
            <a:endParaRPr lang="en-MY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944679" y="0"/>
            <a:ext cx="7575809" cy="1028700"/>
          </a:xfrm>
        </p:spPr>
        <p:txBody>
          <a:bodyPr lIns="0" anchor="b" anchorCtr="0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08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858001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4" y="3456451"/>
            <a:ext cx="10850563" cy="869854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4" y="4406734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4" y="4722368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6" name="Group 5"/>
          <p:cNvGrpSpPr/>
          <p:nvPr userDrawn="1"/>
        </p:nvGrpSpPr>
        <p:grpSpPr>
          <a:xfrm rot="5400000">
            <a:off x="10442716" y="202243"/>
            <a:ext cx="69568" cy="3429000"/>
            <a:chOff x="0" y="0"/>
            <a:chExt cx="381000" cy="3429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rot="16200000">
            <a:off x="1679716" y="202243"/>
            <a:ext cx="69568" cy="3429000"/>
            <a:chOff x="0" y="0"/>
            <a:chExt cx="381000" cy="34290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6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5" y="1123950"/>
            <a:ext cx="1553273" cy="15532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91" y="1140104"/>
            <a:ext cx="2157323" cy="15532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6" y="1077943"/>
            <a:ext cx="1677597" cy="16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3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7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0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0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6634-400D-496D-BD5A-6D0CF8DA8058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4543-DC93-4313-A40A-D18C82982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0" y="1841951"/>
            <a:ext cx="12192000" cy="89408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华光中圆_CNKI" panose="02000500000000000000" pitchFamily="2" charset="-122"/>
                <a:cs typeface="Arial" panose="020B0604020202020204" pitchFamily="34" charset="0"/>
              </a:rPr>
              <a:t>A Survey of Hybrid Fuzzing based on Symbolic Execution</a:t>
            </a:r>
            <a:endParaRPr lang="zh-CN" altLang="en-US" sz="2800" b="1" dirty="0">
              <a:latin typeface="Arial" panose="020B0604020202020204" pitchFamily="34" charset="0"/>
              <a:ea typeface="华光中圆_CNKI" panose="02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73100" y="3289299"/>
            <a:ext cx="10845800" cy="1683569"/>
          </a:xfrm>
        </p:spPr>
        <p:txBody>
          <a:bodyPr numCol="3">
            <a:no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</a:rPr>
              <a:t>Tao Zhang</a:t>
            </a:r>
            <a:r>
              <a:rPr lang="en-US" altLang="zh-CN" sz="1800" dirty="0">
                <a:solidFill>
                  <a:schemeClr val="tx1"/>
                </a:solidFill>
              </a:rPr>
              <a:t/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 Cyberspace Institute of Advanced Technology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Guangzhou University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Guangzhou, China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wayne-tao@Outlook.com</a:t>
            </a:r>
          </a:p>
          <a:p>
            <a:r>
              <a:rPr lang="en-US" altLang="zh-CN" sz="1800" dirty="0" smtClean="0"/>
              <a:t>Yu </a:t>
            </a:r>
            <a:r>
              <a:rPr lang="en-US" altLang="zh-CN" sz="1800" dirty="0"/>
              <a:t>Jiang</a:t>
            </a:r>
            <a:br>
              <a:rPr lang="en-US" altLang="zh-CN" sz="1800" dirty="0"/>
            </a:br>
            <a:r>
              <a:rPr lang="en-US" altLang="zh-CN" sz="1800" dirty="0"/>
              <a:t> Cyberspace Institute of Advanced Technology</a:t>
            </a:r>
            <a:br>
              <a:rPr lang="en-US" altLang="zh-CN" sz="1800" dirty="0"/>
            </a:br>
            <a:r>
              <a:rPr lang="en-US" altLang="zh-CN" sz="1800" dirty="0"/>
              <a:t>Guangzhou University</a:t>
            </a:r>
            <a:br>
              <a:rPr lang="en-US" altLang="zh-CN" sz="1800" dirty="0"/>
            </a:br>
            <a:r>
              <a:rPr lang="en-US" altLang="zh-CN" sz="1800" dirty="0"/>
              <a:t>Guangzhou, China</a:t>
            </a:r>
            <a:br>
              <a:rPr lang="en-US" altLang="zh-CN" sz="1800" dirty="0"/>
            </a:br>
            <a:r>
              <a:rPr lang="en-US" altLang="zh-CN" sz="1800" dirty="0"/>
              <a:t> jiangyu@gzhu.edu.cn</a:t>
            </a:r>
            <a:endParaRPr lang="zh-CN" altLang="zh-CN" sz="1800" dirty="0"/>
          </a:p>
          <a:p>
            <a:r>
              <a:rPr lang="en-US" altLang="zh-CN" sz="1800" dirty="0" err="1"/>
              <a:t>Runsheng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Guo</a:t>
            </a:r>
            <a:r>
              <a:rPr lang="en-US" altLang="zh-CN" sz="1800" dirty="0"/>
              <a:t> </a:t>
            </a:r>
            <a:br>
              <a:rPr lang="en-US" altLang="zh-CN" sz="1800" dirty="0"/>
            </a:br>
            <a:r>
              <a:rPr lang="en-US" altLang="zh-CN" sz="1800" dirty="0"/>
              <a:t> Cyberspace Institute of Advanced Technology</a:t>
            </a:r>
            <a:br>
              <a:rPr lang="en-US" altLang="zh-CN" sz="1800" dirty="0"/>
            </a:br>
            <a:r>
              <a:rPr lang="en-US" altLang="zh-CN" sz="1800" dirty="0"/>
              <a:t> Guangzhou University</a:t>
            </a:r>
            <a:br>
              <a:rPr lang="en-US" altLang="zh-CN" sz="1800" dirty="0"/>
            </a:br>
            <a:r>
              <a:rPr lang="en-US" altLang="zh-CN" sz="1800" dirty="0"/>
              <a:t>Guangzhou, China</a:t>
            </a:r>
            <a:br>
              <a:rPr lang="en-US" altLang="zh-CN" sz="1800" dirty="0"/>
            </a:br>
            <a:r>
              <a:rPr lang="en-US" altLang="zh-CN" sz="1800" dirty="0"/>
              <a:t>  </a:t>
            </a:r>
            <a:r>
              <a:rPr lang="en-US" altLang="zh-CN" sz="1800" dirty="0" smtClean="0"/>
              <a:t>guorenshen@Outlook.com</a:t>
            </a:r>
            <a:endParaRPr lang="zh-CN" altLang="en-US" sz="1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73100" y="4972869"/>
            <a:ext cx="10845800" cy="1384300"/>
          </a:xfrm>
        </p:spPr>
        <p:txBody>
          <a:bodyPr numCol="2">
            <a:noAutofit/>
          </a:bodyPr>
          <a:lstStyle/>
          <a:p>
            <a:r>
              <a:rPr lang="en-US" altLang="zh-CN" sz="1800" dirty="0" err="1"/>
              <a:t>Xiaoran</a:t>
            </a:r>
            <a:r>
              <a:rPr lang="en-US" altLang="zh-CN" sz="1800" dirty="0"/>
              <a:t> Zheng</a:t>
            </a:r>
            <a:br>
              <a:rPr lang="en-US" altLang="zh-CN" sz="1800" dirty="0"/>
            </a:br>
            <a:r>
              <a:rPr lang="en-US" altLang="zh-CN" sz="1800" dirty="0"/>
              <a:t> Cyberspace Institute of Advanced Technology</a:t>
            </a:r>
            <a:br>
              <a:rPr lang="en-US" altLang="zh-CN" sz="1800" dirty="0"/>
            </a:br>
            <a:r>
              <a:rPr lang="en-US" altLang="zh-CN" sz="1800" dirty="0"/>
              <a:t> Guangzhou University</a:t>
            </a:r>
            <a:br>
              <a:rPr lang="en-US" altLang="zh-CN" sz="1800" dirty="0"/>
            </a:br>
            <a:r>
              <a:rPr lang="en-US" altLang="zh-CN" sz="1800" dirty="0"/>
              <a:t>Guangzhou, China</a:t>
            </a:r>
            <a:br>
              <a:rPr lang="en-US" altLang="zh-CN" sz="1800" dirty="0"/>
            </a:br>
            <a:r>
              <a:rPr lang="en-US" altLang="zh-CN" sz="1800" dirty="0"/>
              <a:t> 2111906108@gzhu.edu.cn</a:t>
            </a:r>
            <a:endParaRPr lang="zh-CN" altLang="zh-CN" sz="1800" dirty="0"/>
          </a:p>
          <a:p>
            <a:r>
              <a:rPr lang="en-US" altLang="zh-CN" sz="1800" dirty="0"/>
              <a:t>Hui Lu</a:t>
            </a:r>
            <a:r>
              <a:rPr lang="en-US" altLang="zh-CN" sz="1800" baseline="30000" dirty="0"/>
              <a:t>†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 Cyberspace Institute of Advanced Technology</a:t>
            </a:r>
            <a:br>
              <a:rPr lang="en-US" altLang="zh-CN" sz="1800" dirty="0"/>
            </a:br>
            <a:r>
              <a:rPr lang="en-US" altLang="zh-CN" sz="1800" dirty="0"/>
              <a:t>Guangzhou University</a:t>
            </a:r>
            <a:br>
              <a:rPr lang="en-US" altLang="zh-CN" sz="1800" dirty="0"/>
            </a:br>
            <a:r>
              <a:rPr lang="en-US" altLang="zh-CN" sz="1800" dirty="0"/>
              <a:t>Guangzhou, China</a:t>
            </a:r>
            <a:br>
              <a:rPr lang="en-US" altLang="zh-CN" sz="1800" dirty="0"/>
            </a:br>
            <a:r>
              <a:rPr lang="en-US" altLang="zh-CN" sz="1800" dirty="0"/>
              <a:t> luhui@gzhu.edu.cn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7817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3"/>
          <p:cNvSpPr>
            <a:spLocks noGrp="1"/>
          </p:cNvSpPr>
          <p:nvPr>
            <p:ph type="ctrTitle"/>
          </p:nvPr>
        </p:nvSpPr>
        <p:spPr>
          <a:xfrm>
            <a:off x="0" y="3963359"/>
            <a:ext cx="12192000" cy="89408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谢谢聆听</a:t>
            </a:r>
            <a:endParaRPr lang="zh-CN" altLang="en-US" sz="5400" b="1" dirty="0"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1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7" r="23486" b="18402"/>
          <a:stretch>
            <a:fillRect/>
          </a:stretch>
        </p:blipFill>
        <p:spPr>
          <a:xfrm>
            <a:off x="-16277" y="2163"/>
            <a:ext cx="3637336" cy="6853673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632347" y="1123950"/>
            <a:ext cx="7953012" cy="0"/>
          </a:xfrm>
          <a:prstGeom prst="line">
            <a:avLst/>
          </a:prstGeom>
          <a:ln w="38100">
            <a:solidFill>
              <a:srgbClr val="E822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636404" y="740007"/>
            <a:ext cx="2753457" cy="763743"/>
            <a:chOff x="3636404" y="740007"/>
            <a:chExt cx="2753457" cy="763743"/>
          </a:xfrm>
          <a:solidFill>
            <a:srgbClr val="002060"/>
          </a:solidFill>
        </p:grpSpPr>
        <p:sp>
          <p:nvSpPr>
            <p:cNvPr id="27" name="平行四边形 26"/>
            <p:cNvSpPr/>
            <p:nvPr/>
          </p:nvSpPr>
          <p:spPr bwMode="auto">
            <a:xfrm>
              <a:off x="3658981" y="1143710"/>
              <a:ext cx="2730880" cy="360040"/>
            </a:xfrm>
            <a:prstGeom prst="parallelogram">
              <a:avLst>
                <a:gd name="adj" fmla="val 76283"/>
              </a:avLst>
            </a:prstGeom>
            <a:grpFill/>
            <a:ln w="19050">
              <a:noFill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636404" y="740007"/>
              <a:ext cx="2459596" cy="756084"/>
            </a:xfrm>
            <a:prstGeom prst="rect">
              <a:avLst/>
            </a:prstGeom>
            <a:grpFill/>
            <a:ln w="19050">
              <a:solidFill>
                <a:srgbClr val="006C30"/>
              </a:solidFill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方正正中黑简体" panose="02000000000000000000" pitchFamily="2" charset="-122"/>
                  <a:ea typeface="方正正中黑简体" panose="02000000000000000000" pitchFamily="2" charset="-122"/>
                  <a:cs typeface="+mn-ea"/>
                  <a:sym typeface="+mn-lt"/>
                </a:rPr>
                <a:t>目   录</a:t>
              </a:r>
            </a:p>
          </p:txBody>
        </p:sp>
      </p:grpSp>
      <p:grpSp>
        <p:nvGrpSpPr>
          <p:cNvPr id="79" name="Group 3"/>
          <p:cNvGrpSpPr/>
          <p:nvPr/>
        </p:nvGrpSpPr>
        <p:grpSpPr>
          <a:xfrm>
            <a:off x="3878938" y="2473714"/>
            <a:ext cx="6456651" cy="543956"/>
            <a:chOff x="4267200" y="1600200"/>
            <a:chExt cx="6963691" cy="739140"/>
          </a:xfrm>
        </p:grpSpPr>
        <p:sp>
          <p:nvSpPr>
            <p:cNvPr id="80" name="TextBox 4"/>
            <p:cNvSpPr txBox="1"/>
            <p:nvPr/>
          </p:nvSpPr>
          <p:spPr>
            <a:xfrm>
              <a:off x="5371429" y="1665097"/>
              <a:ext cx="5859462" cy="60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cs typeface="+mn-ea"/>
                  <a:sym typeface="+mn-lt"/>
                </a:rPr>
                <a:t>什么是混合模糊</a:t>
              </a:r>
              <a:r>
                <a:rPr lang="zh-CN" altLang="en-US" sz="2800" dirty="0">
                  <a:solidFill>
                    <a:srgbClr val="FF0000"/>
                  </a:solidFill>
                  <a:latin typeface="+mn-ea"/>
                  <a:cs typeface="+mn-ea"/>
                  <a:sym typeface="+mn-lt"/>
                </a:rPr>
                <a:t>测试</a:t>
              </a:r>
              <a:endParaRPr lang="zh-CN" altLang="en-MY" sz="2800" dirty="0">
                <a:solidFill>
                  <a:srgbClr val="FF0000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81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82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cs typeface="+mn-ea"/>
                    <a:sym typeface="+mn-lt"/>
                  </a:rPr>
                  <a:t>0</a:t>
                </a:r>
                <a:r>
                  <a:rPr lang="en-US" altLang="zh-CN" sz="3200" b="1" dirty="0">
                    <a:cs typeface="+mn-ea"/>
                    <a:sym typeface="+mn-lt"/>
                  </a:rPr>
                  <a:t>1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83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4" name="Group 3"/>
          <p:cNvGrpSpPr/>
          <p:nvPr/>
        </p:nvGrpSpPr>
        <p:grpSpPr>
          <a:xfrm>
            <a:off x="3878938" y="5304091"/>
            <a:ext cx="2998729" cy="564825"/>
            <a:chOff x="4267200" y="1600200"/>
            <a:chExt cx="3234219" cy="767497"/>
          </a:xfrm>
        </p:grpSpPr>
        <p:sp>
          <p:nvSpPr>
            <p:cNvPr id="95" name="TextBox 4"/>
            <p:cNvSpPr txBox="1"/>
            <p:nvPr/>
          </p:nvSpPr>
          <p:spPr>
            <a:xfrm>
              <a:off x="5371430" y="1665097"/>
              <a:ext cx="2129989" cy="702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发展 </a:t>
              </a:r>
              <a:r>
                <a:rPr lang="en-US" altLang="zh-CN" sz="2800" dirty="0" smtClean="0">
                  <a:latin typeface="+mn-ea"/>
                  <a:cs typeface="+mn-ea"/>
                  <a:sym typeface="+mn-lt"/>
                </a:rPr>
                <a:t>&amp; </a:t>
              </a: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总结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96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97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cs typeface="+mn-ea"/>
                    <a:sym typeface="+mn-lt"/>
                  </a:rPr>
                  <a:t>0</a:t>
                </a:r>
                <a:r>
                  <a:rPr lang="en-US" altLang="zh-CN" sz="3200" b="1" dirty="0">
                    <a:cs typeface="+mn-ea"/>
                    <a:sym typeface="+mn-lt"/>
                  </a:rPr>
                  <a:t>4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98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Group 3"/>
          <p:cNvGrpSpPr/>
          <p:nvPr/>
        </p:nvGrpSpPr>
        <p:grpSpPr>
          <a:xfrm>
            <a:off x="3878938" y="3411223"/>
            <a:ext cx="6456651" cy="564825"/>
            <a:chOff x="4267200" y="1600200"/>
            <a:chExt cx="6963691" cy="767497"/>
          </a:xfrm>
        </p:grpSpPr>
        <p:sp>
          <p:nvSpPr>
            <p:cNvPr id="30" name="TextBox 4"/>
            <p:cNvSpPr txBox="1"/>
            <p:nvPr/>
          </p:nvSpPr>
          <p:spPr>
            <a:xfrm>
              <a:off x="5371429" y="1665097"/>
              <a:ext cx="5859462" cy="702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混合模糊测试发展历程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1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32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 smtClean="0">
                    <a:cs typeface="+mn-ea"/>
                    <a:sym typeface="+mn-lt"/>
                  </a:rPr>
                  <a:t>0</a:t>
                </a:r>
                <a:r>
                  <a:rPr lang="en-US" sz="3200" b="1" dirty="0">
                    <a:cs typeface="+mn-ea"/>
                    <a:sym typeface="+mn-lt"/>
                  </a:rPr>
                  <a:t>2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33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Group 3"/>
          <p:cNvGrpSpPr/>
          <p:nvPr/>
        </p:nvGrpSpPr>
        <p:grpSpPr>
          <a:xfrm>
            <a:off x="3878938" y="4378826"/>
            <a:ext cx="6456651" cy="543956"/>
            <a:chOff x="4267200" y="1600200"/>
            <a:chExt cx="6963691" cy="739140"/>
          </a:xfrm>
        </p:grpSpPr>
        <p:sp>
          <p:nvSpPr>
            <p:cNvPr id="35" name="TextBox 4"/>
            <p:cNvSpPr txBox="1"/>
            <p:nvPr/>
          </p:nvSpPr>
          <p:spPr>
            <a:xfrm>
              <a:off x="5371429" y="1665097"/>
              <a:ext cx="5859462" cy="60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当前面临的瓶颈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6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37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 smtClean="0">
                    <a:cs typeface="+mn-ea"/>
                    <a:sym typeface="+mn-lt"/>
                  </a:rPr>
                  <a:t>0</a:t>
                </a:r>
                <a:r>
                  <a:rPr lang="en-US" sz="3200" b="1" dirty="0">
                    <a:cs typeface="+mn-ea"/>
                    <a:sym typeface="+mn-lt"/>
                  </a:rPr>
                  <a:t>3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38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13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D018EC-B412-B147-96CA-57D66B65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有什么用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953305D-A63F-B24A-84C1-53197E22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6FB76F2-BA30-F047-9E29-B3AD5ABB9178}"/>
              </a:ext>
            </a:extLst>
          </p:cNvPr>
          <p:cNvSpPr txBox="1"/>
          <p:nvPr/>
        </p:nvSpPr>
        <p:spPr>
          <a:xfrm>
            <a:off x="966651" y="1606731"/>
            <a:ext cx="650530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j-ea"/>
                <a:ea typeface="+mj-ea"/>
              </a:rPr>
              <a:t>一种思维方式</a:t>
            </a:r>
            <a:endParaRPr kumimoji="1"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j-ea"/>
                <a:ea typeface="+mj-ea"/>
              </a:rPr>
              <a:t>一种学习方法</a:t>
            </a:r>
            <a:endParaRPr kumimoji="1"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j-ea"/>
                <a:ea typeface="+mj-ea"/>
              </a:rPr>
              <a:t>提前接触一下必备技术</a:t>
            </a:r>
            <a:endParaRPr kumimoji="1"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j-ea"/>
                <a:ea typeface="+mj-ea"/>
              </a:rPr>
              <a:t>养成良好的学习思维习惯</a:t>
            </a:r>
            <a:endParaRPr kumimoji="1"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j-ea"/>
                <a:ea typeface="+mj-ea"/>
              </a:rPr>
              <a:t>代码基础</a:t>
            </a:r>
            <a:r>
              <a:rPr kumimoji="1" lang="en-US" altLang="zh-CN" sz="2400" dirty="0">
                <a:latin typeface="+mj-ea"/>
                <a:ea typeface="+mj-ea"/>
              </a:rPr>
              <a:t>/</a:t>
            </a:r>
            <a:r>
              <a:rPr kumimoji="1" lang="zh-CN" altLang="en-US" sz="2400" dirty="0">
                <a:latin typeface="+mj-ea"/>
                <a:ea typeface="+mj-ea"/>
              </a:rPr>
              <a:t>能力</a:t>
            </a:r>
            <a:endParaRPr kumimoji="1"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153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7" r="23486" b="18402"/>
          <a:stretch>
            <a:fillRect/>
          </a:stretch>
        </p:blipFill>
        <p:spPr>
          <a:xfrm>
            <a:off x="-16277" y="2163"/>
            <a:ext cx="3637336" cy="6853673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632347" y="1123950"/>
            <a:ext cx="7953012" cy="0"/>
          </a:xfrm>
          <a:prstGeom prst="line">
            <a:avLst/>
          </a:prstGeom>
          <a:ln w="38100">
            <a:solidFill>
              <a:srgbClr val="E822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636404" y="740007"/>
            <a:ext cx="2753457" cy="763743"/>
            <a:chOff x="3636404" y="740007"/>
            <a:chExt cx="2753457" cy="763743"/>
          </a:xfrm>
          <a:solidFill>
            <a:srgbClr val="002060"/>
          </a:solidFill>
        </p:grpSpPr>
        <p:sp>
          <p:nvSpPr>
            <p:cNvPr id="27" name="平行四边形 26"/>
            <p:cNvSpPr/>
            <p:nvPr/>
          </p:nvSpPr>
          <p:spPr bwMode="auto">
            <a:xfrm>
              <a:off x="3658981" y="1143710"/>
              <a:ext cx="2730880" cy="360040"/>
            </a:xfrm>
            <a:prstGeom prst="parallelogram">
              <a:avLst>
                <a:gd name="adj" fmla="val 76283"/>
              </a:avLst>
            </a:prstGeom>
            <a:grpFill/>
            <a:ln w="19050">
              <a:noFill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636404" y="740007"/>
              <a:ext cx="2459596" cy="756084"/>
            </a:xfrm>
            <a:prstGeom prst="rect">
              <a:avLst/>
            </a:prstGeom>
            <a:grpFill/>
            <a:ln w="19050">
              <a:solidFill>
                <a:srgbClr val="006C30"/>
              </a:solidFill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方正正中黑简体" panose="02000000000000000000" pitchFamily="2" charset="-122"/>
                  <a:ea typeface="方正正中黑简体" panose="02000000000000000000" pitchFamily="2" charset="-122"/>
                  <a:cs typeface="+mn-ea"/>
                  <a:sym typeface="+mn-lt"/>
                </a:rPr>
                <a:t>目   录</a:t>
              </a:r>
            </a:p>
          </p:txBody>
        </p:sp>
      </p:grpSp>
      <p:grpSp>
        <p:nvGrpSpPr>
          <p:cNvPr id="79" name="Group 3"/>
          <p:cNvGrpSpPr/>
          <p:nvPr/>
        </p:nvGrpSpPr>
        <p:grpSpPr>
          <a:xfrm>
            <a:off x="3878938" y="2473714"/>
            <a:ext cx="6456651" cy="564825"/>
            <a:chOff x="4267200" y="1600200"/>
            <a:chExt cx="6963691" cy="767497"/>
          </a:xfrm>
        </p:grpSpPr>
        <p:sp>
          <p:nvSpPr>
            <p:cNvPr id="80" name="TextBox 4"/>
            <p:cNvSpPr txBox="1"/>
            <p:nvPr/>
          </p:nvSpPr>
          <p:spPr>
            <a:xfrm>
              <a:off x="5371429" y="1665097"/>
              <a:ext cx="5859462" cy="702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什么是混合模糊</a:t>
              </a:r>
              <a:r>
                <a:rPr lang="zh-CN" altLang="en-US" sz="2800" dirty="0">
                  <a:latin typeface="+mn-ea"/>
                  <a:cs typeface="+mn-ea"/>
                  <a:sym typeface="+mn-lt"/>
                </a:rPr>
                <a:t>测试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81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82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cs typeface="+mn-ea"/>
                    <a:sym typeface="+mn-lt"/>
                  </a:rPr>
                  <a:t>0</a:t>
                </a:r>
                <a:r>
                  <a:rPr lang="en-US" altLang="zh-CN" sz="3200" b="1" dirty="0">
                    <a:cs typeface="+mn-ea"/>
                    <a:sym typeface="+mn-lt"/>
                  </a:rPr>
                  <a:t>1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83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4" name="Group 3"/>
          <p:cNvGrpSpPr/>
          <p:nvPr/>
        </p:nvGrpSpPr>
        <p:grpSpPr>
          <a:xfrm>
            <a:off x="3878938" y="5304091"/>
            <a:ext cx="2998729" cy="564825"/>
            <a:chOff x="4267200" y="1600200"/>
            <a:chExt cx="3234219" cy="767497"/>
          </a:xfrm>
        </p:grpSpPr>
        <p:sp>
          <p:nvSpPr>
            <p:cNvPr id="95" name="TextBox 4"/>
            <p:cNvSpPr txBox="1"/>
            <p:nvPr/>
          </p:nvSpPr>
          <p:spPr>
            <a:xfrm>
              <a:off x="5371430" y="1665097"/>
              <a:ext cx="2129989" cy="702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发展 </a:t>
              </a:r>
              <a:r>
                <a:rPr lang="en-US" altLang="zh-CN" sz="2800" dirty="0" smtClean="0">
                  <a:latin typeface="+mn-ea"/>
                  <a:cs typeface="+mn-ea"/>
                  <a:sym typeface="+mn-lt"/>
                </a:rPr>
                <a:t>&amp; </a:t>
              </a: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总结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96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97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cs typeface="+mn-ea"/>
                    <a:sym typeface="+mn-lt"/>
                  </a:rPr>
                  <a:t>0</a:t>
                </a:r>
                <a:r>
                  <a:rPr lang="en-US" altLang="zh-CN" sz="3200" b="1" dirty="0">
                    <a:cs typeface="+mn-ea"/>
                    <a:sym typeface="+mn-lt"/>
                  </a:rPr>
                  <a:t>4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98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Group 3"/>
          <p:cNvGrpSpPr/>
          <p:nvPr/>
        </p:nvGrpSpPr>
        <p:grpSpPr>
          <a:xfrm>
            <a:off x="3878938" y="3411223"/>
            <a:ext cx="6456651" cy="543956"/>
            <a:chOff x="4267200" y="1600200"/>
            <a:chExt cx="6963691" cy="739140"/>
          </a:xfrm>
        </p:grpSpPr>
        <p:sp>
          <p:nvSpPr>
            <p:cNvPr id="30" name="TextBox 4"/>
            <p:cNvSpPr txBox="1"/>
            <p:nvPr/>
          </p:nvSpPr>
          <p:spPr>
            <a:xfrm>
              <a:off x="5371429" y="1665097"/>
              <a:ext cx="5859462" cy="60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cs typeface="+mn-ea"/>
                  <a:sym typeface="+mn-lt"/>
                </a:rPr>
                <a:t>混合模糊测试发展历程</a:t>
              </a:r>
              <a:endParaRPr lang="zh-CN" altLang="en-MY" sz="2800" dirty="0">
                <a:solidFill>
                  <a:srgbClr val="FF0000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1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32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 smtClean="0">
                    <a:cs typeface="+mn-ea"/>
                    <a:sym typeface="+mn-lt"/>
                  </a:rPr>
                  <a:t>0</a:t>
                </a:r>
                <a:r>
                  <a:rPr lang="en-US" sz="3200" b="1" dirty="0">
                    <a:cs typeface="+mn-ea"/>
                    <a:sym typeface="+mn-lt"/>
                  </a:rPr>
                  <a:t>2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33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Group 3"/>
          <p:cNvGrpSpPr/>
          <p:nvPr/>
        </p:nvGrpSpPr>
        <p:grpSpPr>
          <a:xfrm>
            <a:off x="3878938" y="4378826"/>
            <a:ext cx="6456651" cy="543956"/>
            <a:chOff x="4267200" y="1600200"/>
            <a:chExt cx="6963691" cy="739140"/>
          </a:xfrm>
        </p:grpSpPr>
        <p:sp>
          <p:nvSpPr>
            <p:cNvPr id="35" name="TextBox 4"/>
            <p:cNvSpPr txBox="1"/>
            <p:nvPr/>
          </p:nvSpPr>
          <p:spPr>
            <a:xfrm>
              <a:off x="5371429" y="1665097"/>
              <a:ext cx="5859462" cy="60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当前面临的瓶颈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6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37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 smtClean="0">
                    <a:cs typeface="+mn-ea"/>
                    <a:sym typeface="+mn-lt"/>
                  </a:rPr>
                  <a:t>0</a:t>
                </a:r>
                <a:r>
                  <a:rPr lang="en-US" sz="3200" b="1" dirty="0">
                    <a:cs typeface="+mn-ea"/>
                    <a:sym typeface="+mn-lt"/>
                  </a:rPr>
                  <a:t>3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38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39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47687" y="14575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3944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n-ea"/>
                <a:ea typeface="+mn-ea"/>
              </a:rPr>
              <a:t>2.1</a:t>
            </a:r>
            <a:r>
              <a:rPr lang="zh-CN" altLang="en-US" sz="2800" dirty="0">
                <a:latin typeface="+mn-ea"/>
                <a:ea typeface="+mn-ea"/>
              </a:rPr>
              <a:t> </a:t>
            </a:r>
            <a:r>
              <a:rPr lang="en-US" altLang="zh-CN" sz="2800" dirty="0">
                <a:latin typeface="+mn-ea"/>
                <a:ea typeface="+mn-ea"/>
              </a:rPr>
              <a:t>Web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2" name="图片 1" descr="upload_4176060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63" y="1051719"/>
            <a:ext cx="7127875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7" r="23486" b="18402"/>
          <a:stretch>
            <a:fillRect/>
          </a:stretch>
        </p:blipFill>
        <p:spPr>
          <a:xfrm>
            <a:off x="-16277" y="2163"/>
            <a:ext cx="3637336" cy="6853673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632347" y="1123950"/>
            <a:ext cx="7953012" cy="0"/>
          </a:xfrm>
          <a:prstGeom prst="line">
            <a:avLst/>
          </a:prstGeom>
          <a:ln w="38100">
            <a:solidFill>
              <a:srgbClr val="E822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636404" y="740007"/>
            <a:ext cx="2753457" cy="763743"/>
            <a:chOff x="3636404" y="740007"/>
            <a:chExt cx="2753457" cy="763743"/>
          </a:xfrm>
          <a:solidFill>
            <a:srgbClr val="002060"/>
          </a:solidFill>
        </p:grpSpPr>
        <p:sp>
          <p:nvSpPr>
            <p:cNvPr id="27" name="平行四边形 26"/>
            <p:cNvSpPr/>
            <p:nvPr/>
          </p:nvSpPr>
          <p:spPr bwMode="auto">
            <a:xfrm>
              <a:off x="3658981" y="1143710"/>
              <a:ext cx="2730880" cy="360040"/>
            </a:xfrm>
            <a:prstGeom prst="parallelogram">
              <a:avLst>
                <a:gd name="adj" fmla="val 76283"/>
              </a:avLst>
            </a:prstGeom>
            <a:grpFill/>
            <a:ln w="19050">
              <a:noFill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636404" y="740007"/>
              <a:ext cx="2459596" cy="756084"/>
            </a:xfrm>
            <a:prstGeom prst="rect">
              <a:avLst/>
            </a:prstGeom>
            <a:grpFill/>
            <a:ln w="19050">
              <a:solidFill>
                <a:srgbClr val="006C30"/>
              </a:solidFill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方正正中黑简体" panose="02000000000000000000" pitchFamily="2" charset="-122"/>
                  <a:ea typeface="方正正中黑简体" panose="02000000000000000000" pitchFamily="2" charset="-122"/>
                  <a:cs typeface="+mn-ea"/>
                  <a:sym typeface="+mn-lt"/>
                </a:rPr>
                <a:t>目   录</a:t>
              </a:r>
            </a:p>
          </p:txBody>
        </p:sp>
      </p:grpSp>
      <p:grpSp>
        <p:nvGrpSpPr>
          <p:cNvPr id="79" name="Group 3"/>
          <p:cNvGrpSpPr/>
          <p:nvPr/>
        </p:nvGrpSpPr>
        <p:grpSpPr>
          <a:xfrm>
            <a:off x="3878938" y="2473714"/>
            <a:ext cx="6456651" cy="564825"/>
            <a:chOff x="4267200" y="1600200"/>
            <a:chExt cx="6963691" cy="767497"/>
          </a:xfrm>
        </p:grpSpPr>
        <p:sp>
          <p:nvSpPr>
            <p:cNvPr id="80" name="TextBox 4"/>
            <p:cNvSpPr txBox="1"/>
            <p:nvPr/>
          </p:nvSpPr>
          <p:spPr>
            <a:xfrm>
              <a:off x="5371429" y="1665097"/>
              <a:ext cx="5859462" cy="702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什么是混合模糊</a:t>
              </a:r>
              <a:r>
                <a:rPr lang="zh-CN" altLang="en-US" sz="2800" dirty="0">
                  <a:latin typeface="+mn-ea"/>
                  <a:cs typeface="+mn-ea"/>
                  <a:sym typeface="+mn-lt"/>
                </a:rPr>
                <a:t>测试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81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82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cs typeface="+mn-ea"/>
                    <a:sym typeface="+mn-lt"/>
                  </a:rPr>
                  <a:t>0</a:t>
                </a:r>
                <a:r>
                  <a:rPr lang="en-US" altLang="zh-CN" sz="3200" b="1" dirty="0">
                    <a:cs typeface="+mn-ea"/>
                    <a:sym typeface="+mn-lt"/>
                  </a:rPr>
                  <a:t>1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83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4" name="Group 3"/>
          <p:cNvGrpSpPr/>
          <p:nvPr/>
        </p:nvGrpSpPr>
        <p:grpSpPr>
          <a:xfrm>
            <a:off x="3878938" y="5304091"/>
            <a:ext cx="2998729" cy="564825"/>
            <a:chOff x="4267200" y="1600200"/>
            <a:chExt cx="3234219" cy="767497"/>
          </a:xfrm>
        </p:grpSpPr>
        <p:sp>
          <p:nvSpPr>
            <p:cNvPr id="95" name="TextBox 4"/>
            <p:cNvSpPr txBox="1"/>
            <p:nvPr/>
          </p:nvSpPr>
          <p:spPr>
            <a:xfrm>
              <a:off x="5371430" y="1665097"/>
              <a:ext cx="2129989" cy="702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发展 </a:t>
              </a:r>
              <a:r>
                <a:rPr lang="en-US" altLang="zh-CN" sz="2800" dirty="0" smtClean="0">
                  <a:latin typeface="+mn-ea"/>
                  <a:cs typeface="+mn-ea"/>
                  <a:sym typeface="+mn-lt"/>
                </a:rPr>
                <a:t>&amp; </a:t>
              </a: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总结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96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97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cs typeface="+mn-ea"/>
                    <a:sym typeface="+mn-lt"/>
                  </a:rPr>
                  <a:t>0</a:t>
                </a:r>
                <a:r>
                  <a:rPr lang="en-US" altLang="zh-CN" sz="3200" b="1" dirty="0">
                    <a:cs typeface="+mn-ea"/>
                    <a:sym typeface="+mn-lt"/>
                  </a:rPr>
                  <a:t>4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98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Group 3"/>
          <p:cNvGrpSpPr/>
          <p:nvPr/>
        </p:nvGrpSpPr>
        <p:grpSpPr>
          <a:xfrm>
            <a:off x="3878938" y="3411223"/>
            <a:ext cx="6456651" cy="564825"/>
            <a:chOff x="4267200" y="1600200"/>
            <a:chExt cx="6963691" cy="767497"/>
          </a:xfrm>
        </p:grpSpPr>
        <p:sp>
          <p:nvSpPr>
            <p:cNvPr id="30" name="TextBox 4"/>
            <p:cNvSpPr txBox="1"/>
            <p:nvPr/>
          </p:nvSpPr>
          <p:spPr>
            <a:xfrm>
              <a:off x="5371429" y="1665097"/>
              <a:ext cx="5859462" cy="702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混合模糊测试发展历程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1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32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 smtClean="0">
                    <a:cs typeface="+mn-ea"/>
                    <a:sym typeface="+mn-lt"/>
                  </a:rPr>
                  <a:t>0</a:t>
                </a:r>
                <a:r>
                  <a:rPr lang="en-US" sz="3200" b="1" dirty="0">
                    <a:cs typeface="+mn-ea"/>
                    <a:sym typeface="+mn-lt"/>
                  </a:rPr>
                  <a:t>2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33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Group 3"/>
          <p:cNvGrpSpPr/>
          <p:nvPr/>
        </p:nvGrpSpPr>
        <p:grpSpPr>
          <a:xfrm>
            <a:off x="3878938" y="4378826"/>
            <a:ext cx="6456651" cy="543956"/>
            <a:chOff x="4267200" y="1600200"/>
            <a:chExt cx="6963691" cy="739140"/>
          </a:xfrm>
        </p:grpSpPr>
        <p:sp>
          <p:nvSpPr>
            <p:cNvPr id="35" name="TextBox 4"/>
            <p:cNvSpPr txBox="1"/>
            <p:nvPr/>
          </p:nvSpPr>
          <p:spPr>
            <a:xfrm>
              <a:off x="5371429" y="1665097"/>
              <a:ext cx="5859462" cy="60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cs typeface="+mn-ea"/>
                  <a:sym typeface="+mn-lt"/>
                </a:rPr>
                <a:t>当前面临的瓶颈</a:t>
              </a:r>
              <a:endParaRPr lang="zh-CN" altLang="en-MY" sz="2800" dirty="0">
                <a:solidFill>
                  <a:srgbClr val="FF0000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6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37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 smtClean="0">
                    <a:cs typeface="+mn-ea"/>
                    <a:sym typeface="+mn-lt"/>
                  </a:rPr>
                  <a:t>0</a:t>
                </a:r>
                <a:r>
                  <a:rPr lang="en-US" sz="3200" b="1" dirty="0">
                    <a:cs typeface="+mn-ea"/>
                    <a:sym typeface="+mn-lt"/>
                  </a:rPr>
                  <a:t>3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38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74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47687" y="14575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3944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n-ea"/>
                <a:ea typeface="+mn-ea"/>
              </a:rPr>
              <a:t>3.1</a:t>
            </a:r>
            <a:r>
              <a:rPr lang="zh-CN" altLang="en-US" sz="2800" dirty="0">
                <a:latin typeface="+mn-ea"/>
                <a:ea typeface="+mn-ea"/>
              </a:rPr>
              <a:t> 实验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37B9825-4E39-E446-910A-875807C5D523}"/>
              </a:ext>
            </a:extLst>
          </p:cNvPr>
          <p:cNvSpPr txBox="1"/>
          <p:nvPr/>
        </p:nvSpPr>
        <p:spPr>
          <a:xfrm>
            <a:off x="1541417" y="20900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见石墨文档</a:t>
            </a:r>
          </a:p>
        </p:txBody>
      </p:sp>
    </p:spTree>
    <p:extLst>
      <p:ext uri="{BB962C8B-B14F-4D97-AF65-F5344CB8AC3E}">
        <p14:creationId xmlns:p14="http://schemas.microsoft.com/office/powerpoint/2010/main" val="66413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7" r="23486" b="18402"/>
          <a:stretch>
            <a:fillRect/>
          </a:stretch>
        </p:blipFill>
        <p:spPr>
          <a:xfrm>
            <a:off x="-16277" y="2163"/>
            <a:ext cx="3637336" cy="6853673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632347" y="1123950"/>
            <a:ext cx="7953012" cy="0"/>
          </a:xfrm>
          <a:prstGeom prst="line">
            <a:avLst/>
          </a:prstGeom>
          <a:ln w="38100">
            <a:solidFill>
              <a:srgbClr val="E8220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636404" y="740007"/>
            <a:ext cx="2753457" cy="763743"/>
            <a:chOff x="3636404" y="740007"/>
            <a:chExt cx="2753457" cy="763743"/>
          </a:xfrm>
          <a:solidFill>
            <a:srgbClr val="002060"/>
          </a:solidFill>
        </p:grpSpPr>
        <p:sp>
          <p:nvSpPr>
            <p:cNvPr id="27" name="平行四边形 26"/>
            <p:cNvSpPr/>
            <p:nvPr/>
          </p:nvSpPr>
          <p:spPr bwMode="auto">
            <a:xfrm>
              <a:off x="3658981" y="1143710"/>
              <a:ext cx="2730880" cy="360040"/>
            </a:xfrm>
            <a:prstGeom prst="parallelogram">
              <a:avLst>
                <a:gd name="adj" fmla="val 76283"/>
              </a:avLst>
            </a:prstGeom>
            <a:grpFill/>
            <a:ln w="19050">
              <a:noFill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636404" y="740007"/>
              <a:ext cx="2459596" cy="756084"/>
            </a:xfrm>
            <a:prstGeom prst="rect">
              <a:avLst/>
            </a:prstGeom>
            <a:grpFill/>
            <a:ln w="19050">
              <a:solidFill>
                <a:srgbClr val="006C30"/>
              </a:solidFill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方正正中黑简体" panose="02000000000000000000" pitchFamily="2" charset="-122"/>
                  <a:ea typeface="方正正中黑简体" panose="02000000000000000000" pitchFamily="2" charset="-122"/>
                  <a:cs typeface="+mn-ea"/>
                  <a:sym typeface="+mn-lt"/>
                </a:rPr>
                <a:t>目   录</a:t>
              </a:r>
            </a:p>
          </p:txBody>
        </p:sp>
      </p:grpSp>
      <p:grpSp>
        <p:nvGrpSpPr>
          <p:cNvPr id="79" name="Group 3"/>
          <p:cNvGrpSpPr/>
          <p:nvPr/>
        </p:nvGrpSpPr>
        <p:grpSpPr>
          <a:xfrm>
            <a:off x="3878938" y="2473714"/>
            <a:ext cx="6456651" cy="564825"/>
            <a:chOff x="4267200" y="1600200"/>
            <a:chExt cx="6963691" cy="767497"/>
          </a:xfrm>
        </p:grpSpPr>
        <p:sp>
          <p:nvSpPr>
            <p:cNvPr id="80" name="TextBox 4"/>
            <p:cNvSpPr txBox="1"/>
            <p:nvPr/>
          </p:nvSpPr>
          <p:spPr>
            <a:xfrm>
              <a:off x="5371429" y="1665097"/>
              <a:ext cx="5859462" cy="702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什么是混合模糊</a:t>
              </a:r>
              <a:r>
                <a:rPr lang="zh-CN" altLang="en-US" sz="2800" dirty="0">
                  <a:latin typeface="+mn-ea"/>
                  <a:cs typeface="+mn-ea"/>
                  <a:sym typeface="+mn-lt"/>
                </a:rPr>
                <a:t>测试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81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82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cs typeface="+mn-ea"/>
                    <a:sym typeface="+mn-lt"/>
                  </a:rPr>
                  <a:t>0</a:t>
                </a:r>
                <a:r>
                  <a:rPr lang="en-US" altLang="zh-CN" sz="3200" b="1" dirty="0">
                    <a:cs typeface="+mn-ea"/>
                    <a:sym typeface="+mn-lt"/>
                  </a:rPr>
                  <a:t>1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83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4" name="Group 3"/>
          <p:cNvGrpSpPr/>
          <p:nvPr/>
        </p:nvGrpSpPr>
        <p:grpSpPr>
          <a:xfrm>
            <a:off x="3878938" y="5304091"/>
            <a:ext cx="2998729" cy="543956"/>
            <a:chOff x="4267200" y="1600200"/>
            <a:chExt cx="3234219" cy="739140"/>
          </a:xfrm>
        </p:grpSpPr>
        <p:sp>
          <p:nvSpPr>
            <p:cNvPr id="95" name="TextBox 4"/>
            <p:cNvSpPr txBox="1"/>
            <p:nvPr/>
          </p:nvSpPr>
          <p:spPr>
            <a:xfrm>
              <a:off x="5371430" y="1665097"/>
              <a:ext cx="2129989" cy="6092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cs typeface="+mn-ea"/>
                  <a:sym typeface="+mn-lt"/>
                </a:rPr>
                <a:t>发展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+mn-ea"/>
                  <a:cs typeface="+mn-ea"/>
                  <a:sym typeface="+mn-lt"/>
                </a:rPr>
                <a:t>&amp; 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+mn-ea"/>
                  <a:cs typeface="+mn-ea"/>
                  <a:sym typeface="+mn-lt"/>
                </a:rPr>
                <a:t>总结</a:t>
              </a:r>
              <a:endParaRPr lang="zh-CN" altLang="en-MY" sz="2800" dirty="0">
                <a:solidFill>
                  <a:srgbClr val="FF0000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96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97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cs typeface="+mn-ea"/>
                    <a:sym typeface="+mn-lt"/>
                  </a:rPr>
                  <a:t>0</a:t>
                </a:r>
                <a:r>
                  <a:rPr lang="en-US" altLang="zh-CN" sz="3200" b="1" dirty="0">
                    <a:cs typeface="+mn-ea"/>
                    <a:sym typeface="+mn-lt"/>
                  </a:rPr>
                  <a:t>4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98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Group 3"/>
          <p:cNvGrpSpPr/>
          <p:nvPr/>
        </p:nvGrpSpPr>
        <p:grpSpPr>
          <a:xfrm>
            <a:off x="3878938" y="3411223"/>
            <a:ext cx="6456651" cy="564825"/>
            <a:chOff x="4267200" y="1600200"/>
            <a:chExt cx="6963691" cy="767497"/>
          </a:xfrm>
        </p:grpSpPr>
        <p:sp>
          <p:nvSpPr>
            <p:cNvPr id="30" name="TextBox 4"/>
            <p:cNvSpPr txBox="1"/>
            <p:nvPr/>
          </p:nvSpPr>
          <p:spPr>
            <a:xfrm>
              <a:off x="5371429" y="1665097"/>
              <a:ext cx="5859462" cy="702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混合模糊测试发展历程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1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32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 smtClean="0">
                    <a:cs typeface="+mn-ea"/>
                    <a:sym typeface="+mn-lt"/>
                  </a:rPr>
                  <a:t>0</a:t>
                </a:r>
                <a:r>
                  <a:rPr lang="en-US" sz="3200" b="1" dirty="0">
                    <a:cs typeface="+mn-ea"/>
                    <a:sym typeface="+mn-lt"/>
                  </a:rPr>
                  <a:t>2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33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Group 3"/>
          <p:cNvGrpSpPr/>
          <p:nvPr/>
        </p:nvGrpSpPr>
        <p:grpSpPr>
          <a:xfrm>
            <a:off x="3878938" y="4378826"/>
            <a:ext cx="6456651" cy="543956"/>
            <a:chOff x="4267200" y="1600200"/>
            <a:chExt cx="6963691" cy="739140"/>
          </a:xfrm>
        </p:grpSpPr>
        <p:sp>
          <p:nvSpPr>
            <p:cNvPr id="35" name="TextBox 4"/>
            <p:cNvSpPr txBox="1"/>
            <p:nvPr/>
          </p:nvSpPr>
          <p:spPr>
            <a:xfrm>
              <a:off x="5371429" y="1665097"/>
              <a:ext cx="5859462" cy="60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+mn-ea"/>
                  <a:cs typeface="+mn-ea"/>
                  <a:sym typeface="+mn-lt"/>
                </a:rPr>
                <a:t>当前面临的瓶颈</a:t>
              </a:r>
              <a:endParaRPr lang="zh-CN" altLang="en-MY" sz="2800" dirty="0"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6" name="Group 5"/>
            <p:cNvGrpSpPr/>
            <p:nvPr/>
          </p:nvGrpSpPr>
          <p:grpSpPr>
            <a:xfrm>
              <a:off x="4267200" y="1600200"/>
              <a:ext cx="864870" cy="739140"/>
              <a:chOff x="4267199" y="1268631"/>
              <a:chExt cx="1373976" cy="1174236"/>
            </a:xfrm>
          </p:grpSpPr>
          <p:sp>
            <p:nvSpPr>
              <p:cNvPr id="37" name="Rectangle 6"/>
              <p:cNvSpPr/>
              <p:nvPr/>
            </p:nvSpPr>
            <p:spPr>
              <a:xfrm>
                <a:off x="4343867" y="1345299"/>
                <a:ext cx="1297308" cy="1097568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 smtClean="0">
                    <a:cs typeface="+mn-ea"/>
                    <a:sym typeface="+mn-lt"/>
                  </a:rPr>
                  <a:t>0</a:t>
                </a:r>
                <a:r>
                  <a:rPr lang="en-US" sz="3200" b="1" dirty="0">
                    <a:cs typeface="+mn-ea"/>
                    <a:sym typeface="+mn-lt"/>
                  </a:rPr>
                  <a:t>3</a:t>
                </a:r>
                <a:endParaRPr lang="en-MY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38" name="Right Triangle 7"/>
              <p:cNvSpPr/>
              <p:nvPr/>
            </p:nvSpPr>
            <p:spPr>
              <a:xfrm rot="5400000">
                <a:off x="4267199" y="1268631"/>
                <a:ext cx="455895" cy="455895"/>
              </a:xfrm>
              <a:prstGeom prst="rt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MY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239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47687" y="14575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3944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n-ea"/>
                <a:ea typeface="+mn-ea"/>
              </a:rPr>
              <a:t>4.1</a:t>
            </a:r>
            <a:r>
              <a:rPr lang="zh-CN" altLang="en-US" sz="2800" dirty="0">
                <a:latin typeface="+mn-ea"/>
                <a:ea typeface="+mn-ea"/>
              </a:rPr>
              <a:t> 总结回顾</a:t>
            </a:r>
          </a:p>
        </p:txBody>
      </p:sp>
    </p:spTree>
    <p:extLst>
      <p:ext uri="{BB962C8B-B14F-4D97-AF65-F5344CB8AC3E}">
        <p14:creationId xmlns:p14="http://schemas.microsoft.com/office/powerpoint/2010/main" val="18070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152</Words>
  <Application>Microsoft Office PowerPoint</Application>
  <PresentationFormat>宽屏</PresentationFormat>
  <Paragraphs>63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方正正中黑简体</vt:lpstr>
      <vt:lpstr>仿宋</vt:lpstr>
      <vt:lpstr>华光中圆_CNKI</vt:lpstr>
      <vt:lpstr>宋体</vt:lpstr>
      <vt:lpstr>Arial</vt:lpstr>
      <vt:lpstr>Calibri</vt:lpstr>
      <vt:lpstr>Calibri Light</vt:lpstr>
      <vt:lpstr>Office 主题</vt:lpstr>
      <vt:lpstr>A Survey of Hybrid Fuzzing based on Symbolic Execution</vt:lpstr>
      <vt:lpstr>PowerPoint 演示文稿</vt:lpstr>
      <vt:lpstr>有什么用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Hybrid Fuzzing based on Symbolic Execution</dc:title>
  <dc:creator>Microsoft 帐户</dc:creator>
  <cp:lastModifiedBy>Microsoft 帐户</cp:lastModifiedBy>
  <cp:revision>12</cp:revision>
  <dcterms:created xsi:type="dcterms:W3CDTF">2020-12-02T09:29:25Z</dcterms:created>
  <dcterms:modified xsi:type="dcterms:W3CDTF">2020-12-02T11:50:52Z</dcterms:modified>
</cp:coreProperties>
</file>