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258" r:id="rId5"/>
    <p:sldId id="287" r:id="rId6"/>
    <p:sldId id="288" r:id="rId7"/>
    <p:sldId id="289" r:id="rId8"/>
    <p:sldId id="284" r:id="rId9"/>
    <p:sldId id="278" r:id="rId10"/>
    <p:sldId id="291" r:id="rId11"/>
    <p:sldId id="285" r:id="rId12"/>
    <p:sldId id="293" r:id="rId13"/>
    <p:sldId id="286" r:id="rId14"/>
    <p:sldId id="294" r:id="rId15"/>
    <p:sldId id="283"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50842" autoAdjust="0"/>
  </p:normalViewPr>
  <p:slideViewPr>
    <p:cSldViewPr snapToGrid="0">
      <p:cViewPr varScale="1">
        <p:scale>
          <a:sx n="40" d="100"/>
          <a:sy n="40" d="100"/>
        </p:scale>
        <p:origin x="1716" y="54"/>
      </p:cViewPr>
      <p:guideLst/>
    </p:cSldViewPr>
  </p:slid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B6EFF4-9889-4590-8FDA-C08184AD6D6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ACEEBE-C18F-4BCE-A447-8BA2D319AC0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大家好，我是汇报人张涛，今天我汇报的主题是关于混合模糊测试的综述</a:t>
            </a:r>
            <a:endParaRPr lang="zh-CN" altLang="en-US" dirty="0"/>
          </a:p>
        </p:txBody>
      </p:sp>
      <p:sp>
        <p:nvSpPr>
          <p:cNvPr id="4" name="灯片编号占位符 3"/>
          <p:cNvSpPr>
            <a:spLocks noGrp="1"/>
          </p:cNvSpPr>
          <p:nvPr>
            <p:ph type="sldNum" sz="quarter" idx="5"/>
          </p:nvPr>
        </p:nvSpPr>
        <p:spPr/>
        <p:txBody>
          <a:bodyPr/>
          <a:lstStyle/>
          <a:p>
            <a:fld id="{790F3238-B197-4DD0-8393-B222E6E85519}"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dirty="0">
                <a:latin typeface="+mn-ea"/>
                <a:ea typeface="+mn-ea"/>
              </a:rPr>
              <a:t>还要回到模糊测试这个过程中，可以看到符合执行是可以用到各个阶段的，而且也有很多论文验证了这样做是有效的，但是符合执行本身的问题还是受限制的。当对中大型软件进行模糊测试的时候，加入符合执行的混合模糊测试是吃不消的。比如针对</a:t>
            </a:r>
            <a:r>
              <a:rPr lang="en-US" altLang="zh-CN" sz="1200" dirty="0">
                <a:latin typeface="+mn-ea"/>
                <a:ea typeface="+mn-ea"/>
              </a:rPr>
              <a:t>opencv</a:t>
            </a:r>
            <a:r>
              <a:rPr lang="zh-CN" altLang="en-US" sz="1200" dirty="0">
                <a:latin typeface="+mn-ea"/>
                <a:ea typeface="+mn-ea"/>
              </a:rPr>
              <a:t>的整体模糊测试，针对</a:t>
            </a:r>
            <a:r>
              <a:rPr lang="en-US" altLang="zh-CN" sz="1200" dirty="0">
                <a:latin typeface="+mn-ea"/>
                <a:ea typeface="+mn-ea"/>
              </a:rPr>
              <a:t>unix</a:t>
            </a:r>
            <a:r>
              <a:rPr lang="zh-CN" altLang="en-US" sz="1200" dirty="0">
                <a:latin typeface="+mn-ea"/>
                <a:ea typeface="+mn-ea"/>
              </a:rPr>
              <a:t>系统的模糊测试。都会面临路径爆炸问题，这也是到目前为止还没解决的问题。</a:t>
            </a:r>
            <a:endParaRPr lang="zh-CN" altLang="en-US" sz="1200" dirty="0">
              <a:latin typeface="+mn-ea"/>
              <a:ea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dirty="0">
                <a:latin typeface="+mn-ea"/>
                <a:ea typeface="+mn-ea"/>
              </a:rPr>
              <a:t>当然还有一方面的瓶颈，来自于结合方法，</a:t>
            </a:r>
            <a:r>
              <a:rPr lang="en-US" altLang="zh-CN" sz="1200" dirty="0">
                <a:latin typeface="+mn-ea"/>
                <a:ea typeface="+mn-ea"/>
              </a:rPr>
              <a:t>driller</a:t>
            </a:r>
            <a:r>
              <a:rPr lang="zh-CN" altLang="en-US" sz="1200" dirty="0">
                <a:latin typeface="+mn-ea"/>
                <a:ea typeface="+mn-ea"/>
              </a:rPr>
              <a:t>是利用了</a:t>
            </a:r>
            <a:r>
              <a:rPr lang="en-US" altLang="zh-CN" sz="1200" dirty="0">
                <a:latin typeface="+mn-ea"/>
                <a:ea typeface="+mn-ea"/>
              </a:rPr>
              <a:t>afl</a:t>
            </a:r>
            <a:r>
              <a:rPr lang="zh-CN" altLang="en-US" sz="1200" dirty="0">
                <a:latin typeface="+mn-ea"/>
                <a:ea typeface="+mn-ea"/>
              </a:rPr>
              <a:t>原生的</a:t>
            </a:r>
            <a:r>
              <a:rPr lang="en-US" altLang="zh-CN" sz="1200" dirty="0">
                <a:latin typeface="+mn-ea"/>
                <a:ea typeface="+mn-ea"/>
              </a:rPr>
              <a:t>fork</a:t>
            </a:r>
            <a:r>
              <a:rPr lang="zh-CN" altLang="en-US" sz="1200" dirty="0">
                <a:latin typeface="+mn-ea"/>
                <a:ea typeface="+mn-ea"/>
              </a:rPr>
              <a:t>机制，其实还有很多结合方式、更高效的方式等待探索。</a:t>
            </a:r>
            <a:endParaRPr lang="zh-CN" altLang="en-US" sz="1200" dirty="0">
              <a:latin typeface="+mn-ea"/>
              <a:ea typeface="+mn-ea"/>
            </a:endParaRPr>
          </a:p>
        </p:txBody>
      </p:sp>
      <p:sp>
        <p:nvSpPr>
          <p:cNvPr id="4" name="灯片编号占位符 3"/>
          <p:cNvSpPr>
            <a:spLocks noGrp="1"/>
          </p:cNvSpPr>
          <p:nvPr>
            <p:ph type="sldNum" sz="quarter" idx="5"/>
          </p:nvPr>
        </p:nvSpPr>
        <p:spPr/>
        <p:txBody>
          <a:bodyPr/>
          <a:lstStyle/>
          <a:p>
            <a:fld id="{790F3238-B197-4DD0-8393-B222E6E85519}"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最后来说一下发展总结</a:t>
            </a:r>
            <a:endParaRPr lang="zh-CN" altLang="en-US" dirty="0"/>
          </a:p>
        </p:txBody>
      </p:sp>
      <p:sp>
        <p:nvSpPr>
          <p:cNvPr id="4" name="灯片编号占位符 3"/>
          <p:cNvSpPr>
            <a:spLocks noGrp="1"/>
          </p:cNvSpPr>
          <p:nvPr>
            <p:ph type="sldNum" sz="quarter" idx="5"/>
          </p:nvPr>
        </p:nvSpPr>
        <p:spPr/>
        <p:txBody>
          <a:bodyPr/>
          <a:lstStyle/>
          <a:p>
            <a:fld id="{790F3238-B197-4DD0-8393-B222E6E85519}"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dirty="0">
                <a:latin typeface="+mn-ea"/>
                <a:ea typeface="+mn-ea"/>
              </a:rPr>
              <a:t>关于对混合模糊测试技术发展的展望，最核心的两个思路就是：</a:t>
            </a:r>
            <a:r>
              <a:rPr lang="en-US" altLang="zh-CN" sz="1200" dirty="0">
                <a:latin typeface="+mn-ea"/>
                <a:ea typeface="+mn-ea"/>
              </a:rPr>
              <a:t>1</a:t>
            </a:r>
            <a:r>
              <a:rPr lang="zh-CN" altLang="en-US" sz="1200" dirty="0">
                <a:latin typeface="+mn-ea"/>
                <a:ea typeface="+mn-ea"/>
              </a:rPr>
              <a:t>、节约：节约在测试过程中符合执行所消耗的计算资源，这个是可以依靠结合方法、改进算法解决的；</a:t>
            </a:r>
            <a:r>
              <a:rPr lang="en-US" altLang="zh-CN" sz="1200" dirty="0">
                <a:latin typeface="+mn-ea"/>
                <a:ea typeface="+mn-ea"/>
              </a:rPr>
              <a:t>2</a:t>
            </a:r>
            <a:r>
              <a:rPr lang="zh-CN" altLang="en-US" sz="1200" dirty="0">
                <a:latin typeface="+mn-ea"/>
                <a:ea typeface="+mn-ea"/>
              </a:rPr>
              <a:t>、提升：提升模糊测试本身的效率，混合模糊测试的核心思想和模糊测试是一致的，都是尽可能的利用非预期输入得到崩溃信息。</a:t>
            </a:r>
            <a:endParaRPr lang="zh-CN" altLang="en-US" sz="1200" dirty="0">
              <a:latin typeface="+mn-ea"/>
              <a:ea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dirty="0">
                <a:latin typeface="+mn-ea"/>
                <a:ea typeface="+mn-ea"/>
              </a:rPr>
              <a:t>也可以看到近几年关于混合模糊测试的相关论文都是从这两点出发的。说到底</a:t>
            </a:r>
            <a:r>
              <a:rPr lang="zh-CN" altLang="en-US" dirty="0">
                <a:latin typeface="+mn-ea"/>
                <a:sym typeface="+mn-ea"/>
              </a:rPr>
              <a:t>混合模糊测试技术是一个从模糊测试延伸出来的技术，其发展从根本上来说还是依靠 模糊测试 和 符号执行 的发展。</a:t>
            </a:r>
            <a:endParaRPr lang="zh-CN" altLang="en-US" sz="1200" dirty="0">
              <a:latin typeface="+mn-ea"/>
              <a:ea typeface="+mn-ea"/>
            </a:endParaRPr>
          </a:p>
        </p:txBody>
      </p:sp>
      <p:sp>
        <p:nvSpPr>
          <p:cNvPr id="4" name="灯片编号占位符 3"/>
          <p:cNvSpPr>
            <a:spLocks noGrp="1"/>
          </p:cNvSpPr>
          <p:nvPr>
            <p:ph type="sldNum" sz="quarter" idx="5"/>
          </p:nvPr>
        </p:nvSpPr>
        <p:spPr/>
        <p:txBody>
          <a:bodyPr/>
          <a:lstStyle/>
          <a:p>
            <a:fld id="{790F3238-B197-4DD0-8393-B222E6E85519}"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我今天关于混合模糊测试的综述汇报到这里就结束了，谢谢大家的聆听。</a:t>
            </a:r>
            <a:endParaRPr kumimoji="1" lang="zh-CN" altLang="en-US" dirty="0"/>
          </a:p>
        </p:txBody>
      </p:sp>
      <p:sp>
        <p:nvSpPr>
          <p:cNvPr id="4" name="灯片编号占位符 3"/>
          <p:cNvSpPr>
            <a:spLocks noGrp="1"/>
          </p:cNvSpPr>
          <p:nvPr>
            <p:ph type="sldNum" sz="quarter" idx="5"/>
          </p:nvPr>
        </p:nvSpPr>
        <p:spPr/>
        <p:txBody>
          <a:bodyPr/>
          <a:lstStyle/>
          <a:p>
            <a:fld id="{790F3238-B197-4DD0-8393-B222E6E85519}"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今天我将分四个部分进行解释，首先来说一下什么是混合模糊测试</a:t>
            </a:r>
            <a:endParaRPr lang="zh-CN" altLang="en-US" dirty="0"/>
          </a:p>
        </p:txBody>
      </p:sp>
      <p:sp>
        <p:nvSpPr>
          <p:cNvPr id="4" name="灯片编号占位符 3"/>
          <p:cNvSpPr>
            <a:spLocks noGrp="1"/>
          </p:cNvSpPr>
          <p:nvPr>
            <p:ph type="sldNum" sz="quarter" idx="5"/>
          </p:nvPr>
        </p:nvSpPr>
        <p:spPr/>
        <p:txBody>
          <a:bodyPr/>
          <a:lstStyle/>
          <a:p>
            <a:fld id="{790F3238-B197-4DD0-8393-B222E6E85519}"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smtClean="0"/>
              <a:t>要想说清楚混合模糊测试就要从模糊测试技术谈起，我们这里将模糊测试核心简化，就是如图所示，就是说：通过不断生成种子</a:t>
            </a:r>
            <a:r>
              <a:rPr lang="en-US" altLang="zh-CN" sz="1200" dirty="0" smtClean="0"/>
              <a:t>seed</a:t>
            </a:r>
            <a:r>
              <a:rPr lang="zh-CN" altLang="en-US" sz="1200" dirty="0" smtClean="0"/>
              <a:t>，并进行变异，得到各种各样的输入</a:t>
            </a:r>
            <a:r>
              <a:rPr lang="en-US" altLang="zh-CN" sz="1200" dirty="0" smtClean="0"/>
              <a:t>input</a:t>
            </a:r>
            <a:r>
              <a:rPr lang="zh-CN" altLang="en-US" sz="1200" dirty="0" smtClean="0"/>
              <a:t>，而后将输入给已经插桩编译的程序进行执行，并进行追踪，来到一个叫做覆盖率的数据，这个数据代表已经跑过了多少空间，再利用反馈的覆盖率作为新一轮种子的生成依据，这样循环往复，直到遇到</a:t>
            </a:r>
            <a:r>
              <a:rPr lang="en-US" altLang="zh-CN" sz="1200" dirty="0" smtClean="0"/>
              <a:t>crash</a:t>
            </a:r>
            <a:r>
              <a:rPr lang="zh-CN" altLang="en-US" sz="1200" dirty="0" smtClean="0"/>
              <a:t>，将其各种状态保存下来，这就是我们最想要的崩溃，也就是</a:t>
            </a:r>
            <a:r>
              <a:rPr lang="en-US" altLang="zh-CN" sz="1200" dirty="0" smtClean="0"/>
              <a:t>bug</a:t>
            </a:r>
            <a:r>
              <a:rPr lang="zh-CN" altLang="en-US" sz="1200" dirty="0" smtClean="0"/>
              <a:t>。</a:t>
            </a:r>
            <a:endParaRPr lang="en-US" altLang="zh-CN" sz="1200" dirty="0" smtClean="0"/>
          </a:p>
          <a:p>
            <a:r>
              <a:rPr lang="zh-CN" altLang="en-US" sz="1200" dirty="0" smtClean="0"/>
              <a:t>在关于目前模糊测试研究现状的理解上我总结了以下两点：</a:t>
            </a:r>
            <a:endParaRPr lang="en-US" altLang="zh-CN" sz="1200" dirty="0" smtClean="0"/>
          </a:p>
          <a:p>
            <a:r>
              <a:rPr lang="zh-CN" altLang="en-US" sz="1200" dirty="0" smtClean="0"/>
              <a:t>第一、就目前来说，覆盖率为导向的模糊测试技术已经成为主流，不管是学术论文还是实际运用，都有不俗的表现，这其中谷歌做的</a:t>
            </a:r>
            <a:r>
              <a:rPr lang="en-US" altLang="zh-CN" sz="1200" dirty="0" smtClean="0"/>
              <a:t>AFL</a:t>
            </a:r>
            <a:r>
              <a:rPr lang="zh-CN" altLang="en-US" sz="1200" dirty="0" smtClean="0"/>
              <a:t>、</a:t>
            </a:r>
            <a:r>
              <a:rPr lang="en-US" altLang="zh-CN" sz="1200" dirty="0" err="1" smtClean="0"/>
              <a:t>libfuzzer</a:t>
            </a:r>
            <a:r>
              <a:rPr lang="zh-CN" altLang="en-US" sz="1200" dirty="0" smtClean="0"/>
              <a:t>、</a:t>
            </a:r>
            <a:r>
              <a:rPr lang="en-US" altLang="zh-CN" sz="1200" dirty="0" err="1" smtClean="0"/>
              <a:t>hongfuzz</a:t>
            </a:r>
            <a:r>
              <a:rPr lang="zh-CN" altLang="en-US" sz="1200" dirty="0" smtClean="0"/>
              <a:t>是典型的代表；</a:t>
            </a:r>
            <a:endParaRPr lang="en-US" altLang="zh-CN" sz="1200" dirty="0" smtClean="0"/>
          </a:p>
          <a:p>
            <a:r>
              <a:rPr lang="zh-CN" altLang="en-US" sz="1200" dirty="0" smtClean="0"/>
              <a:t>第二、在这张图里，每一部分都有优化空间，实际上很多论文也是在这个结构上进行的改进；（</a:t>
            </a:r>
            <a:r>
              <a:rPr lang="en-US" altLang="zh-CN" sz="1200" dirty="0" err="1" smtClean="0"/>
              <a:t>mopt-afl</a:t>
            </a:r>
            <a:r>
              <a:rPr lang="zh-CN" altLang="en-US" sz="1200" dirty="0" smtClean="0"/>
              <a:t>、</a:t>
            </a:r>
            <a:r>
              <a:rPr lang="en-US" altLang="zh-CN" sz="1200" dirty="0" smtClean="0"/>
              <a:t>angora</a:t>
            </a:r>
            <a:r>
              <a:rPr lang="zh-CN" altLang="en-US" sz="1200" dirty="0" smtClean="0"/>
              <a:t>等等）；</a:t>
            </a:r>
            <a:endParaRPr lang="en-US" altLang="zh-CN" sz="1200" dirty="0" smtClean="0"/>
          </a:p>
          <a:p>
            <a:r>
              <a:rPr lang="zh-CN" altLang="en-US" sz="1200" dirty="0" smtClean="0"/>
              <a:t>现在说完了模糊测试技术，但今天的主角是 混合模糊测试技术：</a:t>
            </a:r>
            <a:r>
              <a:rPr lang="en-US" altLang="zh-CN" sz="1200" dirty="0" smtClean="0"/>
              <a:t>hybrid fuzzing</a:t>
            </a:r>
            <a:r>
              <a:rPr lang="zh-CN" altLang="en-US" sz="1200" dirty="0" smtClean="0"/>
              <a:t>，那什么是混合模糊测试技术，就不得不再提一个叫做符号执行的技术。</a:t>
            </a:r>
            <a:endParaRPr lang="en-US" altLang="zh-CN" sz="1200" dirty="0" smtClean="0"/>
          </a:p>
        </p:txBody>
      </p:sp>
      <p:sp>
        <p:nvSpPr>
          <p:cNvPr id="4" name="灯片编号占位符 3"/>
          <p:cNvSpPr>
            <a:spLocks noGrp="1"/>
          </p:cNvSpPr>
          <p:nvPr>
            <p:ph type="sldNum" sz="quarter" idx="10"/>
          </p:nvPr>
        </p:nvSpPr>
        <p:spPr/>
        <p:txBody>
          <a:bodyPr/>
          <a:lstStyle/>
          <a:p>
            <a:fld id="{E9E6FDB6-6D2B-46C1-9FA1-D82906A37C3A}"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如图左边的代码段有三个分支：</a:t>
            </a:r>
            <a:r>
              <a:rPr lang="en-US" altLang="zh-CN" dirty="0" smtClean="0"/>
              <a:t>m</a:t>
            </a:r>
            <a:r>
              <a:rPr lang="zh-CN" altLang="en-US" dirty="0" smtClean="0"/>
              <a:t>不等于</a:t>
            </a:r>
            <a:r>
              <a:rPr lang="en-US" altLang="zh-CN" dirty="0" smtClean="0"/>
              <a:t>0</a:t>
            </a:r>
            <a:r>
              <a:rPr lang="zh-CN" altLang="en-US" dirty="0" smtClean="0"/>
              <a:t>，</a:t>
            </a:r>
            <a:r>
              <a:rPr lang="en-US" altLang="zh-CN" dirty="0" smtClean="0"/>
              <a:t>n&lt;12</a:t>
            </a:r>
            <a:r>
              <a:rPr lang="zh-CN" altLang="en-US" dirty="0" smtClean="0"/>
              <a:t>，非</a:t>
            </a:r>
            <a:r>
              <a:rPr lang="en-US" altLang="zh-CN" dirty="0" smtClean="0"/>
              <a:t>m</a:t>
            </a:r>
            <a:r>
              <a:rPr lang="zh-CN" altLang="en-US" dirty="0" smtClean="0"/>
              <a:t>和</a:t>
            </a:r>
            <a:r>
              <a:rPr lang="en-US" altLang="zh-CN" dirty="0" smtClean="0"/>
              <a:t>q</a:t>
            </a:r>
            <a:r>
              <a:rPr lang="zh-CN" altLang="en-US" dirty="0" smtClean="0"/>
              <a:t>的逻辑与，它们全都一一映射到右边的符号执行分析图中。我们理解一段程序是靠控制流图，而符号执行对代码的解释靠的是符号，进行程序分析更接近计算机的理解，执行的是状态。我们可以看到程序所有的状态都会在根节点出现，显然这样的情况在分支数量多的大程序中很快就深入不下去了，就是常说的路径爆炸，会有一个时间复杂度太高的问题。但是有些研究人员会考虑这种面面俱到能不能跟模糊测试的覆盖率结合起来。</a:t>
            </a:r>
            <a:endParaRPr lang="zh-CN" altLang="en-US" dirty="0" smtClean="0"/>
          </a:p>
          <a:p>
            <a:endParaRPr lang="en-US" altLang="zh-CN" dirty="0"/>
          </a:p>
        </p:txBody>
      </p:sp>
      <p:sp>
        <p:nvSpPr>
          <p:cNvPr id="4" name="灯片编号占位符 3"/>
          <p:cNvSpPr>
            <a:spLocks noGrp="1"/>
          </p:cNvSpPr>
          <p:nvPr>
            <p:ph type="sldNum" sz="quarter" idx="10"/>
          </p:nvPr>
        </p:nvSpPr>
        <p:spPr/>
        <p:txBody>
          <a:bodyPr/>
          <a:lstStyle/>
          <a:p>
            <a:fld id="{E9E6FDB6-6D2B-46C1-9FA1-D82906A37C3A}"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sym typeface="+mn-ea"/>
              </a:rPr>
              <a:t>很快啊，就有人提出将两者结合，实现一种叫做混合模糊测试的技术，后来慢慢成熟，也就发展成现在的 混合模糊测试 </a:t>
            </a:r>
            <a:r>
              <a:rPr lang="en-US" altLang="zh-CN" dirty="0" smtClean="0">
                <a:sym typeface="+mn-ea"/>
              </a:rPr>
              <a:t>= </a:t>
            </a:r>
            <a:r>
              <a:rPr lang="zh-CN" altLang="en-US" dirty="0" smtClean="0">
                <a:sym typeface="+mn-ea"/>
              </a:rPr>
              <a:t>模糊测试 </a:t>
            </a:r>
            <a:r>
              <a:rPr lang="en-US" altLang="zh-CN" dirty="0" smtClean="0">
                <a:sym typeface="+mn-ea"/>
              </a:rPr>
              <a:t>+ </a:t>
            </a:r>
            <a:r>
              <a:rPr lang="zh-CN" altLang="en-US" dirty="0" smtClean="0">
                <a:sym typeface="+mn-ea"/>
              </a:rPr>
              <a:t>符号执行。</a:t>
            </a:r>
            <a:endParaRPr lang="en-US" altLang="zh-CN" dirty="0" smtClean="0"/>
          </a:p>
          <a:p>
            <a:r>
              <a:rPr lang="zh-CN" altLang="en-US" dirty="0" smtClean="0"/>
              <a:t>首先要承认，这两者都有缺陷，模糊测试的缺点是路径不全面，容易漏掉重要信息，只得靠反馈来调整，所以加上符号执行的面面俱到，可以提高覆盖率，但是这样加上符号执行的也是有缺点的，就是路径爆炸，什么都考虑的情况下肯定会计算炸裂。</a:t>
            </a:r>
            <a:endParaRPr lang="en-US" altLang="zh-CN" dirty="0" smtClean="0"/>
          </a:p>
          <a:p>
            <a:endParaRPr lang="en-US" altLang="zh-CN" dirty="0" smtClean="0"/>
          </a:p>
          <a:p>
            <a:r>
              <a:rPr lang="zh-CN" altLang="en-US" dirty="0" smtClean="0"/>
              <a:t>这么理解的话这条路看来不好走啊，加在一起不会更棘手吗？但是像</a:t>
            </a:r>
            <a:r>
              <a:rPr lang="en-US" altLang="zh-CN" dirty="0" smtClean="0"/>
              <a:t>QSYM</a:t>
            </a:r>
            <a:r>
              <a:rPr lang="zh-CN" altLang="en-US" dirty="0" smtClean="0"/>
              <a:t>就证实这样做的效果是不错的，所以混合模糊测试的出现不应该是两个缺点将其结合起来，而是优点将他们结合起来，所以混合模糊测试技术是在</a:t>
            </a:r>
            <a:r>
              <a:rPr lang="zh-CN" altLang="en-US" sz="1200" b="0" i="0" u="none" strike="noStrike" kern="1200" dirty="0" smtClean="0">
                <a:solidFill>
                  <a:schemeClr val="tx1"/>
                </a:solidFill>
                <a:effectLst/>
                <a:latin typeface="+mn-lt"/>
                <a:ea typeface="+mn-ea"/>
                <a:cs typeface="+mn-cs"/>
              </a:rPr>
              <a:t>模糊测试变异过程快速多变的优点基础上，加入符号执行能提高覆盖率的优点，而这也就使得</a:t>
            </a:r>
            <a:r>
              <a:rPr lang="en-US" altLang="zh-CN" sz="1200" b="0" i="0" u="none" strike="noStrike" kern="1200" dirty="0" smtClean="0">
                <a:solidFill>
                  <a:schemeClr val="tx1"/>
                </a:solidFill>
                <a:effectLst/>
                <a:latin typeface="+mn-lt"/>
                <a:ea typeface="+mn-ea"/>
                <a:cs typeface="+mn-cs"/>
              </a:rPr>
              <a:t>hybrid fuzzing</a:t>
            </a:r>
            <a:r>
              <a:rPr lang="zh-CN" altLang="en-US" sz="1200" b="0" i="0" u="none" strike="noStrike" kern="1200" dirty="0" smtClean="0">
                <a:solidFill>
                  <a:schemeClr val="tx1"/>
                </a:solidFill>
                <a:effectLst/>
                <a:latin typeface="+mn-lt"/>
                <a:ea typeface="+mn-ea"/>
                <a:cs typeface="+mn-cs"/>
              </a:rPr>
              <a:t>逐渐成为覆盖导向模糊测试技术的重要发展方向之一。</a:t>
            </a:r>
            <a:endParaRPr lang="en-US" altLang="zh-CN" sz="1200" b="0" i="0" u="none" strike="noStrike"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E9E6FDB6-6D2B-46C1-9FA1-D82906A37C3A}"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现在来看 </a:t>
            </a:r>
            <a:r>
              <a:rPr lang="zh-CN" altLang="en-US" dirty="0" smtClean="0">
                <a:sym typeface="+mn-ea"/>
              </a:rPr>
              <a:t>混合模糊测试 是</a:t>
            </a:r>
            <a:r>
              <a:rPr lang="en-US" altLang="zh-CN" dirty="0" smtClean="0">
                <a:sym typeface="+mn-ea"/>
              </a:rPr>
              <a:t> </a:t>
            </a:r>
            <a:r>
              <a:rPr lang="zh-CN" altLang="en-US" dirty="0" smtClean="0">
                <a:sym typeface="+mn-ea"/>
              </a:rPr>
              <a:t>模糊测试 </a:t>
            </a:r>
            <a:r>
              <a:rPr lang="en-US" altLang="zh-CN" dirty="0" smtClean="0">
                <a:sym typeface="+mn-ea"/>
              </a:rPr>
              <a:t>+ </a:t>
            </a:r>
            <a:r>
              <a:rPr lang="zh-CN" altLang="en-US" dirty="0" smtClean="0">
                <a:sym typeface="+mn-ea"/>
              </a:rPr>
              <a:t>符号执行 结合的产物，但是一开始并不是这样的，接下来看一下混合模糊测试的发展历程是怎样的</a:t>
            </a:r>
            <a:endParaRPr lang="zh-CN" altLang="en-US" dirty="0"/>
          </a:p>
        </p:txBody>
      </p:sp>
      <p:sp>
        <p:nvSpPr>
          <p:cNvPr id="4" name="灯片编号占位符 3"/>
          <p:cNvSpPr>
            <a:spLocks noGrp="1"/>
          </p:cNvSpPr>
          <p:nvPr>
            <p:ph type="sldNum" sz="quarter" idx="5"/>
          </p:nvPr>
        </p:nvSpPr>
        <p:spPr/>
        <p:txBody>
          <a:bodyPr/>
          <a:lstStyle/>
          <a:p>
            <a:fld id="{790F3238-B197-4DD0-8393-B222E6E85519}"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dirty="0">
                <a:latin typeface="+mn-ea"/>
                <a:ea typeface="+mn-ea"/>
              </a:rPr>
              <a:t>在</a:t>
            </a:r>
            <a:r>
              <a:rPr lang="en-US" altLang="zh-CN" sz="1200" dirty="0">
                <a:latin typeface="+mn-ea"/>
                <a:ea typeface="+mn-ea"/>
              </a:rPr>
              <a:t>2007</a:t>
            </a:r>
            <a:r>
              <a:rPr lang="zh-CN" altLang="en-US" sz="1200" dirty="0">
                <a:latin typeface="+mn-ea"/>
                <a:ea typeface="+mn-ea"/>
              </a:rPr>
              <a:t>年，第一次有人提出 </a:t>
            </a:r>
            <a:r>
              <a:rPr lang="en-US" altLang="zh-CN" sz="1200" dirty="0">
                <a:latin typeface="+mn-ea"/>
                <a:ea typeface="+mn-ea"/>
              </a:rPr>
              <a:t>hybrid testing </a:t>
            </a:r>
            <a:r>
              <a:rPr lang="zh-CN" altLang="en-US" sz="1200" dirty="0">
                <a:latin typeface="+mn-ea"/>
                <a:ea typeface="+mn-ea"/>
              </a:rPr>
              <a:t>混合测试 的概念，这可以说是最早提出混合测试的了，其测试方法是在</a:t>
            </a:r>
            <a:r>
              <a:rPr lang="en-US" altLang="zh-CN" sz="1200" dirty="0">
                <a:latin typeface="+mn-ea"/>
                <a:ea typeface="+mn-ea"/>
              </a:rPr>
              <a:t>unix</a:t>
            </a:r>
            <a:r>
              <a:rPr lang="zh-CN" altLang="en-US" sz="1200" dirty="0">
                <a:latin typeface="+mn-ea"/>
                <a:ea typeface="+mn-ea"/>
              </a:rPr>
              <a:t>系统上进行，但是那时候并没有明确说要加入模糊测试概念。直到</a:t>
            </a:r>
            <a:r>
              <a:rPr lang="en-US" altLang="zh-CN" sz="1200" dirty="0">
                <a:latin typeface="+mn-ea"/>
                <a:ea typeface="+mn-ea"/>
              </a:rPr>
              <a:t>2012</a:t>
            </a:r>
            <a:r>
              <a:rPr lang="zh-CN" altLang="en-US" sz="1200" dirty="0">
                <a:latin typeface="+mn-ea"/>
                <a:ea typeface="+mn-ea"/>
              </a:rPr>
              <a:t>年，混合模糊测试 </a:t>
            </a:r>
            <a:r>
              <a:rPr lang="en-US" altLang="zh-CN" sz="1200" dirty="0">
                <a:latin typeface="+mn-ea"/>
                <a:ea typeface="+mn-ea"/>
              </a:rPr>
              <a:t>hybrid fuzzing </a:t>
            </a:r>
            <a:r>
              <a:rPr lang="zh-CN" altLang="en-US" sz="1200" dirty="0">
                <a:latin typeface="+mn-ea"/>
                <a:ea typeface="+mn-ea"/>
              </a:rPr>
              <a:t>才被正式提出，之后的研究人员就把这一细分领域称为</a:t>
            </a:r>
            <a:r>
              <a:rPr lang="en-US" altLang="zh-CN" sz="1200" dirty="0">
                <a:latin typeface="+mn-ea"/>
                <a:ea typeface="+mn-ea"/>
              </a:rPr>
              <a:t>hybrid fuzzing</a:t>
            </a:r>
            <a:r>
              <a:rPr lang="zh-CN" altLang="en-US" sz="1200" dirty="0">
                <a:latin typeface="+mn-ea"/>
                <a:ea typeface="+mn-ea"/>
              </a:rPr>
              <a:t>，不过此时也只是一个小的研究点，直到</a:t>
            </a:r>
            <a:r>
              <a:rPr lang="en-US" altLang="zh-CN" sz="1200" dirty="0">
                <a:latin typeface="+mn-ea"/>
                <a:ea typeface="+mn-ea"/>
              </a:rPr>
              <a:t>2016</a:t>
            </a:r>
            <a:r>
              <a:rPr lang="zh-CN" altLang="en-US" sz="1200" dirty="0">
                <a:latin typeface="+mn-ea"/>
                <a:ea typeface="+mn-ea"/>
              </a:rPr>
              <a:t>年</a:t>
            </a:r>
            <a:r>
              <a:rPr lang="en-US" altLang="zh-CN" sz="1200" dirty="0">
                <a:latin typeface="+mn-ea"/>
                <a:ea typeface="+mn-ea"/>
              </a:rPr>
              <a:t>driller</a:t>
            </a:r>
            <a:r>
              <a:rPr lang="zh-CN" altLang="en-US" sz="1200" dirty="0">
                <a:latin typeface="+mn-ea"/>
                <a:ea typeface="+mn-ea"/>
              </a:rPr>
              <a:t>的出现，才使得混合模糊测试正式称为模糊测试一个重要分支。</a:t>
            </a:r>
            <a:endParaRPr lang="zh-CN" altLang="en-US" sz="1200" dirty="0">
              <a:latin typeface="+mn-ea"/>
              <a:ea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dirty="0">
                <a:latin typeface="+mn-ea"/>
                <a:ea typeface="+mn-ea"/>
              </a:rPr>
              <a:t>这里不得不说的是，</a:t>
            </a:r>
            <a:r>
              <a:rPr lang="en-US" altLang="zh-CN" sz="1200" dirty="0">
                <a:latin typeface="+mn-ea"/>
                <a:ea typeface="+mn-ea"/>
              </a:rPr>
              <a:t>2015</a:t>
            </a:r>
            <a:r>
              <a:rPr lang="zh-CN" altLang="en-US" sz="1200" dirty="0">
                <a:latin typeface="+mn-ea"/>
                <a:ea typeface="+mn-ea"/>
              </a:rPr>
              <a:t>年，</a:t>
            </a:r>
            <a:r>
              <a:rPr lang="en-US" altLang="zh-CN" sz="1200" dirty="0">
                <a:latin typeface="+mn-ea"/>
                <a:ea typeface="+mn-ea"/>
              </a:rPr>
              <a:t>afl</a:t>
            </a:r>
            <a:r>
              <a:rPr lang="zh-CN" altLang="en-US" sz="1200" dirty="0">
                <a:latin typeface="+mn-ea"/>
                <a:ea typeface="+mn-ea"/>
              </a:rPr>
              <a:t>出现了，然后大量的研究开始涌入覆盖率为导向的模糊测试中，而</a:t>
            </a:r>
            <a:r>
              <a:rPr lang="en-US" altLang="zh-CN" sz="1200" dirty="0">
                <a:latin typeface="+mn-ea"/>
                <a:ea typeface="+mn-ea"/>
              </a:rPr>
              <a:t>driller</a:t>
            </a:r>
            <a:r>
              <a:rPr lang="zh-CN" altLang="en-US" sz="1200" dirty="0">
                <a:latin typeface="+mn-ea"/>
                <a:ea typeface="+mn-ea"/>
              </a:rPr>
              <a:t>也是受其思想启发，将符合执行融入到</a:t>
            </a:r>
            <a:r>
              <a:rPr lang="en-US" altLang="zh-CN" sz="1200" dirty="0">
                <a:latin typeface="+mn-ea"/>
                <a:ea typeface="+mn-ea"/>
              </a:rPr>
              <a:t>afl</a:t>
            </a:r>
            <a:r>
              <a:rPr lang="zh-CN" altLang="en-US" sz="1200" dirty="0">
                <a:latin typeface="+mn-ea"/>
                <a:ea typeface="+mn-ea"/>
              </a:rPr>
              <a:t>中，并且沿用了</a:t>
            </a:r>
            <a:r>
              <a:rPr lang="en-US" altLang="zh-CN" sz="1200" dirty="0">
                <a:latin typeface="+mn-ea"/>
                <a:ea typeface="+mn-ea"/>
              </a:rPr>
              <a:t>forksever</a:t>
            </a:r>
            <a:r>
              <a:rPr lang="zh-CN" altLang="en-US" sz="1200" dirty="0">
                <a:latin typeface="+mn-ea"/>
                <a:ea typeface="+mn-ea"/>
              </a:rPr>
              <a:t>机制，在加入约束求解的同时还保持了模糊测试高效的效率。</a:t>
            </a:r>
            <a:endParaRPr lang="zh-CN" altLang="en-US" sz="1200" dirty="0">
              <a:latin typeface="+mn-ea"/>
              <a:ea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dirty="0">
                <a:latin typeface="+mn-ea"/>
                <a:ea typeface="+mn-ea"/>
              </a:rPr>
              <a:t>Driller</a:t>
            </a:r>
            <a:r>
              <a:rPr lang="zh-CN" altLang="en-US" sz="1200" dirty="0">
                <a:latin typeface="+mn-ea"/>
                <a:ea typeface="+mn-ea"/>
              </a:rPr>
              <a:t>的贡献是奠定了一条路线，混合模糊测试</a:t>
            </a:r>
            <a:r>
              <a:rPr lang="en-US" altLang="zh-CN" sz="1200" dirty="0">
                <a:latin typeface="+mn-ea"/>
                <a:ea typeface="+mn-ea"/>
              </a:rPr>
              <a:t>=</a:t>
            </a:r>
            <a:r>
              <a:rPr lang="zh-CN" altLang="en-US" sz="1200" dirty="0">
                <a:latin typeface="+mn-ea"/>
                <a:ea typeface="+mn-ea"/>
              </a:rPr>
              <a:t>模糊测试</a:t>
            </a:r>
            <a:r>
              <a:rPr lang="en-US" altLang="zh-CN" sz="1200" dirty="0">
                <a:latin typeface="+mn-ea"/>
                <a:ea typeface="+mn-ea"/>
              </a:rPr>
              <a:t>+</a:t>
            </a:r>
            <a:r>
              <a:rPr lang="zh-CN" altLang="en-US" sz="1200" dirty="0">
                <a:latin typeface="+mn-ea"/>
                <a:ea typeface="+mn-ea"/>
              </a:rPr>
              <a:t>符号执行，</a:t>
            </a:r>
            <a:r>
              <a:rPr lang="en-US" altLang="zh-CN" sz="1200" dirty="0">
                <a:latin typeface="+mn-ea"/>
                <a:ea typeface="+mn-ea"/>
              </a:rPr>
              <a:t>2016</a:t>
            </a:r>
            <a:r>
              <a:rPr lang="zh-CN" altLang="en-US" sz="1200" dirty="0">
                <a:latin typeface="+mn-ea"/>
                <a:ea typeface="+mn-ea"/>
              </a:rPr>
              <a:t>年之后每年在这方面都有优秀的研究，接下来据最近的一个例子说一下混合模糊测试是怎么把符合执行和模糊测试结合起来的。</a:t>
            </a:r>
            <a:endParaRPr lang="zh-CN" altLang="en-US" sz="1200" dirty="0">
              <a:latin typeface="+mn-ea"/>
              <a:ea typeface="+mn-ea"/>
            </a:endParaRPr>
          </a:p>
        </p:txBody>
      </p:sp>
      <p:sp>
        <p:nvSpPr>
          <p:cNvPr id="4" name="灯片编号占位符 3"/>
          <p:cNvSpPr>
            <a:spLocks noGrp="1"/>
          </p:cNvSpPr>
          <p:nvPr>
            <p:ph type="sldNum" sz="quarter" idx="5"/>
          </p:nvPr>
        </p:nvSpPr>
        <p:spPr/>
        <p:txBody>
          <a:bodyPr/>
          <a:lstStyle/>
          <a:p>
            <a:fld id="{790F3238-B197-4DD0-8393-B222E6E85519}"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这是今年的一篇顶会文章提出的方法：</a:t>
            </a:r>
            <a:r>
              <a:rPr lang="en-US" altLang="zh-CN" dirty="0" smtClean="0"/>
              <a:t>pangolin</a:t>
            </a:r>
            <a:r>
              <a:rPr lang="zh-CN" altLang="en-US" dirty="0" smtClean="0"/>
              <a:t>。</a:t>
            </a:r>
            <a:endParaRPr lang="zh-CN" altLang="en-US" dirty="0" smtClean="0"/>
          </a:p>
          <a:p>
            <a:r>
              <a:rPr lang="zh-CN" altLang="en-US" dirty="0" smtClean="0"/>
              <a:t>它的整体思路是这样的，现在说模糊测试效率高，是因为覆盖率为导向，如果加上符号执行可以提高覆盖率，好，那我们就加上符号执行；</a:t>
            </a:r>
            <a:endParaRPr lang="en-US" altLang="zh-CN" dirty="0" smtClean="0"/>
          </a:p>
          <a:p>
            <a:r>
              <a:rPr lang="zh-CN" altLang="en-US" dirty="0" smtClean="0"/>
              <a:t>加上符号执行之后变成了 “混合模糊测试”，这时候又面临新的问题，这个约束求解就用一次太贵了，一次约束求解占用的资源几乎等价于执行程序占用的资源，能不能对其有效利用，想办法重复利用每一步之前的解空间，于是作者加上了一种渐进求解法，利用本次结果提高下一次的求解效率；</a:t>
            </a:r>
            <a:endParaRPr lang="en-US" altLang="zh-CN" dirty="0" smtClean="0"/>
          </a:p>
          <a:p>
            <a:r>
              <a:rPr lang="zh-CN" altLang="en-US" dirty="0" smtClean="0"/>
              <a:t>现在加上之后，求解空间的效率提升了，但是这只是改进了模糊测试新方向里面的外加功能，核心没变，所以想办法把这个解空间利用到核心的变异部分</a:t>
            </a:r>
            <a:r>
              <a:rPr lang="en-US" altLang="zh-CN" dirty="0" smtClean="0"/>
              <a:t>mutation</a:t>
            </a:r>
            <a:r>
              <a:rPr lang="zh-CN" altLang="en-US" dirty="0" smtClean="0"/>
              <a:t>上，于是提取求解前缀把这个求解空间过程抽象出来，使用一种叫做多面体路径的方式抽象出路径约束，这种约束可以用于变异；</a:t>
            </a:r>
            <a:endParaRPr lang="en-US" altLang="zh-CN" dirty="0" smtClean="0"/>
          </a:p>
          <a:p>
            <a:r>
              <a:rPr lang="zh-CN" altLang="en-US" dirty="0" smtClean="0"/>
              <a:t>于是最后就变成了现在这个样子，</a:t>
            </a:r>
            <a:r>
              <a:rPr lang="en-US" altLang="zh-CN" sz="1200" b="0" i="0" u="none" strike="noStrike" kern="1200" dirty="0" smtClean="0">
                <a:solidFill>
                  <a:schemeClr val="tx1"/>
                </a:solidFill>
                <a:effectLst/>
                <a:latin typeface="+mn-lt"/>
                <a:ea typeface="+mn-ea"/>
                <a:cs typeface="+mn-cs"/>
              </a:rPr>
              <a:t>PANGOLIN</a:t>
            </a:r>
            <a:r>
              <a:rPr lang="zh-CN" altLang="en-US" sz="1200" b="0" i="0" u="none" strike="noStrike" kern="1200" dirty="0" smtClean="0">
                <a:solidFill>
                  <a:schemeClr val="tx1"/>
                </a:solidFill>
                <a:effectLst/>
                <a:latin typeface="+mn-lt"/>
                <a:ea typeface="+mn-ea"/>
                <a:cs typeface="+mn-cs"/>
              </a:rPr>
              <a:t>，可以看到：多面体路径抽象是对我们目前所解决的路径约束的解空间的简洁而合理的记忆，首先，它使用前面的路径约束作为前缀，极大地简化了下一代路径约束的求解，提高求解效率；同时，这种路径约束使得输入变量相对于路径前缀的路径约束有一个有界的范围，通过从这样有界的搜索空间中采样，</a:t>
            </a:r>
            <a:r>
              <a:rPr lang="en-US" altLang="zh-CN" sz="1200" b="0" i="0" u="none" strike="noStrike" kern="1200" dirty="0" smtClean="0">
                <a:solidFill>
                  <a:schemeClr val="tx1"/>
                </a:solidFill>
                <a:effectLst/>
                <a:latin typeface="+mn-lt"/>
                <a:ea typeface="+mn-ea"/>
                <a:cs typeface="+mn-cs"/>
              </a:rPr>
              <a:t>PANGOLIN</a:t>
            </a:r>
            <a:r>
              <a:rPr lang="zh-CN" altLang="en-US" sz="1200" b="0" i="0" u="none" strike="noStrike" kern="1200" dirty="0" smtClean="0">
                <a:solidFill>
                  <a:schemeClr val="tx1"/>
                </a:solidFill>
                <a:effectLst/>
                <a:latin typeface="+mn-lt"/>
                <a:ea typeface="+mn-ea"/>
                <a:cs typeface="+mn-cs"/>
              </a:rPr>
              <a:t>能够快速生成大量仍然满足该路径约束的新输入，同时，探索共享相同路径前缀的后续路径，提高生成有效变异的效率。</a:t>
            </a:r>
            <a:endParaRPr lang="zh-CN" altLang="en-US" dirty="0" smtClean="0"/>
          </a:p>
          <a:p>
            <a:endParaRPr lang="zh-CN" altLang="en-US" dirty="0"/>
          </a:p>
        </p:txBody>
      </p:sp>
      <p:sp>
        <p:nvSpPr>
          <p:cNvPr id="4" name="灯片编号占位符 3"/>
          <p:cNvSpPr>
            <a:spLocks noGrp="1"/>
          </p:cNvSpPr>
          <p:nvPr>
            <p:ph type="sldNum" sz="quarter" idx="5"/>
          </p:nvPr>
        </p:nvSpPr>
        <p:spPr/>
        <p:txBody>
          <a:bodyPr/>
          <a:lstStyle/>
          <a:p>
            <a:fld id="{4D554B03-AFA2-46E1-B6D8-B50CBE82BD5E}"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到现在依旧有很多论文在讨论混合模糊测试，也有很多研究人员在做相关研究，那么现阶段有什么瓶颈呢</a:t>
            </a:r>
            <a:endParaRPr lang="zh-CN" altLang="en-US" dirty="0"/>
          </a:p>
        </p:txBody>
      </p:sp>
      <p:sp>
        <p:nvSpPr>
          <p:cNvPr id="4" name="灯片编号占位符 3"/>
          <p:cNvSpPr>
            <a:spLocks noGrp="1"/>
          </p:cNvSpPr>
          <p:nvPr>
            <p:ph type="sldNum" sz="quarter" idx="5"/>
          </p:nvPr>
        </p:nvSpPr>
        <p:spPr/>
        <p:txBody>
          <a:bodyPr/>
          <a:lstStyle/>
          <a:p>
            <a:fld id="{790F3238-B197-4DD0-8393-B222E6E85519}"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5" Type="http://schemas.openxmlformats.org/officeDocument/2006/relationships/image" Target="../media/image8.png"/><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731F6634-400D-496D-BD5A-6D0CF8DA805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63E4543-DC93-4313-A40A-D18C82982DE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31F6634-400D-496D-BD5A-6D0CF8DA805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63E4543-DC93-4313-A40A-D18C82982DE9}"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31F6634-400D-496D-BD5A-6D0CF8DA805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63E4543-DC93-4313-A40A-D18C82982DE9}"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a:alphaModFix amt="50000"/>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0886" y="1"/>
            <a:ext cx="12192000" cy="6858000"/>
          </a:xfrm>
          <a:prstGeom prst="rect">
            <a:avLst/>
          </a:prstGeom>
        </p:spPr>
      </p:pic>
      <p:sp>
        <p:nvSpPr>
          <p:cNvPr id="9801" name="副标题 2"/>
          <p:cNvSpPr>
            <a:spLocks noGrp="1"/>
          </p:cNvSpPr>
          <p:nvPr>
            <p:ph type="subTitle" idx="1"/>
          </p:nvPr>
        </p:nvSpPr>
        <p:spPr>
          <a:xfrm>
            <a:off x="673100" y="3870251"/>
            <a:ext cx="10845800" cy="468637"/>
          </a:xfrm>
        </p:spPr>
        <p:txBody>
          <a:bodyPr anchor="ctr" anchorCtr="1">
            <a:normAutofit/>
          </a:bodyPr>
          <a:lstStyle>
            <a:lvl1pPr marL="0" indent="0" algn="ctr">
              <a:buNone/>
              <a:defRPr sz="2400">
                <a:solidFill>
                  <a:srgbClr val="384479"/>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endParaRPr lang="zh-CN" altLang="en-US" dirty="0"/>
          </a:p>
        </p:txBody>
      </p:sp>
      <p:sp>
        <p:nvSpPr>
          <p:cNvPr id="9802" name="标题 1"/>
          <p:cNvSpPr>
            <a:spLocks noGrp="1"/>
          </p:cNvSpPr>
          <p:nvPr>
            <p:ph type="ctrTitle"/>
          </p:nvPr>
        </p:nvSpPr>
        <p:spPr>
          <a:xfrm>
            <a:off x="673099" y="2920209"/>
            <a:ext cx="10845800" cy="894050"/>
          </a:xfrm>
        </p:spPr>
        <p:txBody>
          <a:bodyPr anchor="ctr" anchorCtr="1">
            <a:normAutofit/>
          </a:bodyPr>
          <a:lstStyle>
            <a:lvl1pPr algn="ctr">
              <a:defRPr sz="4000">
                <a:solidFill>
                  <a:schemeClr val="tx1"/>
                </a:solidFill>
              </a:defRPr>
            </a:lvl1pPr>
          </a:lstStyle>
          <a:p>
            <a:endParaRPr lang="zh-CN" altLang="en-US" dirty="0"/>
          </a:p>
        </p:txBody>
      </p:sp>
      <p:sp>
        <p:nvSpPr>
          <p:cNvPr id="12" name="文本占位符 13"/>
          <p:cNvSpPr>
            <a:spLocks noGrp="1"/>
          </p:cNvSpPr>
          <p:nvPr>
            <p:ph type="body" sz="quarter" idx="10" hasCustomPrompt="1"/>
          </p:nvPr>
        </p:nvSpPr>
        <p:spPr>
          <a:xfrm>
            <a:off x="673099" y="4394880"/>
            <a:ext cx="10845800" cy="371475"/>
          </a:xfrm>
        </p:spPr>
        <p:txBody>
          <a:bodyPr anchor="ctr">
            <a:normAutofit/>
          </a:bodyPr>
          <a:lstStyle>
            <a:lvl1pPr marL="0" indent="0" algn="ctr">
              <a:buNone/>
              <a:defRPr sz="1200" b="0">
                <a:solidFill>
                  <a:schemeClr val="tx1">
                    <a:lumMod val="65000"/>
                    <a:lumOff val="3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署名</a:t>
            </a:r>
            <a:endParaRPr lang="zh-CN" altLang="en-US" dirty="0"/>
          </a:p>
        </p:txBody>
      </p:sp>
      <p:sp>
        <p:nvSpPr>
          <p:cNvPr id="13" name="文本占位符 13"/>
          <p:cNvSpPr>
            <a:spLocks noGrp="1"/>
          </p:cNvSpPr>
          <p:nvPr>
            <p:ph type="body" sz="quarter" idx="11" hasCustomPrompt="1"/>
          </p:nvPr>
        </p:nvSpPr>
        <p:spPr>
          <a:xfrm>
            <a:off x="673099" y="4766355"/>
            <a:ext cx="10845800" cy="371475"/>
          </a:xfrm>
        </p:spPr>
        <p:txBody>
          <a:bodyPr anchor="ctr">
            <a:normAutofit/>
          </a:bodyPr>
          <a:lstStyle>
            <a:lvl1pPr marL="0" indent="0" algn="ctr">
              <a:buNone/>
              <a:defRPr sz="1200" b="0">
                <a:solidFill>
                  <a:schemeClr val="tx1">
                    <a:lumMod val="65000"/>
                    <a:lumOff val="3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日期</a:t>
            </a:r>
            <a:endParaRPr lang="zh-CN" altLang="en-US" dirty="0"/>
          </a:p>
        </p:txBody>
      </p:sp>
      <p:sp>
        <p:nvSpPr>
          <p:cNvPr id="8" name="Rectangle 7"/>
          <p:cNvSpPr/>
          <p:nvPr userDrawn="1"/>
        </p:nvSpPr>
        <p:spPr>
          <a:xfrm>
            <a:off x="0" y="0"/>
            <a:ext cx="381000" cy="3429000"/>
          </a:xfrm>
          <a:prstGeom prst="rect">
            <a:avLst/>
          </a:prstGeom>
          <a:solidFill>
            <a:srgbClr val="C4251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MY"/>
          </a:p>
        </p:txBody>
      </p:sp>
      <p:sp>
        <p:nvSpPr>
          <p:cNvPr id="9" name="Rectangle 8"/>
          <p:cNvSpPr/>
          <p:nvPr userDrawn="1"/>
        </p:nvSpPr>
        <p:spPr>
          <a:xfrm>
            <a:off x="0" y="0"/>
            <a:ext cx="381000" cy="3810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MY"/>
          </a:p>
        </p:txBody>
      </p:sp>
      <p:grpSp>
        <p:nvGrpSpPr>
          <p:cNvPr id="2" name="Group 1"/>
          <p:cNvGrpSpPr/>
          <p:nvPr userDrawn="1"/>
        </p:nvGrpSpPr>
        <p:grpSpPr>
          <a:xfrm>
            <a:off x="8763001" y="6477000"/>
            <a:ext cx="3429000" cy="381000"/>
            <a:chOff x="8763001" y="6477000"/>
            <a:chExt cx="3429000" cy="381000"/>
          </a:xfrm>
        </p:grpSpPr>
        <p:sp>
          <p:nvSpPr>
            <p:cNvPr id="10" name="Rectangle 9"/>
            <p:cNvSpPr/>
            <p:nvPr userDrawn="1"/>
          </p:nvSpPr>
          <p:spPr>
            <a:xfrm rot="5400000">
              <a:off x="10287001" y="4953000"/>
              <a:ext cx="381000" cy="3429000"/>
            </a:xfrm>
            <a:prstGeom prst="rect">
              <a:avLst/>
            </a:prstGeom>
            <a:solidFill>
              <a:srgbClr val="C4251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MY"/>
            </a:p>
          </p:txBody>
        </p:sp>
        <p:sp>
          <p:nvSpPr>
            <p:cNvPr id="14" name="Rectangle 13"/>
            <p:cNvSpPr/>
            <p:nvPr userDrawn="1"/>
          </p:nvSpPr>
          <p:spPr>
            <a:xfrm rot="5400000">
              <a:off x="11811001" y="6477000"/>
              <a:ext cx="381000" cy="3810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MY"/>
            </a:p>
          </p:txBody>
        </p:sp>
      </p:grpSp>
      <p:pic>
        <p:nvPicPr>
          <p:cNvPr id="1028" name="Picture 4" descr="http://zsjy.gzhu.edu.cn/images/pic_logo.png"/>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t="-1" r="45034" b="-7143"/>
          <a:stretch>
            <a:fillRect/>
          </a:stretch>
        </p:blipFill>
        <p:spPr bwMode="auto">
          <a:xfrm>
            <a:off x="391886" y="-1"/>
            <a:ext cx="3463289" cy="1028700"/>
          </a:xfrm>
          <a:prstGeom prst="rect">
            <a:avLst/>
          </a:prstGeom>
          <a:noFill/>
          <a:extLst>
            <a:ext uri="{909E8E84-426E-40DD-AFC4-6F175D3DCCD1}">
              <a14:hiddenFill xmlns:a14="http://schemas.microsoft.com/office/drawing/2010/main">
                <a:solidFill>
                  <a:srgbClr val="FFFFFF"/>
                </a:solidFill>
              </a14:hiddenFill>
            </a:ext>
          </a:extLst>
        </p:spPr>
      </p:pic>
      <p:pic>
        <p:nvPicPr>
          <p:cNvPr id="22" name="图片 2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993086" y="-39914"/>
            <a:ext cx="1113116" cy="1113116"/>
          </a:xfrm>
          <a:prstGeom prst="rect">
            <a:avLst/>
          </a:prstGeom>
        </p:spPr>
      </p:pic>
      <p:pic>
        <p:nvPicPr>
          <p:cNvPr id="23" name="图片 22"/>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0895063" y="-19958"/>
            <a:ext cx="1484186" cy="1068614"/>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目录">
    <p:spTree>
      <p:nvGrpSpPr>
        <p:cNvPr id="1" name=""/>
        <p:cNvGrpSpPr/>
        <p:nvPr/>
      </p:nvGrpSpPr>
      <p:grpSpPr>
        <a:xfrm>
          <a:off x="0" y="0"/>
          <a:ext cx="0" cy="0"/>
          <a:chOff x="0" y="0"/>
          <a:chExt cx="0" cy="0"/>
        </a:xfrm>
      </p:grpSpPr>
      <p:sp>
        <p:nvSpPr>
          <p:cNvPr id="7" name="Rectangle 6"/>
          <p:cNvSpPr/>
          <p:nvPr userDrawn="1"/>
        </p:nvSpPr>
        <p:spPr>
          <a:xfrm>
            <a:off x="11582401" y="381000"/>
            <a:ext cx="609600" cy="64770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MY"/>
          </a:p>
        </p:txBody>
      </p:sp>
      <p:sp>
        <p:nvSpPr>
          <p:cNvPr id="8" name="Rectangle 7"/>
          <p:cNvSpPr/>
          <p:nvPr userDrawn="1"/>
        </p:nvSpPr>
        <p:spPr>
          <a:xfrm>
            <a:off x="11582400" y="0"/>
            <a:ext cx="612648" cy="6126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MY" dirty="0"/>
          </a:p>
        </p:txBody>
      </p:sp>
      <p:sp>
        <p:nvSpPr>
          <p:cNvPr id="10" name="Picture Placeholder 28"/>
          <p:cNvSpPr>
            <a:spLocks noGrp="1"/>
          </p:cNvSpPr>
          <p:nvPr>
            <p:ph type="pic" sz="quarter" idx="10"/>
          </p:nvPr>
        </p:nvSpPr>
        <p:spPr>
          <a:xfrm>
            <a:off x="0" y="0"/>
            <a:ext cx="3352800" cy="6858000"/>
          </a:xfrm>
        </p:spPr>
        <p:txBody>
          <a:bodyPr/>
          <a:lstStyle/>
          <a:p>
            <a:endParaRPr lang="en-MY"/>
          </a:p>
        </p:txBody>
      </p:sp>
      <p:sp>
        <p:nvSpPr>
          <p:cNvPr id="11" name="标题 1"/>
          <p:cNvSpPr>
            <a:spLocks noGrp="1"/>
          </p:cNvSpPr>
          <p:nvPr>
            <p:ph type="ctrTitle"/>
          </p:nvPr>
        </p:nvSpPr>
        <p:spPr>
          <a:xfrm>
            <a:off x="3944679" y="0"/>
            <a:ext cx="7575809" cy="1028700"/>
          </a:xfrm>
        </p:spPr>
        <p:txBody>
          <a:bodyPr lIns="0" anchor="b" anchorCtr="0">
            <a:normAutofit/>
          </a:bodyPr>
          <a:lstStyle>
            <a:lvl1pPr algn="l">
              <a:defRPr sz="4000">
                <a:solidFill>
                  <a:schemeClr val="tx1"/>
                </a:solidFill>
              </a:defRPr>
            </a:lvl1pPr>
          </a:lstStyle>
          <a:p>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末尾幻灯片">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a:alphaModFix amt="10000"/>
            <a:extLst>
              <a:ext uri="{28A0092B-C50C-407E-A947-70E740481C1C}">
                <a14:useLocalDpi xmlns:a14="http://schemas.microsoft.com/office/drawing/2010/main" val="0"/>
              </a:ext>
            </a:extLst>
          </a:blip>
          <a:stretch>
            <a:fillRect/>
          </a:stretch>
        </p:blipFill>
        <p:spPr>
          <a:xfrm>
            <a:off x="-1" y="-1"/>
            <a:ext cx="12192000" cy="6858001"/>
          </a:xfrm>
          <a:prstGeom prst="rect">
            <a:avLst/>
          </a:prstGeom>
        </p:spPr>
      </p:pic>
      <p:sp>
        <p:nvSpPr>
          <p:cNvPr id="13" name="标题 1"/>
          <p:cNvSpPr>
            <a:spLocks noGrp="1"/>
          </p:cNvSpPr>
          <p:nvPr>
            <p:ph type="ctrTitle" hasCustomPrompt="1"/>
          </p:nvPr>
        </p:nvSpPr>
        <p:spPr>
          <a:xfrm>
            <a:off x="669924" y="3456451"/>
            <a:ext cx="10850563" cy="869854"/>
          </a:xfrm>
        </p:spPr>
        <p:txBody>
          <a:bodyPr anchor="b">
            <a:normAutofit/>
          </a:bodyPr>
          <a:lstStyle>
            <a:lvl1pPr marL="0" indent="0" algn="ctr">
              <a:buFont typeface="Arial" panose="020B0604020202090204" pitchFamily="34" charset="0"/>
              <a:buNone/>
              <a:defRPr sz="3200">
                <a:solidFill>
                  <a:schemeClr val="tx1"/>
                </a:solidFill>
              </a:defRPr>
            </a:lvl1pPr>
          </a:lstStyle>
          <a:p>
            <a:r>
              <a:rPr lang="zh-CN" altLang="en-US" dirty="0"/>
              <a:t>结束语</a:t>
            </a:r>
            <a:endParaRPr lang="zh-CN" altLang="en-US" dirty="0"/>
          </a:p>
        </p:txBody>
      </p:sp>
      <p:sp>
        <p:nvSpPr>
          <p:cNvPr id="14" name="文本占位符 62"/>
          <p:cNvSpPr>
            <a:spLocks noGrp="1"/>
          </p:cNvSpPr>
          <p:nvPr>
            <p:ph type="body" sz="quarter" idx="17" hasCustomPrompt="1"/>
          </p:nvPr>
        </p:nvSpPr>
        <p:spPr>
          <a:xfrm>
            <a:off x="669924" y="4406734"/>
            <a:ext cx="10850563" cy="310871"/>
          </a:xfrm>
        </p:spPr>
        <p:txBody>
          <a:bodyPr vert="horz" lIns="91440" tIns="45720" rIns="91440" bIns="45720" rtlCol="0">
            <a:normAutofit/>
          </a:bodyPr>
          <a:lstStyle>
            <a:lvl1pPr marL="0" indent="0" algn="ctr">
              <a:buNone/>
              <a:defRPr lang="zh-CN" altLang="en-US" sz="1200" smtClean="0">
                <a:solidFill>
                  <a:schemeClr val="accent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600" marR="0" lvl="0" indent="-228600" fontAlgn="auto">
              <a:spcAft>
                <a:spcPts val="0"/>
              </a:spcAft>
              <a:buClrTx/>
              <a:buSzTx/>
            </a:pPr>
            <a:r>
              <a:rPr lang="zh-CN" altLang="en-US" dirty="0"/>
              <a:t>署名</a:t>
            </a:r>
            <a:endParaRPr lang="en-US" altLang="zh-CN" dirty="0"/>
          </a:p>
        </p:txBody>
      </p:sp>
      <p:sp>
        <p:nvSpPr>
          <p:cNvPr id="15" name="文本占位符 62"/>
          <p:cNvSpPr>
            <a:spLocks noGrp="1"/>
          </p:cNvSpPr>
          <p:nvPr>
            <p:ph type="body" sz="quarter" idx="18" hasCustomPrompt="1"/>
          </p:nvPr>
        </p:nvSpPr>
        <p:spPr>
          <a:xfrm>
            <a:off x="669924" y="4722368"/>
            <a:ext cx="10850563" cy="310871"/>
          </a:xfrm>
        </p:spPr>
        <p:txBody>
          <a:bodyPr vert="horz" lIns="91440" tIns="45720" rIns="91440" bIns="45720" rtlCol="0">
            <a:normAutofit/>
          </a:bodyPr>
          <a:lstStyle>
            <a:lvl1pPr marL="0" indent="0" algn="ctr">
              <a:buNone/>
              <a:defRPr lang="zh-CN" altLang="en-US" sz="12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600" marR="0" lvl="0" indent="-228600" fontAlgn="auto">
              <a:spcAft>
                <a:spcPts val="0"/>
              </a:spcAft>
              <a:buClrTx/>
              <a:buSzTx/>
            </a:pPr>
            <a:r>
              <a:rPr lang="zh-CN" altLang="en-US" dirty="0"/>
              <a:t>时间日期</a:t>
            </a:r>
            <a:endParaRPr lang="en-US" altLang="zh-CN" dirty="0"/>
          </a:p>
        </p:txBody>
      </p:sp>
      <p:grpSp>
        <p:nvGrpSpPr>
          <p:cNvPr id="6" name="Group 5"/>
          <p:cNvGrpSpPr/>
          <p:nvPr userDrawn="1"/>
        </p:nvGrpSpPr>
        <p:grpSpPr>
          <a:xfrm rot="5400000">
            <a:off x="10442716" y="202243"/>
            <a:ext cx="69568" cy="3429000"/>
            <a:chOff x="0" y="0"/>
            <a:chExt cx="381000" cy="3429000"/>
          </a:xfrm>
        </p:grpSpPr>
        <p:sp>
          <p:nvSpPr>
            <p:cNvPr id="7" name="Rectangle 6"/>
            <p:cNvSpPr/>
            <p:nvPr userDrawn="1"/>
          </p:nvSpPr>
          <p:spPr>
            <a:xfrm>
              <a:off x="0" y="0"/>
              <a:ext cx="381000" cy="34290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MY"/>
            </a:p>
          </p:txBody>
        </p:sp>
        <p:sp>
          <p:nvSpPr>
            <p:cNvPr id="8" name="Rectangle 7"/>
            <p:cNvSpPr/>
            <p:nvPr userDrawn="1"/>
          </p:nvSpPr>
          <p:spPr>
            <a:xfrm>
              <a:off x="0" y="0"/>
              <a:ext cx="381000" cy="381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MY"/>
            </a:p>
          </p:txBody>
        </p:sp>
      </p:grpSp>
      <p:grpSp>
        <p:nvGrpSpPr>
          <p:cNvPr id="12" name="Group 11"/>
          <p:cNvGrpSpPr/>
          <p:nvPr userDrawn="1"/>
        </p:nvGrpSpPr>
        <p:grpSpPr>
          <a:xfrm rot="16200000">
            <a:off x="1679716" y="202243"/>
            <a:ext cx="69568" cy="3429000"/>
            <a:chOff x="0" y="0"/>
            <a:chExt cx="381000" cy="3429000"/>
          </a:xfrm>
        </p:grpSpPr>
        <p:sp>
          <p:nvSpPr>
            <p:cNvPr id="16" name="Rectangle 15"/>
            <p:cNvSpPr/>
            <p:nvPr userDrawn="1"/>
          </p:nvSpPr>
          <p:spPr>
            <a:xfrm>
              <a:off x="0" y="0"/>
              <a:ext cx="381000" cy="3429000"/>
            </a:xfrm>
            <a:prstGeom prst="rect">
              <a:avLst/>
            </a:prstGeom>
            <a:solidFill>
              <a:srgbClr val="002060"/>
            </a:solidFill>
            <a:ln>
              <a:solidFill>
                <a:srgbClr val="006C3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MY"/>
            </a:p>
          </p:txBody>
        </p:sp>
        <p:sp>
          <p:nvSpPr>
            <p:cNvPr id="17" name="Rectangle 16"/>
            <p:cNvSpPr/>
            <p:nvPr userDrawn="1"/>
          </p:nvSpPr>
          <p:spPr>
            <a:xfrm>
              <a:off x="0" y="0"/>
              <a:ext cx="381000" cy="381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MY"/>
            </a:p>
          </p:txBody>
        </p:sp>
      </p:grpSp>
      <p:pic>
        <p:nvPicPr>
          <p:cNvPr id="9" name="图片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690465" y="1123950"/>
            <a:ext cx="1553273" cy="1553273"/>
          </a:xfrm>
          <a:prstGeom prst="rect">
            <a:avLst/>
          </a:prstGeom>
        </p:spPr>
      </p:pic>
      <p:pic>
        <p:nvPicPr>
          <p:cNvPr id="18" name="图片 17"/>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6768591" y="1140104"/>
            <a:ext cx="2157323" cy="1553273"/>
          </a:xfrm>
          <a:prstGeom prst="rect">
            <a:avLst/>
          </a:prstGeom>
        </p:spPr>
      </p:pic>
      <p:pic>
        <p:nvPicPr>
          <p:cNvPr id="20" name="图片 19"/>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5340996" y="1077943"/>
            <a:ext cx="1677597" cy="1677597"/>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31F6634-400D-496D-BD5A-6D0CF8DA805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63E4543-DC93-4313-A40A-D18C82982DE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731F6634-400D-496D-BD5A-6D0CF8DA805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63E4543-DC93-4313-A40A-D18C82982DE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731F6634-400D-496D-BD5A-6D0CF8DA805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63E4543-DC93-4313-A40A-D18C82982DE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731F6634-400D-496D-BD5A-6D0CF8DA8058}"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63E4543-DC93-4313-A40A-D18C82982DE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31F6634-400D-496D-BD5A-6D0CF8DA8058}"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63E4543-DC93-4313-A40A-D18C82982DE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31F6634-400D-496D-BD5A-6D0CF8DA8058}"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63E4543-DC93-4313-A40A-D18C82982DE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731F6634-400D-496D-BD5A-6D0CF8DA805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63E4543-DC93-4313-A40A-D18C82982DE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731F6634-400D-496D-BD5A-6D0CF8DA805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63E4543-DC93-4313-A40A-D18C82982DE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1F6634-400D-496D-BD5A-6D0CF8DA8058}"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3E4543-DC93-4313-A40A-D18C82982DE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6.xml"/><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3.xml"/><Relationship Id="rId1" Type="http://schemas.openxmlformats.org/officeDocument/2006/relationships/image" Target="../media/image9.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image" Target="../media/image9.jpe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tags" Target="../tags/tag1.xml"/><Relationship Id="rId1" Type="http://schemas.openxmlformats.org/officeDocument/2006/relationships/image" Target="../media/image10.png"/></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2.xml"/><Relationship Id="rId3" Type="http://schemas.openxmlformats.org/officeDocument/2006/relationships/tags" Target="../tags/tag2.xml"/><Relationship Id="rId2" Type="http://schemas.openxmlformats.org/officeDocument/2006/relationships/image" Target="../media/image12.png"/><Relationship Id="rId1" Type="http://schemas.openxmlformats.org/officeDocument/2006/relationships/image" Target="../media/image11.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tags" Target="../tags/tag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image" Target="../media/image9.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3.xml"/><Relationship Id="rId1"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p:cNvSpPr>
            <a:spLocks noGrp="1"/>
          </p:cNvSpPr>
          <p:nvPr>
            <p:ph type="ctrTitle"/>
          </p:nvPr>
        </p:nvSpPr>
        <p:spPr>
          <a:xfrm>
            <a:off x="0" y="1841951"/>
            <a:ext cx="12192000" cy="894080"/>
          </a:xfrm>
        </p:spPr>
        <p:txBody>
          <a:bodyPr>
            <a:noAutofit/>
          </a:bodyPr>
          <a:lstStyle/>
          <a:p>
            <a:r>
              <a:rPr lang="en-US" altLang="zh-CN" sz="3200" b="1" dirty="0">
                <a:latin typeface="Arial" panose="020B0604020202090204" pitchFamily="34" charset="0"/>
                <a:ea typeface="华光中圆_CNKI" panose="02000500000000000000" pitchFamily="2" charset="-122"/>
                <a:cs typeface="Arial" panose="020B0604020202090204" pitchFamily="34" charset="0"/>
              </a:rPr>
              <a:t>A Survey of Hybrid Fuzzing based on Symbolic Execution</a:t>
            </a:r>
            <a:endParaRPr lang="zh-CN" altLang="en-US" sz="2800" b="1" dirty="0">
              <a:latin typeface="Arial" panose="020B0604020202090204" pitchFamily="34" charset="0"/>
              <a:ea typeface="华光中圆_CNKI" panose="02000500000000000000" pitchFamily="2" charset="-122"/>
              <a:cs typeface="Arial" panose="020B0604020202090204" pitchFamily="34" charset="0"/>
            </a:endParaRPr>
          </a:p>
        </p:txBody>
      </p:sp>
      <p:sp>
        <p:nvSpPr>
          <p:cNvPr id="4" name="文本占位符 3"/>
          <p:cNvSpPr>
            <a:spLocks noGrp="1"/>
          </p:cNvSpPr>
          <p:nvPr>
            <p:ph type="body" sz="quarter" idx="10"/>
          </p:nvPr>
        </p:nvSpPr>
        <p:spPr>
          <a:xfrm>
            <a:off x="673100" y="3289299"/>
            <a:ext cx="10845800" cy="1683569"/>
          </a:xfrm>
        </p:spPr>
        <p:txBody>
          <a:bodyPr numCol="3">
            <a:noAutofit/>
          </a:bodyPr>
          <a:lstStyle/>
          <a:p>
            <a:r>
              <a:rPr lang="en-US" altLang="zh-CN" sz="1800" b="1" dirty="0">
                <a:solidFill>
                  <a:schemeClr val="tx1"/>
                </a:solidFill>
              </a:rPr>
              <a:t>Tao Zhang</a:t>
            </a:r>
            <a:br>
              <a:rPr lang="en-US" altLang="zh-CN" sz="1800" dirty="0">
                <a:solidFill>
                  <a:schemeClr val="tx1"/>
                </a:solidFill>
              </a:rPr>
            </a:br>
            <a:r>
              <a:rPr lang="en-US" altLang="zh-CN" sz="1800" dirty="0">
                <a:solidFill>
                  <a:schemeClr val="tx1"/>
                </a:solidFill>
              </a:rPr>
              <a:t> Cyberspace Institute of Advanced Technology</a:t>
            </a:r>
            <a:br>
              <a:rPr lang="en-US" altLang="zh-CN" sz="1800" dirty="0">
                <a:solidFill>
                  <a:schemeClr val="tx1"/>
                </a:solidFill>
              </a:rPr>
            </a:br>
            <a:r>
              <a:rPr lang="en-US" altLang="zh-CN" sz="1800" dirty="0">
                <a:solidFill>
                  <a:schemeClr val="tx1"/>
                </a:solidFill>
              </a:rPr>
              <a:t>Guangzhou University</a:t>
            </a:r>
            <a:br>
              <a:rPr lang="en-US" altLang="zh-CN" sz="1800" dirty="0">
                <a:solidFill>
                  <a:schemeClr val="tx1"/>
                </a:solidFill>
              </a:rPr>
            </a:br>
            <a:r>
              <a:rPr lang="en-US" altLang="zh-CN" sz="1800" dirty="0">
                <a:solidFill>
                  <a:schemeClr val="tx1"/>
                </a:solidFill>
              </a:rPr>
              <a:t>Guangzhou, China</a:t>
            </a:r>
            <a:br>
              <a:rPr lang="en-US" altLang="zh-CN" sz="1800" dirty="0">
                <a:solidFill>
                  <a:schemeClr val="tx1"/>
                </a:solidFill>
              </a:rPr>
            </a:br>
            <a:r>
              <a:rPr lang="en-US" altLang="zh-CN" sz="1800" dirty="0">
                <a:solidFill>
                  <a:schemeClr val="tx1"/>
                </a:solidFill>
              </a:rPr>
              <a:t> </a:t>
            </a:r>
            <a:r>
              <a:rPr lang="en-US" altLang="zh-CN" sz="1800" dirty="0" smtClean="0">
                <a:solidFill>
                  <a:schemeClr val="tx1"/>
                </a:solidFill>
              </a:rPr>
              <a:t>wayne-tao@Outlook.com</a:t>
            </a:r>
            <a:endParaRPr lang="en-US" altLang="zh-CN" sz="1800" dirty="0" smtClean="0">
              <a:solidFill>
                <a:schemeClr val="tx1"/>
              </a:solidFill>
            </a:endParaRPr>
          </a:p>
          <a:p>
            <a:r>
              <a:rPr lang="en-US" altLang="zh-CN" sz="1800" dirty="0" smtClean="0"/>
              <a:t>Yu </a:t>
            </a:r>
            <a:r>
              <a:rPr lang="en-US" altLang="zh-CN" sz="1800" dirty="0"/>
              <a:t>Jiang</a:t>
            </a:r>
            <a:br>
              <a:rPr lang="en-US" altLang="zh-CN" sz="1800" dirty="0"/>
            </a:br>
            <a:r>
              <a:rPr lang="en-US" altLang="zh-CN" sz="1800" dirty="0"/>
              <a:t> Cyberspace Institute of Advanced Technology</a:t>
            </a:r>
            <a:br>
              <a:rPr lang="en-US" altLang="zh-CN" sz="1800" dirty="0"/>
            </a:br>
            <a:r>
              <a:rPr lang="en-US" altLang="zh-CN" sz="1800" dirty="0"/>
              <a:t>Guangzhou University</a:t>
            </a:r>
            <a:br>
              <a:rPr lang="en-US" altLang="zh-CN" sz="1800" dirty="0"/>
            </a:br>
            <a:r>
              <a:rPr lang="en-US" altLang="zh-CN" sz="1800" dirty="0"/>
              <a:t>Guangzhou, China</a:t>
            </a:r>
            <a:br>
              <a:rPr lang="en-US" altLang="zh-CN" sz="1800" dirty="0"/>
            </a:br>
            <a:r>
              <a:rPr lang="en-US" altLang="zh-CN" sz="1800" dirty="0"/>
              <a:t> jiangyu@gzhu.edu.cn</a:t>
            </a:r>
            <a:endParaRPr lang="zh-CN" altLang="zh-CN" sz="1800" dirty="0"/>
          </a:p>
          <a:p>
            <a:r>
              <a:rPr lang="en-US" altLang="zh-CN" sz="1800" dirty="0" err="1"/>
              <a:t>Runsheng</a:t>
            </a:r>
            <a:r>
              <a:rPr lang="en-US" altLang="zh-CN" sz="1800" dirty="0"/>
              <a:t> </a:t>
            </a:r>
            <a:r>
              <a:rPr lang="en-US" altLang="zh-CN" sz="1800" dirty="0" err="1"/>
              <a:t>Guo</a:t>
            </a:r>
            <a:r>
              <a:rPr lang="en-US" altLang="zh-CN" sz="1800" dirty="0"/>
              <a:t> </a:t>
            </a:r>
            <a:br>
              <a:rPr lang="en-US" altLang="zh-CN" sz="1800" dirty="0"/>
            </a:br>
            <a:r>
              <a:rPr lang="en-US" altLang="zh-CN" sz="1800" dirty="0"/>
              <a:t> Cyberspace Institute of Advanced Technology</a:t>
            </a:r>
            <a:br>
              <a:rPr lang="en-US" altLang="zh-CN" sz="1800" dirty="0"/>
            </a:br>
            <a:r>
              <a:rPr lang="en-US" altLang="zh-CN" sz="1800" dirty="0"/>
              <a:t> Guangzhou University</a:t>
            </a:r>
            <a:br>
              <a:rPr lang="en-US" altLang="zh-CN" sz="1800" dirty="0"/>
            </a:br>
            <a:r>
              <a:rPr lang="en-US" altLang="zh-CN" sz="1800" dirty="0"/>
              <a:t>Guangzhou, China</a:t>
            </a:r>
            <a:br>
              <a:rPr lang="en-US" altLang="zh-CN" sz="1800" dirty="0"/>
            </a:br>
            <a:r>
              <a:rPr lang="en-US" altLang="zh-CN" sz="1800" dirty="0"/>
              <a:t>  </a:t>
            </a:r>
            <a:r>
              <a:rPr lang="en-US" altLang="zh-CN" sz="1800" dirty="0" smtClean="0"/>
              <a:t>guorenshen@Outlook.com</a:t>
            </a:r>
            <a:endParaRPr lang="zh-CN" altLang="en-US" sz="1800" dirty="0">
              <a:latin typeface="方正正中黑简体" panose="02000000000000000000" pitchFamily="2" charset="-122"/>
              <a:ea typeface="方正正中黑简体" panose="02000000000000000000" pitchFamily="2" charset="-122"/>
            </a:endParaRPr>
          </a:p>
        </p:txBody>
      </p:sp>
      <p:sp>
        <p:nvSpPr>
          <p:cNvPr id="7" name="文本占位符 3"/>
          <p:cNvSpPr>
            <a:spLocks noGrp="1"/>
          </p:cNvSpPr>
          <p:nvPr>
            <p:ph type="body" sz="quarter" idx="10"/>
          </p:nvPr>
        </p:nvSpPr>
        <p:spPr>
          <a:xfrm>
            <a:off x="673100" y="4972869"/>
            <a:ext cx="10845800" cy="1384300"/>
          </a:xfrm>
        </p:spPr>
        <p:txBody>
          <a:bodyPr numCol="2">
            <a:noAutofit/>
          </a:bodyPr>
          <a:lstStyle/>
          <a:p>
            <a:r>
              <a:rPr lang="en-US" altLang="zh-CN" sz="1800" dirty="0" err="1"/>
              <a:t>Xiaoran</a:t>
            </a:r>
            <a:r>
              <a:rPr lang="en-US" altLang="zh-CN" sz="1800" dirty="0"/>
              <a:t> Zheng</a:t>
            </a:r>
            <a:br>
              <a:rPr lang="en-US" altLang="zh-CN" sz="1800" dirty="0"/>
            </a:br>
            <a:r>
              <a:rPr lang="en-US" altLang="zh-CN" sz="1800" dirty="0"/>
              <a:t> Cyberspace Institute of Advanced Technology</a:t>
            </a:r>
            <a:br>
              <a:rPr lang="en-US" altLang="zh-CN" sz="1800" dirty="0"/>
            </a:br>
            <a:r>
              <a:rPr lang="en-US" altLang="zh-CN" sz="1800" dirty="0"/>
              <a:t> Guangzhou University</a:t>
            </a:r>
            <a:br>
              <a:rPr lang="en-US" altLang="zh-CN" sz="1800" dirty="0"/>
            </a:br>
            <a:r>
              <a:rPr lang="en-US" altLang="zh-CN" sz="1800" dirty="0"/>
              <a:t>Guangzhou, China</a:t>
            </a:r>
            <a:br>
              <a:rPr lang="en-US" altLang="zh-CN" sz="1800" dirty="0"/>
            </a:br>
            <a:r>
              <a:rPr lang="en-US" altLang="zh-CN" sz="1800" dirty="0"/>
              <a:t> 2111906108@gzhu.edu.cn</a:t>
            </a:r>
            <a:endParaRPr lang="zh-CN" altLang="zh-CN" sz="1800" dirty="0"/>
          </a:p>
          <a:p>
            <a:r>
              <a:rPr lang="en-US" altLang="zh-CN" sz="1800" dirty="0"/>
              <a:t>Hui Lu</a:t>
            </a:r>
            <a:r>
              <a:rPr lang="en-US" altLang="zh-CN" sz="1800" baseline="30000" dirty="0"/>
              <a:t>†</a:t>
            </a:r>
            <a:br>
              <a:rPr lang="en-US" altLang="zh-CN" sz="1800" dirty="0"/>
            </a:br>
            <a:r>
              <a:rPr lang="en-US" altLang="zh-CN" sz="1800" dirty="0"/>
              <a:t> Cyberspace Institute of Advanced Technology</a:t>
            </a:r>
            <a:br>
              <a:rPr lang="en-US" altLang="zh-CN" sz="1800" dirty="0"/>
            </a:br>
            <a:r>
              <a:rPr lang="en-US" altLang="zh-CN" sz="1800" dirty="0"/>
              <a:t>Guangzhou University</a:t>
            </a:r>
            <a:br>
              <a:rPr lang="en-US" altLang="zh-CN" sz="1800" dirty="0"/>
            </a:br>
            <a:r>
              <a:rPr lang="en-US" altLang="zh-CN" sz="1800" dirty="0"/>
              <a:t>Guangzhou, China</a:t>
            </a:r>
            <a:br>
              <a:rPr lang="en-US" altLang="zh-CN" sz="1800" dirty="0"/>
            </a:br>
            <a:r>
              <a:rPr lang="en-US" altLang="zh-CN" sz="1800" dirty="0"/>
              <a:t> luhui@gzhu.edu.cn</a:t>
            </a:r>
            <a:endParaRPr lang="zh-CN" altLang="zh-CN" sz="1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
          <a:stretch>
            <a:fillRect/>
          </a:stretch>
        </p:blipFill>
        <p:spPr>
          <a:xfrm>
            <a:off x="1323179" y="1267415"/>
            <a:ext cx="9544050" cy="3219450"/>
          </a:xfrm>
          <a:prstGeom prst="rect">
            <a:avLst/>
          </a:prstGeom>
        </p:spPr>
      </p:pic>
      <p:sp>
        <p:nvSpPr>
          <p:cNvPr id="2" name="标题 1"/>
          <p:cNvSpPr>
            <a:spLocks noGrp="1"/>
          </p:cNvSpPr>
          <p:nvPr>
            <p:ph type="title"/>
          </p:nvPr>
        </p:nvSpPr>
        <p:spPr/>
        <p:txBody>
          <a:bodyPr>
            <a:normAutofit/>
          </a:bodyPr>
          <a:lstStyle/>
          <a:p>
            <a:r>
              <a:rPr lang="zh-CN" altLang="en-US" sz="3200" dirty="0"/>
              <a:t>瓶颈</a:t>
            </a:r>
            <a:endParaRPr lang="zh-CN" altLang="en-US" sz="3200" dirty="0"/>
          </a:p>
        </p:txBody>
      </p:sp>
      <p:sp>
        <p:nvSpPr>
          <p:cNvPr id="3" name="左大括号 2"/>
          <p:cNvSpPr/>
          <p:nvPr/>
        </p:nvSpPr>
        <p:spPr>
          <a:xfrm rot="16200000">
            <a:off x="5915868" y="1066637"/>
            <a:ext cx="360000" cy="7200000"/>
          </a:xfrm>
          <a:prstGeom prst="leftBrace">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p>
        </p:txBody>
      </p:sp>
      <p:sp>
        <p:nvSpPr>
          <p:cNvPr id="4" name="标题 1"/>
          <p:cNvSpPr>
            <a:spLocks noGrp="1"/>
          </p:cNvSpPr>
          <p:nvPr/>
        </p:nvSpPr>
        <p:spPr>
          <a:xfrm>
            <a:off x="4587875" y="4846955"/>
            <a:ext cx="3014980" cy="837565"/>
          </a:xfrm>
          <a:prstGeom prst="roundRect">
            <a:avLst>
              <a:gd name="adj" fmla="val 44275"/>
            </a:avLst>
          </a:prstGeom>
        </p:spPr>
        <p:style>
          <a:lnRef idx="3">
            <a:schemeClr val="lt1"/>
          </a:lnRef>
          <a:fillRef idx="1">
            <a:schemeClr val="accent3"/>
          </a:fillRef>
          <a:effectRef idx="1">
            <a:schemeClr val="accent3"/>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3200" dirty="0">
                <a:latin typeface="Hiragino Sans GB W3" panose="020B0300000000000000" charset="-122"/>
                <a:ea typeface="Hiragino Sans GB W3" panose="020B0300000000000000" charset="-122"/>
              </a:rPr>
              <a:t>符合执行</a:t>
            </a:r>
            <a:endParaRPr lang="zh-CN" altLang="en-US" sz="3200" dirty="0">
              <a:latin typeface="Hiragino Sans GB W3" panose="020B0300000000000000" charset="-122"/>
              <a:ea typeface="Hiragino Sans GB W3" panose="020B0300000000000000" charset="-122"/>
            </a:endParaRPr>
          </a:p>
        </p:txBody>
      </p:sp>
      <p:sp>
        <p:nvSpPr>
          <p:cNvPr id="5" name="下箭头 4"/>
          <p:cNvSpPr/>
          <p:nvPr/>
        </p:nvSpPr>
        <p:spPr>
          <a:xfrm rot="8455856">
            <a:off x="3851986" y="3326753"/>
            <a:ext cx="355960" cy="16855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下箭头 5"/>
          <p:cNvSpPr/>
          <p:nvPr/>
        </p:nvSpPr>
        <p:spPr>
          <a:xfrm rot="12835856">
            <a:off x="7465771" y="3294368"/>
            <a:ext cx="355960" cy="16855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下箭头 7"/>
          <p:cNvSpPr/>
          <p:nvPr/>
        </p:nvSpPr>
        <p:spPr>
          <a:xfrm rot="10800000">
            <a:off x="5955665" y="3990975"/>
            <a:ext cx="280670" cy="62420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2314088" y="5837873"/>
            <a:ext cx="7312025" cy="521970"/>
          </a:xfrm>
          <a:prstGeom prst="rect">
            <a:avLst/>
          </a:prstGeom>
          <a:noFill/>
        </p:spPr>
        <p:txBody>
          <a:bodyPr wrap="none" rtlCol="0" anchor="t">
            <a:spAutoFit/>
          </a:bodyPr>
          <a:lstStyle/>
          <a:p>
            <a:pPr algn="ctr"/>
            <a:r>
              <a:rPr lang="zh-CN" altLang="en-US" sz="2800" b="1" dirty="0" smtClean="0">
                <a:sym typeface="+mn-ea"/>
              </a:rPr>
              <a:t>路径爆炸 </a:t>
            </a:r>
            <a:r>
              <a:rPr lang="en-US" altLang="zh-CN" sz="2800" b="1" dirty="0" smtClean="0">
                <a:sym typeface="+mn-ea"/>
              </a:rPr>
              <a:t>-&gt; </a:t>
            </a:r>
            <a:r>
              <a:rPr lang="zh-CN" altLang="en-US" sz="2800" b="1" dirty="0" smtClean="0">
                <a:sym typeface="+mn-ea"/>
              </a:rPr>
              <a:t>中、大型软件（</a:t>
            </a:r>
            <a:r>
              <a:rPr lang="en-US" altLang="zh-CN" sz="2800" b="1" dirty="0" smtClean="0">
                <a:sym typeface="+mn-ea"/>
              </a:rPr>
              <a:t>opencv</a:t>
            </a:r>
            <a:r>
              <a:rPr lang="zh-CN" altLang="en-US" sz="2800" b="1" dirty="0" smtClean="0">
                <a:sym typeface="+mn-ea"/>
              </a:rPr>
              <a:t>、</a:t>
            </a:r>
            <a:r>
              <a:rPr lang="en-US" altLang="zh-CN" sz="2800" b="1" dirty="0" smtClean="0">
                <a:sym typeface="+mn-ea"/>
              </a:rPr>
              <a:t>unix</a:t>
            </a:r>
            <a:r>
              <a:rPr lang="zh-CN" altLang="en-US" sz="2800" b="1" dirty="0" smtClean="0">
                <a:sym typeface="+mn-ea"/>
              </a:rPr>
              <a:t>）</a:t>
            </a:r>
            <a:endParaRPr lang="zh-CN" altLang="en-US" sz="2800" b="1" dirty="0" smtClean="0">
              <a:sym typeface="+mn-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图片 25"/>
          <p:cNvPicPr>
            <a:picLocks noChangeAspect="1"/>
          </p:cNvPicPr>
          <p:nvPr/>
        </p:nvPicPr>
        <p:blipFill rotWithShape="1">
          <a:blip r:embed="rId1">
            <a:duotone>
              <a:schemeClr val="bg2">
                <a:shade val="45000"/>
                <a:satMod val="135000"/>
              </a:schemeClr>
              <a:prstClr val="white"/>
            </a:duotone>
            <a:extLst>
              <a:ext uri="{28A0092B-C50C-407E-A947-70E740481C1C}">
                <a14:useLocalDpi xmlns:a14="http://schemas.microsoft.com/office/drawing/2010/main" val="0"/>
              </a:ext>
            </a:extLst>
          </a:blip>
          <a:srcRect l="42597" r="23486" b="18402"/>
          <a:stretch>
            <a:fillRect/>
          </a:stretch>
        </p:blipFill>
        <p:spPr>
          <a:xfrm>
            <a:off x="-16277" y="2163"/>
            <a:ext cx="3637336" cy="6853673"/>
          </a:xfrm>
          <a:prstGeom prst="rect">
            <a:avLst/>
          </a:prstGeom>
        </p:spPr>
      </p:pic>
      <p:cxnSp>
        <p:nvCxnSpPr>
          <p:cNvPr id="3" name="直接连接符 2"/>
          <p:cNvCxnSpPr/>
          <p:nvPr/>
        </p:nvCxnSpPr>
        <p:spPr>
          <a:xfrm>
            <a:off x="3632347" y="1123950"/>
            <a:ext cx="7953012" cy="0"/>
          </a:xfrm>
          <a:prstGeom prst="line">
            <a:avLst/>
          </a:prstGeom>
          <a:ln w="38100">
            <a:solidFill>
              <a:srgbClr val="E82209"/>
            </a:solidFill>
          </a:ln>
        </p:spPr>
        <p:style>
          <a:lnRef idx="1">
            <a:schemeClr val="accent6"/>
          </a:lnRef>
          <a:fillRef idx="0">
            <a:schemeClr val="accent6"/>
          </a:fillRef>
          <a:effectRef idx="0">
            <a:schemeClr val="accent6"/>
          </a:effectRef>
          <a:fontRef idx="minor">
            <a:schemeClr val="tx1"/>
          </a:fontRef>
        </p:style>
      </p:cxnSp>
      <p:grpSp>
        <p:nvGrpSpPr>
          <p:cNvPr id="28" name="组合 27"/>
          <p:cNvGrpSpPr/>
          <p:nvPr/>
        </p:nvGrpSpPr>
        <p:grpSpPr>
          <a:xfrm>
            <a:off x="3636404" y="740007"/>
            <a:ext cx="2753457" cy="763743"/>
            <a:chOff x="3636404" y="740007"/>
            <a:chExt cx="2753457" cy="763743"/>
          </a:xfrm>
          <a:solidFill>
            <a:srgbClr val="002060"/>
          </a:solidFill>
        </p:grpSpPr>
        <p:sp>
          <p:nvSpPr>
            <p:cNvPr id="27" name="平行四边形 26"/>
            <p:cNvSpPr/>
            <p:nvPr/>
          </p:nvSpPr>
          <p:spPr bwMode="auto">
            <a:xfrm>
              <a:off x="3658981" y="1143710"/>
              <a:ext cx="2730880" cy="360040"/>
            </a:xfrm>
            <a:prstGeom prst="parallelogram">
              <a:avLst>
                <a:gd name="adj" fmla="val 76283"/>
              </a:avLst>
            </a:prstGeom>
            <a:grpFill/>
            <a:ln w="19050">
              <a:noFill/>
              <a:round/>
            </a:ln>
          </p:spPr>
          <p:txBody>
            <a:bodyPr rot="0" spcFirstLastPara="0" vertOverflow="overflow" horzOverflow="overflow" vert="horz" wrap="square" lIns="91440" tIns="45720" rIns="91440" bIns="45720" numCol="1" spcCol="0" rtlCol="0" fromWordArt="0" anchor="ctr" anchorCtr="1" forceAA="0" compatLnSpc="1">
              <a:noAutofit/>
            </a:bodyPr>
            <a:lstStyle/>
            <a:p>
              <a:pPr marL="0" marR="0" lvl="0" indent="0" algn="ctr" defTabSz="457200" eaLnBrk="1" fontAlgn="auto" latinLnBrk="0" hangingPunct="1">
                <a:lnSpc>
                  <a:spcPct val="120000"/>
                </a:lnSpc>
                <a:buClrTx/>
                <a:buSzTx/>
                <a:buFontTx/>
                <a:buNone/>
                <a:defRPr/>
              </a:pPr>
              <a:endParaRPr kumimoji="0" lang="zh-CN" altLang="en-US" sz="1200" b="1" i="0" u="none" strike="noStrike" kern="0" cap="none" spc="0" normalizeH="0" baseline="0" noProof="0" dirty="0">
                <a:ln>
                  <a:noFill/>
                </a:ln>
                <a:solidFill>
                  <a:prstClr val="white">
                    <a:lumMod val="100000"/>
                  </a:prstClr>
                </a:solidFill>
                <a:effectLst/>
                <a:uLnTx/>
                <a:uFillTx/>
                <a:cs typeface="+mn-ea"/>
                <a:sym typeface="+mn-lt"/>
              </a:endParaRPr>
            </a:p>
          </p:txBody>
        </p:sp>
        <p:sp>
          <p:nvSpPr>
            <p:cNvPr id="24" name="矩形 23"/>
            <p:cNvSpPr/>
            <p:nvPr/>
          </p:nvSpPr>
          <p:spPr bwMode="auto">
            <a:xfrm>
              <a:off x="3636404" y="740007"/>
              <a:ext cx="2459596" cy="756084"/>
            </a:xfrm>
            <a:prstGeom prst="rect">
              <a:avLst/>
            </a:prstGeom>
            <a:grpFill/>
            <a:ln w="19050">
              <a:solidFill>
                <a:srgbClr val="006C30"/>
              </a:solidFill>
              <a:round/>
            </a:ln>
          </p:spPr>
          <p:txBody>
            <a:bodyPr rot="0" spcFirstLastPara="0" vertOverflow="overflow" horzOverflow="overflow" vert="horz" wrap="square" lIns="91440" tIns="45720" rIns="91440" bIns="45720" numCol="1" spcCol="0" rtlCol="0" fromWordArt="0" anchor="ctr" anchorCtr="1" forceAA="0" compatLnSpc="1">
              <a:noAutofit/>
            </a:bodyPr>
            <a:lstStyle/>
            <a:p>
              <a:pPr marL="0" marR="0" lvl="0" indent="0" algn="ctr" defTabSz="457200" eaLnBrk="1" fontAlgn="auto" latinLnBrk="0" hangingPunct="1">
                <a:lnSpc>
                  <a:spcPct val="120000"/>
                </a:lnSpc>
                <a:buClrTx/>
                <a:buSzTx/>
                <a:buFontTx/>
                <a:buNone/>
                <a:defRPr/>
              </a:pPr>
              <a:r>
                <a:rPr kumimoji="0" lang="zh-CN" altLang="en-US" sz="3600" b="1" i="0" u="none" strike="noStrike" kern="0" cap="none" spc="0" normalizeH="0" baseline="0" noProof="0" dirty="0">
                  <a:ln>
                    <a:noFill/>
                  </a:ln>
                  <a:solidFill>
                    <a:prstClr val="white">
                      <a:lumMod val="100000"/>
                    </a:prstClr>
                  </a:solidFill>
                  <a:effectLst/>
                  <a:uLnTx/>
                  <a:uFillTx/>
                  <a:latin typeface="方正正中黑简体" panose="02000000000000000000" pitchFamily="2" charset="-122"/>
                  <a:ea typeface="方正正中黑简体" panose="02000000000000000000" pitchFamily="2" charset="-122"/>
                  <a:cs typeface="+mn-ea"/>
                  <a:sym typeface="+mn-lt"/>
                </a:rPr>
                <a:t>目   录</a:t>
              </a:r>
              <a:endParaRPr kumimoji="0" lang="zh-CN" altLang="en-US" sz="3600" b="1" i="0" u="none" strike="noStrike" kern="0" cap="none" spc="0" normalizeH="0" baseline="0" noProof="0" dirty="0">
                <a:ln>
                  <a:noFill/>
                </a:ln>
                <a:solidFill>
                  <a:prstClr val="white">
                    <a:lumMod val="100000"/>
                  </a:prstClr>
                </a:solidFill>
                <a:effectLst/>
                <a:uLnTx/>
                <a:uFillTx/>
                <a:latin typeface="方正正中黑简体" panose="02000000000000000000" pitchFamily="2" charset="-122"/>
                <a:ea typeface="方正正中黑简体" panose="02000000000000000000" pitchFamily="2" charset="-122"/>
                <a:cs typeface="+mn-ea"/>
                <a:sym typeface="+mn-lt"/>
              </a:endParaRPr>
            </a:p>
          </p:txBody>
        </p:sp>
      </p:grpSp>
      <p:grpSp>
        <p:nvGrpSpPr>
          <p:cNvPr id="79" name="Group 3"/>
          <p:cNvGrpSpPr/>
          <p:nvPr/>
        </p:nvGrpSpPr>
        <p:grpSpPr>
          <a:xfrm>
            <a:off x="3878938" y="2473714"/>
            <a:ext cx="6456651" cy="564825"/>
            <a:chOff x="4267200" y="1600200"/>
            <a:chExt cx="6963691" cy="767497"/>
          </a:xfrm>
        </p:grpSpPr>
        <p:sp>
          <p:nvSpPr>
            <p:cNvPr id="80" name="TextBox 4"/>
            <p:cNvSpPr txBox="1"/>
            <p:nvPr/>
          </p:nvSpPr>
          <p:spPr>
            <a:xfrm>
              <a:off x="5371429" y="1665097"/>
              <a:ext cx="5859462" cy="702600"/>
            </a:xfrm>
            <a:prstGeom prst="rect">
              <a:avLst/>
            </a:prstGeom>
            <a:noFill/>
          </p:spPr>
          <p:txBody>
            <a:bodyPr wrap="square" lIns="0" tIns="0" rIns="0" bIns="0" rtlCol="0">
              <a:spAutoFit/>
            </a:bodyPr>
            <a:lstStyle/>
            <a:p>
              <a:pPr>
                <a:lnSpc>
                  <a:spcPct val="120000"/>
                </a:lnSpc>
              </a:pPr>
              <a:r>
                <a:rPr lang="zh-CN" altLang="en-US" sz="2800" dirty="0" smtClean="0">
                  <a:latin typeface="+mn-ea"/>
                  <a:cs typeface="+mn-ea"/>
                  <a:sym typeface="+mn-lt"/>
                </a:rPr>
                <a:t>什么是混合模糊</a:t>
              </a:r>
              <a:r>
                <a:rPr lang="zh-CN" altLang="en-US" sz="2800" dirty="0">
                  <a:latin typeface="+mn-ea"/>
                  <a:cs typeface="+mn-ea"/>
                  <a:sym typeface="+mn-lt"/>
                </a:rPr>
                <a:t>测试</a:t>
              </a:r>
              <a:endParaRPr lang="zh-CN" altLang="en-MY" sz="2800" dirty="0">
                <a:latin typeface="+mn-ea"/>
                <a:cs typeface="+mn-ea"/>
                <a:sym typeface="+mn-lt"/>
              </a:endParaRPr>
            </a:p>
          </p:txBody>
        </p:sp>
        <p:grpSp>
          <p:nvGrpSpPr>
            <p:cNvPr id="81" name="Group 5"/>
            <p:cNvGrpSpPr/>
            <p:nvPr/>
          </p:nvGrpSpPr>
          <p:grpSpPr>
            <a:xfrm>
              <a:off x="4267200" y="1600200"/>
              <a:ext cx="864870" cy="739140"/>
              <a:chOff x="4267199" y="1268631"/>
              <a:chExt cx="1373976" cy="1174236"/>
            </a:xfrm>
          </p:grpSpPr>
          <p:sp>
            <p:nvSpPr>
              <p:cNvPr id="82" name="Rectangle 6"/>
              <p:cNvSpPr/>
              <p:nvPr/>
            </p:nvSpPr>
            <p:spPr>
              <a:xfrm>
                <a:off x="4343867" y="1345299"/>
                <a:ext cx="1297308" cy="1097568"/>
              </a:xfrm>
              <a:prstGeom prst="rect">
                <a:avLst/>
              </a:prstGeom>
              <a:solidFill>
                <a:srgbClr val="002060"/>
              </a:solidFill>
              <a:ln w="571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sz="3200" b="1" dirty="0">
                    <a:cs typeface="+mn-ea"/>
                    <a:sym typeface="+mn-lt"/>
                  </a:rPr>
                  <a:t>0</a:t>
                </a:r>
                <a:r>
                  <a:rPr lang="en-US" altLang="zh-CN" sz="3200" b="1" dirty="0">
                    <a:cs typeface="+mn-ea"/>
                    <a:sym typeface="+mn-lt"/>
                  </a:rPr>
                  <a:t>1</a:t>
                </a:r>
                <a:endParaRPr lang="en-MY" sz="3200" b="1" dirty="0">
                  <a:cs typeface="+mn-ea"/>
                  <a:sym typeface="+mn-lt"/>
                </a:endParaRPr>
              </a:p>
            </p:txBody>
          </p:sp>
          <p:sp>
            <p:nvSpPr>
              <p:cNvPr id="83" name="Right Triangle 7"/>
              <p:cNvSpPr/>
              <p:nvPr/>
            </p:nvSpPr>
            <p:spPr>
              <a:xfrm rot="5400000">
                <a:off x="4267199" y="1268631"/>
                <a:ext cx="455895" cy="455895"/>
              </a:xfrm>
              <a:prstGeom prst="rtTriangle">
                <a:avLst/>
              </a:pr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MY">
                  <a:cs typeface="+mn-ea"/>
                  <a:sym typeface="+mn-lt"/>
                </a:endParaRPr>
              </a:p>
            </p:txBody>
          </p:sp>
        </p:grpSp>
      </p:grpSp>
      <p:grpSp>
        <p:nvGrpSpPr>
          <p:cNvPr id="94" name="Group 3"/>
          <p:cNvGrpSpPr/>
          <p:nvPr/>
        </p:nvGrpSpPr>
        <p:grpSpPr>
          <a:xfrm>
            <a:off x="3878938" y="5304091"/>
            <a:ext cx="2998729" cy="543956"/>
            <a:chOff x="4267200" y="1600200"/>
            <a:chExt cx="3234219" cy="739140"/>
          </a:xfrm>
        </p:grpSpPr>
        <p:sp>
          <p:nvSpPr>
            <p:cNvPr id="95" name="TextBox 4"/>
            <p:cNvSpPr txBox="1"/>
            <p:nvPr/>
          </p:nvSpPr>
          <p:spPr>
            <a:xfrm>
              <a:off x="5371430" y="1665097"/>
              <a:ext cx="2129989" cy="609285"/>
            </a:xfrm>
            <a:prstGeom prst="rect">
              <a:avLst/>
            </a:prstGeom>
            <a:noFill/>
          </p:spPr>
          <p:txBody>
            <a:bodyPr wrap="none" lIns="0" tIns="0" rIns="0" bIns="0" rtlCol="0">
              <a:spAutoFit/>
            </a:bodyPr>
            <a:lstStyle/>
            <a:p>
              <a:pPr>
                <a:lnSpc>
                  <a:spcPct val="120000"/>
                </a:lnSpc>
              </a:pPr>
              <a:r>
                <a:rPr lang="zh-CN" altLang="en-US" sz="2800" dirty="0" smtClean="0">
                  <a:solidFill>
                    <a:srgbClr val="FF0000"/>
                  </a:solidFill>
                  <a:latin typeface="+mn-ea"/>
                  <a:cs typeface="+mn-ea"/>
                  <a:sym typeface="+mn-lt"/>
                </a:rPr>
                <a:t>发展 </a:t>
              </a:r>
              <a:r>
                <a:rPr lang="en-US" altLang="zh-CN" sz="2800" dirty="0" smtClean="0">
                  <a:solidFill>
                    <a:srgbClr val="FF0000"/>
                  </a:solidFill>
                  <a:latin typeface="+mn-ea"/>
                  <a:cs typeface="+mn-ea"/>
                  <a:sym typeface="+mn-lt"/>
                </a:rPr>
                <a:t>&amp; </a:t>
              </a:r>
              <a:r>
                <a:rPr lang="zh-CN" altLang="en-US" sz="2800" dirty="0" smtClean="0">
                  <a:solidFill>
                    <a:srgbClr val="FF0000"/>
                  </a:solidFill>
                  <a:latin typeface="+mn-ea"/>
                  <a:cs typeface="+mn-ea"/>
                  <a:sym typeface="+mn-lt"/>
                </a:rPr>
                <a:t>总结</a:t>
              </a:r>
              <a:endParaRPr lang="zh-CN" altLang="en-MY" sz="2800" dirty="0">
                <a:solidFill>
                  <a:srgbClr val="FF0000"/>
                </a:solidFill>
                <a:latin typeface="+mn-ea"/>
                <a:cs typeface="+mn-ea"/>
                <a:sym typeface="+mn-lt"/>
              </a:endParaRPr>
            </a:p>
          </p:txBody>
        </p:sp>
        <p:grpSp>
          <p:nvGrpSpPr>
            <p:cNvPr id="96" name="Group 5"/>
            <p:cNvGrpSpPr/>
            <p:nvPr/>
          </p:nvGrpSpPr>
          <p:grpSpPr>
            <a:xfrm>
              <a:off x="4267200" y="1600200"/>
              <a:ext cx="864870" cy="739140"/>
              <a:chOff x="4267199" y="1268631"/>
              <a:chExt cx="1373976" cy="1174236"/>
            </a:xfrm>
          </p:grpSpPr>
          <p:sp>
            <p:nvSpPr>
              <p:cNvPr id="97" name="Rectangle 6"/>
              <p:cNvSpPr/>
              <p:nvPr/>
            </p:nvSpPr>
            <p:spPr>
              <a:xfrm>
                <a:off x="4343867" y="1345299"/>
                <a:ext cx="1297308" cy="1097568"/>
              </a:xfrm>
              <a:prstGeom prst="rect">
                <a:avLst/>
              </a:prstGeom>
              <a:solidFill>
                <a:srgbClr val="002060"/>
              </a:solidFill>
              <a:ln w="571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sz="3200" b="1" dirty="0">
                    <a:cs typeface="+mn-ea"/>
                    <a:sym typeface="+mn-lt"/>
                  </a:rPr>
                  <a:t>0</a:t>
                </a:r>
                <a:r>
                  <a:rPr lang="en-US" altLang="zh-CN" sz="3200" b="1" dirty="0">
                    <a:cs typeface="+mn-ea"/>
                    <a:sym typeface="+mn-lt"/>
                  </a:rPr>
                  <a:t>4</a:t>
                </a:r>
                <a:endParaRPr lang="en-MY" sz="3200" b="1" dirty="0">
                  <a:cs typeface="+mn-ea"/>
                  <a:sym typeface="+mn-lt"/>
                </a:endParaRPr>
              </a:p>
            </p:txBody>
          </p:sp>
          <p:sp>
            <p:nvSpPr>
              <p:cNvPr id="98" name="Right Triangle 7"/>
              <p:cNvSpPr/>
              <p:nvPr/>
            </p:nvSpPr>
            <p:spPr>
              <a:xfrm rot="5400000">
                <a:off x="4267199" y="1268631"/>
                <a:ext cx="455895" cy="455895"/>
              </a:xfrm>
              <a:prstGeom prst="rtTriangle">
                <a:avLst/>
              </a:pr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MY">
                  <a:cs typeface="+mn-ea"/>
                  <a:sym typeface="+mn-lt"/>
                </a:endParaRPr>
              </a:p>
            </p:txBody>
          </p:sp>
        </p:grpSp>
      </p:grpSp>
      <p:grpSp>
        <p:nvGrpSpPr>
          <p:cNvPr id="29" name="Group 3"/>
          <p:cNvGrpSpPr/>
          <p:nvPr/>
        </p:nvGrpSpPr>
        <p:grpSpPr>
          <a:xfrm>
            <a:off x="3878938" y="3411223"/>
            <a:ext cx="6456651" cy="564825"/>
            <a:chOff x="4267200" y="1600200"/>
            <a:chExt cx="6963691" cy="767497"/>
          </a:xfrm>
        </p:grpSpPr>
        <p:sp>
          <p:nvSpPr>
            <p:cNvPr id="30" name="TextBox 4"/>
            <p:cNvSpPr txBox="1"/>
            <p:nvPr/>
          </p:nvSpPr>
          <p:spPr>
            <a:xfrm>
              <a:off x="5371429" y="1665097"/>
              <a:ext cx="5859462" cy="702600"/>
            </a:xfrm>
            <a:prstGeom prst="rect">
              <a:avLst/>
            </a:prstGeom>
            <a:noFill/>
          </p:spPr>
          <p:txBody>
            <a:bodyPr wrap="square" lIns="0" tIns="0" rIns="0" bIns="0" rtlCol="0">
              <a:spAutoFit/>
            </a:bodyPr>
            <a:lstStyle/>
            <a:p>
              <a:pPr>
                <a:lnSpc>
                  <a:spcPct val="120000"/>
                </a:lnSpc>
              </a:pPr>
              <a:r>
                <a:rPr lang="zh-CN" altLang="en-US" sz="2800" dirty="0" smtClean="0">
                  <a:latin typeface="+mn-ea"/>
                  <a:cs typeface="+mn-ea"/>
                  <a:sym typeface="+mn-lt"/>
                </a:rPr>
                <a:t>混合模糊测试发展历程</a:t>
              </a:r>
              <a:endParaRPr lang="zh-CN" altLang="en-MY" sz="2800" dirty="0">
                <a:latin typeface="+mn-ea"/>
                <a:cs typeface="+mn-ea"/>
                <a:sym typeface="+mn-lt"/>
              </a:endParaRPr>
            </a:p>
          </p:txBody>
        </p:sp>
        <p:grpSp>
          <p:nvGrpSpPr>
            <p:cNvPr id="31" name="Group 5"/>
            <p:cNvGrpSpPr/>
            <p:nvPr/>
          </p:nvGrpSpPr>
          <p:grpSpPr>
            <a:xfrm>
              <a:off x="4267200" y="1600200"/>
              <a:ext cx="864870" cy="739140"/>
              <a:chOff x="4267199" y="1268631"/>
              <a:chExt cx="1373976" cy="1174236"/>
            </a:xfrm>
          </p:grpSpPr>
          <p:sp>
            <p:nvSpPr>
              <p:cNvPr id="32" name="Rectangle 6"/>
              <p:cNvSpPr/>
              <p:nvPr/>
            </p:nvSpPr>
            <p:spPr>
              <a:xfrm>
                <a:off x="4343867" y="1345299"/>
                <a:ext cx="1297308" cy="1097568"/>
              </a:xfrm>
              <a:prstGeom prst="rect">
                <a:avLst/>
              </a:prstGeom>
              <a:solidFill>
                <a:srgbClr val="002060"/>
              </a:solidFill>
              <a:ln w="571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sz="3200" b="1" dirty="0" smtClean="0">
                    <a:cs typeface="+mn-ea"/>
                    <a:sym typeface="+mn-lt"/>
                  </a:rPr>
                  <a:t>0</a:t>
                </a:r>
                <a:r>
                  <a:rPr lang="en-US" sz="3200" b="1" dirty="0">
                    <a:cs typeface="+mn-ea"/>
                    <a:sym typeface="+mn-lt"/>
                  </a:rPr>
                  <a:t>2</a:t>
                </a:r>
                <a:endParaRPr lang="en-MY" sz="3200" b="1" dirty="0">
                  <a:cs typeface="+mn-ea"/>
                  <a:sym typeface="+mn-lt"/>
                </a:endParaRPr>
              </a:p>
            </p:txBody>
          </p:sp>
          <p:sp>
            <p:nvSpPr>
              <p:cNvPr id="33" name="Right Triangle 7"/>
              <p:cNvSpPr/>
              <p:nvPr/>
            </p:nvSpPr>
            <p:spPr>
              <a:xfrm rot="5400000">
                <a:off x="4267199" y="1268631"/>
                <a:ext cx="455895" cy="455895"/>
              </a:xfrm>
              <a:prstGeom prst="rtTriangle">
                <a:avLst/>
              </a:pr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MY">
                  <a:cs typeface="+mn-ea"/>
                  <a:sym typeface="+mn-lt"/>
                </a:endParaRPr>
              </a:p>
            </p:txBody>
          </p:sp>
        </p:grpSp>
      </p:grpSp>
      <p:grpSp>
        <p:nvGrpSpPr>
          <p:cNvPr id="34" name="Group 3"/>
          <p:cNvGrpSpPr/>
          <p:nvPr/>
        </p:nvGrpSpPr>
        <p:grpSpPr>
          <a:xfrm>
            <a:off x="3878938" y="4378826"/>
            <a:ext cx="6456651" cy="543956"/>
            <a:chOff x="4267200" y="1600200"/>
            <a:chExt cx="6963691" cy="739140"/>
          </a:xfrm>
        </p:grpSpPr>
        <p:sp>
          <p:nvSpPr>
            <p:cNvPr id="35" name="TextBox 4"/>
            <p:cNvSpPr txBox="1"/>
            <p:nvPr/>
          </p:nvSpPr>
          <p:spPr>
            <a:xfrm>
              <a:off x="5371429" y="1665097"/>
              <a:ext cx="5859462" cy="609285"/>
            </a:xfrm>
            <a:prstGeom prst="rect">
              <a:avLst/>
            </a:prstGeom>
            <a:noFill/>
          </p:spPr>
          <p:txBody>
            <a:bodyPr wrap="square" lIns="0" tIns="0" rIns="0" bIns="0" rtlCol="0">
              <a:spAutoFit/>
            </a:bodyPr>
            <a:lstStyle/>
            <a:p>
              <a:pPr>
                <a:lnSpc>
                  <a:spcPct val="120000"/>
                </a:lnSpc>
              </a:pPr>
              <a:r>
                <a:rPr lang="zh-CN" altLang="en-US" sz="2800" dirty="0" smtClean="0">
                  <a:latin typeface="+mn-ea"/>
                  <a:cs typeface="+mn-ea"/>
                  <a:sym typeface="+mn-lt"/>
                </a:rPr>
                <a:t>当前面临的瓶颈</a:t>
              </a:r>
              <a:endParaRPr lang="zh-CN" altLang="en-MY" sz="2800" dirty="0">
                <a:latin typeface="+mn-ea"/>
                <a:cs typeface="+mn-ea"/>
                <a:sym typeface="+mn-lt"/>
              </a:endParaRPr>
            </a:p>
          </p:txBody>
        </p:sp>
        <p:grpSp>
          <p:nvGrpSpPr>
            <p:cNvPr id="36" name="Group 5"/>
            <p:cNvGrpSpPr/>
            <p:nvPr/>
          </p:nvGrpSpPr>
          <p:grpSpPr>
            <a:xfrm>
              <a:off x="4267200" y="1600200"/>
              <a:ext cx="864870" cy="739140"/>
              <a:chOff x="4267199" y="1268631"/>
              <a:chExt cx="1373976" cy="1174236"/>
            </a:xfrm>
          </p:grpSpPr>
          <p:sp>
            <p:nvSpPr>
              <p:cNvPr id="37" name="Rectangle 6"/>
              <p:cNvSpPr/>
              <p:nvPr/>
            </p:nvSpPr>
            <p:spPr>
              <a:xfrm>
                <a:off x="4343867" y="1345299"/>
                <a:ext cx="1297308" cy="1097568"/>
              </a:xfrm>
              <a:prstGeom prst="rect">
                <a:avLst/>
              </a:prstGeom>
              <a:solidFill>
                <a:srgbClr val="002060"/>
              </a:solidFill>
              <a:ln w="571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sz="3200" b="1" dirty="0" smtClean="0">
                    <a:cs typeface="+mn-ea"/>
                    <a:sym typeface="+mn-lt"/>
                  </a:rPr>
                  <a:t>0</a:t>
                </a:r>
                <a:r>
                  <a:rPr lang="en-US" sz="3200" b="1" dirty="0">
                    <a:cs typeface="+mn-ea"/>
                    <a:sym typeface="+mn-lt"/>
                  </a:rPr>
                  <a:t>3</a:t>
                </a:r>
                <a:endParaRPr lang="en-MY" sz="3200" b="1" dirty="0">
                  <a:cs typeface="+mn-ea"/>
                  <a:sym typeface="+mn-lt"/>
                </a:endParaRPr>
              </a:p>
            </p:txBody>
          </p:sp>
          <p:sp>
            <p:nvSpPr>
              <p:cNvPr id="38" name="Right Triangle 7"/>
              <p:cNvSpPr/>
              <p:nvPr/>
            </p:nvSpPr>
            <p:spPr>
              <a:xfrm rot="5400000">
                <a:off x="4267199" y="1268631"/>
                <a:ext cx="455895" cy="455895"/>
              </a:xfrm>
              <a:prstGeom prst="rtTriangle">
                <a:avLst/>
              </a:pr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MY">
                  <a:cs typeface="+mn-ea"/>
                  <a:sym typeface="+mn-lt"/>
                </a:endParaRPr>
              </a:p>
            </p:txBody>
          </p:sp>
        </p:gr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íšľîḑê"/>
          <p:cNvSpPr>
            <a:spLocks noGrp="1"/>
          </p:cNvSpPr>
          <p:nvPr>
            <p:ph type="title"/>
          </p:nvPr>
        </p:nvSpPr>
        <p:spPr>
          <a:xfrm>
            <a:off x="838200" y="365125"/>
            <a:ext cx="10515600" cy="1325563"/>
          </a:xfrm>
        </p:spPr>
        <p:txBody>
          <a:bodyPr>
            <a:normAutofit/>
          </a:bodyPr>
          <a:lstStyle/>
          <a:p>
            <a:r>
              <a:rPr lang="zh-CN" altLang="en-US" sz="3200" dirty="0"/>
              <a:t>混合模糊测试技术（</a:t>
            </a:r>
            <a:r>
              <a:rPr lang="en-US" altLang="zh-CN" sz="3200" dirty="0"/>
              <a:t>Hybrid fuzzing</a:t>
            </a:r>
            <a:r>
              <a:rPr lang="zh-CN" altLang="en-US" sz="3200" dirty="0"/>
              <a:t>）</a:t>
            </a:r>
            <a:endParaRPr lang="zh-CN" altLang="en-US" sz="3200" dirty="0"/>
          </a:p>
        </p:txBody>
      </p:sp>
      <p:sp>
        <p:nvSpPr>
          <p:cNvPr id="2" name="文本框 1"/>
          <p:cNvSpPr txBox="1"/>
          <p:nvPr/>
        </p:nvSpPr>
        <p:spPr>
          <a:xfrm>
            <a:off x="838200" y="2072640"/>
            <a:ext cx="10392410" cy="2306955"/>
          </a:xfrm>
          <a:prstGeom prst="rect">
            <a:avLst/>
          </a:prstGeom>
          <a:noFill/>
        </p:spPr>
        <p:txBody>
          <a:bodyPr wrap="square" rtlCol="0" anchor="t">
            <a:spAutoFit/>
          </a:bodyPr>
          <a:p>
            <a:r>
              <a:rPr lang="en-US" altLang="zh-CN" sz="2400" dirty="0">
                <a:latin typeface="+mn-ea"/>
                <a:sym typeface="+mn-ea"/>
              </a:rPr>
              <a:t>1</a:t>
            </a:r>
            <a:r>
              <a:rPr lang="zh-CN" altLang="en-US" sz="2400" dirty="0">
                <a:latin typeface="+mn-ea"/>
                <a:sym typeface="+mn-ea"/>
              </a:rPr>
              <a:t>、节约：节约在测试过程中符合执行所消耗的计算资源，这个是可以依靠结合方法、改进算法解决的。</a:t>
            </a:r>
            <a:endParaRPr lang="zh-CN" altLang="en-US" sz="2400" dirty="0">
              <a:latin typeface="+mn-ea"/>
              <a:sym typeface="+mn-ea"/>
            </a:endParaRPr>
          </a:p>
          <a:p>
            <a:endParaRPr lang="zh-CN" altLang="en-US" sz="2400" dirty="0">
              <a:latin typeface="+mn-ea"/>
              <a:sym typeface="+mn-ea"/>
            </a:endParaRPr>
          </a:p>
          <a:p>
            <a:endParaRPr lang="zh-CN" altLang="en-US" sz="2400" dirty="0">
              <a:latin typeface="+mn-ea"/>
              <a:sym typeface="+mn-ea"/>
            </a:endParaRPr>
          </a:p>
          <a:p>
            <a:r>
              <a:rPr lang="en-US" altLang="zh-CN" sz="2400" dirty="0">
                <a:latin typeface="+mn-ea"/>
                <a:sym typeface="+mn-ea"/>
              </a:rPr>
              <a:t>2</a:t>
            </a:r>
            <a:r>
              <a:rPr lang="zh-CN" altLang="en-US" sz="2400" dirty="0">
                <a:latin typeface="+mn-ea"/>
                <a:sym typeface="+mn-ea"/>
              </a:rPr>
              <a:t>、提升：提升模糊测试本身的效率，混合模糊测试的核心思想和模糊测试是一致的，都是尽可能的利用非预期输入得到崩溃信息。</a:t>
            </a:r>
            <a:endParaRPr lang="zh-CN" altLang="en-US" sz="2400" dirty="0">
              <a:latin typeface="+mn-ea"/>
              <a:sym typeface="+mn-e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3"/>
          <p:cNvSpPr>
            <a:spLocks noGrp="1"/>
          </p:cNvSpPr>
          <p:nvPr>
            <p:ph type="ctrTitle"/>
          </p:nvPr>
        </p:nvSpPr>
        <p:spPr>
          <a:xfrm>
            <a:off x="0" y="3963359"/>
            <a:ext cx="12192000" cy="894080"/>
          </a:xfrm>
        </p:spPr>
        <p:txBody>
          <a:bodyPr>
            <a:noAutofit/>
          </a:bodyPr>
          <a:lstStyle/>
          <a:p>
            <a:r>
              <a:rPr lang="zh-CN" altLang="en-US" sz="6000" b="1" dirty="0" smtClean="0">
                <a:latin typeface="仿宋" panose="02010609060101010101" pitchFamily="49" charset="-122"/>
                <a:ea typeface="仿宋" panose="02010609060101010101" pitchFamily="49" charset="-122"/>
                <a:cs typeface="Arial" panose="020B0604020202090204" pitchFamily="34" charset="0"/>
              </a:rPr>
              <a:t>谢谢聆听</a:t>
            </a:r>
            <a:endParaRPr lang="zh-CN" altLang="en-US" sz="5400" b="1" dirty="0">
              <a:latin typeface="仿宋" panose="02010609060101010101" pitchFamily="49" charset="-122"/>
              <a:ea typeface="仿宋" panose="02010609060101010101" pitchFamily="49" charset="-122"/>
              <a:cs typeface="Arial" panose="020B060402020209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图片 25"/>
          <p:cNvPicPr>
            <a:picLocks noChangeAspect="1"/>
          </p:cNvPicPr>
          <p:nvPr/>
        </p:nvPicPr>
        <p:blipFill rotWithShape="1">
          <a:blip r:embed="rId1">
            <a:duotone>
              <a:schemeClr val="bg2">
                <a:shade val="45000"/>
                <a:satMod val="135000"/>
              </a:schemeClr>
              <a:prstClr val="white"/>
            </a:duotone>
            <a:extLst>
              <a:ext uri="{28A0092B-C50C-407E-A947-70E740481C1C}">
                <a14:useLocalDpi xmlns:a14="http://schemas.microsoft.com/office/drawing/2010/main" val="0"/>
              </a:ext>
            </a:extLst>
          </a:blip>
          <a:srcRect l="42597" r="23486" b="18402"/>
          <a:stretch>
            <a:fillRect/>
          </a:stretch>
        </p:blipFill>
        <p:spPr>
          <a:xfrm>
            <a:off x="-16277" y="2163"/>
            <a:ext cx="3637336" cy="6853673"/>
          </a:xfrm>
          <a:prstGeom prst="rect">
            <a:avLst/>
          </a:prstGeom>
        </p:spPr>
      </p:pic>
      <p:cxnSp>
        <p:nvCxnSpPr>
          <p:cNvPr id="3" name="直接连接符 2"/>
          <p:cNvCxnSpPr/>
          <p:nvPr/>
        </p:nvCxnSpPr>
        <p:spPr>
          <a:xfrm>
            <a:off x="3632347" y="1123950"/>
            <a:ext cx="7953012" cy="0"/>
          </a:xfrm>
          <a:prstGeom prst="line">
            <a:avLst/>
          </a:prstGeom>
          <a:ln w="38100">
            <a:solidFill>
              <a:srgbClr val="E82209"/>
            </a:solidFill>
          </a:ln>
        </p:spPr>
        <p:style>
          <a:lnRef idx="1">
            <a:schemeClr val="accent6"/>
          </a:lnRef>
          <a:fillRef idx="0">
            <a:schemeClr val="accent6"/>
          </a:fillRef>
          <a:effectRef idx="0">
            <a:schemeClr val="accent6"/>
          </a:effectRef>
          <a:fontRef idx="minor">
            <a:schemeClr val="tx1"/>
          </a:fontRef>
        </p:style>
      </p:cxnSp>
      <p:grpSp>
        <p:nvGrpSpPr>
          <p:cNvPr id="28" name="组合 27"/>
          <p:cNvGrpSpPr/>
          <p:nvPr/>
        </p:nvGrpSpPr>
        <p:grpSpPr>
          <a:xfrm>
            <a:off x="3636404" y="740007"/>
            <a:ext cx="2753457" cy="763743"/>
            <a:chOff x="3636404" y="740007"/>
            <a:chExt cx="2753457" cy="763743"/>
          </a:xfrm>
          <a:solidFill>
            <a:srgbClr val="002060"/>
          </a:solidFill>
        </p:grpSpPr>
        <p:sp>
          <p:nvSpPr>
            <p:cNvPr id="27" name="平行四边形 26"/>
            <p:cNvSpPr/>
            <p:nvPr/>
          </p:nvSpPr>
          <p:spPr bwMode="auto">
            <a:xfrm>
              <a:off x="3658981" y="1143710"/>
              <a:ext cx="2730880" cy="360040"/>
            </a:xfrm>
            <a:prstGeom prst="parallelogram">
              <a:avLst>
                <a:gd name="adj" fmla="val 76283"/>
              </a:avLst>
            </a:prstGeom>
            <a:grpFill/>
            <a:ln w="19050">
              <a:noFill/>
              <a:round/>
            </a:ln>
          </p:spPr>
          <p:txBody>
            <a:bodyPr rot="0" spcFirstLastPara="0" vertOverflow="overflow" horzOverflow="overflow" vert="horz" wrap="square" lIns="91440" tIns="45720" rIns="91440" bIns="45720" numCol="1" spcCol="0" rtlCol="0" fromWordArt="0" anchor="ctr" anchorCtr="1" forceAA="0" compatLnSpc="1">
              <a:noAutofit/>
            </a:bodyPr>
            <a:lstStyle/>
            <a:p>
              <a:pPr marL="0" marR="0" lvl="0" indent="0" algn="ctr" defTabSz="457200" eaLnBrk="1" fontAlgn="auto" latinLnBrk="0" hangingPunct="1">
                <a:lnSpc>
                  <a:spcPct val="120000"/>
                </a:lnSpc>
                <a:buClrTx/>
                <a:buSzTx/>
                <a:buFontTx/>
                <a:buNone/>
                <a:defRPr/>
              </a:pPr>
              <a:endParaRPr kumimoji="0" lang="zh-CN" altLang="en-US" sz="1200" b="1" i="0" u="none" strike="noStrike" kern="0" cap="none" spc="0" normalizeH="0" baseline="0" noProof="0" dirty="0">
                <a:ln>
                  <a:noFill/>
                </a:ln>
                <a:solidFill>
                  <a:prstClr val="white">
                    <a:lumMod val="100000"/>
                  </a:prstClr>
                </a:solidFill>
                <a:effectLst/>
                <a:uLnTx/>
                <a:uFillTx/>
                <a:cs typeface="+mn-ea"/>
                <a:sym typeface="+mn-lt"/>
              </a:endParaRPr>
            </a:p>
          </p:txBody>
        </p:sp>
        <p:sp>
          <p:nvSpPr>
            <p:cNvPr id="24" name="矩形 23"/>
            <p:cNvSpPr/>
            <p:nvPr/>
          </p:nvSpPr>
          <p:spPr bwMode="auto">
            <a:xfrm>
              <a:off x="3636404" y="740007"/>
              <a:ext cx="2459596" cy="756084"/>
            </a:xfrm>
            <a:prstGeom prst="rect">
              <a:avLst/>
            </a:prstGeom>
            <a:grpFill/>
            <a:ln w="19050">
              <a:solidFill>
                <a:srgbClr val="006C30"/>
              </a:solidFill>
              <a:round/>
            </a:ln>
          </p:spPr>
          <p:txBody>
            <a:bodyPr rot="0" spcFirstLastPara="0" vertOverflow="overflow" horzOverflow="overflow" vert="horz" wrap="square" lIns="91440" tIns="45720" rIns="91440" bIns="45720" numCol="1" spcCol="0" rtlCol="0" fromWordArt="0" anchor="ctr" anchorCtr="1" forceAA="0" compatLnSpc="1">
              <a:noAutofit/>
            </a:bodyPr>
            <a:lstStyle/>
            <a:p>
              <a:pPr marL="0" marR="0" lvl="0" indent="0" algn="ctr" defTabSz="457200" eaLnBrk="1" fontAlgn="auto" latinLnBrk="0" hangingPunct="1">
                <a:lnSpc>
                  <a:spcPct val="120000"/>
                </a:lnSpc>
                <a:buClrTx/>
                <a:buSzTx/>
                <a:buFontTx/>
                <a:buNone/>
                <a:defRPr/>
              </a:pPr>
              <a:r>
                <a:rPr kumimoji="0" lang="zh-CN" altLang="en-US" sz="3600" b="1" i="0" u="none" strike="noStrike" kern="0" cap="none" spc="0" normalizeH="0" baseline="0" noProof="0" dirty="0">
                  <a:ln>
                    <a:noFill/>
                  </a:ln>
                  <a:solidFill>
                    <a:prstClr val="white">
                      <a:lumMod val="100000"/>
                    </a:prstClr>
                  </a:solidFill>
                  <a:effectLst/>
                  <a:uLnTx/>
                  <a:uFillTx/>
                  <a:latin typeface="方正正中黑简体" panose="02000000000000000000" pitchFamily="2" charset="-122"/>
                  <a:ea typeface="方正正中黑简体" panose="02000000000000000000" pitchFamily="2" charset="-122"/>
                  <a:cs typeface="+mn-ea"/>
                  <a:sym typeface="+mn-lt"/>
                </a:rPr>
                <a:t>目   录</a:t>
              </a:r>
              <a:endParaRPr kumimoji="0" lang="zh-CN" altLang="en-US" sz="3600" b="1" i="0" u="none" strike="noStrike" kern="0" cap="none" spc="0" normalizeH="0" baseline="0" noProof="0" dirty="0">
                <a:ln>
                  <a:noFill/>
                </a:ln>
                <a:solidFill>
                  <a:prstClr val="white">
                    <a:lumMod val="100000"/>
                  </a:prstClr>
                </a:solidFill>
                <a:effectLst/>
                <a:uLnTx/>
                <a:uFillTx/>
                <a:latin typeface="方正正中黑简体" panose="02000000000000000000" pitchFamily="2" charset="-122"/>
                <a:ea typeface="方正正中黑简体" panose="02000000000000000000" pitchFamily="2" charset="-122"/>
                <a:cs typeface="+mn-ea"/>
                <a:sym typeface="+mn-lt"/>
              </a:endParaRPr>
            </a:p>
          </p:txBody>
        </p:sp>
      </p:grpSp>
      <p:grpSp>
        <p:nvGrpSpPr>
          <p:cNvPr id="79" name="Group 3"/>
          <p:cNvGrpSpPr/>
          <p:nvPr/>
        </p:nvGrpSpPr>
        <p:grpSpPr>
          <a:xfrm>
            <a:off x="3878938" y="2473714"/>
            <a:ext cx="6456651" cy="543956"/>
            <a:chOff x="4267200" y="1600200"/>
            <a:chExt cx="6963691" cy="739140"/>
          </a:xfrm>
        </p:grpSpPr>
        <p:sp>
          <p:nvSpPr>
            <p:cNvPr id="80" name="TextBox 4"/>
            <p:cNvSpPr txBox="1"/>
            <p:nvPr/>
          </p:nvSpPr>
          <p:spPr>
            <a:xfrm>
              <a:off x="5371429" y="1665097"/>
              <a:ext cx="5859462" cy="609285"/>
            </a:xfrm>
            <a:prstGeom prst="rect">
              <a:avLst/>
            </a:prstGeom>
            <a:noFill/>
          </p:spPr>
          <p:txBody>
            <a:bodyPr wrap="square" lIns="0" tIns="0" rIns="0" bIns="0" rtlCol="0">
              <a:spAutoFit/>
            </a:bodyPr>
            <a:lstStyle/>
            <a:p>
              <a:pPr>
                <a:lnSpc>
                  <a:spcPct val="120000"/>
                </a:lnSpc>
              </a:pPr>
              <a:r>
                <a:rPr lang="zh-CN" altLang="en-US" sz="2800" dirty="0" smtClean="0">
                  <a:solidFill>
                    <a:srgbClr val="FF0000"/>
                  </a:solidFill>
                  <a:latin typeface="+mn-ea"/>
                  <a:cs typeface="+mn-ea"/>
                  <a:sym typeface="+mn-lt"/>
                </a:rPr>
                <a:t>什么是混合模糊</a:t>
              </a:r>
              <a:r>
                <a:rPr lang="zh-CN" altLang="en-US" sz="2800" dirty="0">
                  <a:solidFill>
                    <a:srgbClr val="FF0000"/>
                  </a:solidFill>
                  <a:latin typeface="+mn-ea"/>
                  <a:cs typeface="+mn-ea"/>
                  <a:sym typeface="+mn-lt"/>
                </a:rPr>
                <a:t>测试</a:t>
              </a:r>
              <a:endParaRPr lang="zh-CN" altLang="en-MY" sz="2800" dirty="0">
                <a:solidFill>
                  <a:srgbClr val="FF0000"/>
                </a:solidFill>
                <a:latin typeface="+mn-ea"/>
                <a:cs typeface="+mn-ea"/>
                <a:sym typeface="+mn-lt"/>
              </a:endParaRPr>
            </a:p>
          </p:txBody>
        </p:sp>
        <p:grpSp>
          <p:nvGrpSpPr>
            <p:cNvPr id="81" name="Group 5"/>
            <p:cNvGrpSpPr/>
            <p:nvPr/>
          </p:nvGrpSpPr>
          <p:grpSpPr>
            <a:xfrm>
              <a:off x="4267200" y="1600200"/>
              <a:ext cx="864870" cy="739140"/>
              <a:chOff x="4267199" y="1268631"/>
              <a:chExt cx="1373976" cy="1174236"/>
            </a:xfrm>
          </p:grpSpPr>
          <p:sp>
            <p:nvSpPr>
              <p:cNvPr id="82" name="Rectangle 6"/>
              <p:cNvSpPr/>
              <p:nvPr/>
            </p:nvSpPr>
            <p:spPr>
              <a:xfrm>
                <a:off x="4343867" y="1345299"/>
                <a:ext cx="1297308" cy="1097568"/>
              </a:xfrm>
              <a:prstGeom prst="rect">
                <a:avLst/>
              </a:prstGeom>
              <a:solidFill>
                <a:srgbClr val="002060"/>
              </a:solidFill>
              <a:ln w="571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sz="3200" b="1" dirty="0">
                    <a:cs typeface="+mn-ea"/>
                    <a:sym typeface="+mn-lt"/>
                  </a:rPr>
                  <a:t>0</a:t>
                </a:r>
                <a:r>
                  <a:rPr lang="en-US" altLang="zh-CN" sz="3200" b="1" dirty="0">
                    <a:cs typeface="+mn-ea"/>
                    <a:sym typeface="+mn-lt"/>
                  </a:rPr>
                  <a:t>1</a:t>
                </a:r>
                <a:endParaRPr lang="en-MY" sz="3200" b="1" dirty="0">
                  <a:cs typeface="+mn-ea"/>
                  <a:sym typeface="+mn-lt"/>
                </a:endParaRPr>
              </a:p>
            </p:txBody>
          </p:sp>
          <p:sp>
            <p:nvSpPr>
              <p:cNvPr id="83" name="Right Triangle 7"/>
              <p:cNvSpPr/>
              <p:nvPr/>
            </p:nvSpPr>
            <p:spPr>
              <a:xfrm rot="5400000">
                <a:off x="4267199" y="1268631"/>
                <a:ext cx="455895" cy="455895"/>
              </a:xfrm>
              <a:prstGeom prst="rtTriangle">
                <a:avLst/>
              </a:pr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MY">
                  <a:cs typeface="+mn-ea"/>
                  <a:sym typeface="+mn-lt"/>
                </a:endParaRPr>
              </a:p>
            </p:txBody>
          </p:sp>
        </p:grpSp>
      </p:grpSp>
      <p:grpSp>
        <p:nvGrpSpPr>
          <p:cNvPr id="94" name="Group 3"/>
          <p:cNvGrpSpPr/>
          <p:nvPr/>
        </p:nvGrpSpPr>
        <p:grpSpPr>
          <a:xfrm>
            <a:off x="3878938" y="5304091"/>
            <a:ext cx="2998729" cy="564825"/>
            <a:chOff x="4267200" y="1600200"/>
            <a:chExt cx="3234219" cy="767497"/>
          </a:xfrm>
        </p:grpSpPr>
        <p:sp>
          <p:nvSpPr>
            <p:cNvPr id="95" name="TextBox 4"/>
            <p:cNvSpPr txBox="1"/>
            <p:nvPr/>
          </p:nvSpPr>
          <p:spPr>
            <a:xfrm>
              <a:off x="5371430" y="1665097"/>
              <a:ext cx="2129989" cy="702600"/>
            </a:xfrm>
            <a:prstGeom prst="rect">
              <a:avLst/>
            </a:prstGeom>
            <a:noFill/>
          </p:spPr>
          <p:txBody>
            <a:bodyPr wrap="none" lIns="0" tIns="0" rIns="0" bIns="0" rtlCol="0">
              <a:spAutoFit/>
            </a:bodyPr>
            <a:lstStyle/>
            <a:p>
              <a:pPr>
                <a:lnSpc>
                  <a:spcPct val="120000"/>
                </a:lnSpc>
              </a:pPr>
              <a:r>
                <a:rPr lang="zh-CN" altLang="en-US" sz="2800" dirty="0" smtClean="0">
                  <a:latin typeface="+mn-ea"/>
                  <a:cs typeface="+mn-ea"/>
                  <a:sym typeface="+mn-lt"/>
                </a:rPr>
                <a:t>发展 </a:t>
              </a:r>
              <a:r>
                <a:rPr lang="en-US" altLang="zh-CN" sz="2800" dirty="0" smtClean="0">
                  <a:latin typeface="+mn-ea"/>
                  <a:cs typeface="+mn-ea"/>
                  <a:sym typeface="+mn-lt"/>
                </a:rPr>
                <a:t>&amp; </a:t>
              </a:r>
              <a:r>
                <a:rPr lang="zh-CN" altLang="en-US" sz="2800" dirty="0" smtClean="0">
                  <a:latin typeface="+mn-ea"/>
                  <a:cs typeface="+mn-ea"/>
                  <a:sym typeface="+mn-lt"/>
                </a:rPr>
                <a:t>总结</a:t>
              </a:r>
              <a:endParaRPr lang="zh-CN" altLang="en-MY" sz="2800" dirty="0">
                <a:latin typeface="+mn-ea"/>
                <a:cs typeface="+mn-ea"/>
                <a:sym typeface="+mn-lt"/>
              </a:endParaRPr>
            </a:p>
          </p:txBody>
        </p:sp>
        <p:grpSp>
          <p:nvGrpSpPr>
            <p:cNvPr id="96" name="Group 5"/>
            <p:cNvGrpSpPr/>
            <p:nvPr/>
          </p:nvGrpSpPr>
          <p:grpSpPr>
            <a:xfrm>
              <a:off x="4267200" y="1600200"/>
              <a:ext cx="864870" cy="739140"/>
              <a:chOff x="4267199" y="1268631"/>
              <a:chExt cx="1373976" cy="1174236"/>
            </a:xfrm>
          </p:grpSpPr>
          <p:sp>
            <p:nvSpPr>
              <p:cNvPr id="97" name="Rectangle 6"/>
              <p:cNvSpPr/>
              <p:nvPr/>
            </p:nvSpPr>
            <p:spPr>
              <a:xfrm>
                <a:off x="4343867" y="1345299"/>
                <a:ext cx="1297308" cy="1097568"/>
              </a:xfrm>
              <a:prstGeom prst="rect">
                <a:avLst/>
              </a:prstGeom>
              <a:solidFill>
                <a:srgbClr val="002060"/>
              </a:solidFill>
              <a:ln w="571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sz="3200" b="1" dirty="0">
                    <a:cs typeface="+mn-ea"/>
                    <a:sym typeface="+mn-lt"/>
                  </a:rPr>
                  <a:t>0</a:t>
                </a:r>
                <a:r>
                  <a:rPr lang="en-US" altLang="zh-CN" sz="3200" b="1" dirty="0">
                    <a:cs typeface="+mn-ea"/>
                    <a:sym typeface="+mn-lt"/>
                  </a:rPr>
                  <a:t>4</a:t>
                </a:r>
                <a:endParaRPr lang="en-MY" sz="3200" b="1" dirty="0">
                  <a:cs typeface="+mn-ea"/>
                  <a:sym typeface="+mn-lt"/>
                </a:endParaRPr>
              </a:p>
            </p:txBody>
          </p:sp>
          <p:sp>
            <p:nvSpPr>
              <p:cNvPr id="98" name="Right Triangle 7"/>
              <p:cNvSpPr/>
              <p:nvPr/>
            </p:nvSpPr>
            <p:spPr>
              <a:xfrm rot="5400000">
                <a:off x="4267199" y="1268631"/>
                <a:ext cx="455895" cy="455895"/>
              </a:xfrm>
              <a:prstGeom prst="rtTriangle">
                <a:avLst/>
              </a:pr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MY">
                  <a:cs typeface="+mn-ea"/>
                  <a:sym typeface="+mn-lt"/>
                </a:endParaRPr>
              </a:p>
            </p:txBody>
          </p:sp>
        </p:grpSp>
      </p:grpSp>
      <p:grpSp>
        <p:nvGrpSpPr>
          <p:cNvPr id="29" name="Group 3"/>
          <p:cNvGrpSpPr/>
          <p:nvPr/>
        </p:nvGrpSpPr>
        <p:grpSpPr>
          <a:xfrm>
            <a:off x="3878938" y="3411223"/>
            <a:ext cx="6456651" cy="564825"/>
            <a:chOff x="4267200" y="1600200"/>
            <a:chExt cx="6963691" cy="767497"/>
          </a:xfrm>
        </p:grpSpPr>
        <p:sp>
          <p:nvSpPr>
            <p:cNvPr id="30" name="TextBox 4"/>
            <p:cNvSpPr txBox="1"/>
            <p:nvPr/>
          </p:nvSpPr>
          <p:spPr>
            <a:xfrm>
              <a:off x="5371429" y="1665097"/>
              <a:ext cx="5859462" cy="702600"/>
            </a:xfrm>
            <a:prstGeom prst="rect">
              <a:avLst/>
            </a:prstGeom>
            <a:noFill/>
          </p:spPr>
          <p:txBody>
            <a:bodyPr wrap="square" lIns="0" tIns="0" rIns="0" bIns="0" rtlCol="0">
              <a:spAutoFit/>
            </a:bodyPr>
            <a:lstStyle/>
            <a:p>
              <a:pPr>
                <a:lnSpc>
                  <a:spcPct val="120000"/>
                </a:lnSpc>
              </a:pPr>
              <a:r>
                <a:rPr lang="zh-CN" altLang="en-US" sz="2800" dirty="0" smtClean="0">
                  <a:latin typeface="+mn-ea"/>
                  <a:cs typeface="+mn-ea"/>
                  <a:sym typeface="+mn-lt"/>
                </a:rPr>
                <a:t>混合模糊测试发展历程</a:t>
              </a:r>
              <a:endParaRPr lang="zh-CN" altLang="en-MY" sz="2800" dirty="0">
                <a:latin typeface="+mn-ea"/>
                <a:cs typeface="+mn-ea"/>
                <a:sym typeface="+mn-lt"/>
              </a:endParaRPr>
            </a:p>
          </p:txBody>
        </p:sp>
        <p:grpSp>
          <p:nvGrpSpPr>
            <p:cNvPr id="31" name="Group 5"/>
            <p:cNvGrpSpPr/>
            <p:nvPr/>
          </p:nvGrpSpPr>
          <p:grpSpPr>
            <a:xfrm>
              <a:off x="4267200" y="1600200"/>
              <a:ext cx="864870" cy="739140"/>
              <a:chOff x="4267199" y="1268631"/>
              <a:chExt cx="1373976" cy="1174236"/>
            </a:xfrm>
          </p:grpSpPr>
          <p:sp>
            <p:nvSpPr>
              <p:cNvPr id="32" name="Rectangle 6"/>
              <p:cNvSpPr/>
              <p:nvPr/>
            </p:nvSpPr>
            <p:spPr>
              <a:xfrm>
                <a:off x="4343867" y="1345299"/>
                <a:ext cx="1297308" cy="1097568"/>
              </a:xfrm>
              <a:prstGeom prst="rect">
                <a:avLst/>
              </a:prstGeom>
              <a:solidFill>
                <a:srgbClr val="002060"/>
              </a:solidFill>
              <a:ln w="571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sz="3200" b="1" dirty="0" smtClean="0">
                    <a:cs typeface="+mn-ea"/>
                    <a:sym typeface="+mn-lt"/>
                  </a:rPr>
                  <a:t>0</a:t>
                </a:r>
                <a:r>
                  <a:rPr lang="en-US" sz="3200" b="1" dirty="0">
                    <a:cs typeface="+mn-ea"/>
                    <a:sym typeface="+mn-lt"/>
                  </a:rPr>
                  <a:t>2</a:t>
                </a:r>
                <a:endParaRPr lang="en-MY" sz="3200" b="1" dirty="0">
                  <a:cs typeface="+mn-ea"/>
                  <a:sym typeface="+mn-lt"/>
                </a:endParaRPr>
              </a:p>
            </p:txBody>
          </p:sp>
          <p:sp>
            <p:nvSpPr>
              <p:cNvPr id="33" name="Right Triangle 7"/>
              <p:cNvSpPr/>
              <p:nvPr/>
            </p:nvSpPr>
            <p:spPr>
              <a:xfrm rot="5400000">
                <a:off x="4267199" y="1268631"/>
                <a:ext cx="455895" cy="455895"/>
              </a:xfrm>
              <a:prstGeom prst="rtTriangle">
                <a:avLst/>
              </a:pr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MY">
                  <a:cs typeface="+mn-ea"/>
                  <a:sym typeface="+mn-lt"/>
                </a:endParaRPr>
              </a:p>
            </p:txBody>
          </p:sp>
        </p:grpSp>
      </p:grpSp>
      <p:grpSp>
        <p:nvGrpSpPr>
          <p:cNvPr id="34" name="Group 3"/>
          <p:cNvGrpSpPr/>
          <p:nvPr/>
        </p:nvGrpSpPr>
        <p:grpSpPr>
          <a:xfrm>
            <a:off x="3878938" y="4378826"/>
            <a:ext cx="6456651" cy="543956"/>
            <a:chOff x="4267200" y="1600200"/>
            <a:chExt cx="6963691" cy="739140"/>
          </a:xfrm>
        </p:grpSpPr>
        <p:sp>
          <p:nvSpPr>
            <p:cNvPr id="35" name="TextBox 4"/>
            <p:cNvSpPr txBox="1"/>
            <p:nvPr/>
          </p:nvSpPr>
          <p:spPr>
            <a:xfrm>
              <a:off x="5371429" y="1665097"/>
              <a:ext cx="5859462" cy="609285"/>
            </a:xfrm>
            <a:prstGeom prst="rect">
              <a:avLst/>
            </a:prstGeom>
            <a:noFill/>
          </p:spPr>
          <p:txBody>
            <a:bodyPr wrap="square" lIns="0" tIns="0" rIns="0" bIns="0" rtlCol="0">
              <a:spAutoFit/>
            </a:bodyPr>
            <a:lstStyle/>
            <a:p>
              <a:pPr>
                <a:lnSpc>
                  <a:spcPct val="120000"/>
                </a:lnSpc>
              </a:pPr>
              <a:r>
                <a:rPr lang="zh-CN" altLang="en-US" sz="2800" dirty="0" smtClean="0">
                  <a:latin typeface="+mn-ea"/>
                  <a:cs typeface="+mn-ea"/>
                  <a:sym typeface="+mn-lt"/>
                </a:rPr>
                <a:t>当前面临的瓶颈</a:t>
              </a:r>
              <a:endParaRPr lang="zh-CN" altLang="en-MY" sz="2800" dirty="0">
                <a:latin typeface="+mn-ea"/>
                <a:cs typeface="+mn-ea"/>
                <a:sym typeface="+mn-lt"/>
              </a:endParaRPr>
            </a:p>
          </p:txBody>
        </p:sp>
        <p:grpSp>
          <p:nvGrpSpPr>
            <p:cNvPr id="36" name="Group 5"/>
            <p:cNvGrpSpPr/>
            <p:nvPr/>
          </p:nvGrpSpPr>
          <p:grpSpPr>
            <a:xfrm>
              <a:off x="4267200" y="1600200"/>
              <a:ext cx="864870" cy="739140"/>
              <a:chOff x="4267199" y="1268631"/>
              <a:chExt cx="1373976" cy="1174236"/>
            </a:xfrm>
          </p:grpSpPr>
          <p:sp>
            <p:nvSpPr>
              <p:cNvPr id="37" name="Rectangle 6"/>
              <p:cNvSpPr/>
              <p:nvPr/>
            </p:nvSpPr>
            <p:spPr>
              <a:xfrm>
                <a:off x="4343867" y="1345299"/>
                <a:ext cx="1297308" cy="1097568"/>
              </a:xfrm>
              <a:prstGeom prst="rect">
                <a:avLst/>
              </a:prstGeom>
              <a:solidFill>
                <a:srgbClr val="002060"/>
              </a:solidFill>
              <a:ln w="571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sz="3200" b="1" dirty="0" smtClean="0">
                    <a:cs typeface="+mn-ea"/>
                    <a:sym typeface="+mn-lt"/>
                  </a:rPr>
                  <a:t>0</a:t>
                </a:r>
                <a:r>
                  <a:rPr lang="en-US" sz="3200" b="1" dirty="0">
                    <a:cs typeface="+mn-ea"/>
                    <a:sym typeface="+mn-lt"/>
                  </a:rPr>
                  <a:t>3</a:t>
                </a:r>
                <a:endParaRPr lang="en-MY" sz="3200" b="1" dirty="0">
                  <a:cs typeface="+mn-ea"/>
                  <a:sym typeface="+mn-lt"/>
                </a:endParaRPr>
              </a:p>
            </p:txBody>
          </p:sp>
          <p:sp>
            <p:nvSpPr>
              <p:cNvPr id="38" name="Right Triangle 7"/>
              <p:cNvSpPr/>
              <p:nvPr/>
            </p:nvSpPr>
            <p:spPr>
              <a:xfrm rot="5400000">
                <a:off x="4267199" y="1268631"/>
                <a:ext cx="455895" cy="455895"/>
              </a:xfrm>
              <a:prstGeom prst="rtTriangle">
                <a:avLst/>
              </a:pr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MY">
                  <a:cs typeface="+mn-ea"/>
                  <a:sym typeface="+mn-lt"/>
                </a:endParaRPr>
              </a:p>
            </p:txBody>
          </p:sp>
        </p:gr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i$ḷíḑê"/>
        <p:cNvGrpSpPr/>
        <p:nvPr/>
      </p:nvGrpSpPr>
      <p:grpSpPr>
        <a:xfrm>
          <a:off x="0" y="0"/>
          <a:ext cx="0" cy="0"/>
          <a:chOff x="0" y="0"/>
          <a:chExt cx="0" cy="0"/>
        </a:xfrm>
      </p:grpSpPr>
      <p:sp>
        <p:nvSpPr>
          <p:cNvPr id="5" name="íšľîḑê"/>
          <p:cNvSpPr>
            <a:spLocks noGrp="1"/>
          </p:cNvSpPr>
          <p:nvPr>
            <p:ph type="title"/>
          </p:nvPr>
        </p:nvSpPr>
        <p:spPr/>
        <p:txBody>
          <a:bodyPr>
            <a:normAutofit/>
          </a:bodyPr>
          <a:lstStyle/>
          <a:p>
            <a:r>
              <a:rPr lang="zh-CN" altLang="en-US" sz="3200" dirty="0"/>
              <a:t>模糊测试技术（</a:t>
            </a:r>
            <a:r>
              <a:rPr lang="en-US" altLang="zh-CN" sz="3200" dirty="0"/>
              <a:t>Fuzzing</a:t>
            </a:r>
            <a:r>
              <a:rPr lang="zh-CN" altLang="en-US" sz="3200" dirty="0"/>
              <a:t>）</a:t>
            </a:r>
            <a:endParaRPr lang="zh-CN" altLang="en-US" sz="3200" dirty="0"/>
          </a:p>
        </p:txBody>
      </p:sp>
      <p:sp>
        <p:nvSpPr>
          <p:cNvPr id="6" name="isliḋê"/>
          <p:cNvSpPr>
            <a:spLocks noGrp="1"/>
          </p:cNvSpPr>
          <p:nvPr>
            <p:ph sz="quarter" idx="4294967295"/>
          </p:nvPr>
        </p:nvSpPr>
        <p:spPr>
          <a:xfrm>
            <a:off x="1413440" y="5214277"/>
            <a:ext cx="9453789" cy="729323"/>
          </a:xfrm>
          <a:prstGeom prst="rect">
            <a:avLst/>
          </a:prstGeom>
        </p:spPr>
        <p:txBody>
          <a:bodyPr>
            <a:normAutofit/>
          </a:bodyPr>
          <a:lstStyle/>
          <a:p>
            <a:pPr marL="0" lvl="0" indent="0">
              <a:buNone/>
            </a:pPr>
            <a:r>
              <a:rPr lang="zh-CN" altLang="en-US" sz="1800" dirty="0" smtClean="0"/>
              <a:t>一、覆盖率</a:t>
            </a:r>
            <a:r>
              <a:rPr lang="zh-CN" altLang="en-US" sz="1800" dirty="0"/>
              <a:t>为导向的模糊测试</a:t>
            </a:r>
            <a:r>
              <a:rPr lang="zh-CN" altLang="en-US" sz="1800" dirty="0" smtClean="0"/>
              <a:t>技术（</a:t>
            </a:r>
            <a:r>
              <a:rPr lang="en-US" altLang="zh-CN" sz="1800" dirty="0" smtClean="0"/>
              <a:t>AFL[2016]</a:t>
            </a:r>
            <a:r>
              <a:rPr lang="zh-CN" altLang="en-US" sz="1800" dirty="0" smtClean="0"/>
              <a:t>、</a:t>
            </a:r>
            <a:r>
              <a:rPr lang="en-US" altLang="zh-CN" sz="1800" dirty="0" err="1" smtClean="0"/>
              <a:t>libfuzzer</a:t>
            </a:r>
            <a:r>
              <a:rPr lang="en-US" altLang="zh-CN" sz="1800" dirty="0" smtClean="0"/>
              <a:t>[2016]</a:t>
            </a:r>
            <a:r>
              <a:rPr lang="zh-CN" altLang="en-US" sz="1800" dirty="0" smtClean="0"/>
              <a:t>、</a:t>
            </a:r>
            <a:r>
              <a:rPr lang="en-US" altLang="zh-CN" sz="1800" dirty="0" err="1" smtClean="0"/>
              <a:t>honggfuzz</a:t>
            </a:r>
            <a:r>
              <a:rPr lang="en-US" altLang="zh-CN" sz="1800" dirty="0" smtClean="0"/>
              <a:t>[2015]</a:t>
            </a:r>
            <a:r>
              <a:rPr lang="zh-CN" altLang="en-US" sz="1800" dirty="0" smtClean="0"/>
              <a:t>等）；</a:t>
            </a:r>
            <a:endParaRPr lang="zh-CN" altLang="en-US" sz="1800" dirty="0"/>
          </a:p>
          <a:p>
            <a:pPr marL="0" lvl="0" indent="0">
              <a:buNone/>
            </a:pPr>
            <a:r>
              <a:rPr lang="zh-CN" altLang="en-US" sz="1800" dirty="0" smtClean="0"/>
              <a:t>二、每</a:t>
            </a:r>
            <a:r>
              <a:rPr lang="zh-CN" altLang="en-US" sz="1800" dirty="0"/>
              <a:t>一部分都有优化</a:t>
            </a:r>
            <a:r>
              <a:rPr lang="zh-CN" altLang="en-US" sz="1800" dirty="0" smtClean="0"/>
              <a:t>空间（</a:t>
            </a:r>
            <a:r>
              <a:rPr lang="en-US" altLang="zh-CN" sz="1800" dirty="0" err="1" smtClean="0"/>
              <a:t>mopt-afl</a:t>
            </a:r>
            <a:r>
              <a:rPr lang="en-US" altLang="zh-CN" sz="1800" dirty="0" smtClean="0"/>
              <a:t> [2019]</a:t>
            </a:r>
            <a:r>
              <a:rPr lang="zh-CN" altLang="en-US" sz="1800" dirty="0" smtClean="0"/>
              <a:t>等）；</a:t>
            </a:r>
            <a:endParaRPr lang="zh-CN" altLang="en-US" sz="1800" dirty="0"/>
          </a:p>
        </p:txBody>
      </p:sp>
      <p:pic>
        <p:nvPicPr>
          <p:cNvPr id="7" name="图片 6"/>
          <p:cNvPicPr>
            <a:picLocks noChangeAspect="1"/>
          </p:cNvPicPr>
          <p:nvPr/>
        </p:nvPicPr>
        <p:blipFill>
          <a:blip r:embed="rId1"/>
          <a:stretch>
            <a:fillRect/>
          </a:stretch>
        </p:blipFill>
        <p:spPr>
          <a:xfrm>
            <a:off x="1323179" y="1584915"/>
            <a:ext cx="9544050" cy="3219450"/>
          </a:xfrm>
          <a:prstGeom prst="rect">
            <a:avLst/>
          </a:prstGeom>
        </p:spPr>
      </p:pic>
    </p:spTree>
    <p:custDataLst>
      <p:tags r:id="rId2"/>
    </p:custData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i$ḷíḑê"/>
        <p:cNvGrpSpPr/>
        <p:nvPr/>
      </p:nvGrpSpPr>
      <p:grpSpPr>
        <a:xfrm>
          <a:off x="0" y="0"/>
          <a:ext cx="0" cy="0"/>
          <a:chOff x="0" y="0"/>
          <a:chExt cx="0" cy="0"/>
        </a:xfrm>
      </p:grpSpPr>
      <p:sp>
        <p:nvSpPr>
          <p:cNvPr id="5" name="íšľîḑê"/>
          <p:cNvSpPr>
            <a:spLocks noGrp="1"/>
          </p:cNvSpPr>
          <p:nvPr>
            <p:ph type="title"/>
          </p:nvPr>
        </p:nvSpPr>
        <p:spPr/>
        <p:txBody>
          <a:bodyPr>
            <a:normAutofit/>
          </a:bodyPr>
          <a:lstStyle/>
          <a:p>
            <a:r>
              <a:rPr lang="zh-CN" altLang="en-US" sz="3200" dirty="0"/>
              <a:t>符号执行技术（</a:t>
            </a:r>
            <a:r>
              <a:rPr lang="en-US" altLang="zh-CN" sz="3200" dirty="0"/>
              <a:t>Symbolic execution</a:t>
            </a:r>
            <a:r>
              <a:rPr lang="zh-CN" altLang="en-US" sz="3200" dirty="0"/>
              <a:t>）</a:t>
            </a:r>
            <a:endParaRPr lang="zh-CN" altLang="en-US" sz="3200" dirty="0"/>
          </a:p>
        </p:txBody>
      </p:sp>
      <p:pic>
        <p:nvPicPr>
          <p:cNvPr id="2" name="图片 1"/>
          <p:cNvPicPr>
            <a:picLocks noChangeAspect="1"/>
          </p:cNvPicPr>
          <p:nvPr/>
        </p:nvPicPr>
        <p:blipFill>
          <a:blip r:embed="rId1"/>
          <a:stretch>
            <a:fillRect/>
          </a:stretch>
        </p:blipFill>
        <p:spPr>
          <a:xfrm>
            <a:off x="276420" y="1971674"/>
            <a:ext cx="3333750" cy="3848100"/>
          </a:xfrm>
          <a:prstGeom prst="rect">
            <a:avLst/>
          </a:prstGeom>
        </p:spPr>
      </p:pic>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4495" y="1612105"/>
            <a:ext cx="8267505" cy="4567238"/>
          </a:xfrm>
          <a:prstGeom prst="rect">
            <a:avLst/>
          </a:prstGeom>
        </p:spPr>
      </p:pic>
      <p:cxnSp>
        <p:nvCxnSpPr>
          <p:cNvPr id="13" name="直接箭头连接符 12"/>
          <p:cNvCxnSpPr/>
          <p:nvPr/>
        </p:nvCxnSpPr>
        <p:spPr>
          <a:xfrm>
            <a:off x="1562100" y="2724150"/>
            <a:ext cx="5867400" cy="142875"/>
          </a:xfrm>
          <a:prstGeom prst="straightConnector1">
            <a:avLst/>
          </a:prstGeom>
          <a:ln w="38100">
            <a:headEnd type="oval" w="med" len="med"/>
            <a:tailEnd type="triangle" w="med" len="med"/>
          </a:ln>
        </p:spPr>
        <p:style>
          <a:lnRef idx="1">
            <a:schemeClr val="accent3"/>
          </a:lnRef>
          <a:fillRef idx="0">
            <a:schemeClr val="accent3"/>
          </a:fillRef>
          <a:effectRef idx="0">
            <a:schemeClr val="accent3"/>
          </a:effectRef>
          <a:fontRef idx="minor">
            <a:schemeClr val="tx1"/>
          </a:fontRef>
        </p:style>
      </p:cxnSp>
      <p:cxnSp>
        <p:nvCxnSpPr>
          <p:cNvPr id="16" name="直接箭头连接符 15"/>
          <p:cNvCxnSpPr/>
          <p:nvPr/>
        </p:nvCxnSpPr>
        <p:spPr>
          <a:xfrm>
            <a:off x="1562100" y="3667124"/>
            <a:ext cx="3943350" cy="142875"/>
          </a:xfrm>
          <a:prstGeom prst="straightConnector1">
            <a:avLst/>
          </a:prstGeom>
          <a:ln w="38100">
            <a:headEnd type="oval" w="med" len="med"/>
            <a:tailEnd type="triangle" w="med" len="med"/>
          </a:ln>
        </p:spPr>
        <p:style>
          <a:lnRef idx="1">
            <a:schemeClr val="accent3"/>
          </a:lnRef>
          <a:fillRef idx="0">
            <a:schemeClr val="accent3"/>
          </a:fillRef>
          <a:effectRef idx="0">
            <a:schemeClr val="accent3"/>
          </a:effectRef>
          <a:fontRef idx="minor">
            <a:schemeClr val="tx1"/>
          </a:fontRef>
        </p:style>
      </p:cxnSp>
      <p:cxnSp>
        <p:nvCxnSpPr>
          <p:cNvPr id="18" name="直接箭头连接符 17"/>
          <p:cNvCxnSpPr/>
          <p:nvPr/>
        </p:nvCxnSpPr>
        <p:spPr>
          <a:xfrm flipV="1">
            <a:off x="2162175" y="3895724"/>
            <a:ext cx="6296025" cy="238126"/>
          </a:xfrm>
          <a:prstGeom prst="straightConnector1">
            <a:avLst/>
          </a:prstGeom>
          <a:ln w="38100">
            <a:headEnd type="oval" w="med" len="med"/>
            <a:tailEnd type="triangle" w="med" len="med"/>
          </a:ln>
        </p:spPr>
        <p:style>
          <a:lnRef idx="1">
            <a:schemeClr val="accent3"/>
          </a:lnRef>
          <a:fillRef idx="0">
            <a:schemeClr val="accent3"/>
          </a:fillRef>
          <a:effectRef idx="0">
            <a:schemeClr val="accent3"/>
          </a:effectRef>
          <a:fontRef idx="minor">
            <a:schemeClr val="tx1"/>
          </a:fontRef>
        </p:style>
      </p:cxnSp>
      <p:sp>
        <p:nvSpPr>
          <p:cNvPr id="3" name="矩形 2"/>
          <p:cNvSpPr/>
          <p:nvPr/>
        </p:nvSpPr>
        <p:spPr>
          <a:xfrm>
            <a:off x="0" y="6560608"/>
            <a:ext cx="3468963" cy="307777"/>
          </a:xfrm>
          <a:prstGeom prst="rect">
            <a:avLst/>
          </a:prstGeom>
        </p:spPr>
        <p:txBody>
          <a:bodyPr wrap="none">
            <a:spAutoFit/>
          </a:bodyPr>
          <a:lstStyle/>
          <a:p>
            <a:r>
              <a:rPr lang="zh-CN" altLang="en-US" sz="1400" dirty="0"/>
              <a:t>https://www.jianshu.com/p/2ba973c4b0cc</a:t>
            </a:r>
            <a:endParaRPr lang="zh-CN" altLang="en-US" sz="1400" dirty="0"/>
          </a:p>
        </p:txBody>
      </p:sp>
    </p:spTree>
    <p:custDataLst>
      <p:tags r:id="rId3"/>
    </p:custDataLst>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i$ḷíḑê"/>
        <p:cNvGrpSpPr/>
        <p:nvPr/>
      </p:nvGrpSpPr>
      <p:grpSpPr>
        <a:xfrm>
          <a:off x="0" y="0"/>
          <a:ext cx="0" cy="0"/>
          <a:chOff x="0" y="0"/>
          <a:chExt cx="0" cy="0"/>
        </a:xfrm>
      </p:grpSpPr>
      <p:sp>
        <p:nvSpPr>
          <p:cNvPr id="5" name="íšľîḑê"/>
          <p:cNvSpPr>
            <a:spLocks noGrp="1"/>
          </p:cNvSpPr>
          <p:nvPr>
            <p:ph type="title"/>
          </p:nvPr>
        </p:nvSpPr>
        <p:spPr/>
        <p:txBody>
          <a:bodyPr>
            <a:normAutofit/>
          </a:bodyPr>
          <a:lstStyle/>
          <a:p>
            <a:r>
              <a:rPr lang="zh-CN" altLang="en-US" sz="3200" dirty="0"/>
              <a:t>混合模糊测试技术（</a:t>
            </a:r>
            <a:r>
              <a:rPr lang="en-US" altLang="zh-CN" sz="3200" dirty="0"/>
              <a:t>Hybrid fuzzing</a:t>
            </a:r>
            <a:r>
              <a:rPr lang="zh-CN" altLang="en-US" sz="3200" dirty="0"/>
              <a:t>）</a:t>
            </a:r>
            <a:endParaRPr lang="zh-CN" altLang="en-US" sz="3200" dirty="0"/>
          </a:p>
        </p:txBody>
      </p:sp>
      <p:graphicFrame>
        <p:nvGraphicFramePr>
          <p:cNvPr id="4" name="表格 3"/>
          <p:cNvGraphicFramePr>
            <a:graphicFrameLocks noGrp="1"/>
          </p:cNvGraphicFramePr>
          <p:nvPr>
            <p:custDataLst>
              <p:tags r:id="rId1"/>
            </p:custDataLst>
          </p:nvPr>
        </p:nvGraphicFramePr>
        <p:xfrm>
          <a:off x="1274019" y="2416034"/>
          <a:ext cx="9632066" cy="2872062"/>
        </p:xfrm>
        <a:graphic>
          <a:graphicData uri="http://schemas.openxmlformats.org/drawingml/2006/table">
            <a:tbl>
              <a:tblPr firstRow="1" bandRow="1">
                <a:tableStyleId>{5C22544A-7EE6-4342-B048-85BDC9FD1C3A}</a:tableStyleId>
              </a:tblPr>
              <a:tblGrid>
                <a:gridCol w="4816033"/>
                <a:gridCol w="4816033"/>
              </a:tblGrid>
              <a:tr h="987037">
                <a:tc>
                  <a:txBody>
                    <a:bodyPr/>
                    <a:lstStyle/>
                    <a:p>
                      <a:pPr algn="ctr"/>
                      <a:r>
                        <a:rPr lang="zh-CN" altLang="en-US" sz="2100" dirty="0" smtClean="0"/>
                        <a:t>模糊测试</a:t>
                      </a:r>
                      <a:endParaRPr lang="zh-CN" altLang="en-US" sz="2100" dirty="0"/>
                    </a:p>
                  </a:txBody>
                  <a:tcPr marL="108361" marR="108361" marT="54180" marB="54180" anchor="ctr"/>
                </a:tc>
                <a:tc>
                  <a:txBody>
                    <a:bodyPr/>
                    <a:lstStyle/>
                    <a:p>
                      <a:pPr algn="ctr"/>
                      <a:r>
                        <a:rPr lang="zh-CN" altLang="en-US" sz="2100" dirty="0" smtClean="0"/>
                        <a:t>符号执行</a:t>
                      </a:r>
                      <a:endParaRPr lang="zh-CN" altLang="en-US" sz="2100" dirty="0"/>
                    </a:p>
                  </a:txBody>
                  <a:tcPr marL="108361" marR="108361" marT="54180" marB="54180" anchor="ctr"/>
                </a:tc>
              </a:tr>
              <a:tr h="987789">
                <a:tc>
                  <a:txBody>
                    <a:bodyPr/>
                    <a:lstStyle/>
                    <a:p>
                      <a:pPr algn="ctr"/>
                      <a:r>
                        <a:rPr lang="zh-CN" altLang="en-US" sz="2100" dirty="0" smtClean="0"/>
                        <a:t>路径不全面，靠覆盖率反馈</a:t>
                      </a:r>
                      <a:endParaRPr lang="zh-CN" altLang="en-US" sz="2100" dirty="0"/>
                    </a:p>
                  </a:txBody>
                  <a:tcPr marL="108361" marR="108361" marT="54180" marB="54180" anchor="ctr"/>
                </a:tc>
                <a:tc>
                  <a:txBody>
                    <a:bodyPr/>
                    <a:lstStyle/>
                    <a:p>
                      <a:pPr algn="ctr"/>
                      <a:r>
                        <a:rPr lang="zh-CN" altLang="en-US" sz="2100" dirty="0" smtClean="0"/>
                        <a:t>面面俱到，计算炸裂</a:t>
                      </a:r>
                      <a:endParaRPr lang="zh-CN" altLang="en-US" sz="2100" dirty="0"/>
                    </a:p>
                  </a:txBody>
                  <a:tcPr marL="108361" marR="108361" marT="54180" marB="54180" anchor="ctr"/>
                </a:tc>
              </a:tr>
              <a:tr h="897236">
                <a:tc>
                  <a:txBody>
                    <a:bodyPr/>
                    <a:lstStyle/>
                    <a:p>
                      <a:pPr algn="ctr"/>
                      <a:r>
                        <a:rPr lang="zh-CN" altLang="en-US" sz="2100" dirty="0" smtClean="0"/>
                        <a:t>变异过程快速多变</a:t>
                      </a:r>
                      <a:endParaRPr lang="zh-CN" altLang="en-US" sz="2100" dirty="0"/>
                    </a:p>
                  </a:txBody>
                  <a:tcPr marL="108361" marR="108361" marT="54180" marB="54180" anchor="ctr"/>
                </a:tc>
                <a:tc>
                  <a:txBody>
                    <a:bodyPr/>
                    <a:lstStyle/>
                    <a:p>
                      <a:pPr algn="ctr"/>
                      <a:r>
                        <a:rPr lang="zh-CN" altLang="en-US" sz="2100" dirty="0" smtClean="0"/>
                        <a:t>快速提高覆盖率，更可靠</a:t>
                      </a:r>
                      <a:endParaRPr lang="zh-CN" altLang="en-US" sz="2100" dirty="0"/>
                    </a:p>
                  </a:txBody>
                  <a:tcPr marL="108361" marR="108361" marT="54180" marB="54180" anchor="ctr"/>
                </a:tc>
              </a:tr>
            </a:tbl>
          </a:graphicData>
        </a:graphic>
      </p:graphicFrame>
      <p:sp>
        <p:nvSpPr>
          <p:cNvPr id="8" name="thumb-down_109806"/>
          <p:cNvSpPr>
            <a:spLocks noChangeAspect="1"/>
          </p:cNvSpPr>
          <p:nvPr/>
        </p:nvSpPr>
        <p:spPr bwMode="auto">
          <a:xfrm>
            <a:off x="5723845" y="3659052"/>
            <a:ext cx="722505" cy="581608"/>
          </a:xfrm>
          <a:custGeom>
            <a:avLst/>
            <a:gdLst>
              <a:gd name="connsiteX0" fmla="*/ 54388 w 608415"/>
              <a:gd name="connsiteY0" fmla="*/ 11361 h 489767"/>
              <a:gd name="connsiteX1" fmla="*/ 129671 w 608415"/>
              <a:gd name="connsiteY1" fmla="*/ 11361 h 489767"/>
              <a:gd name="connsiteX2" fmla="*/ 183445 w 608415"/>
              <a:gd name="connsiteY2" fmla="*/ 57540 h 489767"/>
              <a:gd name="connsiteX3" fmla="*/ 183752 w 608415"/>
              <a:gd name="connsiteY3" fmla="*/ 57387 h 489767"/>
              <a:gd name="connsiteX4" fmla="*/ 183752 w 608415"/>
              <a:gd name="connsiteY4" fmla="*/ 352717 h 489767"/>
              <a:gd name="connsiteX5" fmla="*/ 129671 w 608415"/>
              <a:gd name="connsiteY5" fmla="*/ 401658 h 489767"/>
              <a:gd name="connsiteX6" fmla="*/ 54388 w 608415"/>
              <a:gd name="connsiteY6" fmla="*/ 401658 h 489767"/>
              <a:gd name="connsiteX7" fmla="*/ 0 w 608415"/>
              <a:gd name="connsiteY7" fmla="*/ 347194 h 489767"/>
              <a:gd name="connsiteX8" fmla="*/ 0 w 608415"/>
              <a:gd name="connsiteY8" fmla="*/ 65671 h 489767"/>
              <a:gd name="connsiteX9" fmla="*/ 54388 w 608415"/>
              <a:gd name="connsiteY9" fmla="*/ 11361 h 489767"/>
              <a:gd name="connsiteX10" fmla="*/ 340648 w 608415"/>
              <a:gd name="connsiteY10" fmla="*/ 0 h 489767"/>
              <a:gd name="connsiteX11" fmla="*/ 501954 w 608415"/>
              <a:gd name="connsiteY11" fmla="*/ 0 h 489767"/>
              <a:gd name="connsiteX12" fmla="*/ 543739 w 608415"/>
              <a:gd name="connsiteY12" fmla="*/ 41574 h 489767"/>
              <a:gd name="connsiteX13" fmla="*/ 543739 w 608415"/>
              <a:gd name="connsiteY13" fmla="*/ 44949 h 489767"/>
              <a:gd name="connsiteX14" fmla="*/ 501954 w 608415"/>
              <a:gd name="connsiteY14" fmla="*/ 86522 h 489767"/>
              <a:gd name="connsiteX15" fmla="*/ 536519 w 608415"/>
              <a:gd name="connsiteY15" fmla="*/ 86522 h 489767"/>
              <a:gd name="connsiteX16" fmla="*/ 578305 w 608415"/>
              <a:gd name="connsiteY16" fmla="*/ 128250 h 489767"/>
              <a:gd name="connsiteX17" fmla="*/ 578305 w 608415"/>
              <a:gd name="connsiteY17" fmla="*/ 131471 h 489767"/>
              <a:gd name="connsiteX18" fmla="*/ 536519 w 608415"/>
              <a:gd name="connsiteY18" fmla="*/ 173198 h 489767"/>
              <a:gd name="connsiteX19" fmla="*/ 566629 w 608415"/>
              <a:gd name="connsiteY19" fmla="*/ 173198 h 489767"/>
              <a:gd name="connsiteX20" fmla="*/ 608415 w 608415"/>
              <a:gd name="connsiteY20" fmla="*/ 214926 h 489767"/>
              <a:gd name="connsiteX21" fmla="*/ 608415 w 608415"/>
              <a:gd name="connsiteY21" fmla="*/ 218147 h 489767"/>
              <a:gd name="connsiteX22" fmla="*/ 566629 w 608415"/>
              <a:gd name="connsiteY22" fmla="*/ 259874 h 489767"/>
              <a:gd name="connsiteX23" fmla="*/ 608415 w 608415"/>
              <a:gd name="connsiteY23" fmla="*/ 301601 h 489767"/>
              <a:gd name="connsiteX24" fmla="*/ 608415 w 608415"/>
              <a:gd name="connsiteY24" fmla="*/ 303596 h 489767"/>
              <a:gd name="connsiteX25" fmla="*/ 566629 w 608415"/>
              <a:gd name="connsiteY25" fmla="*/ 344556 h 489767"/>
              <a:gd name="connsiteX26" fmla="*/ 402251 w 608415"/>
              <a:gd name="connsiteY26" fmla="*/ 344556 h 489767"/>
              <a:gd name="connsiteX27" fmla="*/ 459246 w 608415"/>
              <a:gd name="connsiteY27" fmla="*/ 406380 h 489767"/>
              <a:gd name="connsiteX28" fmla="*/ 470153 w 608415"/>
              <a:gd name="connsiteY28" fmla="*/ 471578 h 489767"/>
              <a:gd name="connsiteX29" fmla="*/ 418382 w 608415"/>
              <a:gd name="connsiteY29" fmla="*/ 482624 h 489767"/>
              <a:gd name="connsiteX30" fmla="*/ 299016 w 608415"/>
              <a:gd name="connsiteY30" fmla="*/ 401931 h 489767"/>
              <a:gd name="connsiteX31" fmla="*/ 216212 w 608415"/>
              <a:gd name="connsiteY31" fmla="*/ 365266 h 489767"/>
              <a:gd name="connsiteX32" fmla="*/ 216212 w 608415"/>
              <a:gd name="connsiteY32" fmla="*/ 41267 h 489767"/>
              <a:gd name="connsiteX33" fmla="*/ 261531 w 608415"/>
              <a:gd name="connsiteY33" fmla="*/ 18562 h 489767"/>
              <a:gd name="connsiteX34" fmla="*/ 340648 w 608415"/>
              <a:gd name="connsiteY34" fmla="*/ 0 h 489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608415" h="489767">
                <a:moveTo>
                  <a:pt x="54388" y="11361"/>
                </a:moveTo>
                <a:lnTo>
                  <a:pt x="129671" y="11361"/>
                </a:lnTo>
                <a:cubicBezTo>
                  <a:pt x="156865" y="11361"/>
                  <a:pt x="179604" y="31459"/>
                  <a:pt x="183445" y="57540"/>
                </a:cubicBezTo>
                <a:lnTo>
                  <a:pt x="183752" y="57387"/>
                </a:lnTo>
                <a:lnTo>
                  <a:pt x="183752" y="352717"/>
                </a:lnTo>
                <a:cubicBezTo>
                  <a:pt x="180987" y="380026"/>
                  <a:pt x="157787" y="401658"/>
                  <a:pt x="129671" y="401658"/>
                </a:cubicBezTo>
                <a:lnTo>
                  <a:pt x="54388" y="401658"/>
                </a:lnTo>
                <a:cubicBezTo>
                  <a:pt x="24429" y="401658"/>
                  <a:pt x="0" y="377264"/>
                  <a:pt x="0" y="347194"/>
                </a:cubicBezTo>
                <a:lnTo>
                  <a:pt x="0" y="65671"/>
                </a:lnTo>
                <a:cubicBezTo>
                  <a:pt x="0" y="35755"/>
                  <a:pt x="24429" y="11361"/>
                  <a:pt x="54388" y="11361"/>
                </a:cubicBezTo>
                <a:close/>
                <a:moveTo>
                  <a:pt x="340648" y="0"/>
                </a:moveTo>
                <a:lnTo>
                  <a:pt x="501954" y="0"/>
                </a:lnTo>
                <a:cubicBezTo>
                  <a:pt x="524997" y="0"/>
                  <a:pt x="543739" y="18716"/>
                  <a:pt x="543739" y="41574"/>
                </a:cubicBezTo>
                <a:lnTo>
                  <a:pt x="543739" y="44949"/>
                </a:lnTo>
                <a:cubicBezTo>
                  <a:pt x="543739" y="67807"/>
                  <a:pt x="524997" y="86522"/>
                  <a:pt x="501954" y="86522"/>
                </a:cubicBezTo>
                <a:lnTo>
                  <a:pt x="536519" y="86522"/>
                </a:lnTo>
                <a:cubicBezTo>
                  <a:pt x="559409" y="86522"/>
                  <a:pt x="578305" y="105392"/>
                  <a:pt x="578305" y="128250"/>
                </a:cubicBezTo>
                <a:lnTo>
                  <a:pt x="578305" y="131471"/>
                </a:lnTo>
                <a:cubicBezTo>
                  <a:pt x="578305" y="154483"/>
                  <a:pt x="559409" y="173198"/>
                  <a:pt x="536519" y="173198"/>
                </a:cubicBezTo>
                <a:lnTo>
                  <a:pt x="566629" y="173198"/>
                </a:lnTo>
                <a:cubicBezTo>
                  <a:pt x="589673" y="173198"/>
                  <a:pt x="608415" y="192068"/>
                  <a:pt x="608415" y="214926"/>
                </a:cubicBezTo>
                <a:lnTo>
                  <a:pt x="608415" y="218147"/>
                </a:lnTo>
                <a:cubicBezTo>
                  <a:pt x="608415" y="241158"/>
                  <a:pt x="589673" y="259874"/>
                  <a:pt x="566629" y="259874"/>
                </a:cubicBezTo>
                <a:cubicBezTo>
                  <a:pt x="589673" y="259874"/>
                  <a:pt x="608415" y="278744"/>
                  <a:pt x="608415" y="301601"/>
                </a:cubicBezTo>
                <a:lnTo>
                  <a:pt x="608415" y="303596"/>
                </a:lnTo>
                <a:cubicBezTo>
                  <a:pt x="608415" y="326607"/>
                  <a:pt x="589673" y="344709"/>
                  <a:pt x="566629" y="344556"/>
                </a:cubicBezTo>
                <a:lnTo>
                  <a:pt x="402251" y="344556"/>
                </a:lnTo>
                <a:lnTo>
                  <a:pt x="459246" y="406380"/>
                </a:lnTo>
                <a:cubicBezTo>
                  <a:pt x="474762" y="423255"/>
                  <a:pt x="479678" y="452556"/>
                  <a:pt x="470153" y="471578"/>
                </a:cubicBezTo>
                <a:cubicBezTo>
                  <a:pt x="460629" y="490448"/>
                  <a:pt x="437431" y="495510"/>
                  <a:pt x="418382" y="482624"/>
                </a:cubicBezTo>
                <a:lnTo>
                  <a:pt x="299016" y="401931"/>
                </a:lnTo>
                <a:cubicBezTo>
                  <a:pt x="279966" y="389044"/>
                  <a:pt x="237873" y="372630"/>
                  <a:pt x="216212" y="365266"/>
                </a:cubicBezTo>
                <a:lnTo>
                  <a:pt x="216212" y="41267"/>
                </a:lnTo>
                <a:lnTo>
                  <a:pt x="261531" y="18562"/>
                </a:lnTo>
                <a:cubicBezTo>
                  <a:pt x="282117" y="8284"/>
                  <a:pt x="317604" y="0"/>
                  <a:pt x="340648" y="0"/>
                </a:cubicBezTo>
                <a:close/>
              </a:path>
            </a:pathLst>
          </a:custGeom>
          <a:solidFill>
            <a:schemeClr val="accent1"/>
          </a:solidFill>
          <a:ln>
            <a:noFill/>
          </a:ln>
        </p:spPr>
      </p:sp>
      <p:sp>
        <p:nvSpPr>
          <p:cNvPr id="9" name="like-filled-hand_59222"/>
          <p:cNvSpPr>
            <a:spLocks noChangeAspect="1"/>
          </p:cNvSpPr>
          <p:nvPr/>
        </p:nvSpPr>
        <p:spPr bwMode="auto">
          <a:xfrm>
            <a:off x="5744059" y="4495299"/>
            <a:ext cx="702291" cy="722506"/>
          </a:xfrm>
          <a:custGeom>
            <a:avLst/>
            <a:gdLst>
              <a:gd name="connsiteX0" fmla="*/ 66060 w 583641"/>
              <a:gd name="connsiteY0" fmla="*/ 467089 h 600440"/>
              <a:gd name="connsiteX1" fmla="*/ 40232 w 583641"/>
              <a:gd name="connsiteY1" fmla="*/ 492873 h 600440"/>
              <a:gd name="connsiteX2" fmla="*/ 66060 w 583641"/>
              <a:gd name="connsiteY2" fmla="*/ 519152 h 600440"/>
              <a:gd name="connsiteX3" fmla="*/ 92384 w 583641"/>
              <a:gd name="connsiteY3" fmla="*/ 492873 h 600440"/>
              <a:gd name="connsiteX4" fmla="*/ 66060 w 583641"/>
              <a:gd name="connsiteY4" fmla="*/ 467089 h 600440"/>
              <a:gd name="connsiteX5" fmla="*/ 13411 w 583641"/>
              <a:gd name="connsiteY5" fmla="*/ 176530 h 600440"/>
              <a:gd name="connsiteX6" fmla="*/ 119205 w 583641"/>
              <a:gd name="connsiteY6" fmla="*/ 176530 h 600440"/>
              <a:gd name="connsiteX7" fmla="*/ 132616 w 583641"/>
              <a:gd name="connsiteY7" fmla="*/ 189918 h 600440"/>
              <a:gd name="connsiteX8" fmla="*/ 132616 w 583641"/>
              <a:gd name="connsiteY8" fmla="*/ 532539 h 600440"/>
              <a:gd name="connsiteX9" fmla="*/ 119205 w 583641"/>
              <a:gd name="connsiteY9" fmla="*/ 545927 h 600440"/>
              <a:gd name="connsiteX10" fmla="*/ 13411 w 583641"/>
              <a:gd name="connsiteY10" fmla="*/ 545927 h 600440"/>
              <a:gd name="connsiteX11" fmla="*/ 0 w 583641"/>
              <a:gd name="connsiteY11" fmla="*/ 532539 h 600440"/>
              <a:gd name="connsiteX12" fmla="*/ 0 w 583641"/>
              <a:gd name="connsiteY12" fmla="*/ 189918 h 600440"/>
              <a:gd name="connsiteX13" fmla="*/ 13411 w 583641"/>
              <a:gd name="connsiteY13" fmla="*/ 176530 h 600440"/>
              <a:gd name="connsiteX14" fmla="*/ 425032 w 583641"/>
              <a:gd name="connsiteY14" fmla="*/ 0 h 600440"/>
              <a:gd name="connsiteX15" fmla="*/ 455817 w 583641"/>
              <a:gd name="connsiteY15" fmla="*/ 17354 h 600440"/>
              <a:gd name="connsiteX16" fmla="*/ 432976 w 583641"/>
              <a:gd name="connsiteY16" fmla="*/ 206262 h 600440"/>
              <a:gd name="connsiteX17" fmla="*/ 461279 w 583641"/>
              <a:gd name="connsiteY17" fmla="*/ 203287 h 600440"/>
              <a:gd name="connsiteX18" fmla="*/ 579952 w 583641"/>
              <a:gd name="connsiteY18" fmla="*/ 351538 h 600440"/>
              <a:gd name="connsiteX19" fmla="*/ 540726 w 583641"/>
              <a:gd name="connsiteY19" fmla="*/ 554329 h 600440"/>
              <a:gd name="connsiteX20" fmla="*/ 421556 w 583641"/>
              <a:gd name="connsiteY20" fmla="*/ 600440 h 600440"/>
              <a:gd name="connsiteX21" fmla="*/ 181728 w 583641"/>
              <a:gd name="connsiteY21" fmla="*/ 529537 h 600440"/>
              <a:gd name="connsiteX22" fmla="*/ 174776 w 583641"/>
              <a:gd name="connsiteY22" fmla="*/ 517638 h 600440"/>
              <a:gd name="connsiteX23" fmla="*/ 174776 w 583641"/>
              <a:gd name="connsiteY23" fmla="*/ 208245 h 600440"/>
              <a:gd name="connsiteX24" fmla="*/ 185700 w 583641"/>
              <a:gd name="connsiteY24" fmla="*/ 194858 h 600440"/>
              <a:gd name="connsiteX25" fmla="*/ 355020 w 583641"/>
              <a:gd name="connsiteY25" fmla="*/ 71398 h 600440"/>
              <a:gd name="connsiteX26" fmla="*/ 425032 w 583641"/>
              <a:gd name="connsiteY26" fmla="*/ 0 h 600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83641" h="600440">
                <a:moveTo>
                  <a:pt x="66060" y="467089"/>
                </a:moveTo>
                <a:cubicBezTo>
                  <a:pt x="51656" y="467089"/>
                  <a:pt x="40232" y="478989"/>
                  <a:pt x="40232" y="492873"/>
                </a:cubicBezTo>
                <a:cubicBezTo>
                  <a:pt x="40232" y="507252"/>
                  <a:pt x="51656" y="519152"/>
                  <a:pt x="66060" y="519152"/>
                </a:cubicBezTo>
                <a:cubicBezTo>
                  <a:pt x="80464" y="519152"/>
                  <a:pt x="92384" y="507252"/>
                  <a:pt x="92384" y="492873"/>
                </a:cubicBezTo>
                <a:cubicBezTo>
                  <a:pt x="92384" y="478989"/>
                  <a:pt x="80464" y="467089"/>
                  <a:pt x="66060" y="467089"/>
                </a:cubicBezTo>
                <a:close/>
                <a:moveTo>
                  <a:pt x="13411" y="176530"/>
                </a:moveTo>
                <a:lnTo>
                  <a:pt x="119205" y="176530"/>
                </a:lnTo>
                <a:cubicBezTo>
                  <a:pt x="126656" y="176530"/>
                  <a:pt x="132616" y="182480"/>
                  <a:pt x="132616" y="189918"/>
                </a:cubicBezTo>
                <a:lnTo>
                  <a:pt x="132616" y="532539"/>
                </a:lnTo>
                <a:cubicBezTo>
                  <a:pt x="132616" y="539977"/>
                  <a:pt x="126656" y="545927"/>
                  <a:pt x="119205" y="545927"/>
                </a:cubicBezTo>
                <a:lnTo>
                  <a:pt x="13411" y="545927"/>
                </a:lnTo>
                <a:cubicBezTo>
                  <a:pt x="5960" y="545927"/>
                  <a:pt x="0" y="539977"/>
                  <a:pt x="0" y="532539"/>
                </a:cubicBezTo>
                <a:lnTo>
                  <a:pt x="0" y="189918"/>
                </a:lnTo>
                <a:cubicBezTo>
                  <a:pt x="0" y="182480"/>
                  <a:pt x="5960" y="176530"/>
                  <a:pt x="13411" y="176530"/>
                </a:cubicBezTo>
                <a:close/>
                <a:moveTo>
                  <a:pt x="425032" y="0"/>
                </a:moveTo>
                <a:cubicBezTo>
                  <a:pt x="437445" y="0"/>
                  <a:pt x="448369" y="6446"/>
                  <a:pt x="455817" y="17354"/>
                </a:cubicBezTo>
                <a:cubicBezTo>
                  <a:pt x="477168" y="49582"/>
                  <a:pt x="468727" y="118501"/>
                  <a:pt x="432976" y="206262"/>
                </a:cubicBezTo>
                <a:cubicBezTo>
                  <a:pt x="442411" y="204279"/>
                  <a:pt x="451845" y="203287"/>
                  <a:pt x="461279" y="203287"/>
                </a:cubicBezTo>
                <a:cubicBezTo>
                  <a:pt x="499513" y="203287"/>
                  <a:pt x="565552" y="222624"/>
                  <a:pt x="579952" y="351538"/>
                </a:cubicBezTo>
                <a:cubicBezTo>
                  <a:pt x="590876" y="445248"/>
                  <a:pt x="577469" y="513671"/>
                  <a:pt x="540726" y="554329"/>
                </a:cubicBezTo>
                <a:cubicBezTo>
                  <a:pt x="513416" y="585069"/>
                  <a:pt x="473196" y="600440"/>
                  <a:pt x="421556" y="600440"/>
                </a:cubicBezTo>
                <a:cubicBezTo>
                  <a:pt x="319269" y="600440"/>
                  <a:pt x="203575" y="541437"/>
                  <a:pt x="181728" y="529537"/>
                </a:cubicBezTo>
                <a:cubicBezTo>
                  <a:pt x="177259" y="527058"/>
                  <a:pt x="174776" y="522596"/>
                  <a:pt x="174776" y="517638"/>
                </a:cubicBezTo>
                <a:lnTo>
                  <a:pt x="174776" y="208245"/>
                </a:lnTo>
                <a:cubicBezTo>
                  <a:pt x="174776" y="201799"/>
                  <a:pt x="179245" y="195850"/>
                  <a:pt x="185700" y="194858"/>
                </a:cubicBezTo>
                <a:cubicBezTo>
                  <a:pt x="208541" y="190891"/>
                  <a:pt x="324731" y="165604"/>
                  <a:pt x="355020" y="71398"/>
                </a:cubicBezTo>
                <a:cubicBezTo>
                  <a:pt x="368426" y="29253"/>
                  <a:pt x="397226" y="0"/>
                  <a:pt x="425032" y="0"/>
                </a:cubicBezTo>
                <a:close/>
              </a:path>
            </a:pathLst>
          </a:custGeom>
          <a:solidFill>
            <a:schemeClr val="accent1"/>
          </a:solidFill>
          <a:ln>
            <a:noFill/>
          </a:ln>
        </p:spPr>
      </p:sp>
      <p:sp>
        <p:nvSpPr>
          <p:cNvPr id="3" name="文本框 2"/>
          <p:cNvSpPr txBox="1"/>
          <p:nvPr/>
        </p:nvSpPr>
        <p:spPr>
          <a:xfrm>
            <a:off x="3486245" y="1690688"/>
            <a:ext cx="5920210" cy="523220"/>
          </a:xfrm>
          <a:prstGeom prst="rect">
            <a:avLst/>
          </a:prstGeom>
          <a:noFill/>
        </p:spPr>
        <p:txBody>
          <a:bodyPr wrap="none" rtlCol="0" anchor="t">
            <a:spAutoFit/>
          </a:bodyPr>
          <a:lstStyle/>
          <a:p>
            <a:r>
              <a:rPr lang="zh-CN" altLang="en-US" sz="2800" b="1" dirty="0" smtClean="0">
                <a:sym typeface="+mn-ea"/>
              </a:rPr>
              <a:t>混合模糊测试 </a:t>
            </a:r>
            <a:r>
              <a:rPr lang="en-US" altLang="zh-CN" sz="2800" b="1" dirty="0" smtClean="0">
                <a:sym typeface="+mn-ea"/>
              </a:rPr>
              <a:t>= </a:t>
            </a:r>
            <a:r>
              <a:rPr lang="zh-CN" altLang="en-US" sz="2800" b="1" dirty="0" smtClean="0">
                <a:sym typeface="+mn-ea"/>
              </a:rPr>
              <a:t>模糊测试 </a:t>
            </a:r>
            <a:r>
              <a:rPr lang="en-US" altLang="zh-CN" sz="2800" b="1" dirty="0" smtClean="0">
                <a:sym typeface="+mn-ea"/>
              </a:rPr>
              <a:t>+ </a:t>
            </a:r>
            <a:r>
              <a:rPr lang="zh-CN" altLang="en-US" sz="2800" b="1" dirty="0" smtClean="0">
                <a:sym typeface="+mn-ea"/>
              </a:rPr>
              <a:t>符号执行</a:t>
            </a:r>
            <a:endParaRPr lang="zh-CN" altLang="en-US" sz="2800" b="1" dirty="0" smtClean="0">
              <a:sym typeface="+mn-ea"/>
            </a:endParaRPr>
          </a:p>
        </p:txBody>
      </p:sp>
      <p:sp>
        <p:nvSpPr>
          <p:cNvPr id="6" name="矩形 5"/>
          <p:cNvSpPr/>
          <p:nvPr/>
        </p:nvSpPr>
        <p:spPr>
          <a:xfrm>
            <a:off x="0" y="6334780"/>
            <a:ext cx="8494776" cy="523220"/>
          </a:xfrm>
          <a:prstGeom prst="rect">
            <a:avLst/>
          </a:prstGeom>
        </p:spPr>
        <p:txBody>
          <a:bodyPr wrap="square">
            <a:spAutoFit/>
          </a:bodyPr>
          <a:lstStyle/>
          <a:p>
            <a:r>
              <a:rPr lang="zh-CN" altLang="en-US" sz="1400" dirty="0"/>
              <a:t> Yun, S. Lee, M. Xu, Y. Jang, and T. Kim, “QSYM : A practical concolic execution engine tailored for hybrid fuzzing,” in 27th USENIX Security Symposium (USENIX Security 18</a:t>
            </a:r>
            <a:r>
              <a:rPr lang="zh-CN" altLang="en-US" sz="1400" dirty="0" smtClean="0"/>
              <a:t>). </a:t>
            </a:r>
            <a:r>
              <a:rPr lang="en-US" altLang="zh-CN" sz="1400" dirty="0" smtClean="0"/>
              <a:t> </a:t>
            </a:r>
            <a:r>
              <a:rPr lang="en-US" altLang="zh-CN" sz="1400" dirty="0"/>
              <a:t>Baltimore, MD: USENIX Association, 2018, pp. 745–761.</a:t>
            </a:r>
            <a:endParaRPr lang="zh-CN" altLang="en-US" sz="1400" dirty="0"/>
          </a:p>
        </p:txBody>
      </p:sp>
    </p:spTree>
    <p:custDataLst>
      <p:tags r:id="rId2"/>
    </p:custDataLst>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图片 25"/>
          <p:cNvPicPr>
            <a:picLocks noChangeAspect="1"/>
          </p:cNvPicPr>
          <p:nvPr/>
        </p:nvPicPr>
        <p:blipFill rotWithShape="1">
          <a:blip r:embed="rId1">
            <a:duotone>
              <a:schemeClr val="bg2">
                <a:shade val="45000"/>
                <a:satMod val="135000"/>
              </a:schemeClr>
              <a:prstClr val="white"/>
            </a:duotone>
            <a:extLst>
              <a:ext uri="{28A0092B-C50C-407E-A947-70E740481C1C}">
                <a14:useLocalDpi xmlns:a14="http://schemas.microsoft.com/office/drawing/2010/main" val="0"/>
              </a:ext>
            </a:extLst>
          </a:blip>
          <a:srcRect l="42597" r="23486" b="18402"/>
          <a:stretch>
            <a:fillRect/>
          </a:stretch>
        </p:blipFill>
        <p:spPr>
          <a:xfrm>
            <a:off x="-16277" y="2163"/>
            <a:ext cx="3637336" cy="6853673"/>
          </a:xfrm>
          <a:prstGeom prst="rect">
            <a:avLst/>
          </a:prstGeom>
        </p:spPr>
      </p:pic>
      <p:cxnSp>
        <p:nvCxnSpPr>
          <p:cNvPr id="3" name="直接连接符 2"/>
          <p:cNvCxnSpPr/>
          <p:nvPr/>
        </p:nvCxnSpPr>
        <p:spPr>
          <a:xfrm>
            <a:off x="3632347" y="1123950"/>
            <a:ext cx="7953012" cy="0"/>
          </a:xfrm>
          <a:prstGeom prst="line">
            <a:avLst/>
          </a:prstGeom>
          <a:ln w="38100">
            <a:solidFill>
              <a:srgbClr val="E82209"/>
            </a:solidFill>
          </a:ln>
        </p:spPr>
        <p:style>
          <a:lnRef idx="1">
            <a:schemeClr val="accent6"/>
          </a:lnRef>
          <a:fillRef idx="0">
            <a:schemeClr val="accent6"/>
          </a:fillRef>
          <a:effectRef idx="0">
            <a:schemeClr val="accent6"/>
          </a:effectRef>
          <a:fontRef idx="minor">
            <a:schemeClr val="tx1"/>
          </a:fontRef>
        </p:style>
      </p:cxnSp>
      <p:grpSp>
        <p:nvGrpSpPr>
          <p:cNvPr id="28" name="组合 27"/>
          <p:cNvGrpSpPr/>
          <p:nvPr/>
        </p:nvGrpSpPr>
        <p:grpSpPr>
          <a:xfrm>
            <a:off x="3636404" y="740007"/>
            <a:ext cx="2753457" cy="763743"/>
            <a:chOff x="3636404" y="740007"/>
            <a:chExt cx="2753457" cy="763743"/>
          </a:xfrm>
          <a:solidFill>
            <a:srgbClr val="002060"/>
          </a:solidFill>
        </p:grpSpPr>
        <p:sp>
          <p:nvSpPr>
            <p:cNvPr id="27" name="平行四边形 26"/>
            <p:cNvSpPr/>
            <p:nvPr/>
          </p:nvSpPr>
          <p:spPr bwMode="auto">
            <a:xfrm>
              <a:off x="3658981" y="1143710"/>
              <a:ext cx="2730880" cy="360040"/>
            </a:xfrm>
            <a:prstGeom prst="parallelogram">
              <a:avLst>
                <a:gd name="adj" fmla="val 76283"/>
              </a:avLst>
            </a:prstGeom>
            <a:grpFill/>
            <a:ln w="19050">
              <a:noFill/>
              <a:round/>
            </a:ln>
          </p:spPr>
          <p:txBody>
            <a:bodyPr rot="0" spcFirstLastPara="0" vertOverflow="overflow" horzOverflow="overflow" vert="horz" wrap="square" lIns="91440" tIns="45720" rIns="91440" bIns="45720" numCol="1" spcCol="0" rtlCol="0" fromWordArt="0" anchor="ctr" anchorCtr="1" forceAA="0" compatLnSpc="1">
              <a:noAutofit/>
            </a:bodyPr>
            <a:lstStyle/>
            <a:p>
              <a:pPr marL="0" marR="0" lvl="0" indent="0" algn="ctr" defTabSz="457200" eaLnBrk="1" fontAlgn="auto" latinLnBrk="0" hangingPunct="1">
                <a:lnSpc>
                  <a:spcPct val="120000"/>
                </a:lnSpc>
                <a:buClrTx/>
                <a:buSzTx/>
                <a:buFontTx/>
                <a:buNone/>
                <a:defRPr/>
              </a:pPr>
              <a:endParaRPr kumimoji="0" lang="zh-CN" altLang="en-US" sz="1200" b="1" i="0" u="none" strike="noStrike" kern="0" cap="none" spc="0" normalizeH="0" baseline="0" noProof="0" dirty="0">
                <a:ln>
                  <a:noFill/>
                </a:ln>
                <a:solidFill>
                  <a:prstClr val="white">
                    <a:lumMod val="100000"/>
                  </a:prstClr>
                </a:solidFill>
                <a:effectLst/>
                <a:uLnTx/>
                <a:uFillTx/>
                <a:cs typeface="+mn-ea"/>
                <a:sym typeface="+mn-lt"/>
              </a:endParaRPr>
            </a:p>
          </p:txBody>
        </p:sp>
        <p:sp>
          <p:nvSpPr>
            <p:cNvPr id="24" name="矩形 23"/>
            <p:cNvSpPr/>
            <p:nvPr/>
          </p:nvSpPr>
          <p:spPr bwMode="auto">
            <a:xfrm>
              <a:off x="3636404" y="740007"/>
              <a:ext cx="2459596" cy="756084"/>
            </a:xfrm>
            <a:prstGeom prst="rect">
              <a:avLst/>
            </a:prstGeom>
            <a:grpFill/>
            <a:ln w="19050">
              <a:solidFill>
                <a:srgbClr val="006C30"/>
              </a:solidFill>
              <a:round/>
            </a:ln>
          </p:spPr>
          <p:txBody>
            <a:bodyPr rot="0" spcFirstLastPara="0" vertOverflow="overflow" horzOverflow="overflow" vert="horz" wrap="square" lIns="91440" tIns="45720" rIns="91440" bIns="45720" numCol="1" spcCol="0" rtlCol="0" fromWordArt="0" anchor="ctr" anchorCtr="1" forceAA="0" compatLnSpc="1">
              <a:noAutofit/>
            </a:bodyPr>
            <a:lstStyle/>
            <a:p>
              <a:pPr marL="0" marR="0" lvl="0" indent="0" algn="ctr" defTabSz="457200" eaLnBrk="1" fontAlgn="auto" latinLnBrk="0" hangingPunct="1">
                <a:lnSpc>
                  <a:spcPct val="120000"/>
                </a:lnSpc>
                <a:buClrTx/>
                <a:buSzTx/>
                <a:buFontTx/>
                <a:buNone/>
                <a:defRPr/>
              </a:pPr>
              <a:r>
                <a:rPr kumimoji="0" lang="zh-CN" altLang="en-US" sz="3600" b="1" i="0" u="none" strike="noStrike" kern="0" cap="none" spc="0" normalizeH="0" baseline="0" noProof="0" dirty="0">
                  <a:ln>
                    <a:noFill/>
                  </a:ln>
                  <a:solidFill>
                    <a:prstClr val="white">
                      <a:lumMod val="100000"/>
                    </a:prstClr>
                  </a:solidFill>
                  <a:effectLst/>
                  <a:uLnTx/>
                  <a:uFillTx/>
                  <a:latin typeface="方正正中黑简体" panose="02000000000000000000" pitchFamily="2" charset="-122"/>
                  <a:ea typeface="方正正中黑简体" panose="02000000000000000000" pitchFamily="2" charset="-122"/>
                  <a:cs typeface="+mn-ea"/>
                  <a:sym typeface="+mn-lt"/>
                </a:rPr>
                <a:t>目   录</a:t>
              </a:r>
              <a:endParaRPr kumimoji="0" lang="zh-CN" altLang="en-US" sz="3600" b="1" i="0" u="none" strike="noStrike" kern="0" cap="none" spc="0" normalizeH="0" baseline="0" noProof="0" dirty="0">
                <a:ln>
                  <a:noFill/>
                </a:ln>
                <a:solidFill>
                  <a:prstClr val="white">
                    <a:lumMod val="100000"/>
                  </a:prstClr>
                </a:solidFill>
                <a:effectLst/>
                <a:uLnTx/>
                <a:uFillTx/>
                <a:latin typeface="方正正中黑简体" panose="02000000000000000000" pitchFamily="2" charset="-122"/>
                <a:ea typeface="方正正中黑简体" panose="02000000000000000000" pitchFamily="2" charset="-122"/>
                <a:cs typeface="+mn-ea"/>
                <a:sym typeface="+mn-lt"/>
              </a:endParaRPr>
            </a:p>
          </p:txBody>
        </p:sp>
      </p:grpSp>
      <p:grpSp>
        <p:nvGrpSpPr>
          <p:cNvPr id="79" name="Group 3"/>
          <p:cNvGrpSpPr/>
          <p:nvPr/>
        </p:nvGrpSpPr>
        <p:grpSpPr>
          <a:xfrm>
            <a:off x="3878938" y="2473714"/>
            <a:ext cx="6456651" cy="564825"/>
            <a:chOff x="4267200" y="1600200"/>
            <a:chExt cx="6963691" cy="767497"/>
          </a:xfrm>
        </p:grpSpPr>
        <p:sp>
          <p:nvSpPr>
            <p:cNvPr id="80" name="TextBox 4"/>
            <p:cNvSpPr txBox="1"/>
            <p:nvPr/>
          </p:nvSpPr>
          <p:spPr>
            <a:xfrm>
              <a:off x="5371429" y="1665097"/>
              <a:ext cx="5859462" cy="702600"/>
            </a:xfrm>
            <a:prstGeom prst="rect">
              <a:avLst/>
            </a:prstGeom>
            <a:noFill/>
          </p:spPr>
          <p:txBody>
            <a:bodyPr wrap="square" lIns="0" tIns="0" rIns="0" bIns="0" rtlCol="0">
              <a:spAutoFit/>
            </a:bodyPr>
            <a:lstStyle/>
            <a:p>
              <a:pPr>
                <a:lnSpc>
                  <a:spcPct val="120000"/>
                </a:lnSpc>
              </a:pPr>
              <a:r>
                <a:rPr lang="zh-CN" altLang="en-US" sz="2800" dirty="0" smtClean="0">
                  <a:latin typeface="+mn-ea"/>
                  <a:cs typeface="+mn-ea"/>
                  <a:sym typeface="+mn-lt"/>
                </a:rPr>
                <a:t>什么是混合模糊</a:t>
              </a:r>
              <a:r>
                <a:rPr lang="zh-CN" altLang="en-US" sz="2800" dirty="0">
                  <a:latin typeface="+mn-ea"/>
                  <a:cs typeface="+mn-ea"/>
                  <a:sym typeface="+mn-lt"/>
                </a:rPr>
                <a:t>测试</a:t>
              </a:r>
              <a:endParaRPr lang="zh-CN" altLang="en-MY" sz="2800" dirty="0">
                <a:latin typeface="+mn-ea"/>
                <a:cs typeface="+mn-ea"/>
                <a:sym typeface="+mn-lt"/>
              </a:endParaRPr>
            </a:p>
          </p:txBody>
        </p:sp>
        <p:grpSp>
          <p:nvGrpSpPr>
            <p:cNvPr id="81" name="Group 5"/>
            <p:cNvGrpSpPr/>
            <p:nvPr/>
          </p:nvGrpSpPr>
          <p:grpSpPr>
            <a:xfrm>
              <a:off x="4267200" y="1600200"/>
              <a:ext cx="864870" cy="739140"/>
              <a:chOff x="4267199" y="1268631"/>
              <a:chExt cx="1373976" cy="1174236"/>
            </a:xfrm>
          </p:grpSpPr>
          <p:sp>
            <p:nvSpPr>
              <p:cNvPr id="82" name="Rectangle 6"/>
              <p:cNvSpPr/>
              <p:nvPr/>
            </p:nvSpPr>
            <p:spPr>
              <a:xfrm>
                <a:off x="4343867" y="1345299"/>
                <a:ext cx="1297308" cy="1097568"/>
              </a:xfrm>
              <a:prstGeom prst="rect">
                <a:avLst/>
              </a:prstGeom>
              <a:solidFill>
                <a:srgbClr val="002060"/>
              </a:solidFill>
              <a:ln w="571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sz="3200" b="1" dirty="0">
                    <a:cs typeface="+mn-ea"/>
                    <a:sym typeface="+mn-lt"/>
                  </a:rPr>
                  <a:t>0</a:t>
                </a:r>
                <a:r>
                  <a:rPr lang="en-US" altLang="zh-CN" sz="3200" b="1" dirty="0">
                    <a:cs typeface="+mn-ea"/>
                    <a:sym typeface="+mn-lt"/>
                  </a:rPr>
                  <a:t>1</a:t>
                </a:r>
                <a:endParaRPr lang="en-MY" sz="3200" b="1" dirty="0">
                  <a:cs typeface="+mn-ea"/>
                  <a:sym typeface="+mn-lt"/>
                </a:endParaRPr>
              </a:p>
            </p:txBody>
          </p:sp>
          <p:sp>
            <p:nvSpPr>
              <p:cNvPr id="83" name="Right Triangle 7"/>
              <p:cNvSpPr/>
              <p:nvPr/>
            </p:nvSpPr>
            <p:spPr>
              <a:xfrm rot="5400000">
                <a:off x="4267199" y="1268631"/>
                <a:ext cx="455895" cy="455895"/>
              </a:xfrm>
              <a:prstGeom prst="rtTriangle">
                <a:avLst/>
              </a:pr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MY">
                  <a:cs typeface="+mn-ea"/>
                  <a:sym typeface="+mn-lt"/>
                </a:endParaRPr>
              </a:p>
            </p:txBody>
          </p:sp>
        </p:grpSp>
      </p:grpSp>
      <p:grpSp>
        <p:nvGrpSpPr>
          <p:cNvPr id="94" name="Group 3"/>
          <p:cNvGrpSpPr/>
          <p:nvPr/>
        </p:nvGrpSpPr>
        <p:grpSpPr>
          <a:xfrm>
            <a:off x="3878938" y="5304091"/>
            <a:ext cx="2998729" cy="564825"/>
            <a:chOff x="4267200" y="1600200"/>
            <a:chExt cx="3234219" cy="767497"/>
          </a:xfrm>
        </p:grpSpPr>
        <p:sp>
          <p:nvSpPr>
            <p:cNvPr id="95" name="TextBox 4"/>
            <p:cNvSpPr txBox="1"/>
            <p:nvPr/>
          </p:nvSpPr>
          <p:spPr>
            <a:xfrm>
              <a:off x="5371430" y="1665097"/>
              <a:ext cx="2129989" cy="702600"/>
            </a:xfrm>
            <a:prstGeom prst="rect">
              <a:avLst/>
            </a:prstGeom>
            <a:noFill/>
          </p:spPr>
          <p:txBody>
            <a:bodyPr wrap="none" lIns="0" tIns="0" rIns="0" bIns="0" rtlCol="0">
              <a:spAutoFit/>
            </a:bodyPr>
            <a:lstStyle/>
            <a:p>
              <a:pPr>
                <a:lnSpc>
                  <a:spcPct val="120000"/>
                </a:lnSpc>
              </a:pPr>
              <a:r>
                <a:rPr lang="zh-CN" altLang="en-US" sz="2800" dirty="0" smtClean="0">
                  <a:latin typeface="+mn-ea"/>
                  <a:cs typeface="+mn-ea"/>
                  <a:sym typeface="+mn-lt"/>
                </a:rPr>
                <a:t>发展 </a:t>
              </a:r>
              <a:r>
                <a:rPr lang="en-US" altLang="zh-CN" sz="2800" dirty="0" smtClean="0">
                  <a:latin typeface="+mn-ea"/>
                  <a:cs typeface="+mn-ea"/>
                  <a:sym typeface="+mn-lt"/>
                </a:rPr>
                <a:t>&amp; </a:t>
              </a:r>
              <a:r>
                <a:rPr lang="zh-CN" altLang="en-US" sz="2800" dirty="0" smtClean="0">
                  <a:latin typeface="+mn-ea"/>
                  <a:cs typeface="+mn-ea"/>
                  <a:sym typeface="+mn-lt"/>
                </a:rPr>
                <a:t>总结</a:t>
              </a:r>
              <a:endParaRPr lang="zh-CN" altLang="en-MY" sz="2800" dirty="0">
                <a:latin typeface="+mn-ea"/>
                <a:cs typeface="+mn-ea"/>
                <a:sym typeface="+mn-lt"/>
              </a:endParaRPr>
            </a:p>
          </p:txBody>
        </p:sp>
        <p:grpSp>
          <p:nvGrpSpPr>
            <p:cNvPr id="96" name="Group 5"/>
            <p:cNvGrpSpPr/>
            <p:nvPr/>
          </p:nvGrpSpPr>
          <p:grpSpPr>
            <a:xfrm>
              <a:off x="4267200" y="1600200"/>
              <a:ext cx="864870" cy="739140"/>
              <a:chOff x="4267199" y="1268631"/>
              <a:chExt cx="1373976" cy="1174236"/>
            </a:xfrm>
          </p:grpSpPr>
          <p:sp>
            <p:nvSpPr>
              <p:cNvPr id="97" name="Rectangle 6"/>
              <p:cNvSpPr/>
              <p:nvPr/>
            </p:nvSpPr>
            <p:spPr>
              <a:xfrm>
                <a:off x="4343867" y="1345299"/>
                <a:ext cx="1297308" cy="1097568"/>
              </a:xfrm>
              <a:prstGeom prst="rect">
                <a:avLst/>
              </a:prstGeom>
              <a:solidFill>
                <a:srgbClr val="002060"/>
              </a:solidFill>
              <a:ln w="571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sz="3200" b="1" dirty="0">
                    <a:cs typeface="+mn-ea"/>
                    <a:sym typeface="+mn-lt"/>
                  </a:rPr>
                  <a:t>0</a:t>
                </a:r>
                <a:r>
                  <a:rPr lang="en-US" altLang="zh-CN" sz="3200" b="1" dirty="0">
                    <a:cs typeface="+mn-ea"/>
                    <a:sym typeface="+mn-lt"/>
                  </a:rPr>
                  <a:t>4</a:t>
                </a:r>
                <a:endParaRPr lang="en-MY" sz="3200" b="1" dirty="0">
                  <a:cs typeface="+mn-ea"/>
                  <a:sym typeface="+mn-lt"/>
                </a:endParaRPr>
              </a:p>
            </p:txBody>
          </p:sp>
          <p:sp>
            <p:nvSpPr>
              <p:cNvPr id="98" name="Right Triangle 7"/>
              <p:cNvSpPr/>
              <p:nvPr/>
            </p:nvSpPr>
            <p:spPr>
              <a:xfrm rot="5400000">
                <a:off x="4267199" y="1268631"/>
                <a:ext cx="455895" cy="455895"/>
              </a:xfrm>
              <a:prstGeom prst="rtTriangle">
                <a:avLst/>
              </a:pr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MY">
                  <a:cs typeface="+mn-ea"/>
                  <a:sym typeface="+mn-lt"/>
                </a:endParaRPr>
              </a:p>
            </p:txBody>
          </p:sp>
        </p:grpSp>
      </p:grpSp>
      <p:grpSp>
        <p:nvGrpSpPr>
          <p:cNvPr id="29" name="Group 3"/>
          <p:cNvGrpSpPr/>
          <p:nvPr/>
        </p:nvGrpSpPr>
        <p:grpSpPr>
          <a:xfrm>
            <a:off x="3878938" y="3411223"/>
            <a:ext cx="6456651" cy="543956"/>
            <a:chOff x="4267200" y="1600200"/>
            <a:chExt cx="6963691" cy="739140"/>
          </a:xfrm>
        </p:grpSpPr>
        <p:sp>
          <p:nvSpPr>
            <p:cNvPr id="30" name="TextBox 4"/>
            <p:cNvSpPr txBox="1"/>
            <p:nvPr/>
          </p:nvSpPr>
          <p:spPr>
            <a:xfrm>
              <a:off x="5371429" y="1665097"/>
              <a:ext cx="5859462" cy="609285"/>
            </a:xfrm>
            <a:prstGeom prst="rect">
              <a:avLst/>
            </a:prstGeom>
            <a:noFill/>
          </p:spPr>
          <p:txBody>
            <a:bodyPr wrap="square" lIns="0" tIns="0" rIns="0" bIns="0" rtlCol="0">
              <a:spAutoFit/>
            </a:bodyPr>
            <a:lstStyle/>
            <a:p>
              <a:pPr>
                <a:lnSpc>
                  <a:spcPct val="120000"/>
                </a:lnSpc>
              </a:pPr>
              <a:r>
                <a:rPr lang="zh-CN" altLang="en-US" sz="2800" dirty="0" smtClean="0">
                  <a:solidFill>
                    <a:srgbClr val="FF0000"/>
                  </a:solidFill>
                  <a:latin typeface="+mn-ea"/>
                  <a:cs typeface="+mn-ea"/>
                  <a:sym typeface="+mn-lt"/>
                </a:rPr>
                <a:t>混合模糊测试发展历程</a:t>
              </a:r>
              <a:endParaRPr lang="zh-CN" altLang="en-MY" sz="2800" dirty="0">
                <a:solidFill>
                  <a:srgbClr val="FF0000"/>
                </a:solidFill>
                <a:latin typeface="+mn-ea"/>
                <a:cs typeface="+mn-ea"/>
                <a:sym typeface="+mn-lt"/>
              </a:endParaRPr>
            </a:p>
          </p:txBody>
        </p:sp>
        <p:grpSp>
          <p:nvGrpSpPr>
            <p:cNvPr id="31" name="Group 5"/>
            <p:cNvGrpSpPr/>
            <p:nvPr/>
          </p:nvGrpSpPr>
          <p:grpSpPr>
            <a:xfrm>
              <a:off x="4267200" y="1600200"/>
              <a:ext cx="864870" cy="739140"/>
              <a:chOff x="4267199" y="1268631"/>
              <a:chExt cx="1373976" cy="1174236"/>
            </a:xfrm>
          </p:grpSpPr>
          <p:sp>
            <p:nvSpPr>
              <p:cNvPr id="32" name="Rectangle 6"/>
              <p:cNvSpPr/>
              <p:nvPr/>
            </p:nvSpPr>
            <p:spPr>
              <a:xfrm>
                <a:off x="4343867" y="1345299"/>
                <a:ext cx="1297308" cy="1097568"/>
              </a:xfrm>
              <a:prstGeom prst="rect">
                <a:avLst/>
              </a:prstGeom>
              <a:solidFill>
                <a:srgbClr val="002060"/>
              </a:solidFill>
              <a:ln w="571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sz="3200" b="1" dirty="0" smtClean="0">
                    <a:cs typeface="+mn-ea"/>
                    <a:sym typeface="+mn-lt"/>
                  </a:rPr>
                  <a:t>0</a:t>
                </a:r>
                <a:r>
                  <a:rPr lang="en-US" sz="3200" b="1" dirty="0">
                    <a:cs typeface="+mn-ea"/>
                    <a:sym typeface="+mn-lt"/>
                  </a:rPr>
                  <a:t>2</a:t>
                </a:r>
                <a:endParaRPr lang="en-MY" sz="3200" b="1" dirty="0">
                  <a:cs typeface="+mn-ea"/>
                  <a:sym typeface="+mn-lt"/>
                </a:endParaRPr>
              </a:p>
            </p:txBody>
          </p:sp>
          <p:sp>
            <p:nvSpPr>
              <p:cNvPr id="33" name="Right Triangle 7"/>
              <p:cNvSpPr/>
              <p:nvPr/>
            </p:nvSpPr>
            <p:spPr>
              <a:xfrm rot="5400000">
                <a:off x="4267199" y="1268631"/>
                <a:ext cx="455895" cy="455895"/>
              </a:xfrm>
              <a:prstGeom prst="rtTriangle">
                <a:avLst/>
              </a:pr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MY">
                  <a:cs typeface="+mn-ea"/>
                  <a:sym typeface="+mn-lt"/>
                </a:endParaRPr>
              </a:p>
            </p:txBody>
          </p:sp>
        </p:grpSp>
      </p:grpSp>
      <p:grpSp>
        <p:nvGrpSpPr>
          <p:cNvPr id="34" name="Group 3"/>
          <p:cNvGrpSpPr/>
          <p:nvPr/>
        </p:nvGrpSpPr>
        <p:grpSpPr>
          <a:xfrm>
            <a:off x="3878938" y="4378826"/>
            <a:ext cx="6456651" cy="543956"/>
            <a:chOff x="4267200" y="1600200"/>
            <a:chExt cx="6963691" cy="739140"/>
          </a:xfrm>
        </p:grpSpPr>
        <p:sp>
          <p:nvSpPr>
            <p:cNvPr id="35" name="TextBox 4"/>
            <p:cNvSpPr txBox="1"/>
            <p:nvPr/>
          </p:nvSpPr>
          <p:spPr>
            <a:xfrm>
              <a:off x="5371429" y="1665097"/>
              <a:ext cx="5859462" cy="609285"/>
            </a:xfrm>
            <a:prstGeom prst="rect">
              <a:avLst/>
            </a:prstGeom>
            <a:noFill/>
          </p:spPr>
          <p:txBody>
            <a:bodyPr wrap="square" lIns="0" tIns="0" rIns="0" bIns="0" rtlCol="0">
              <a:spAutoFit/>
            </a:bodyPr>
            <a:lstStyle/>
            <a:p>
              <a:pPr>
                <a:lnSpc>
                  <a:spcPct val="120000"/>
                </a:lnSpc>
              </a:pPr>
              <a:r>
                <a:rPr lang="zh-CN" altLang="en-US" sz="2800" dirty="0" smtClean="0">
                  <a:latin typeface="+mn-ea"/>
                  <a:cs typeface="+mn-ea"/>
                  <a:sym typeface="+mn-lt"/>
                </a:rPr>
                <a:t>当前面临的瓶颈</a:t>
              </a:r>
              <a:endParaRPr lang="zh-CN" altLang="en-MY" sz="2800" dirty="0">
                <a:latin typeface="+mn-ea"/>
                <a:cs typeface="+mn-ea"/>
                <a:sym typeface="+mn-lt"/>
              </a:endParaRPr>
            </a:p>
          </p:txBody>
        </p:sp>
        <p:grpSp>
          <p:nvGrpSpPr>
            <p:cNvPr id="36" name="Group 5"/>
            <p:cNvGrpSpPr/>
            <p:nvPr/>
          </p:nvGrpSpPr>
          <p:grpSpPr>
            <a:xfrm>
              <a:off x="4267200" y="1600200"/>
              <a:ext cx="864870" cy="739140"/>
              <a:chOff x="4267199" y="1268631"/>
              <a:chExt cx="1373976" cy="1174236"/>
            </a:xfrm>
          </p:grpSpPr>
          <p:sp>
            <p:nvSpPr>
              <p:cNvPr id="37" name="Rectangle 6"/>
              <p:cNvSpPr/>
              <p:nvPr/>
            </p:nvSpPr>
            <p:spPr>
              <a:xfrm>
                <a:off x="4343867" y="1345299"/>
                <a:ext cx="1297308" cy="1097568"/>
              </a:xfrm>
              <a:prstGeom prst="rect">
                <a:avLst/>
              </a:prstGeom>
              <a:solidFill>
                <a:srgbClr val="002060"/>
              </a:solidFill>
              <a:ln w="571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sz="3200" b="1" dirty="0" smtClean="0">
                    <a:cs typeface="+mn-ea"/>
                    <a:sym typeface="+mn-lt"/>
                  </a:rPr>
                  <a:t>0</a:t>
                </a:r>
                <a:r>
                  <a:rPr lang="en-US" sz="3200" b="1" dirty="0">
                    <a:cs typeface="+mn-ea"/>
                    <a:sym typeface="+mn-lt"/>
                  </a:rPr>
                  <a:t>3</a:t>
                </a:r>
                <a:endParaRPr lang="en-MY" sz="3200" b="1" dirty="0">
                  <a:cs typeface="+mn-ea"/>
                  <a:sym typeface="+mn-lt"/>
                </a:endParaRPr>
              </a:p>
            </p:txBody>
          </p:sp>
          <p:sp>
            <p:nvSpPr>
              <p:cNvPr id="38" name="Right Triangle 7"/>
              <p:cNvSpPr/>
              <p:nvPr/>
            </p:nvSpPr>
            <p:spPr>
              <a:xfrm rot="5400000">
                <a:off x="4267199" y="1268631"/>
                <a:ext cx="455895" cy="455895"/>
              </a:xfrm>
              <a:prstGeom prst="rtTriangle">
                <a:avLst/>
              </a:pr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MY">
                  <a:cs typeface="+mn-ea"/>
                  <a:sym typeface="+mn-lt"/>
                </a:endParaRPr>
              </a:p>
            </p:txBody>
          </p:sp>
        </p:gr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nvGraphicFramePr>
        <p:xfrm>
          <a:off x="1043254" y="1490471"/>
          <a:ext cx="10105492" cy="5020056"/>
        </p:xfrm>
        <a:graphic>
          <a:graphicData uri="http://schemas.openxmlformats.org/drawingml/2006/table">
            <a:tbl>
              <a:tblPr firstRow="1" firstCol="1" bandRow="1">
                <a:tableStyleId>{5C22544A-7EE6-4342-B048-85BDC9FD1C3A}</a:tableStyleId>
              </a:tblPr>
              <a:tblGrid>
                <a:gridCol w="1784630"/>
                <a:gridCol w="2971015"/>
                <a:gridCol w="5349847"/>
              </a:tblGrid>
              <a:tr h="494527">
                <a:tc>
                  <a:txBody>
                    <a:bodyPr/>
                    <a:lstStyle/>
                    <a:p>
                      <a:pPr algn="ctr">
                        <a:lnSpc>
                          <a:spcPct val="110000"/>
                        </a:lnSpc>
                        <a:spcAft>
                          <a:spcPts val="0"/>
                        </a:spcAft>
                      </a:pPr>
                      <a:r>
                        <a:rPr lang="en-US" sz="1600" b="1" kern="100" dirty="0">
                          <a:effectLst/>
                        </a:rPr>
                        <a:t>Year</a:t>
                      </a:r>
                      <a:endParaRPr lang="zh-CN" sz="2000" b="1" kern="100" dirty="0">
                        <a:effectLst/>
                        <a:latin typeface="Calibri" panose="020F0502020204030204" pitchFamily="34" charset="0"/>
                        <a:ea typeface="MS Mincho" panose="02020609040205080304" pitchFamily="49" charset="-128"/>
                        <a:cs typeface="Times New Roman" panose="02020503050405090304" pitchFamily="18" charset="0"/>
                      </a:endParaRPr>
                    </a:p>
                  </a:txBody>
                  <a:tcPr marL="68580" marR="68580" marT="0" marB="0" anchor="ctr"/>
                </a:tc>
                <a:tc>
                  <a:txBody>
                    <a:bodyPr/>
                    <a:lstStyle/>
                    <a:p>
                      <a:pPr algn="ctr">
                        <a:lnSpc>
                          <a:spcPct val="110000"/>
                        </a:lnSpc>
                        <a:spcAft>
                          <a:spcPts val="0"/>
                        </a:spcAft>
                      </a:pPr>
                      <a:r>
                        <a:rPr lang="en-US" sz="1600" b="1" kern="100">
                          <a:effectLst/>
                        </a:rPr>
                        <a:t>Method</a:t>
                      </a:r>
                      <a:endParaRPr lang="zh-CN" sz="2000" b="1" kern="100">
                        <a:effectLst/>
                        <a:latin typeface="Calibri" panose="020F0502020204030204" pitchFamily="34" charset="0"/>
                        <a:ea typeface="MS Mincho" panose="02020609040205080304" pitchFamily="49" charset="-128"/>
                        <a:cs typeface="Times New Roman" panose="02020503050405090304" pitchFamily="18" charset="0"/>
                      </a:endParaRPr>
                    </a:p>
                  </a:txBody>
                  <a:tcPr marL="68580" marR="68580" marT="0" marB="0" anchor="ctr"/>
                </a:tc>
                <a:tc>
                  <a:txBody>
                    <a:bodyPr/>
                    <a:lstStyle/>
                    <a:p>
                      <a:pPr algn="ctr">
                        <a:lnSpc>
                          <a:spcPct val="110000"/>
                        </a:lnSpc>
                        <a:spcAft>
                          <a:spcPts val="0"/>
                        </a:spcAft>
                      </a:pPr>
                      <a:r>
                        <a:rPr lang="en-US" sz="1600" b="1" kern="100">
                          <a:effectLst/>
                        </a:rPr>
                        <a:t>Features</a:t>
                      </a:r>
                      <a:endParaRPr lang="zh-CN" sz="2000" b="1" kern="100">
                        <a:effectLst/>
                        <a:latin typeface="Calibri" panose="020F0502020204030204" pitchFamily="34" charset="0"/>
                        <a:ea typeface="MS Mincho" panose="02020609040205080304" pitchFamily="49" charset="-128"/>
                        <a:cs typeface="Times New Roman" panose="02020503050405090304" pitchFamily="18" charset="0"/>
                      </a:endParaRPr>
                    </a:p>
                  </a:txBody>
                  <a:tcPr marL="68580" marR="68580" marT="0" marB="0" anchor="ctr"/>
                </a:tc>
              </a:tr>
              <a:tr h="437707">
                <a:tc>
                  <a:txBody>
                    <a:bodyPr/>
                    <a:lstStyle/>
                    <a:p>
                      <a:pPr algn="ctr">
                        <a:lnSpc>
                          <a:spcPct val="110000"/>
                        </a:lnSpc>
                        <a:spcAft>
                          <a:spcPts val="0"/>
                        </a:spcAft>
                      </a:pPr>
                      <a:r>
                        <a:rPr lang="en-US" sz="1600" b="0" kern="100" dirty="0">
                          <a:solidFill>
                            <a:srgbClr val="FF0000"/>
                          </a:solidFill>
                          <a:effectLst/>
                        </a:rPr>
                        <a:t>2007</a:t>
                      </a:r>
                      <a:endParaRPr lang="zh-CN" sz="2000" b="0" kern="100" dirty="0">
                        <a:solidFill>
                          <a:srgbClr val="FF0000"/>
                        </a:solidFill>
                        <a:effectLst/>
                        <a:latin typeface="Calibri" panose="020F0502020204030204" pitchFamily="34" charset="0"/>
                        <a:ea typeface="MS Mincho" panose="02020609040205080304" pitchFamily="49" charset="-128"/>
                        <a:cs typeface="Times New Roman" panose="02020503050405090304" pitchFamily="18" charset="0"/>
                      </a:endParaRPr>
                    </a:p>
                  </a:txBody>
                  <a:tcPr marL="68580" marR="68580" marT="0" marB="0" anchor="ctr"/>
                </a:tc>
                <a:tc>
                  <a:txBody>
                    <a:bodyPr/>
                    <a:lstStyle/>
                    <a:p>
                      <a:pPr algn="ctr">
                        <a:lnSpc>
                          <a:spcPct val="110000"/>
                        </a:lnSpc>
                        <a:spcAft>
                          <a:spcPts val="0"/>
                        </a:spcAft>
                      </a:pPr>
                      <a:r>
                        <a:rPr lang="en-US" sz="1600" b="0" kern="100" dirty="0">
                          <a:solidFill>
                            <a:srgbClr val="FF0000"/>
                          </a:solidFill>
                          <a:effectLst/>
                        </a:rPr>
                        <a:t>Hybrid testing</a:t>
                      </a:r>
                      <a:endParaRPr lang="zh-CN" sz="2000" b="0" kern="100" dirty="0">
                        <a:solidFill>
                          <a:srgbClr val="FF0000"/>
                        </a:solidFill>
                        <a:effectLst/>
                        <a:latin typeface="Calibri" panose="020F0502020204030204" pitchFamily="34" charset="0"/>
                        <a:ea typeface="MS Mincho" panose="02020609040205080304" pitchFamily="49" charset="-128"/>
                        <a:cs typeface="Times New Roman" panose="02020503050405090304" pitchFamily="18" charset="0"/>
                      </a:endParaRPr>
                    </a:p>
                  </a:txBody>
                  <a:tcPr marL="68580" marR="68580" marT="0" marB="0" anchor="ctr"/>
                </a:tc>
                <a:tc>
                  <a:txBody>
                    <a:bodyPr/>
                    <a:lstStyle/>
                    <a:p>
                      <a:pPr algn="l">
                        <a:lnSpc>
                          <a:spcPct val="110000"/>
                        </a:lnSpc>
                        <a:spcAft>
                          <a:spcPts val="0"/>
                        </a:spcAft>
                      </a:pPr>
                      <a:r>
                        <a:rPr lang="en-US" sz="1600" b="0" kern="100" dirty="0">
                          <a:solidFill>
                            <a:srgbClr val="FF0000"/>
                          </a:solidFill>
                          <a:effectLst/>
                        </a:rPr>
                        <a:t>The concept of hybrid testing was first proposed. </a:t>
                      </a:r>
                      <a:endParaRPr lang="zh-CN" sz="2000" b="0" kern="100" dirty="0">
                        <a:solidFill>
                          <a:srgbClr val="FF0000"/>
                        </a:solidFill>
                        <a:effectLst/>
                        <a:latin typeface="Calibri" panose="020F0502020204030204" pitchFamily="34" charset="0"/>
                        <a:ea typeface="MS Mincho" panose="02020609040205080304" pitchFamily="49" charset="-128"/>
                        <a:cs typeface="Times New Roman" panose="02020503050405090304" pitchFamily="18" charset="0"/>
                      </a:endParaRPr>
                    </a:p>
                  </a:txBody>
                  <a:tcPr marL="68580" marR="68580" marT="0" marB="0" anchor="ctr"/>
                </a:tc>
              </a:tr>
              <a:tr h="437707">
                <a:tc>
                  <a:txBody>
                    <a:bodyPr/>
                    <a:lstStyle/>
                    <a:p>
                      <a:pPr algn="ctr">
                        <a:lnSpc>
                          <a:spcPct val="110000"/>
                        </a:lnSpc>
                        <a:spcAft>
                          <a:spcPts val="0"/>
                        </a:spcAft>
                      </a:pPr>
                      <a:r>
                        <a:rPr lang="en-US" sz="1600" b="0" kern="100" dirty="0">
                          <a:solidFill>
                            <a:srgbClr val="FF0000"/>
                          </a:solidFill>
                          <a:effectLst/>
                        </a:rPr>
                        <a:t>2012</a:t>
                      </a:r>
                      <a:endParaRPr lang="zh-CN" sz="2000" b="0" kern="100" dirty="0">
                        <a:solidFill>
                          <a:srgbClr val="FF0000"/>
                        </a:solidFill>
                        <a:effectLst/>
                        <a:latin typeface="Calibri" panose="020F0502020204030204" pitchFamily="34" charset="0"/>
                        <a:ea typeface="MS Mincho" panose="02020609040205080304" pitchFamily="49" charset="-128"/>
                        <a:cs typeface="Times New Roman" panose="02020503050405090304" pitchFamily="18" charset="0"/>
                      </a:endParaRPr>
                    </a:p>
                  </a:txBody>
                  <a:tcPr marL="68580" marR="68580" marT="0" marB="0" anchor="ctr"/>
                </a:tc>
                <a:tc>
                  <a:txBody>
                    <a:bodyPr/>
                    <a:lstStyle/>
                    <a:p>
                      <a:pPr algn="ctr">
                        <a:lnSpc>
                          <a:spcPct val="110000"/>
                        </a:lnSpc>
                        <a:spcAft>
                          <a:spcPts val="0"/>
                        </a:spcAft>
                      </a:pPr>
                      <a:r>
                        <a:rPr lang="en-US" sz="1600" b="0" kern="100" dirty="0">
                          <a:solidFill>
                            <a:srgbClr val="FF0000"/>
                          </a:solidFill>
                          <a:effectLst/>
                        </a:rPr>
                        <a:t>Hybrid fuzzing</a:t>
                      </a:r>
                      <a:endParaRPr lang="zh-CN" sz="2000" b="0" kern="100" dirty="0">
                        <a:solidFill>
                          <a:srgbClr val="FF0000"/>
                        </a:solidFill>
                        <a:effectLst/>
                        <a:latin typeface="Calibri" panose="020F0502020204030204" pitchFamily="34" charset="0"/>
                        <a:ea typeface="MS Mincho" panose="02020609040205080304" pitchFamily="49" charset="-128"/>
                        <a:cs typeface="Times New Roman" panose="02020503050405090304" pitchFamily="18" charset="0"/>
                      </a:endParaRPr>
                    </a:p>
                  </a:txBody>
                  <a:tcPr marL="68580" marR="68580" marT="0" marB="0" anchor="ctr"/>
                </a:tc>
                <a:tc>
                  <a:txBody>
                    <a:bodyPr/>
                    <a:lstStyle/>
                    <a:p>
                      <a:pPr algn="l">
                        <a:lnSpc>
                          <a:spcPct val="110000"/>
                        </a:lnSpc>
                        <a:spcAft>
                          <a:spcPts val="0"/>
                        </a:spcAft>
                      </a:pPr>
                      <a:r>
                        <a:rPr lang="en-US" sz="1600" b="0" kern="100" dirty="0">
                          <a:solidFill>
                            <a:srgbClr val="FF0000"/>
                          </a:solidFill>
                          <a:effectLst/>
                        </a:rPr>
                        <a:t>Hybrid fuzzing is officially proposed for the first time. </a:t>
                      </a:r>
                      <a:endParaRPr lang="zh-CN" sz="2000" b="0" kern="100" dirty="0">
                        <a:solidFill>
                          <a:srgbClr val="FF0000"/>
                        </a:solidFill>
                        <a:effectLst/>
                        <a:latin typeface="Calibri" panose="020F0502020204030204" pitchFamily="34" charset="0"/>
                        <a:ea typeface="MS Mincho" panose="02020609040205080304" pitchFamily="49" charset="-128"/>
                        <a:cs typeface="Times New Roman" panose="02020503050405090304" pitchFamily="18" charset="0"/>
                      </a:endParaRPr>
                    </a:p>
                  </a:txBody>
                  <a:tcPr marL="68580" marR="68580" marT="0" marB="0" anchor="ctr"/>
                </a:tc>
              </a:tr>
              <a:tr h="1614389">
                <a:tc>
                  <a:txBody>
                    <a:bodyPr/>
                    <a:lstStyle/>
                    <a:p>
                      <a:pPr algn="ctr">
                        <a:lnSpc>
                          <a:spcPct val="110000"/>
                        </a:lnSpc>
                        <a:spcAft>
                          <a:spcPts val="0"/>
                        </a:spcAft>
                      </a:pPr>
                      <a:r>
                        <a:rPr lang="en-US" sz="1600" b="0" kern="100" dirty="0">
                          <a:solidFill>
                            <a:srgbClr val="FF0000"/>
                          </a:solidFill>
                          <a:effectLst/>
                        </a:rPr>
                        <a:t>2016</a:t>
                      </a:r>
                      <a:endParaRPr lang="zh-CN" sz="2000" b="0" kern="100" dirty="0">
                        <a:solidFill>
                          <a:srgbClr val="FF0000"/>
                        </a:solidFill>
                        <a:effectLst/>
                        <a:latin typeface="Calibri" panose="020F0502020204030204" pitchFamily="34" charset="0"/>
                        <a:ea typeface="MS Mincho" panose="02020609040205080304" pitchFamily="49" charset="-128"/>
                        <a:cs typeface="Times New Roman" panose="02020503050405090304" pitchFamily="18" charset="0"/>
                      </a:endParaRPr>
                    </a:p>
                  </a:txBody>
                  <a:tcPr marL="68580" marR="68580" marT="0" marB="0" anchor="ctr"/>
                </a:tc>
                <a:tc>
                  <a:txBody>
                    <a:bodyPr/>
                    <a:lstStyle/>
                    <a:p>
                      <a:pPr algn="ctr">
                        <a:lnSpc>
                          <a:spcPct val="110000"/>
                        </a:lnSpc>
                        <a:spcAft>
                          <a:spcPts val="0"/>
                        </a:spcAft>
                      </a:pPr>
                      <a:r>
                        <a:rPr lang="en-US" sz="1600" b="0" kern="100" dirty="0">
                          <a:solidFill>
                            <a:srgbClr val="FF0000"/>
                          </a:solidFill>
                          <a:effectLst/>
                        </a:rPr>
                        <a:t>Driller</a:t>
                      </a:r>
                      <a:endParaRPr lang="zh-CN" sz="2000" b="0" kern="100" dirty="0">
                        <a:solidFill>
                          <a:srgbClr val="FF0000"/>
                        </a:solidFill>
                        <a:effectLst/>
                        <a:latin typeface="Calibri" panose="020F0502020204030204" pitchFamily="34" charset="0"/>
                        <a:ea typeface="MS Mincho" panose="02020609040205080304" pitchFamily="49" charset="-128"/>
                        <a:cs typeface="Times New Roman" panose="02020503050405090304" pitchFamily="18" charset="0"/>
                      </a:endParaRPr>
                    </a:p>
                  </a:txBody>
                  <a:tcPr marL="68580" marR="68580" marT="0" marB="0" anchor="ctr"/>
                </a:tc>
                <a:tc>
                  <a:txBody>
                    <a:bodyPr/>
                    <a:lstStyle/>
                    <a:p>
                      <a:pPr algn="l">
                        <a:lnSpc>
                          <a:spcPct val="110000"/>
                        </a:lnSpc>
                        <a:spcAft>
                          <a:spcPts val="0"/>
                        </a:spcAft>
                      </a:pPr>
                      <a:r>
                        <a:rPr lang="en-US" sz="1600" b="0" kern="100" dirty="0">
                          <a:solidFill>
                            <a:srgbClr val="FF0000"/>
                          </a:solidFill>
                          <a:effectLst/>
                        </a:rPr>
                        <a:t>Driller is based on the fuzz tool AFL and the symbolic execution tool </a:t>
                      </a:r>
                      <a:r>
                        <a:rPr lang="en-US" sz="1600" b="0" kern="100" dirty="0" err="1">
                          <a:solidFill>
                            <a:srgbClr val="FF0000"/>
                          </a:solidFill>
                          <a:effectLst/>
                        </a:rPr>
                        <a:t>angr</a:t>
                      </a:r>
                      <a:r>
                        <a:rPr lang="en-US" sz="1600" b="0" kern="100" dirty="0">
                          <a:solidFill>
                            <a:srgbClr val="FF0000"/>
                          </a:solidFill>
                          <a:effectLst/>
                        </a:rPr>
                        <a:t>. When the fuzzy program is stuck, the symbolic execution is called to solve the input that can reach the new path, so that the fuzz can quickly break through the conditional judgment statement.</a:t>
                      </a:r>
                      <a:endParaRPr lang="zh-CN" sz="2000" b="0" kern="100" dirty="0">
                        <a:solidFill>
                          <a:srgbClr val="FF0000"/>
                        </a:solidFill>
                        <a:effectLst/>
                        <a:latin typeface="Calibri" panose="020F0502020204030204" pitchFamily="34" charset="0"/>
                        <a:ea typeface="MS Mincho" panose="02020609040205080304" pitchFamily="49" charset="-128"/>
                        <a:cs typeface="Times New Roman" panose="02020503050405090304" pitchFamily="18" charset="0"/>
                      </a:endParaRPr>
                    </a:p>
                  </a:txBody>
                  <a:tcPr marL="68580" marR="68580" marT="0" marB="0" anchor="ctr"/>
                </a:tc>
              </a:tr>
              <a:tr h="962085">
                <a:tc>
                  <a:txBody>
                    <a:bodyPr/>
                    <a:lstStyle/>
                    <a:p>
                      <a:pPr algn="ctr">
                        <a:lnSpc>
                          <a:spcPct val="110000"/>
                        </a:lnSpc>
                        <a:spcAft>
                          <a:spcPts val="0"/>
                        </a:spcAft>
                      </a:pPr>
                      <a:r>
                        <a:rPr lang="en-US" sz="1600" b="0" kern="100">
                          <a:effectLst/>
                        </a:rPr>
                        <a:t>2018</a:t>
                      </a:r>
                      <a:endParaRPr lang="zh-CN" sz="2000" b="0" kern="100">
                        <a:effectLst/>
                        <a:latin typeface="Calibri" panose="020F0502020204030204" pitchFamily="34" charset="0"/>
                        <a:ea typeface="MS Mincho" panose="02020609040205080304" pitchFamily="49" charset="-128"/>
                        <a:cs typeface="Times New Roman" panose="02020503050405090304" pitchFamily="18" charset="0"/>
                      </a:endParaRPr>
                    </a:p>
                  </a:txBody>
                  <a:tcPr marL="68580" marR="68580" marT="0" marB="0" anchor="ctr"/>
                </a:tc>
                <a:tc>
                  <a:txBody>
                    <a:bodyPr/>
                    <a:lstStyle/>
                    <a:p>
                      <a:pPr algn="ctr">
                        <a:lnSpc>
                          <a:spcPct val="110000"/>
                        </a:lnSpc>
                        <a:spcAft>
                          <a:spcPts val="0"/>
                        </a:spcAft>
                      </a:pPr>
                      <a:r>
                        <a:rPr lang="en-US" sz="1600" b="0" kern="100">
                          <a:effectLst/>
                        </a:rPr>
                        <a:t>QSYM</a:t>
                      </a:r>
                      <a:endParaRPr lang="zh-CN" sz="2000" b="0" kern="100">
                        <a:effectLst/>
                        <a:latin typeface="Calibri" panose="020F0502020204030204" pitchFamily="34" charset="0"/>
                        <a:ea typeface="MS Mincho" panose="02020609040205080304" pitchFamily="49" charset="-128"/>
                        <a:cs typeface="Times New Roman" panose="02020503050405090304" pitchFamily="18" charset="0"/>
                      </a:endParaRPr>
                    </a:p>
                  </a:txBody>
                  <a:tcPr marL="68580" marR="68580" marT="0" marB="0" anchor="ctr"/>
                </a:tc>
                <a:tc>
                  <a:txBody>
                    <a:bodyPr/>
                    <a:lstStyle/>
                    <a:p>
                      <a:pPr algn="l">
                        <a:lnSpc>
                          <a:spcPct val="110000"/>
                        </a:lnSpc>
                        <a:spcAft>
                          <a:spcPts val="0"/>
                        </a:spcAft>
                      </a:pPr>
                      <a:r>
                        <a:rPr lang="en-US" sz="1600" b="0" kern="100" dirty="0">
                          <a:effectLst/>
                        </a:rPr>
                        <a:t>A hybrid fuzzing technique that focuses more on symbolic execution. QSYM is a practical </a:t>
                      </a:r>
                      <a:r>
                        <a:rPr lang="en-US" sz="1600" b="0" kern="100" dirty="0" err="1">
                          <a:effectLst/>
                        </a:rPr>
                        <a:t>concolic</a:t>
                      </a:r>
                      <a:r>
                        <a:rPr lang="en-US" sz="1600" b="0" kern="100" dirty="0">
                          <a:effectLst/>
                        </a:rPr>
                        <a:t> execution engine tailored for hybrid fuzzing.</a:t>
                      </a:r>
                      <a:endParaRPr lang="zh-CN" sz="2000" b="0" kern="100" dirty="0">
                        <a:effectLst/>
                        <a:latin typeface="Calibri" panose="020F0502020204030204" pitchFamily="34" charset="0"/>
                        <a:ea typeface="MS Mincho" panose="02020609040205080304" pitchFamily="49" charset="-128"/>
                        <a:cs typeface="Times New Roman" panose="02020503050405090304" pitchFamily="18" charset="0"/>
                      </a:endParaRPr>
                    </a:p>
                  </a:txBody>
                  <a:tcPr marL="68580" marR="68580" marT="0" marB="0" anchor="ctr"/>
                </a:tc>
              </a:tr>
              <a:tr h="437707">
                <a:tc>
                  <a:txBody>
                    <a:bodyPr/>
                    <a:lstStyle/>
                    <a:p>
                      <a:pPr algn="ctr">
                        <a:lnSpc>
                          <a:spcPct val="110000"/>
                        </a:lnSpc>
                        <a:spcAft>
                          <a:spcPts val="0"/>
                        </a:spcAft>
                      </a:pPr>
                      <a:r>
                        <a:rPr lang="en-US" sz="1600" b="0" kern="100">
                          <a:effectLst/>
                        </a:rPr>
                        <a:t>2019</a:t>
                      </a:r>
                      <a:endParaRPr lang="zh-CN" sz="2000" b="0" kern="100">
                        <a:effectLst/>
                        <a:latin typeface="Calibri" panose="020F0502020204030204" pitchFamily="34" charset="0"/>
                        <a:ea typeface="MS Mincho" panose="02020609040205080304" pitchFamily="49" charset="-128"/>
                        <a:cs typeface="Times New Roman" panose="02020503050405090304" pitchFamily="18" charset="0"/>
                      </a:endParaRPr>
                    </a:p>
                  </a:txBody>
                  <a:tcPr marL="68580" marR="68580" marT="0" marB="0" anchor="ctr"/>
                </a:tc>
                <a:tc>
                  <a:txBody>
                    <a:bodyPr/>
                    <a:lstStyle/>
                    <a:p>
                      <a:pPr algn="ctr">
                        <a:lnSpc>
                          <a:spcPct val="110000"/>
                        </a:lnSpc>
                        <a:spcAft>
                          <a:spcPts val="0"/>
                        </a:spcAft>
                      </a:pPr>
                      <a:r>
                        <a:rPr lang="en-US" sz="1600" b="0" kern="100">
                          <a:effectLst/>
                        </a:rPr>
                        <a:t>Afleer</a:t>
                      </a:r>
                      <a:endParaRPr lang="zh-CN" sz="2000" b="0" kern="100">
                        <a:effectLst/>
                        <a:latin typeface="Calibri" panose="020F0502020204030204" pitchFamily="34" charset="0"/>
                        <a:ea typeface="MS Mincho" panose="02020609040205080304" pitchFamily="49" charset="-128"/>
                        <a:cs typeface="Times New Roman" panose="02020503050405090304" pitchFamily="18" charset="0"/>
                      </a:endParaRPr>
                    </a:p>
                  </a:txBody>
                  <a:tcPr marL="68580" marR="68580" marT="0" marB="0" anchor="ctr"/>
                </a:tc>
                <a:tc>
                  <a:txBody>
                    <a:bodyPr/>
                    <a:lstStyle/>
                    <a:p>
                      <a:pPr algn="l">
                        <a:lnSpc>
                          <a:spcPct val="110000"/>
                        </a:lnSpc>
                        <a:spcAft>
                          <a:spcPts val="0"/>
                        </a:spcAft>
                      </a:pPr>
                      <a:r>
                        <a:rPr lang="en-US" sz="1600" b="0" kern="100" dirty="0">
                          <a:effectLst/>
                        </a:rPr>
                        <a:t>The trend of domestic research on hybrid fuzzing begins.</a:t>
                      </a:r>
                      <a:endParaRPr lang="zh-CN" sz="2000" b="0" kern="100" dirty="0">
                        <a:effectLst/>
                        <a:latin typeface="Calibri" panose="020F0502020204030204" pitchFamily="34" charset="0"/>
                        <a:ea typeface="MS Mincho" panose="02020609040205080304" pitchFamily="49" charset="-128"/>
                        <a:cs typeface="Times New Roman" panose="02020503050405090304" pitchFamily="18" charset="0"/>
                      </a:endParaRPr>
                    </a:p>
                  </a:txBody>
                  <a:tcPr marL="68580" marR="68580" marT="0" marB="0" anchor="ctr"/>
                </a:tc>
              </a:tr>
              <a:tr h="635934">
                <a:tc>
                  <a:txBody>
                    <a:bodyPr/>
                    <a:lstStyle/>
                    <a:p>
                      <a:pPr algn="ctr">
                        <a:lnSpc>
                          <a:spcPct val="110000"/>
                        </a:lnSpc>
                        <a:spcAft>
                          <a:spcPts val="0"/>
                        </a:spcAft>
                      </a:pPr>
                      <a:r>
                        <a:rPr lang="en-US" sz="1600" b="0" kern="100">
                          <a:effectLst/>
                        </a:rPr>
                        <a:t>2020</a:t>
                      </a:r>
                      <a:endParaRPr lang="zh-CN" sz="2000" b="0" kern="100">
                        <a:effectLst/>
                        <a:latin typeface="Calibri" panose="020F0502020204030204" pitchFamily="34" charset="0"/>
                        <a:ea typeface="MS Mincho" panose="02020609040205080304" pitchFamily="49" charset="-128"/>
                        <a:cs typeface="Times New Roman" panose="02020503050405090304" pitchFamily="18" charset="0"/>
                      </a:endParaRPr>
                    </a:p>
                  </a:txBody>
                  <a:tcPr marL="68580" marR="68580" marT="0" marB="0" anchor="ctr"/>
                </a:tc>
                <a:tc>
                  <a:txBody>
                    <a:bodyPr/>
                    <a:lstStyle/>
                    <a:p>
                      <a:pPr algn="ctr">
                        <a:lnSpc>
                          <a:spcPct val="110000"/>
                        </a:lnSpc>
                        <a:spcAft>
                          <a:spcPts val="0"/>
                        </a:spcAft>
                      </a:pPr>
                      <a:r>
                        <a:rPr lang="en-US" sz="1600" b="0" kern="100">
                          <a:effectLst/>
                        </a:rPr>
                        <a:t>PANGOLIN</a:t>
                      </a:r>
                      <a:endParaRPr lang="zh-CN" sz="2000" b="0" kern="100">
                        <a:effectLst/>
                        <a:latin typeface="Calibri" panose="020F0502020204030204" pitchFamily="34" charset="0"/>
                        <a:ea typeface="MS Mincho" panose="02020609040205080304" pitchFamily="49" charset="-128"/>
                        <a:cs typeface="Times New Roman" panose="02020503050405090304" pitchFamily="18" charset="0"/>
                      </a:endParaRPr>
                    </a:p>
                  </a:txBody>
                  <a:tcPr marL="68580" marR="68580" marT="0" marB="0" anchor="ctr"/>
                </a:tc>
                <a:tc>
                  <a:txBody>
                    <a:bodyPr/>
                    <a:lstStyle/>
                    <a:p>
                      <a:pPr algn="l">
                        <a:lnSpc>
                          <a:spcPct val="110000"/>
                        </a:lnSpc>
                        <a:spcAft>
                          <a:spcPts val="0"/>
                        </a:spcAft>
                      </a:pPr>
                      <a:r>
                        <a:rPr lang="en-US" sz="1600" b="0" kern="100" dirty="0">
                          <a:effectLst/>
                        </a:rPr>
                        <a:t>For the first time, it is optimized for symbolic execution in hybrid fuzzing, not fuzzing.</a:t>
                      </a:r>
                      <a:endParaRPr lang="zh-CN" sz="2000" b="0" kern="100" dirty="0">
                        <a:effectLst/>
                        <a:latin typeface="Calibri" panose="020F0502020204030204" pitchFamily="34" charset="0"/>
                        <a:ea typeface="MS Mincho" panose="02020609040205080304" pitchFamily="49" charset="-128"/>
                        <a:cs typeface="Times New Roman" panose="02020503050405090304" pitchFamily="18" charset="0"/>
                      </a:endParaRPr>
                    </a:p>
                  </a:txBody>
                  <a:tcPr marL="68580" marR="68580" marT="0" marB="0" anchor="ctr"/>
                </a:tc>
              </a:tr>
            </a:tbl>
          </a:graphicData>
        </a:graphic>
      </p:graphicFrame>
      <p:sp>
        <p:nvSpPr>
          <p:cNvPr id="6" name="íšľîḑê"/>
          <p:cNvSpPr>
            <a:spLocks noGrp="1"/>
          </p:cNvSpPr>
          <p:nvPr>
            <p:ph type="title"/>
          </p:nvPr>
        </p:nvSpPr>
        <p:spPr>
          <a:xfrm>
            <a:off x="838200" y="365125"/>
            <a:ext cx="10515600" cy="1325563"/>
          </a:xfrm>
        </p:spPr>
        <p:txBody>
          <a:bodyPr>
            <a:normAutofit/>
          </a:bodyPr>
          <a:lstStyle/>
          <a:p>
            <a:r>
              <a:rPr lang="zh-CN" altLang="en-US" sz="3200" dirty="0"/>
              <a:t>混合模糊测试技术（</a:t>
            </a:r>
            <a:r>
              <a:rPr lang="en-US" altLang="zh-CN" sz="3200" dirty="0"/>
              <a:t>Hybrid fuzzing</a:t>
            </a:r>
            <a:r>
              <a:rPr lang="zh-CN" altLang="en-US" sz="3200" dirty="0"/>
              <a:t>）</a:t>
            </a:r>
            <a:endParaRPr lang="zh-CN" altLang="en-US" sz="32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dirty="0"/>
              <a:t>举例</a:t>
            </a:r>
            <a:r>
              <a:rPr lang="zh-CN" altLang="en-US" sz="3200" dirty="0" smtClean="0"/>
              <a:t>：</a:t>
            </a:r>
            <a:r>
              <a:rPr lang="en-US" altLang="zh-CN" sz="3200" dirty="0" smtClean="0"/>
              <a:t>PANGOLIN</a:t>
            </a:r>
            <a:endParaRPr lang="zh-CN" altLang="en-US" sz="3200" dirty="0"/>
          </a:p>
        </p:txBody>
      </p:sp>
      <p:pic>
        <p:nvPicPr>
          <p:cNvPr id="5" name="图片 4"/>
          <p:cNvPicPr>
            <a:picLocks noChangeAspect="1"/>
          </p:cNvPicPr>
          <p:nvPr/>
        </p:nvPicPr>
        <p:blipFill>
          <a:blip r:embed="rId1"/>
          <a:srcRect t="4458" b="5576"/>
          <a:stretch>
            <a:fillRect/>
          </a:stretch>
        </p:blipFill>
        <p:spPr>
          <a:xfrm>
            <a:off x="2089785" y="1220978"/>
            <a:ext cx="8009255" cy="4446270"/>
          </a:xfrm>
          <a:prstGeom prst="rect">
            <a:avLst/>
          </a:prstGeom>
        </p:spPr>
      </p:pic>
      <p:sp>
        <p:nvSpPr>
          <p:cNvPr id="6" name="ïś1iďê"/>
          <p:cNvSpPr txBox="1"/>
          <p:nvPr/>
        </p:nvSpPr>
        <p:spPr>
          <a:xfrm>
            <a:off x="130052" y="2409558"/>
            <a:ext cx="1948631" cy="1906905"/>
          </a:xfrm>
          <a:prstGeom prst="rect">
            <a:avLst/>
          </a:prstGeom>
          <a:solidFill>
            <a:schemeClr val="bg1"/>
          </a:solidFill>
        </p:spPr>
        <p:txBody>
          <a:bodyPr wrap="square" rtlCol="0">
            <a:spAutoFit/>
          </a:bodyPr>
          <a:lstStyle/>
          <a:p>
            <a:pPr algn="l"/>
            <a:r>
              <a:rPr lang="en-US" altLang="zh-CN" sz="2800" b="1" dirty="0" smtClean="0">
                <a:solidFill>
                  <a:schemeClr val="accent1"/>
                </a:solidFill>
                <a:cs typeface="+mn-ea"/>
                <a:sym typeface="+mn-lt"/>
              </a:rPr>
              <a:t>1.</a:t>
            </a:r>
            <a:r>
              <a:rPr lang="zh-CN" altLang="en-US" sz="2800" b="1" dirty="0" smtClean="0">
                <a:solidFill>
                  <a:schemeClr val="accent1"/>
                </a:solidFill>
                <a:cs typeface="+mn-ea"/>
                <a:sym typeface="+mn-lt"/>
              </a:rPr>
              <a:t>渐进求解</a:t>
            </a:r>
            <a:endParaRPr lang="zh-CN" altLang="en-US" sz="2800" b="1" dirty="0" smtClean="0">
              <a:solidFill>
                <a:schemeClr val="accent1"/>
              </a:solidFill>
              <a:cs typeface="+mn-ea"/>
              <a:sym typeface="+mn-lt"/>
            </a:endParaRPr>
          </a:p>
          <a:p>
            <a:pPr algn="l"/>
            <a:r>
              <a:rPr lang="zh-CN" altLang="en-US" dirty="0">
                <a:solidFill>
                  <a:schemeClr val="accent1"/>
                </a:solidFill>
                <a:cs typeface="+mn-ea"/>
                <a:sym typeface="+mn-lt"/>
              </a:rPr>
              <a:t>提出一种思路：通过重复利用解空间，提高效率解决</a:t>
            </a:r>
            <a:r>
              <a:rPr lang="en-US" altLang="zh-CN" dirty="0">
                <a:solidFill>
                  <a:schemeClr val="accent1"/>
                </a:solidFill>
                <a:cs typeface="+mn-ea"/>
                <a:sym typeface="+mn-lt"/>
              </a:rPr>
              <a:t>expensive</a:t>
            </a:r>
            <a:r>
              <a:rPr lang="zh-CN" altLang="en-US" dirty="0">
                <a:solidFill>
                  <a:schemeClr val="accent1"/>
                </a:solidFill>
                <a:cs typeface="+mn-ea"/>
                <a:sym typeface="+mn-lt"/>
              </a:rPr>
              <a:t>的问题。</a:t>
            </a:r>
            <a:endParaRPr lang="zh-CN" altLang="en-US" dirty="0">
              <a:solidFill>
                <a:schemeClr val="accent1"/>
              </a:solidFill>
              <a:cs typeface="+mn-ea"/>
              <a:sym typeface="+mn-lt"/>
            </a:endParaRPr>
          </a:p>
        </p:txBody>
      </p:sp>
      <p:sp>
        <p:nvSpPr>
          <p:cNvPr id="7" name="ïś1iďê"/>
          <p:cNvSpPr txBox="1"/>
          <p:nvPr/>
        </p:nvSpPr>
        <p:spPr>
          <a:xfrm>
            <a:off x="6274504" y="5477267"/>
            <a:ext cx="5765486" cy="1076325"/>
          </a:xfrm>
          <a:prstGeom prst="rect">
            <a:avLst/>
          </a:prstGeom>
          <a:solidFill>
            <a:schemeClr val="bg1"/>
          </a:solidFill>
        </p:spPr>
        <p:txBody>
          <a:bodyPr wrap="square" rtlCol="0">
            <a:spAutoFit/>
          </a:bodyPr>
          <a:lstStyle/>
          <a:p>
            <a:pPr algn="l"/>
            <a:r>
              <a:rPr lang="en-US" altLang="zh-CN" sz="2800" b="1" dirty="0" smtClean="0">
                <a:solidFill>
                  <a:schemeClr val="accent1"/>
                </a:solidFill>
                <a:cs typeface="+mn-ea"/>
                <a:sym typeface="+mn-lt"/>
              </a:rPr>
              <a:t>2.</a:t>
            </a:r>
            <a:r>
              <a:rPr lang="zh-CN" altLang="en-US" sz="2800" b="1" dirty="0" smtClean="0">
                <a:solidFill>
                  <a:schemeClr val="accent1"/>
                </a:solidFill>
                <a:cs typeface="+mn-ea"/>
                <a:sym typeface="+mn-lt"/>
              </a:rPr>
              <a:t>提取求解前缀 </a:t>
            </a:r>
            <a:endParaRPr lang="zh-CN" altLang="en-US" sz="2800" b="1" dirty="0" smtClean="0">
              <a:solidFill>
                <a:schemeClr val="accent1"/>
              </a:solidFill>
              <a:cs typeface="+mn-ea"/>
              <a:sym typeface="+mn-lt"/>
            </a:endParaRPr>
          </a:p>
          <a:p>
            <a:pPr algn="l"/>
            <a:r>
              <a:rPr lang="zh-CN" altLang="en-US" dirty="0" smtClean="0">
                <a:solidFill>
                  <a:schemeClr val="accent1"/>
                </a:solidFill>
                <a:cs typeface="+mn-ea"/>
                <a:sym typeface="+mn-lt"/>
              </a:rPr>
              <a:t>利用多面体路径方式将解空间提取成一般解的简洁记忆，实现重复利用的思路，同时为指导变异扩展了思路。</a:t>
            </a:r>
            <a:endParaRPr lang="zh-CN" altLang="en-US" dirty="0" smtClean="0">
              <a:solidFill>
                <a:schemeClr val="accent1"/>
              </a:solidFill>
              <a:cs typeface="+mn-ea"/>
              <a:sym typeface="+mn-lt"/>
            </a:endParaRPr>
          </a:p>
        </p:txBody>
      </p:sp>
      <p:sp>
        <p:nvSpPr>
          <p:cNvPr id="8" name="ïś1iďê"/>
          <p:cNvSpPr txBox="1"/>
          <p:nvPr/>
        </p:nvSpPr>
        <p:spPr>
          <a:xfrm>
            <a:off x="10098733" y="2409818"/>
            <a:ext cx="1941257" cy="2738120"/>
          </a:xfrm>
          <a:prstGeom prst="rect">
            <a:avLst/>
          </a:prstGeom>
          <a:solidFill>
            <a:schemeClr val="bg1"/>
          </a:solidFill>
        </p:spPr>
        <p:txBody>
          <a:bodyPr wrap="square" rtlCol="0">
            <a:spAutoFit/>
          </a:bodyPr>
          <a:lstStyle/>
          <a:p>
            <a:pPr algn="l"/>
            <a:r>
              <a:rPr lang="en-US" altLang="zh-CN" sz="2800" b="1" dirty="0" smtClean="0">
                <a:solidFill>
                  <a:schemeClr val="accent1"/>
                </a:solidFill>
                <a:cs typeface="+mn-ea"/>
                <a:sym typeface="+mn-lt"/>
              </a:rPr>
              <a:t>3.</a:t>
            </a:r>
            <a:r>
              <a:rPr lang="zh-CN" altLang="en-US" sz="2800" b="1" dirty="0" smtClean="0">
                <a:solidFill>
                  <a:schemeClr val="accent1"/>
                </a:solidFill>
                <a:cs typeface="+mn-ea"/>
                <a:sym typeface="+mn-lt"/>
              </a:rPr>
              <a:t>指导变异</a:t>
            </a:r>
            <a:endParaRPr lang="zh-CN" altLang="en-US" sz="2800" b="1" dirty="0" smtClean="0">
              <a:solidFill>
                <a:schemeClr val="accent1"/>
              </a:solidFill>
              <a:cs typeface="+mn-ea"/>
              <a:sym typeface="+mn-lt"/>
            </a:endParaRPr>
          </a:p>
          <a:p>
            <a:pPr algn="l"/>
            <a:r>
              <a:rPr lang="zh-CN" altLang="en-US" dirty="0">
                <a:solidFill>
                  <a:schemeClr val="accent1"/>
                </a:solidFill>
                <a:cs typeface="+mn-ea"/>
                <a:sym typeface="+mn-lt"/>
              </a:rPr>
              <a:t>因一般解形式简单，故每次变异的对比并不需要太多额外的计算资源，比第一步节约的资源少，解决</a:t>
            </a:r>
            <a:r>
              <a:rPr lang="en-US" altLang="zh-CN" dirty="0">
                <a:solidFill>
                  <a:schemeClr val="accent1"/>
                </a:solidFill>
                <a:cs typeface="+mn-ea"/>
                <a:sym typeface="+mn-lt"/>
              </a:rPr>
              <a:t>unguided</a:t>
            </a:r>
            <a:r>
              <a:rPr lang="zh-CN" altLang="en-US" dirty="0">
                <a:solidFill>
                  <a:schemeClr val="accent1"/>
                </a:solidFill>
                <a:cs typeface="+mn-ea"/>
                <a:sym typeface="+mn-lt"/>
              </a:rPr>
              <a:t>问题。</a:t>
            </a:r>
            <a:endParaRPr lang="zh-CN" altLang="en-US" dirty="0">
              <a:solidFill>
                <a:schemeClr val="accent1"/>
              </a:solidFill>
              <a:cs typeface="+mn-ea"/>
              <a:sym typeface="+mn-lt"/>
            </a:endParaRPr>
          </a:p>
        </p:txBody>
      </p:sp>
      <p:sp>
        <p:nvSpPr>
          <p:cNvPr id="9" name="矩形 8"/>
          <p:cNvSpPr/>
          <p:nvPr/>
        </p:nvSpPr>
        <p:spPr>
          <a:xfrm>
            <a:off x="0" y="6334780"/>
            <a:ext cx="6734978" cy="523220"/>
          </a:xfrm>
          <a:prstGeom prst="rect">
            <a:avLst/>
          </a:prstGeom>
        </p:spPr>
        <p:txBody>
          <a:bodyPr wrap="square">
            <a:spAutoFit/>
          </a:bodyPr>
          <a:lstStyle/>
          <a:p>
            <a:r>
              <a:rPr lang="zh-CN" altLang="en-US" sz="1400" dirty="0"/>
              <a:t>Heqing </a:t>
            </a:r>
            <a:r>
              <a:rPr lang="zh-CN" altLang="en-US" sz="1400" dirty="0" smtClean="0"/>
              <a:t>Huang, </a:t>
            </a:r>
            <a:r>
              <a:rPr lang="zh-CN" altLang="en-US" sz="1400" dirty="0"/>
              <a:t>Peisen </a:t>
            </a:r>
            <a:r>
              <a:rPr lang="zh-CN" altLang="en-US" sz="1400" dirty="0" smtClean="0"/>
              <a:t>Yao, </a:t>
            </a:r>
            <a:r>
              <a:rPr lang="zh-CN" altLang="en-US" sz="1400" dirty="0"/>
              <a:t>Rongxin </a:t>
            </a:r>
            <a:r>
              <a:rPr lang="zh-CN" altLang="en-US" sz="1400" dirty="0" smtClean="0"/>
              <a:t>Wu, </a:t>
            </a:r>
            <a:r>
              <a:rPr lang="zh-CN" altLang="en-US" sz="1400" dirty="0"/>
              <a:t>Qingkai </a:t>
            </a:r>
            <a:r>
              <a:rPr lang="zh-CN" altLang="en-US" sz="1400" dirty="0" smtClean="0"/>
              <a:t>Shi</a:t>
            </a:r>
            <a:r>
              <a:rPr lang="en-US" altLang="zh-CN" sz="1400" dirty="0"/>
              <a:t>,</a:t>
            </a:r>
            <a:r>
              <a:rPr lang="zh-CN" altLang="en-US" sz="1400" dirty="0" smtClean="0"/>
              <a:t> </a:t>
            </a:r>
            <a:r>
              <a:rPr lang="zh-CN" altLang="en-US" sz="1400" dirty="0"/>
              <a:t>Charles </a:t>
            </a:r>
            <a:r>
              <a:rPr lang="zh-CN" altLang="en-US" sz="1400" dirty="0" smtClean="0"/>
              <a:t>Zhang</a:t>
            </a:r>
            <a:r>
              <a:rPr lang="en-US" altLang="zh-CN" sz="1400" dirty="0" smtClean="0"/>
              <a:t>, ”PANGOLIN</a:t>
            </a:r>
            <a:r>
              <a:rPr lang="en-US" altLang="zh-CN" sz="1400" dirty="0"/>
              <a:t>: Incremental Hybrid Fuzzing with Polyhedral Path Abstraction</a:t>
            </a:r>
            <a:r>
              <a:rPr lang="en-US" altLang="zh-CN" sz="1400" dirty="0" smtClean="0"/>
              <a:t>” (2020 S&amp;P)</a:t>
            </a:r>
            <a:endParaRPr lang="zh-CN" altLang="en-US" sz="1400" dirty="0"/>
          </a:p>
        </p:txBody>
      </p:sp>
      <p:sp>
        <p:nvSpPr>
          <p:cNvPr id="3" name="下箭头 2"/>
          <p:cNvSpPr/>
          <p:nvPr/>
        </p:nvSpPr>
        <p:spPr>
          <a:xfrm rot="17635856">
            <a:off x="2629611" y="3322308"/>
            <a:ext cx="355960" cy="16855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上箭头 3"/>
          <p:cNvSpPr/>
          <p:nvPr/>
        </p:nvSpPr>
        <p:spPr>
          <a:xfrm>
            <a:off x="6411817" y="5078783"/>
            <a:ext cx="323161" cy="39848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左箭头 9"/>
          <p:cNvSpPr/>
          <p:nvPr/>
        </p:nvSpPr>
        <p:spPr>
          <a:xfrm>
            <a:off x="6617821" y="2956920"/>
            <a:ext cx="3480912" cy="28919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图片 25"/>
          <p:cNvPicPr>
            <a:picLocks noChangeAspect="1"/>
          </p:cNvPicPr>
          <p:nvPr/>
        </p:nvPicPr>
        <p:blipFill rotWithShape="1">
          <a:blip r:embed="rId1">
            <a:duotone>
              <a:schemeClr val="bg2">
                <a:shade val="45000"/>
                <a:satMod val="135000"/>
              </a:schemeClr>
              <a:prstClr val="white"/>
            </a:duotone>
            <a:extLst>
              <a:ext uri="{28A0092B-C50C-407E-A947-70E740481C1C}">
                <a14:useLocalDpi xmlns:a14="http://schemas.microsoft.com/office/drawing/2010/main" val="0"/>
              </a:ext>
            </a:extLst>
          </a:blip>
          <a:srcRect l="42597" r="23486" b="18402"/>
          <a:stretch>
            <a:fillRect/>
          </a:stretch>
        </p:blipFill>
        <p:spPr>
          <a:xfrm>
            <a:off x="-16277" y="2163"/>
            <a:ext cx="3637336" cy="6853673"/>
          </a:xfrm>
          <a:prstGeom prst="rect">
            <a:avLst/>
          </a:prstGeom>
        </p:spPr>
      </p:pic>
      <p:cxnSp>
        <p:nvCxnSpPr>
          <p:cNvPr id="3" name="直接连接符 2"/>
          <p:cNvCxnSpPr/>
          <p:nvPr/>
        </p:nvCxnSpPr>
        <p:spPr>
          <a:xfrm>
            <a:off x="3632347" y="1123950"/>
            <a:ext cx="7953012" cy="0"/>
          </a:xfrm>
          <a:prstGeom prst="line">
            <a:avLst/>
          </a:prstGeom>
          <a:ln w="38100">
            <a:solidFill>
              <a:srgbClr val="E82209"/>
            </a:solidFill>
          </a:ln>
        </p:spPr>
        <p:style>
          <a:lnRef idx="1">
            <a:schemeClr val="accent6"/>
          </a:lnRef>
          <a:fillRef idx="0">
            <a:schemeClr val="accent6"/>
          </a:fillRef>
          <a:effectRef idx="0">
            <a:schemeClr val="accent6"/>
          </a:effectRef>
          <a:fontRef idx="minor">
            <a:schemeClr val="tx1"/>
          </a:fontRef>
        </p:style>
      </p:cxnSp>
      <p:grpSp>
        <p:nvGrpSpPr>
          <p:cNvPr id="28" name="组合 27"/>
          <p:cNvGrpSpPr/>
          <p:nvPr/>
        </p:nvGrpSpPr>
        <p:grpSpPr>
          <a:xfrm>
            <a:off x="3636404" y="740007"/>
            <a:ext cx="2753457" cy="763743"/>
            <a:chOff x="3636404" y="740007"/>
            <a:chExt cx="2753457" cy="763743"/>
          </a:xfrm>
          <a:solidFill>
            <a:srgbClr val="002060"/>
          </a:solidFill>
        </p:grpSpPr>
        <p:sp>
          <p:nvSpPr>
            <p:cNvPr id="27" name="平行四边形 26"/>
            <p:cNvSpPr/>
            <p:nvPr/>
          </p:nvSpPr>
          <p:spPr bwMode="auto">
            <a:xfrm>
              <a:off x="3658981" y="1143710"/>
              <a:ext cx="2730880" cy="360040"/>
            </a:xfrm>
            <a:prstGeom prst="parallelogram">
              <a:avLst>
                <a:gd name="adj" fmla="val 76283"/>
              </a:avLst>
            </a:prstGeom>
            <a:grpFill/>
            <a:ln w="19050">
              <a:noFill/>
              <a:round/>
            </a:ln>
          </p:spPr>
          <p:txBody>
            <a:bodyPr rot="0" spcFirstLastPara="0" vertOverflow="overflow" horzOverflow="overflow" vert="horz" wrap="square" lIns="91440" tIns="45720" rIns="91440" bIns="45720" numCol="1" spcCol="0" rtlCol="0" fromWordArt="0" anchor="ctr" anchorCtr="1" forceAA="0" compatLnSpc="1">
              <a:noAutofit/>
            </a:bodyPr>
            <a:lstStyle/>
            <a:p>
              <a:pPr marL="0" marR="0" lvl="0" indent="0" algn="ctr" defTabSz="457200" eaLnBrk="1" fontAlgn="auto" latinLnBrk="0" hangingPunct="1">
                <a:lnSpc>
                  <a:spcPct val="120000"/>
                </a:lnSpc>
                <a:buClrTx/>
                <a:buSzTx/>
                <a:buFontTx/>
                <a:buNone/>
                <a:defRPr/>
              </a:pPr>
              <a:endParaRPr kumimoji="0" lang="zh-CN" altLang="en-US" sz="1200" b="1" i="0" u="none" strike="noStrike" kern="0" cap="none" spc="0" normalizeH="0" baseline="0" noProof="0" dirty="0">
                <a:ln>
                  <a:noFill/>
                </a:ln>
                <a:solidFill>
                  <a:prstClr val="white">
                    <a:lumMod val="100000"/>
                  </a:prstClr>
                </a:solidFill>
                <a:effectLst/>
                <a:uLnTx/>
                <a:uFillTx/>
                <a:cs typeface="+mn-ea"/>
                <a:sym typeface="+mn-lt"/>
              </a:endParaRPr>
            </a:p>
          </p:txBody>
        </p:sp>
        <p:sp>
          <p:nvSpPr>
            <p:cNvPr id="24" name="矩形 23"/>
            <p:cNvSpPr/>
            <p:nvPr/>
          </p:nvSpPr>
          <p:spPr bwMode="auto">
            <a:xfrm>
              <a:off x="3636404" y="740007"/>
              <a:ext cx="2459596" cy="756084"/>
            </a:xfrm>
            <a:prstGeom prst="rect">
              <a:avLst/>
            </a:prstGeom>
            <a:grpFill/>
            <a:ln w="19050">
              <a:solidFill>
                <a:srgbClr val="006C30"/>
              </a:solidFill>
              <a:round/>
            </a:ln>
          </p:spPr>
          <p:txBody>
            <a:bodyPr rot="0" spcFirstLastPara="0" vertOverflow="overflow" horzOverflow="overflow" vert="horz" wrap="square" lIns="91440" tIns="45720" rIns="91440" bIns="45720" numCol="1" spcCol="0" rtlCol="0" fromWordArt="0" anchor="ctr" anchorCtr="1" forceAA="0" compatLnSpc="1">
              <a:noAutofit/>
            </a:bodyPr>
            <a:lstStyle/>
            <a:p>
              <a:pPr marL="0" marR="0" lvl="0" indent="0" algn="ctr" defTabSz="457200" eaLnBrk="1" fontAlgn="auto" latinLnBrk="0" hangingPunct="1">
                <a:lnSpc>
                  <a:spcPct val="120000"/>
                </a:lnSpc>
                <a:buClrTx/>
                <a:buSzTx/>
                <a:buFontTx/>
                <a:buNone/>
                <a:defRPr/>
              </a:pPr>
              <a:r>
                <a:rPr kumimoji="0" lang="zh-CN" altLang="en-US" sz="3600" b="1" i="0" u="none" strike="noStrike" kern="0" cap="none" spc="0" normalizeH="0" baseline="0" noProof="0" dirty="0">
                  <a:ln>
                    <a:noFill/>
                  </a:ln>
                  <a:solidFill>
                    <a:prstClr val="white">
                      <a:lumMod val="100000"/>
                    </a:prstClr>
                  </a:solidFill>
                  <a:effectLst/>
                  <a:uLnTx/>
                  <a:uFillTx/>
                  <a:latin typeface="方正正中黑简体" panose="02000000000000000000" pitchFamily="2" charset="-122"/>
                  <a:ea typeface="方正正中黑简体" panose="02000000000000000000" pitchFamily="2" charset="-122"/>
                  <a:cs typeface="+mn-ea"/>
                  <a:sym typeface="+mn-lt"/>
                </a:rPr>
                <a:t>目   录</a:t>
              </a:r>
              <a:endParaRPr kumimoji="0" lang="zh-CN" altLang="en-US" sz="3600" b="1" i="0" u="none" strike="noStrike" kern="0" cap="none" spc="0" normalizeH="0" baseline="0" noProof="0" dirty="0">
                <a:ln>
                  <a:noFill/>
                </a:ln>
                <a:solidFill>
                  <a:prstClr val="white">
                    <a:lumMod val="100000"/>
                  </a:prstClr>
                </a:solidFill>
                <a:effectLst/>
                <a:uLnTx/>
                <a:uFillTx/>
                <a:latin typeface="方正正中黑简体" panose="02000000000000000000" pitchFamily="2" charset="-122"/>
                <a:ea typeface="方正正中黑简体" panose="02000000000000000000" pitchFamily="2" charset="-122"/>
                <a:cs typeface="+mn-ea"/>
                <a:sym typeface="+mn-lt"/>
              </a:endParaRPr>
            </a:p>
          </p:txBody>
        </p:sp>
      </p:grpSp>
      <p:grpSp>
        <p:nvGrpSpPr>
          <p:cNvPr id="79" name="Group 3"/>
          <p:cNvGrpSpPr/>
          <p:nvPr/>
        </p:nvGrpSpPr>
        <p:grpSpPr>
          <a:xfrm>
            <a:off x="3878938" y="2473714"/>
            <a:ext cx="6456651" cy="564825"/>
            <a:chOff x="4267200" y="1600200"/>
            <a:chExt cx="6963691" cy="767497"/>
          </a:xfrm>
        </p:grpSpPr>
        <p:sp>
          <p:nvSpPr>
            <p:cNvPr id="80" name="TextBox 4"/>
            <p:cNvSpPr txBox="1"/>
            <p:nvPr/>
          </p:nvSpPr>
          <p:spPr>
            <a:xfrm>
              <a:off x="5371429" y="1665097"/>
              <a:ext cx="5859462" cy="702600"/>
            </a:xfrm>
            <a:prstGeom prst="rect">
              <a:avLst/>
            </a:prstGeom>
            <a:noFill/>
          </p:spPr>
          <p:txBody>
            <a:bodyPr wrap="square" lIns="0" tIns="0" rIns="0" bIns="0" rtlCol="0">
              <a:spAutoFit/>
            </a:bodyPr>
            <a:lstStyle/>
            <a:p>
              <a:pPr>
                <a:lnSpc>
                  <a:spcPct val="120000"/>
                </a:lnSpc>
              </a:pPr>
              <a:r>
                <a:rPr lang="zh-CN" altLang="en-US" sz="2800" dirty="0" smtClean="0">
                  <a:latin typeface="+mn-ea"/>
                  <a:cs typeface="+mn-ea"/>
                  <a:sym typeface="+mn-lt"/>
                </a:rPr>
                <a:t>什么是混合模糊</a:t>
              </a:r>
              <a:r>
                <a:rPr lang="zh-CN" altLang="en-US" sz="2800" dirty="0">
                  <a:latin typeface="+mn-ea"/>
                  <a:cs typeface="+mn-ea"/>
                  <a:sym typeface="+mn-lt"/>
                </a:rPr>
                <a:t>测试</a:t>
              </a:r>
              <a:endParaRPr lang="zh-CN" altLang="en-MY" sz="2800" dirty="0">
                <a:latin typeface="+mn-ea"/>
                <a:cs typeface="+mn-ea"/>
                <a:sym typeface="+mn-lt"/>
              </a:endParaRPr>
            </a:p>
          </p:txBody>
        </p:sp>
        <p:grpSp>
          <p:nvGrpSpPr>
            <p:cNvPr id="81" name="Group 5"/>
            <p:cNvGrpSpPr/>
            <p:nvPr/>
          </p:nvGrpSpPr>
          <p:grpSpPr>
            <a:xfrm>
              <a:off x="4267200" y="1600200"/>
              <a:ext cx="864870" cy="739140"/>
              <a:chOff x="4267199" y="1268631"/>
              <a:chExt cx="1373976" cy="1174236"/>
            </a:xfrm>
          </p:grpSpPr>
          <p:sp>
            <p:nvSpPr>
              <p:cNvPr id="82" name="Rectangle 6"/>
              <p:cNvSpPr/>
              <p:nvPr/>
            </p:nvSpPr>
            <p:spPr>
              <a:xfrm>
                <a:off x="4343867" y="1345299"/>
                <a:ext cx="1297308" cy="1097568"/>
              </a:xfrm>
              <a:prstGeom prst="rect">
                <a:avLst/>
              </a:prstGeom>
              <a:solidFill>
                <a:srgbClr val="002060"/>
              </a:solidFill>
              <a:ln w="571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sz="3200" b="1" dirty="0">
                    <a:cs typeface="+mn-ea"/>
                    <a:sym typeface="+mn-lt"/>
                  </a:rPr>
                  <a:t>0</a:t>
                </a:r>
                <a:r>
                  <a:rPr lang="en-US" altLang="zh-CN" sz="3200" b="1" dirty="0">
                    <a:cs typeface="+mn-ea"/>
                    <a:sym typeface="+mn-lt"/>
                  </a:rPr>
                  <a:t>1</a:t>
                </a:r>
                <a:endParaRPr lang="en-MY" sz="3200" b="1" dirty="0">
                  <a:cs typeface="+mn-ea"/>
                  <a:sym typeface="+mn-lt"/>
                </a:endParaRPr>
              </a:p>
            </p:txBody>
          </p:sp>
          <p:sp>
            <p:nvSpPr>
              <p:cNvPr id="83" name="Right Triangle 7"/>
              <p:cNvSpPr/>
              <p:nvPr/>
            </p:nvSpPr>
            <p:spPr>
              <a:xfrm rot="5400000">
                <a:off x="4267199" y="1268631"/>
                <a:ext cx="455895" cy="455895"/>
              </a:xfrm>
              <a:prstGeom prst="rtTriangle">
                <a:avLst/>
              </a:pr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MY">
                  <a:cs typeface="+mn-ea"/>
                  <a:sym typeface="+mn-lt"/>
                </a:endParaRPr>
              </a:p>
            </p:txBody>
          </p:sp>
        </p:grpSp>
      </p:grpSp>
      <p:grpSp>
        <p:nvGrpSpPr>
          <p:cNvPr id="94" name="Group 3"/>
          <p:cNvGrpSpPr/>
          <p:nvPr/>
        </p:nvGrpSpPr>
        <p:grpSpPr>
          <a:xfrm>
            <a:off x="3878938" y="5304091"/>
            <a:ext cx="2998729" cy="564825"/>
            <a:chOff x="4267200" y="1600200"/>
            <a:chExt cx="3234219" cy="767497"/>
          </a:xfrm>
        </p:grpSpPr>
        <p:sp>
          <p:nvSpPr>
            <p:cNvPr id="95" name="TextBox 4"/>
            <p:cNvSpPr txBox="1"/>
            <p:nvPr/>
          </p:nvSpPr>
          <p:spPr>
            <a:xfrm>
              <a:off x="5371430" y="1665097"/>
              <a:ext cx="2129989" cy="702600"/>
            </a:xfrm>
            <a:prstGeom prst="rect">
              <a:avLst/>
            </a:prstGeom>
            <a:noFill/>
          </p:spPr>
          <p:txBody>
            <a:bodyPr wrap="none" lIns="0" tIns="0" rIns="0" bIns="0" rtlCol="0">
              <a:spAutoFit/>
            </a:bodyPr>
            <a:lstStyle/>
            <a:p>
              <a:pPr>
                <a:lnSpc>
                  <a:spcPct val="120000"/>
                </a:lnSpc>
              </a:pPr>
              <a:r>
                <a:rPr lang="zh-CN" altLang="en-US" sz="2800" dirty="0" smtClean="0">
                  <a:latin typeface="+mn-ea"/>
                  <a:cs typeface="+mn-ea"/>
                  <a:sym typeface="+mn-lt"/>
                </a:rPr>
                <a:t>发展 </a:t>
              </a:r>
              <a:r>
                <a:rPr lang="en-US" altLang="zh-CN" sz="2800" dirty="0" smtClean="0">
                  <a:latin typeface="+mn-ea"/>
                  <a:cs typeface="+mn-ea"/>
                  <a:sym typeface="+mn-lt"/>
                </a:rPr>
                <a:t>&amp; </a:t>
              </a:r>
              <a:r>
                <a:rPr lang="zh-CN" altLang="en-US" sz="2800" dirty="0" smtClean="0">
                  <a:latin typeface="+mn-ea"/>
                  <a:cs typeface="+mn-ea"/>
                  <a:sym typeface="+mn-lt"/>
                </a:rPr>
                <a:t>总结</a:t>
              </a:r>
              <a:endParaRPr lang="zh-CN" altLang="en-MY" sz="2800" dirty="0">
                <a:latin typeface="+mn-ea"/>
                <a:cs typeface="+mn-ea"/>
                <a:sym typeface="+mn-lt"/>
              </a:endParaRPr>
            </a:p>
          </p:txBody>
        </p:sp>
        <p:grpSp>
          <p:nvGrpSpPr>
            <p:cNvPr id="96" name="Group 5"/>
            <p:cNvGrpSpPr/>
            <p:nvPr/>
          </p:nvGrpSpPr>
          <p:grpSpPr>
            <a:xfrm>
              <a:off x="4267200" y="1600200"/>
              <a:ext cx="864870" cy="739140"/>
              <a:chOff x="4267199" y="1268631"/>
              <a:chExt cx="1373976" cy="1174236"/>
            </a:xfrm>
          </p:grpSpPr>
          <p:sp>
            <p:nvSpPr>
              <p:cNvPr id="97" name="Rectangle 6"/>
              <p:cNvSpPr/>
              <p:nvPr/>
            </p:nvSpPr>
            <p:spPr>
              <a:xfrm>
                <a:off x="4343867" y="1345299"/>
                <a:ext cx="1297308" cy="1097568"/>
              </a:xfrm>
              <a:prstGeom prst="rect">
                <a:avLst/>
              </a:prstGeom>
              <a:solidFill>
                <a:srgbClr val="002060"/>
              </a:solidFill>
              <a:ln w="571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sz="3200" b="1" dirty="0">
                    <a:cs typeface="+mn-ea"/>
                    <a:sym typeface="+mn-lt"/>
                  </a:rPr>
                  <a:t>0</a:t>
                </a:r>
                <a:r>
                  <a:rPr lang="en-US" altLang="zh-CN" sz="3200" b="1" dirty="0">
                    <a:cs typeface="+mn-ea"/>
                    <a:sym typeface="+mn-lt"/>
                  </a:rPr>
                  <a:t>4</a:t>
                </a:r>
                <a:endParaRPr lang="en-MY" sz="3200" b="1" dirty="0">
                  <a:cs typeface="+mn-ea"/>
                  <a:sym typeface="+mn-lt"/>
                </a:endParaRPr>
              </a:p>
            </p:txBody>
          </p:sp>
          <p:sp>
            <p:nvSpPr>
              <p:cNvPr id="98" name="Right Triangle 7"/>
              <p:cNvSpPr/>
              <p:nvPr/>
            </p:nvSpPr>
            <p:spPr>
              <a:xfrm rot="5400000">
                <a:off x="4267199" y="1268631"/>
                <a:ext cx="455895" cy="455895"/>
              </a:xfrm>
              <a:prstGeom prst="rtTriangle">
                <a:avLst/>
              </a:pr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MY">
                  <a:cs typeface="+mn-ea"/>
                  <a:sym typeface="+mn-lt"/>
                </a:endParaRPr>
              </a:p>
            </p:txBody>
          </p:sp>
        </p:grpSp>
      </p:grpSp>
      <p:grpSp>
        <p:nvGrpSpPr>
          <p:cNvPr id="29" name="Group 3"/>
          <p:cNvGrpSpPr/>
          <p:nvPr/>
        </p:nvGrpSpPr>
        <p:grpSpPr>
          <a:xfrm>
            <a:off x="3878938" y="3411223"/>
            <a:ext cx="6456651" cy="564825"/>
            <a:chOff x="4267200" y="1600200"/>
            <a:chExt cx="6963691" cy="767497"/>
          </a:xfrm>
        </p:grpSpPr>
        <p:sp>
          <p:nvSpPr>
            <p:cNvPr id="30" name="TextBox 4"/>
            <p:cNvSpPr txBox="1"/>
            <p:nvPr/>
          </p:nvSpPr>
          <p:spPr>
            <a:xfrm>
              <a:off x="5371429" y="1665097"/>
              <a:ext cx="5859462" cy="702600"/>
            </a:xfrm>
            <a:prstGeom prst="rect">
              <a:avLst/>
            </a:prstGeom>
            <a:noFill/>
          </p:spPr>
          <p:txBody>
            <a:bodyPr wrap="square" lIns="0" tIns="0" rIns="0" bIns="0" rtlCol="0">
              <a:spAutoFit/>
            </a:bodyPr>
            <a:lstStyle/>
            <a:p>
              <a:pPr>
                <a:lnSpc>
                  <a:spcPct val="120000"/>
                </a:lnSpc>
              </a:pPr>
              <a:r>
                <a:rPr lang="zh-CN" altLang="en-US" sz="2800" dirty="0" smtClean="0">
                  <a:latin typeface="+mn-ea"/>
                  <a:cs typeface="+mn-ea"/>
                  <a:sym typeface="+mn-lt"/>
                </a:rPr>
                <a:t>混合模糊测试发展历程</a:t>
              </a:r>
              <a:endParaRPr lang="zh-CN" altLang="en-MY" sz="2800" dirty="0">
                <a:latin typeface="+mn-ea"/>
                <a:cs typeface="+mn-ea"/>
                <a:sym typeface="+mn-lt"/>
              </a:endParaRPr>
            </a:p>
          </p:txBody>
        </p:sp>
        <p:grpSp>
          <p:nvGrpSpPr>
            <p:cNvPr id="31" name="Group 5"/>
            <p:cNvGrpSpPr/>
            <p:nvPr/>
          </p:nvGrpSpPr>
          <p:grpSpPr>
            <a:xfrm>
              <a:off x="4267200" y="1600200"/>
              <a:ext cx="864870" cy="739140"/>
              <a:chOff x="4267199" y="1268631"/>
              <a:chExt cx="1373976" cy="1174236"/>
            </a:xfrm>
          </p:grpSpPr>
          <p:sp>
            <p:nvSpPr>
              <p:cNvPr id="32" name="Rectangle 6"/>
              <p:cNvSpPr/>
              <p:nvPr/>
            </p:nvSpPr>
            <p:spPr>
              <a:xfrm>
                <a:off x="4343867" y="1345299"/>
                <a:ext cx="1297308" cy="1097568"/>
              </a:xfrm>
              <a:prstGeom prst="rect">
                <a:avLst/>
              </a:prstGeom>
              <a:solidFill>
                <a:srgbClr val="002060"/>
              </a:solidFill>
              <a:ln w="571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sz="3200" b="1" dirty="0" smtClean="0">
                    <a:cs typeface="+mn-ea"/>
                    <a:sym typeface="+mn-lt"/>
                  </a:rPr>
                  <a:t>0</a:t>
                </a:r>
                <a:r>
                  <a:rPr lang="en-US" sz="3200" b="1" dirty="0">
                    <a:cs typeface="+mn-ea"/>
                    <a:sym typeface="+mn-lt"/>
                  </a:rPr>
                  <a:t>2</a:t>
                </a:r>
                <a:endParaRPr lang="en-MY" sz="3200" b="1" dirty="0">
                  <a:cs typeface="+mn-ea"/>
                  <a:sym typeface="+mn-lt"/>
                </a:endParaRPr>
              </a:p>
            </p:txBody>
          </p:sp>
          <p:sp>
            <p:nvSpPr>
              <p:cNvPr id="33" name="Right Triangle 7"/>
              <p:cNvSpPr/>
              <p:nvPr/>
            </p:nvSpPr>
            <p:spPr>
              <a:xfrm rot="5400000">
                <a:off x="4267199" y="1268631"/>
                <a:ext cx="455895" cy="455895"/>
              </a:xfrm>
              <a:prstGeom prst="rtTriangle">
                <a:avLst/>
              </a:pr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MY">
                  <a:cs typeface="+mn-ea"/>
                  <a:sym typeface="+mn-lt"/>
                </a:endParaRPr>
              </a:p>
            </p:txBody>
          </p:sp>
        </p:grpSp>
      </p:grpSp>
      <p:grpSp>
        <p:nvGrpSpPr>
          <p:cNvPr id="34" name="Group 3"/>
          <p:cNvGrpSpPr/>
          <p:nvPr/>
        </p:nvGrpSpPr>
        <p:grpSpPr>
          <a:xfrm>
            <a:off x="3878938" y="4378826"/>
            <a:ext cx="6456651" cy="543956"/>
            <a:chOff x="4267200" y="1600200"/>
            <a:chExt cx="6963691" cy="739140"/>
          </a:xfrm>
        </p:grpSpPr>
        <p:sp>
          <p:nvSpPr>
            <p:cNvPr id="35" name="TextBox 4"/>
            <p:cNvSpPr txBox="1"/>
            <p:nvPr/>
          </p:nvSpPr>
          <p:spPr>
            <a:xfrm>
              <a:off x="5371429" y="1665097"/>
              <a:ext cx="5859462" cy="609285"/>
            </a:xfrm>
            <a:prstGeom prst="rect">
              <a:avLst/>
            </a:prstGeom>
            <a:noFill/>
          </p:spPr>
          <p:txBody>
            <a:bodyPr wrap="square" lIns="0" tIns="0" rIns="0" bIns="0" rtlCol="0">
              <a:spAutoFit/>
            </a:bodyPr>
            <a:lstStyle/>
            <a:p>
              <a:pPr>
                <a:lnSpc>
                  <a:spcPct val="120000"/>
                </a:lnSpc>
              </a:pPr>
              <a:r>
                <a:rPr lang="zh-CN" altLang="en-US" sz="2800" dirty="0" smtClean="0">
                  <a:solidFill>
                    <a:srgbClr val="FF0000"/>
                  </a:solidFill>
                  <a:latin typeface="+mn-ea"/>
                  <a:cs typeface="+mn-ea"/>
                  <a:sym typeface="+mn-lt"/>
                </a:rPr>
                <a:t>当前面临的瓶颈</a:t>
              </a:r>
              <a:endParaRPr lang="zh-CN" altLang="en-MY" sz="2800" dirty="0">
                <a:solidFill>
                  <a:srgbClr val="FF0000"/>
                </a:solidFill>
                <a:latin typeface="+mn-ea"/>
                <a:cs typeface="+mn-ea"/>
                <a:sym typeface="+mn-lt"/>
              </a:endParaRPr>
            </a:p>
          </p:txBody>
        </p:sp>
        <p:grpSp>
          <p:nvGrpSpPr>
            <p:cNvPr id="36" name="Group 5"/>
            <p:cNvGrpSpPr/>
            <p:nvPr/>
          </p:nvGrpSpPr>
          <p:grpSpPr>
            <a:xfrm>
              <a:off x="4267200" y="1600200"/>
              <a:ext cx="864870" cy="739140"/>
              <a:chOff x="4267199" y="1268631"/>
              <a:chExt cx="1373976" cy="1174236"/>
            </a:xfrm>
          </p:grpSpPr>
          <p:sp>
            <p:nvSpPr>
              <p:cNvPr id="37" name="Rectangle 6"/>
              <p:cNvSpPr/>
              <p:nvPr/>
            </p:nvSpPr>
            <p:spPr>
              <a:xfrm>
                <a:off x="4343867" y="1345299"/>
                <a:ext cx="1297308" cy="1097568"/>
              </a:xfrm>
              <a:prstGeom prst="rect">
                <a:avLst/>
              </a:prstGeom>
              <a:solidFill>
                <a:srgbClr val="002060"/>
              </a:solidFill>
              <a:ln w="571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sz="3200" b="1" dirty="0" smtClean="0">
                    <a:cs typeface="+mn-ea"/>
                    <a:sym typeface="+mn-lt"/>
                  </a:rPr>
                  <a:t>0</a:t>
                </a:r>
                <a:r>
                  <a:rPr lang="en-US" sz="3200" b="1" dirty="0">
                    <a:cs typeface="+mn-ea"/>
                    <a:sym typeface="+mn-lt"/>
                  </a:rPr>
                  <a:t>3</a:t>
                </a:r>
                <a:endParaRPr lang="en-MY" sz="3200" b="1" dirty="0">
                  <a:cs typeface="+mn-ea"/>
                  <a:sym typeface="+mn-lt"/>
                </a:endParaRPr>
              </a:p>
            </p:txBody>
          </p:sp>
          <p:sp>
            <p:nvSpPr>
              <p:cNvPr id="38" name="Right Triangle 7"/>
              <p:cNvSpPr/>
              <p:nvPr/>
            </p:nvSpPr>
            <p:spPr>
              <a:xfrm rot="5400000">
                <a:off x="4267199" y="1268631"/>
                <a:ext cx="455895" cy="455895"/>
              </a:xfrm>
              <a:prstGeom prst="rtTriangle">
                <a:avLst/>
              </a:pr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MY">
                  <a:cs typeface="+mn-ea"/>
                  <a:sym typeface="+mn-lt"/>
                </a:endParaRPr>
              </a:p>
            </p:txBody>
          </p:sp>
        </p:grpSp>
      </p:grpSp>
    </p:spTree>
  </p:cSld>
  <p:clrMapOvr>
    <a:masterClrMapping/>
  </p:clrMapOvr>
</p:sld>
</file>

<file path=ppt/tags/tag1.xml><?xml version="1.0" encoding="utf-8"?>
<p:tagLst xmlns:p="http://schemas.openxmlformats.org/presentationml/2006/main">
  <p:tag name="ISLIDE.THEME" val="https://www.islide.cc;"/>
</p:tagLst>
</file>

<file path=ppt/tags/tag2.xml><?xml version="1.0" encoding="utf-8"?>
<p:tagLst xmlns:p="http://schemas.openxmlformats.org/presentationml/2006/main">
  <p:tag name="ISLIDE.THEME" val="https://www.islide.cc;"/>
</p:tagLst>
</file>

<file path=ppt/tags/tag3.xml><?xml version="1.0" encoding="utf-8"?>
<p:tagLst xmlns:p="http://schemas.openxmlformats.org/presentationml/2006/main">
  <p:tag name="KSO_WM_UNIT_TABLE_BEAUTIFY" val="smartTable{c80d14ff-63e3-406b-9d9e-35755ee6b1e0}"/>
</p:tagLst>
</file>

<file path=ppt/tags/tag4.xml><?xml version="1.0" encoding="utf-8"?>
<p:tagLst xmlns:p="http://schemas.openxmlformats.org/presentationml/2006/main">
  <p:tag name="ISLIDE.THEME" val="https://www.islide.cc;"/>
  <p:tag name="ISLIDE.ICON" val="#168230;#3237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2574</Words>
  <Application>WPS 文字</Application>
  <PresentationFormat>宽屏</PresentationFormat>
  <Paragraphs>180</Paragraphs>
  <Slides>13</Slides>
  <Notes>13</Notes>
  <HiddenSlides>0</HiddenSlides>
  <MMClips>0</MMClips>
  <ScaleCrop>false</ScaleCrop>
  <HeadingPairs>
    <vt:vector size="6" baseType="variant">
      <vt:variant>
        <vt:lpstr>已用的字体</vt:lpstr>
      </vt:variant>
      <vt:variant>
        <vt:i4>21</vt:i4>
      </vt:variant>
      <vt:variant>
        <vt:lpstr>主题</vt:lpstr>
      </vt:variant>
      <vt:variant>
        <vt:i4>1</vt:i4>
      </vt:variant>
      <vt:variant>
        <vt:lpstr>幻灯片标题</vt:lpstr>
      </vt:variant>
      <vt:variant>
        <vt:i4>13</vt:i4>
      </vt:variant>
    </vt:vector>
  </HeadingPairs>
  <TitlesOfParts>
    <vt:vector size="35" baseType="lpstr">
      <vt:lpstr>Arial</vt:lpstr>
      <vt:lpstr>方正书宋_GBK</vt:lpstr>
      <vt:lpstr>Wingdings</vt:lpstr>
      <vt:lpstr>华光中圆_CNKI</vt:lpstr>
      <vt:lpstr>华文宋体</vt:lpstr>
      <vt:lpstr>方正正中黑简体</vt:lpstr>
      <vt:lpstr>冬青黑体简体中文</vt:lpstr>
      <vt:lpstr>Calibri</vt:lpstr>
      <vt:lpstr>Helvetica Neue</vt:lpstr>
      <vt:lpstr>MS Mincho</vt:lpstr>
      <vt:lpstr>Times New Roman</vt:lpstr>
      <vt:lpstr>Hiragino Sans GB W3</vt:lpstr>
      <vt:lpstr>仿宋</vt:lpstr>
      <vt:lpstr>方正仿宋_GBK</vt:lpstr>
      <vt:lpstr>微软雅黑</vt:lpstr>
      <vt:lpstr>汉仪旗黑</vt:lpstr>
      <vt:lpstr>宋体</vt:lpstr>
      <vt:lpstr>Arial Unicode MS</vt:lpstr>
      <vt:lpstr>Hiragino Sans</vt:lpstr>
      <vt:lpstr>汉仪书宋二KW</vt:lpstr>
      <vt:lpstr>Calibri Light</vt:lpstr>
      <vt:lpstr>Office 主题</vt:lpstr>
      <vt:lpstr>A Survey of Hybrid Fuzzing based on Symbolic Execution</vt:lpstr>
      <vt:lpstr>PowerPoint 演示文稿</vt:lpstr>
      <vt:lpstr>模糊测试技术（Fuzzing）</vt:lpstr>
      <vt:lpstr>符号执行技术（Symbolic execution）</vt:lpstr>
      <vt:lpstr>混合模糊测试技术（Hybrid fuzzing）</vt:lpstr>
      <vt:lpstr>PowerPoint 演示文稿</vt:lpstr>
      <vt:lpstr>混合模糊测试技术（Hybrid fuzzing）</vt:lpstr>
      <vt:lpstr>举例：PANGOLIN</vt:lpstr>
      <vt:lpstr>PowerPoint 演示文稿</vt:lpstr>
      <vt:lpstr>瓶颈</vt:lpstr>
      <vt:lpstr>PowerPoint 演示文稿</vt:lpstr>
      <vt:lpstr>混合模糊测试技术（Hybrid fuzzing）</vt:lpstr>
      <vt:lpstr>谢谢聆听</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Survey of Hybrid Fuzzing based on Symbolic Execution</dc:title>
  <dc:creator>Microsoft 帐户</dc:creator>
  <cp:lastModifiedBy>user</cp:lastModifiedBy>
  <cp:revision>46</cp:revision>
  <dcterms:created xsi:type="dcterms:W3CDTF">2020-12-04T17:26:44Z</dcterms:created>
  <dcterms:modified xsi:type="dcterms:W3CDTF">2020-12-04T17:26:44Z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2052-2.8.0.4624</vt:lpwstr>
  </property>
</Properties>
</file>