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3" r:id="rId6"/>
    <p:sldId id="260" r:id="rId7"/>
    <p:sldId id="266" r:id="rId8"/>
    <p:sldId id="267" r:id="rId9"/>
    <p:sldId id="268" r:id="rId10"/>
    <p:sldId id="262" r:id="rId11"/>
    <p:sldId id="269" r:id="rId12"/>
    <p:sldId id="270" r:id="rId13"/>
    <p:sldId id="271" r:id="rId14"/>
    <p:sldId id="272" r:id="rId15"/>
    <p:sldId id="273" r:id="rId16"/>
    <p:sldId id="274" r:id="rId17"/>
    <p:sldId id="275" r:id="rId18"/>
    <p:sldId id="276" r:id="rId19"/>
    <p:sldId id="277" r:id="rId20"/>
    <p:sldId id="278" r:id="rId21"/>
    <p:sldId id="280"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660"/>
  </p:normalViewPr>
  <p:slideViewPr>
    <p:cSldViewPr snapToGrid="0">
      <p:cViewPr varScale="1">
        <p:scale>
          <a:sx n="87" d="100"/>
          <a:sy n="87" d="100"/>
        </p:scale>
        <p:origin x="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1V994W2\PycharmProjects\PPT_Background_Generation/pic_temp/pic_sup.png"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9.xml"/><Relationship Id="rId7"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71.xml"/><Relationship Id="rId10" Type="http://schemas.openxmlformats.org/officeDocument/2006/relationships/image" Target="../media/image3.png"/><Relationship Id="rId4" Type="http://schemas.openxmlformats.org/officeDocument/2006/relationships/tags" Target="../tags/tag70.xml"/><Relationship Id="rId9" Type="http://schemas.openxmlformats.org/officeDocument/2006/relationships/image" Target="file:///C:\Users\1V994W2\PycharmProjects\PPT_Background_Generation/pic_temp/0_pic_quater_lef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5.xml"/><Relationship Id="rId7" Type="http://schemas.openxmlformats.org/officeDocument/2006/relationships/tags" Target="../tags/tag7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10" Type="http://schemas.openxmlformats.org/officeDocument/2006/relationships/image" Target="file:///C:\Users\1V994W2\PycharmProjects\PPT_Background_Generation/pic_temp/pic_sup.png" TargetMode="External"/><Relationship Id="rId4" Type="http://schemas.openxmlformats.org/officeDocument/2006/relationships/tags" Target="../tags/tag76.xml"/><Relationship Id="rId9"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2.xml"/><Relationship Id="rId7"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file:///C:\Users\1V994W2\PycharmProjects\PPT_Background_Generation/pic_temp/1_pic_quater_right_up.png" TargetMode="External"/><Relationship Id="rId5" Type="http://schemas.openxmlformats.org/officeDocument/2006/relationships/tags" Target="../tags/tag84.xml"/><Relationship Id="rId10" Type="http://schemas.openxmlformats.org/officeDocument/2006/relationships/image" Target="../media/image3.png"/><Relationship Id="rId4" Type="http://schemas.openxmlformats.org/officeDocument/2006/relationships/tags" Target="../tags/tag83.xml"/><Relationship Id="rId9" Type="http://schemas.openxmlformats.org/officeDocument/2006/relationships/image" Target="file:///C:\Users\1V994W2\PycharmProjects\PPT_Background_Generation/pic_temp/0_pic_quater_lef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image" Target="../media/image3.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0.xml"/><Relationship Id="rId10" Type="http://schemas.openxmlformats.org/officeDocument/2006/relationships/image" Target="../media/image2.png"/><Relationship Id="rId4" Type="http://schemas.openxmlformats.org/officeDocument/2006/relationships/tags" Target="../tags/tag89.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98.xml"/><Relationship Id="rId10" Type="http://schemas.openxmlformats.org/officeDocument/2006/relationships/image" Target="../media/image2.png"/><Relationship Id="rId4" Type="http://schemas.openxmlformats.org/officeDocument/2006/relationships/tags" Target="../tags/tag97.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3.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2.png"/><Relationship Id="rId5" Type="http://schemas.openxmlformats.org/officeDocument/2006/relationships/tags" Target="../tags/tag106.xml"/><Relationship Id="rId10" Type="http://schemas.openxmlformats.org/officeDocument/2006/relationships/slideMaster" Target="../slideMasters/slideMaster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file:///C:\Users\1V994W2\PycharmProjects\PPT_Background_Generation/pic_temp/1_pic_quater_right_up.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3.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file:///C:\Users\1V994W2\PycharmProjects\PPT_Background_Generation/pic_temp/0_pic_quater_left_up.png" TargetMode="Externa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2.png"/><Relationship Id="rId5" Type="http://schemas.openxmlformats.org/officeDocument/2006/relationships/tags" Target="../tags/tag115.xml"/><Relationship Id="rId10" Type="http://schemas.openxmlformats.org/officeDocument/2006/relationships/slideMaster" Target="../slideMasters/slideMaster1.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file:///C:\Users\1V994W2\PycharmProjects\PPT_Background_Generation/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2.pn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slideMaster" Target="../slideMasters/slideMaster1.xml"/><Relationship Id="rId2" Type="http://schemas.openxmlformats.org/officeDocument/2006/relationships/tags" Target="../tags/tag121.xml"/><Relationship Id="rId16" Type="http://schemas.openxmlformats.org/officeDocument/2006/relationships/image" Target="file:///C:\Users\1V994W2\PycharmProjects\PPT_Background_Generation/pic_temp/1_pic_quater_right_up.png" TargetMode="Externa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image" Target="../media/image3.png"/><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file:///C:\Users\1V994W2\PycharmProjects\PPT_Background_Generation/pic_temp/0_pic_quater_lef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3.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135.xml"/><Relationship Id="rId10" Type="http://schemas.openxmlformats.org/officeDocument/2006/relationships/image" Target="../media/image2.png"/><Relationship Id="rId4" Type="http://schemas.openxmlformats.org/officeDocument/2006/relationships/tags" Target="../tags/tag134.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png"/><Relationship Id="rId5" Type="http://schemas.openxmlformats.org/officeDocument/2006/relationships/tags" Target="../tags/tag17.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16.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xml"/><Relationship Id="rId7"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file:///C:\Users\1V994W2\PycharmProjects\PPT_Background_Generation/pic_temp/pic_half_down.png" TargetMode="Externa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30.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image" Target="file:///C:\Users\1V994W2\PycharmProjects\PPT_Background_Generation/pic_temp/0_pic_quater_left_up.png" TargetMode="Externa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Master" Target="../slideMasters/slideMaster1.xml"/><Relationship Id="rId5" Type="http://schemas.openxmlformats.org/officeDocument/2006/relationships/tags" Target="../tags/tag38.xml"/><Relationship Id="rId15" Type="http://schemas.openxmlformats.org/officeDocument/2006/relationships/image" Target="file:///C:\Users\1V994W2\PycharmProjects\PPT_Background_Generation/pic_temp/1_pic_quater_right_up.png" TargetMode="Externa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file:///C:\Users\1V994W2\PycharmProjects\PPT_Background_Generation/pic_temp/pic_half_left.png" TargetMode="External"/><Relationship Id="rId3" Type="http://schemas.openxmlformats.org/officeDocument/2006/relationships/tags" Target="../tags/tag46.xml"/><Relationship Id="rId7" Type="http://schemas.openxmlformats.org/officeDocument/2006/relationships/image" Target="../media/image5.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1.xml"/><Relationship Id="rId5" Type="http://schemas.openxmlformats.org/officeDocument/2006/relationships/tags" Target="../tags/tag48.xml"/><Relationship Id="rId4" Type="http://schemas.openxmlformats.org/officeDocument/2006/relationships/tags" Target="../tags/tag47.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file:///C:\Users\1V994W2\PycharmProjects\PPT_Background_Generation/pic_temp/1_pic_quater_right_up.png" TargetMode="Externa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file:///C:\Users\1V994W2\PycharmProjects\PPT_Background_Generation/pic_temp/0_pic_quater_left_up.png" TargetMode="External"/><Relationship Id="rId5" Type="http://schemas.openxmlformats.org/officeDocument/2006/relationships/tags" Target="../tags/tag56.xml"/><Relationship Id="rId10" Type="http://schemas.openxmlformats.org/officeDocument/2006/relationships/image" Target="../media/image2.png"/><Relationship Id="rId4" Type="http://schemas.openxmlformats.org/officeDocument/2006/relationships/tags" Target="../tags/tag55.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3.png"/><Relationship Id="rId5" Type="http://schemas.openxmlformats.org/officeDocument/2006/relationships/tags" Target="../tags/tag64.xml"/><Relationship Id="rId10" Type="http://schemas.openxmlformats.org/officeDocument/2006/relationships/image" Target="file:///C:\Users\1V994W2\PycharmProjects\PPT_Background_Generation/pic_temp/0_pic_quater_left_up.png" TargetMode="External"/><Relationship Id="rId4" Type="http://schemas.openxmlformats.org/officeDocument/2006/relationships/tags" Target="../tags/tag63.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p:custDataLst>
              <p:tags r:id="rId1"/>
            </p:custDataLst>
          </p:nvPr>
        </p:nvPicPr>
        <p:blipFill>
          <a:blip r:embed="rId8" r:link="rId9"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2"/>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17" name="页脚占位符 16"/>
          <p:cNvSpPr>
            <a:spLocks noGrp="1"/>
          </p:cNvSpPr>
          <p:nvPr>
            <p:ph type="ftr" sz="quarter" idx="11"/>
            <p:custDataLst>
              <p:tags r:id="rId3"/>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18" name="灯片编号占位符 17"/>
          <p:cNvSpPr>
            <a:spLocks noGrp="1"/>
          </p:cNvSpPr>
          <p:nvPr>
            <p:ph type="sldNum" sz="quarter" idx="12"/>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3" name="副标题 2"/>
          <p:cNvSpPr>
            <a:spLocks noGrp="1"/>
          </p:cNvSpPr>
          <p:nvPr>
            <p:ph type="subTitle" idx="14" hasCustomPrompt="1"/>
            <p:custDataLst>
              <p:tags r:id="rId5"/>
            </p:custDataLst>
          </p:nvPr>
        </p:nvSpPr>
        <p:spPr>
          <a:xfrm>
            <a:off x="1940311" y="3967163"/>
            <a:ext cx="7783550" cy="541973"/>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90204" pitchFamily="34" charset="0"/>
              <a:buNone/>
              <a:defRPr sz="2400" b="0" spc="200">
                <a:solidFill>
                  <a:schemeClr val="tx1">
                    <a:lumMod val="85000"/>
                    <a:lumOff val="15000"/>
                  </a:schemeClr>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
        <p:nvSpPr>
          <p:cNvPr id="2" name="标题 1"/>
          <p:cNvSpPr>
            <a:spLocks noGrp="1"/>
          </p:cNvSpPr>
          <p:nvPr>
            <p:ph type="ctrTitle" idx="13" hasCustomPrompt="1"/>
            <p:custDataLst>
              <p:tags r:id="rId6"/>
            </p:custDataLst>
          </p:nvPr>
        </p:nvSpPr>
        <p:spPr>
          <a:xfrm>
            <a:off x="1940310" y="2507616"/>
            <a:ext cx="7783551"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8" r:link="rId9" cstate="email"/>
          <a:stretch>
            <a:fillRect/>
          </a:stretch>
        </p:blipFill>
        <p:spPr>
          <a:xfrm>
            <a:off x="0" y="0"/>
            <a:ext cx="720090" cy="687359"/>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0"/>
            <a:ext cx="720090" cy="682332"/>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90204" pitchFamily="34" charset="0"/>
                <a:ea typeface="微软雅黑" charset="-122"/>
              </a:defRPr>
            </a:lvl1pPr>
            <a:lvl2pPr>
              <a:defRPr>
                <a:solidFill>
                  <a:schemeClr val="tx1"/>
                </a:solidFill>
                <a:latin typeface="Arial" panose="020B0604020202090204" pitchFamily="34" charset="0"/>
                <a:ea typeface="微软雅黑" charset="-122"/>
              </a:defRPr>
            </a:lvl2pPr>
            <a:lvl3pPr>
              <a:defRPr>
                <a:solidFill>
                  <a:schemeClr val="tx1"/>
                </a:solidFill>
                <a:latin typeface="Arial" panose="020B0604020202090204" pitchFamily="34" charset="0"/>
                <a:ea typeface="微软雅黑" charset="-122"/>
              </a:defRPr>
            </a:lvl3pPr>
            <a:lvl4pPr>
              <a:defRPr>
                <a:solidFill>
                  <a:schemeClr val="tx1"/>
                </a:solidFill>
                <a:latin typeface="Arial" panose="020B0604020202090204" pitchFamily="34" charset="0"/>
                <a:ea typeface="微软雅黑" charset="-122"/>
              </a:defRPr>
            </a:lvl4pPr>
            <a:lvl5pPr>
              <a:defRPr>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9" r:link="rId10"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cxnSp>
        <p:nvCxnSpPr>
          <p:cNvPr id="8" name="直接连接符 7"/>
          <p:cNvCxnSpPr/>
          <p:nvPr>
            <p:custDataLst>
              <p:tags r:id="rId5"/>
            </p:custDataLst>
          </p:nvPr>
        </p:nvCxnSpPr>
        <p:spPr>
          <a:xfrm>
            <a:off x="3355975" y="3596322"/>
            <a:ext cx="5480050" cy="0"/>
          </a:xfrm>
          <a:prstGeom prst="line">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idx="14" hasCustomPrompt="1"/>
            <p:custDataLst>
              <p:tags r:id="rId6"/>
            </p:custDataLst>
          </p:nvPr>
        </p:nvSpPr>
        <p:spPr>
          <a:xfrm>
            <a:off x="3413760" y="3638558"/>
            <a:ext cx="5365115" cy="522280"/>
          </a:xfrm>
        </p:spPr>
        <p:txBody>
          <a:bodyPr vert="horz" wrap="square" lIns="91440" tIns="4572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90204" pitchFamily="34" charset="0"/>
              <a:buNone/>
              <a:defRPr sz="2000" b="0" spc="200">
                <a:solidFill>
                  <a:schemeClr val="tx1">
                    <a:lumMod val="85000"/>
                    <a:lumOff val="15000"/>
                  </a:schemeClr>
                </a:solidFill>
                <a:latin typeface="Arial" panose="020B0604020202090204" pitchFamily="34" charset="0"/>
                <a:ea typeface="微软雅黑"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90204" pitchFamily="34" charset="0"/>
              <a:buNone/>
            </a:pPr>
            <a:r>
              <a:rPr lang="zh-CN" altLang="en-US" dirty="0"/>
              <a:t>单击此处编辑文本</a:t>
            </a:r>
          </a:p>
        </p:txBody>
      </p:sp>
      <p:sp>
        <p:nvSpPr>
          <p:cNvPr id="2" name="标题 1"/>
          <p:cNvSpPr>
            <a:spLocks noGrp="1"/>
          </p:cNvSpPr>
          <p:nvPr>
            <p:ph type="title" idx="13" hasCustomPrompt="1"/>
            <p:custDataLst>
              <p:tags r:id="rId7"/>
            </p:custDataLst>
          </p:nvPr>
        </p:nvSpPr>
        <p:spPr>
          <a:xfrm>
            <a:off x="3413125" y="2062163"/>
            <a:ext cx="5365750" cy="1438269"/>
          </a:xfrm>
        </p:spPr>
        <p:txBody>
          <a:bodyPr vert="horz" wrap="square" lIns="91440" tIns="45720" rIns="91440" bIns="4572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email"/>
          <a:stretch>
            <a:fillRect/>
          </a:stretch>
        </p:blipFill>
        <p:spPr>
          <a:xfrm>
            <a:off x="0" y="0"/>
            <a:ext cx="720090" cy="687359"/>
          </a:xfrm>
          <a:prstGeom prst="rect">
            <a:avLst/>
          </a:prstGeom>
        </p:spPr>
      </p:pic>
      <p:pic>
        <p:nvPicPr>
          <p:cNvPr id="6" name="图片 5"/>
          <p:cNvPicPr/>
          <p:nvPr>
            <p:custDataLst>
              <p:tags r:id="rId2"/>
            </p:custDataLst>
          </p:nvPr>
        </p:nvPicPr>
        <p:blipFill>
          <a:blip r:embed="rId10" r:link="rId11"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email"/>
          <a:stretch>
            <a:fillRect/>
          </a:stretch>
        </p:blipFill>
        <p:spPr>
          <a:xfrm>
            <a:off x="0" y="0"/>
            <a:ext cx="720090" cy="687359"/>
          </a:xfrm>
          <a:prstGeom prst="rect">
            <a:avLst/>
          </a:prstGeom>
        </p:spPr>
      </p:pic>
      <p:pic>
        <p:nvPicPr>
          <p:cNvPr id="8" name="图片 7"/>
          <p:cNvPicPr/>
          <p:nvPr>
            <p:custDataLst>
              <p:tags r:id="rId3"/>
            </p:custDataLst>
          </p:nvPr>
        </p:nvPicPr>
        <p:blipFill>
          <a:blip r:embed="rId12" r:link="rId13"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90204" pitchFamily="34" charset="0"/>
                <a:ea typeface="微软雅黑"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p:custDataLst>
              <p:tags r:id="rId2"/>
            </p:custDataLst>
          </p:nvPr>
        </p:nvPicPr>
        <p:blipFill>
          <a:blip r:embed="rId10" r:link="rId11" cstate="email"/>
          <a:stretch>
            <a:fillRect/>
          </a:stretch>
        </p:blipFill>
        <p:spPr>
          <a:xfrm>
            <a:off x="11471910" y="0"/>
            <a:ext cx="720090" cy="687359"/>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90204" pitchFamily="34" charset="0"/>
                <a:ea typeface="微软雅黑"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email"/>
          <a:stretch>
            <a:fillRect/>
          </a:stretch>
        </p:blipFill>
        <p:spPr>
          <a:xfrm>
            <a:off x="0" y="0"/>
            <a:ext cx="720090" cy="687359"/>
          </a:xfrm>
          <a:prstGeom prst="rect">
            <a:avLst/>
          </a:prstGeom>
        </p:spPr>
      </p:pic>
      <p:pic>
        <p:nvPicPr>
          <p:cNvPr id="8" name="图片 7"/>
          <p:cNvPicPr/>
          <p:nvPr>
            <p:custDataLst>
              <p:tags r:id="rId3"/>
            </p:custDataLst>
          </p:nvPr>
        </p:nvPicPr>
        <p:blipFill>
          <a:blip r:embed="rId13" r:link="rId14" cstate="email"/>
          <a:stretch>
            <a:fillRect/>
          </a:stretch>
        </p:blipFill>
        <p:spPr>
          <a:xfrm>
            <a:off x="11471910" y="0"/>
            <a:ext cx="720090" cy="682332"/>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90204" pitchFamily="34" charset="0"/>
                <a:ea typeface="微软雅黑"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p:custDataLst>
              <p:tags r:id="rId2"/>
            </p:custDataLst>
          </p:nvPr>
        </p:nvPicPr>
        <p:blipFill>
          <a:blip r:embed="rId11" r:link="rId12" cstate="email"/>
          <a:stretch>
            <a:fillRect/>
          </a:stretch>
        </p:blipFill>
        <p:spPr>
          <a:xfrm>
            <a:off x="0" y="0"/>
            <a:ext cx="720090" cy="687359"/>
          </a:xfrm>
          <a:prstGeom prst="rect">
            <a:avLst/>
          </a:prstGeom>
        </p:spPr>
      </p:pic>
      <p:pic>
        <p:nvPicPr>
          <p:cNvPr id="8" name="图片 7"/>
          <p:cNvPicPr/>
          <p:nvPr>
            <p:custDataLst>
              <p:tags r:id="rId3"/>
            </p:custDataLst>
          </p:nvPr>
        </p:nvPicPr>
        <p:blipFill>
          <a:blip r:embed="rId13" r:link="rId14" cstate="email"/>
          <a:stretch>
            <a:fillRect/>
          </a:stretch>
        </p:blipFill>
        <p:spPr>
          <a:xfrm>
            <a:off x="11471910" y="0"/>
            <a:ext cx="720090" cy="682332"/>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p:custDataLst>
              <p:tags r:id="rId2"/>
            </p:custDataLst>
          </p:nvPr>
        </p:nvPicPr>
        <p:blipFill>
          <a:blip r:embed="rId13" r:link="rId14" cstate="email"/>
          <a:stretch>
            <a:fillRect/>
          </a:stretch>
        </p:blipFill>
        <p:spPr>
          <a:xfrm>
            <a:off x="11471910" y="6170641"/>
            <a:ext cx="720090" cy="687359"/>
          </a:xfrm>
          <a:prstGeom prst="rect">
            <a:avLst/>
          </a:prstGeom>
        </p:spPr>
      </p:pic>
      <p:pic>
        <p:nvPicPr>
          <p:cNvPr id="10" name="图片 9"/>
          <p:cNvPicPr/>
          <p:nvPr>
            <p:custDataLst>
              <p:tags r:id="rId3"/>
            </p:custDataLst>
          </p:nvPr>
        </p:nvPicPr>
        <p:blipFill>
          <a:blip r:embed="rId15" r:link="rId16" cstate="email"/>
          <a:stretch>
            <a:fillRect/>
          </a:stretch>
        </p:blipFill>
        <p:spPr>
          <a:xfrm>
            <a:off x="0" y="6175668"/>
            <a:ext cx="720090" cy="682332"/>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90204" pitchFamily="34" charset="0"/>
                <a:ea typeface="微软雅黑"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90204" pitchFamily="34" charset="0"/>
                <a:ea typeface="微软雅黑" charset="-122"/>
              </a:defRPr>
            </a:lvl1pPr>
            <a:lvl2pPr>
              <a:defRPr baseline="0">
                <a:solidFill>
                  <a:schemeClr val="tx1"/>
                </a:solidFill>
                <a:latin typeface="Arial" panose="020B0604020202090204" pitchFamily="34" charset="0"/>
                <a:ea typeface="微软雅黑" charset="-122"/>
              </a:defRPr>
            </a:lvl2pPr>
            <a:lvl3pPr>
              <a:defRPr baseline="0">
                <a:solidFill>
                  <a:schemeClr val="tx1"/>
                </a:solidFill>
                <a:latin typeface="Arial" panose="020B0604020202090204" pitchFamily="34" charset="0"/>
                <a:ea typeface="微软雅黑" charset="-122"/>
              </a:defRPr>
            </a:lvl3pPr>
            <a:lvl4pPr>
              <a:defRPr baseline="0">
                <a:solidFill>
                  <a:schemeClr val="tx1"/>
                </a:solidFill>
                <a:latin typeface="Arial" panose="020B0604020202090204" pitchFamily="34" charset="0"/>
                <a:ea typeface="微软雅黑" charset="-122"/>
              </a:defRPr>
            </a:lvl4pPr>
            <a:lvl5pPr>
              <a:defRPr baseline="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p:custDataLst>
              <p:tags r:id="rId2"/>
            </p:custDataLst>
          </p:nvPr>
        </p:nvPicPr>
        <p:blipFill>
          <a:blip r:embed="rId10" r:link="rId11" cstate="email"/>
          <a:stretch>
            <a:fillRect/>
          </a:stretch>
        </p:blipFill>
        <p:spPr>
          <a:xfrm>
            <a:off x="10571797" y="5311443"/>
            <a:ext cx="1620202" cy="1546557"/>
          </a:xfrm>
          <a:prstGeom prst="rect">
            <a:avLst/>
          </a:prstGeom>
        </p:spPr>
      </p:pic>
      <p:pic>
        <p:nvPicPr>
          <p:cNvPr id="8" name="图片 7"/>
          <p:cNvPicPr/>
          <p:nvPr>
            <p:custDataLst>
              <p:tags r:id="rId3"/>
            </p:custDataLst>
          </p:nvPr>
        </p:nvPicPr>
        <p:blipFill>
          <a:blip r:embed="rId12" r:link="rId13" cstate="email"/>
          <a:stretch>
            <a:fillRect/>
          </a:stretch>
        </p:blipFill>
        <p:spPr>
          <a:xfrm>
            <a:off x="0" y="5322752"/>
            <a:ext cx="1620202" cy="1535248"/>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90204" pitchFamily="34" charset="0"/>
                <a:ea typeface="微软雅黑"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90204" pitchFamily="34" charset="0"/>
                <a:ea typeface="微软雅黑"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687359"/>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8" r:link="rId9" cstate="email"/>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2"/>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5" name="页脚占位符 4"/>
          <p:cNvSpPr>
            <a:spLocks noGrp="1"/>
          </p:cNvSpPr>
          <p:nvPr>
            <p:ph type="ftr" sz="quarter" idx="11"/>
            <p:custDataLst>
              <p:tags r:id="rId3"/>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4"/>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5"/>
            </p:custDataLst>
          </p:nvPr>
        </p:nvSpPr>
        <p:spPr>
          <a:xfrm>
            <a:off x="3212149" y="3410656"/>
            <a:ext cx="5767705" cy="985132"/>
          </a:xfrm>
        </p:spPr>
        <p:txBody>
          <a:bodyPr vert="horz" wrap="square" lIns="91440" tIns="45720" rIns="91440" bIns="45720" anchor="b"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90204" pitchFamily="34" charset="0"/>
              <a:buNone/>
              <a:defRPr sz="4800" b="0" spc="20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6"/>
            </p:custDataLst>
          </p:nvPr>
        </p:nvSpPr>
        <p:spPr>
          <a:xfrm>
            <a:off x="3212149" y="4449517"/>
            <a:ext cx="5767705" cy="575945"/>
          </a:xfrm>
        </p:spPr>
        <p:txBody>
          <a:bodyPr vert="horz" wrap="square" lIns="91440" tIns="4572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1800"/>
              <a:buFont typeface="Arial" panose="020B0604020202090204" pitchFamily="34" charset="0"/>
              <a:buNone/>
              <a:defRPr sz="1800" b="0" spc="200">
                <a:solidFill>
                  <a:schemeClr val="tx1">
                    <a:lumMod val="85000"/>
                    <a:lumOff val="15000"/>
                  </a:schemeClr>
                </a:solidFill>
                <a:latin typeface="Arial" panose="020B0604020202090204" pitchFamily="34" charset="0"/>
                <a:ea typeface="微软雅黑"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0"/>
            <a:ext cx="720090" cy="687359"/>
          </a:xfrm>
          <a:prstGeom prst="rect">
            <a:avLst/>
          </a:prstGeom>
        </p:spPr>
      </p:pic>
      <p:pic>
        <p:nvPicPr>
          <p:cNvPr id="8" name="图片 7"/>
          <p:cNvPicPr/>
          <p:nvPr>
            <p:custDataLst>
              <p:tags r:id="rId2"/>
            </p:custDataLst>
          </p:nvPr>
        </p:nvPicPr>
        <p:blipFill>
          <a:blip r:embed="rId12" r:link="rId13"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90204" pitchFamily="34" charset="0"/>
                <a:ea typeface="微软雅黑" charset="-122"/>
              </a:defRPr>
            </a:lvl1pPr>
            <a:lvl2pPr eaLnBrk="1" fontAlgn="auto" latinLnBrk="0" hangingPunct="1">
              <a:defRPr sz="1600">
                <a:solidFill>
                  <a:schemeClr val="tx1"/>
                </a:solidFill>
                <a:latin typeface="Arial" panose="020B0604020202090204" pitchFamily="34" charset="0"/>
                <a:ea typeface="微软雅黑" charset="-122"/>
              </a:defRPr>
            </a:lvl2pPr>
            <a:lvl3pPr eaLnBrk="1" fontAlgn="auto" latinLnBrk="0" hangingPunct="1">
              <a:defRPr sz="1600">
                <a:solidFill>
                  <a:schemeClr val="tx1"/>
                </a:solidFill>
                <a:latin typeface="Arial" panose="020B0604020202090204" pitchFamily="34" charset="0"/>
                <a:ea typeface="微软雅黑" charset="-122"/>
              </a:defRPr>
            </a:lvl3pPr>
            <a:lvl4pPr eaLnBrk="1" fontAlgn="auto" latinLnBrk="0" hangingPunct="1">
              <a:defRPr sz="1600">
                <a:solidFill>
                  <a:schemeClr val="tx1"/>
                </a:solidFill>
                <a:latin typeface="Arial" panose="020B0604020202090204" pitchFamily="34" charset="0"/>
                <a:ea typeface="微软雅黑" charset="-122"/>
              </a:defRPr>
            </a:lvl4pPr>
            <a:lvl5pPr eaLnBrk="1" fontAlgn="auto" latinLnBrk="0" hangingPunct="1">
              <a:defRPr sz="1600">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p:custDataLst>
              <p:tags r:id="rId1"/>
            </p:custDataLst>
          </p:nvPr>
        </p:nvPicPr>
        <p:blipFill>
          <a:blip r:embed="rId12" r:link="rId13" cstate="email"/>
          <a:stretch>
            <a:fillRect/>
          </a:stretch>
        </p:blipFill>
        <p:spPr>
          <a:xfrm>
            <a:off x="0" y="0"/>
            <a:ext cx="720090" cy="687359"/>
          </a:xfrm>
          <a:prstGeom prst="rect">
            <a:avLst/>
          </a:prstGeom>
        </p:spPr>
      </p:pic>
      <p:pic>
        <p:nvPicPr>
          <p:cNvPr id="10" name="图片 9"/>
          <p:cNvPicPr/>
          <p:nvPr>
            <p:custDataLst>
              <p:tags r:id="rId2"/>
            </p:custDataLst>
          </p:nvPr>
        </p:nvPicPr>
        <p:blipFill>
          <a:blip r:embed="rId14" r:link="rId15"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p:custDataLst>
              <p:tags r:id="rId1"/>
            </p:custDataLst>
          </p:nvPr>
        </p:nvPicPr>
        <p:blipFill>
          <a:blip r:embed="rId7" r:link="rId8" cstate="email"/>
          <a:stretch>
            <a:fillRect/>
          </a:stretch>
        </p:blipFill>
        <p:spPr>
          <a:xfrm>
            <a:off x="0" y="1397000"/>
            <a:ext cx="3612445" cy="4064000"/>
          </a:xfrm>
          <a:prstGeom prst="rect">
            <a:avLst/>
          </a:prstGeom>
        </p:spPr>
      </p:pic>
      <p:sp>
        <p:nvSpPr>
          <p:cNvPr id="2" name="标题 1"/>
          <p:cNvSpPr>
            <a:spLocks noGrp="1"/>
          </p:cNvSpPr>
          <p:nvPr>
            <p:ph type="title"/>
            <p:custDataLst>
              <p:tags r:id="rId2"/>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p:custDataLst>
              <p:tags r:id="rId1"/>
            </p:custDataLst>
          </p:nvPr>
        </p:nvPicPr>
        <p:blipFill>
          <a:blip r:embed="rId10" r:link="rId11" cstate="email"/>
          <a:stretch>
            <a:fillRect/>
          </a:stretch>
        </p:blipFill>
        <p:spPr>
          <a:xfrm>
            <a:off x="0" y="0"/>
            <a:ext cx="720090" cy="687359"/>
          </a:xfrm>
          <a:prstGeom prst="rect">
            <a:avLst/>
          </a:prstGeom>
        </p:spPr>
      </p:pic>
      <p:pic>
        <p:nvPicPr>
          <p:cNvPr id="8" name="图片 7"/>
          <p:cNvPicPr/>
          <p:nvPr>
            <p:custDataLst>
              <p:tags r:id="rId2"/>
            </p:custDataLst>
          </p:nvPr>
        </p:nvPicPr>
        <p:blipFill>
          <a:blip r:embed="rId12" r:link="rId13" cstate="email"/>
          <a:stretch>
            <a:fillRect/>
          </a:stretch>
        </p:blipFill>
        <p:spPr>
          <a:xfrm>
            <a:off x="11471910" y="0"/>
            <a:ext cx="720090" cy="682332"/>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solidFill>
                <a:uFillTx/>
                <a:latin typeface="微软雅黑" charset="-122"/>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latin typeface="Arial" panose="020B0604020202090204" pitchFamily="34" charset="0"/>
                <a:ea typeface="微软雅黑" charset="-122"/>
              </a:defRPr>
            </a:lvl1pPr>
          </a:lstStyle>
          <a:p>
            <a:fld id="{9EFD9D74-47D9-4702-A33C-335B63B48DBF}" type="datetimeFigureOut">
              <a:rPr lang="zh-CN" altLang="en-US" smtClean="0"/>
              <a:t>2020/9/11</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latin typeface="Arial" panose="020B060402020209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latin typeface="Arial" panose="020B0604020202090204" pitchFamily="34" charset="0"/>
                <a:ea typeface="微软雅黑"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p:custDataLst>
              <p:tags r:id="rId1"/>
            </p:custDataLst>
          </p:nvPr>
        </p:nvPicPr>
        <p:blipFill>
          <a:blip r:embed="rId9" r:link="rId10" cstate="email"/>
          <a:stretch>
            <a:fillRect/>
          </a:stretch>
        </p:blipFill>
        <p:spPr>
          <a:xfrm>
            <a:off x="0" y="0"/>
            <a:ext cx="720090" cy="687359"/>
          </a:xfrm>
          <a:prstGeom prst="rect">
            <a:avLst/>
          </a:prstGeom>
        </p:spPr>
      </p:pic>
      <p:pic>
        <p:nvPicPr>
          <p:cNvPr id="7" name="图片 6"/>
          <p:cNvPicPr/>
          <p:nvPr>
            <p:custDataLst>
              <p:tags r:id="rId2"/>
            </p:custDataLst>
          </p:nvPr>
        </p:nvPicPr>
        <p:blipFill>
          <a:blip r:embed="rId11" r:link="rId12" cstate="email"/>
          <a:stretch>
            <a:fillRect/>
          </a:stretch>
        </p:blipFill>
        <p:spPr>
          <a:xfrm>
            <a:off x="11471910" y="0"/>
            <a:ext cx="720090" cy="682332"/>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90204" pitchFamily="34" charset="0"/>
                <a:ea typeface="微软雅黑" charset="-122"/>
              </a:defRPr>
            </a:lvl1pPr>
            <a:lvl2pPr indent="0" eaLnBrk="1" fontAlgn="auto" latinLnBrk="0" hangingPunct="1">
              <a:defRPr>
                <a:solidFill>
                  <a:schemeClr val="tx1"/>
                </a:solidFill>
                <a:latin typeface="Arial" panose="020B0604020202090204" pitchFamily="34" charset="0"/>
                <a:ea typeface="微软雅黑" charset="-122"/>
              </a:defRPr>
            </a:lvl2pPr>
            <a:lvl3pPr indent="0" eaLnBrk="1" fontAlgn="auto" latinLnBrk="0" hangingPunct="1">
              <a:defRPr>
                <a:solidFill>
                  <a:schemeClr val="tx1"/>
                </a:solidFill>
                <a:latin typeface="Arial" panose="020B0604020202090204" pitchFamily="34" charset="0"/>
                <a:ea typeface="微软雅黑" charset="-122"/>
              </a:defRPr>
            </a:lvl3pPr>
            <a:lvl4pPr indent="0" eaLnBrk="1" fontAlgn="auto" latinLnBrk="0" hangingPunct="1">
              <a:defRPr>
                <a:solidFill>
                  <a:schemeClr val="tx1"/>
                </a:solidFill>
                <a:latin typeface="Arial" panose="020B0604020202090204" pitchFamily="34" charset="0"/>
                <a:ea typeface="微软雅黑" charset="-122"/>
              </a:defRPr>
            </a:lvl4pPr>
            <a:lvl5pPr indent="0" eaLnBrk="1" fontAlgn="auto" latinLnBrk="0" hangingPunct="1">
              <a:defRPr>
                <a:solidFill>
                  <a:schemeClr val="tx1"/>
                </a:solidFill>
                <a:latin typeface="Arial" panose="020B0604020202090204" pitchFamily="34" charset="0"/>
                <a:ea typeface="微软雅黑"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90204" pitchFamily="34" charset="0"/>
                <a:ea typeface="微软雅黑"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90204" pitchFamily="34" charset="0"/>
                <a:ea typeface="微软雅黑" charset="-122"/>
              </a:defRPr>
            </a:lvl1pPr>
          </a:lstStyle>
          <a:p>
            <a:fld id="{760FBDFE-C587-4B4C-A407-44438C67B59E}" type="datetimeFigureOut">
              <a:rPr lang="zh-CN" altLang="en-US" smtClean="0"/>
              <a:t>2020/9/11</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9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90204" pitchFamily="34" charset="0"/>
                <a:ea typeface="微软雅黑"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5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4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标题 3"/>
          <p:cNvSpPr>
            <a:spLocks noGrp="1"/>
          </p:cNvSpPr>
          <p:nvPr>
            <p:ph type="ctrTitle" idx="14"/>
          </p:nvPr>
        </p:nvSpPr>
        <p:spPr>
          <a:xfrm>
            <a:off x="3212149" y="2662626"/>
            <a:ext cx="5767705" cy="985132"/>
          </a:xfrm>
        </p:spPr>
        <p:txBody>
          <a:bodyPr>
            <a:normAutofit/>
          </a:bodyPr>
          <a:lstStyle/>
          <a:p>
            <a:r>
              <a:rPr lang="zh-CN" altLang="en-US" sz="4800" dirty="0" smtClean="0"/>
              <a:t>模 糊 测 试</a:t>
            </a:r>
            <a:endParaRPr lang="zh-CN" altLang="en-US" sz="4800"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nvPr>
        </p:nvSpPr>
        <p:spPr>
          <a:xfrm>
            <a:off x="3212149" y="2662626"/>
            <a:ext cx="5767705" cy="985132"/>
          </a:xfrm>
        </p:spPr>
        <p:txBody>
          <a:bodyPr>
            <a:normAutofit/>
          </a:bodyPr>
          <a:lstStyle/>
          <a:p>
            <a:r>
              <a:rPr lang="en-US" altLang="zh-CN"/>
              <a:t>AFL </a:t>
            </a:r>
            <a:r>
              <a:rPr lang="zh-CN" altLang="en-US"/>
              <a:t>使用方法</a:t>
            </a:r>
          </a:p>
        </p:txBody>
      </p:sp>
      <p:sp>
        <p:nvSpPr>
          <p:cNvPr id="5" name="副标题 4"/>
          <p:cNvSpPr>
            <a:spLocks noGrp="1"/>
          </p:cNvSpPr>
          <p:nvPr>
            <p:ph type="subTitle" idx="13"/>
          </p:nvPr>
        </p:nvSpPr>
        <p:spPr>
          <a:xfrm>
            <a:off x="3212149" y="3701487"/>
            <a:ext cx="5767705" cy="575945"/>
          </a:xfrm>
        </p:spPr>
        <p:txBody>
          <a:bodyPr/>
          <a:lstStyle/>
          <a:p>
            <a:r>
              <a:rPr lang="zh-CN" altLang="en-US"/>
              <a:t>举例 —— 堆溢出</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第一步：安装 AFL</a:t>
            </a:r>
          </a:p>
        </p:txBody>
      </p:sp>
      <p:pic>
        <p:nvPicPr>
          <p:cNvPr id="5" name="内容占位符 4"/>
          <p:cNvPicPr>
            <a:picLocks noGrp="1" noChangeAspect="1"/>
          </p:cNvPicPr>
          <p:nvPr>
            <p:ph idx="1"/>
          </p:nvPr>
        </p:nvPicPr>
        <p:blipFill>
          <a:blip r:embed="rId3"/>
          <a:stretch>
            <a:fillRect/>
          </a:stretch>
        </p:blipFill>
        <p:spPr>
          <a:xfrm>
            <a:off x="669925" y="1025525"/>
            <a:ext cx="8506460" cy="3945890"/>
          </a:xfrm>
          <a:prstGeom prst="rect">
            <a:avLst/>
          </a:prstGeom>
        </p:spPr>
      </p:pic>
      <p:sp>
        <p:nvSpPr>
          <p:cNvPr id="6" name="文本框 5"/>
          <p:cNvSpPr txBox="1"/>
          <p:nvPr/>
        </p:nvSpPr>
        <p:spPr>
          <a:xfrm>
            <a:off x="669925" y="5490845"/>
            <a:ext cx="2540000" cy="829945"/>
          </a:xfrm>
          <a:prstGeom prst="rect">
            <a:avLst/>
          </a:prstGeom>
          <a:noFill/>
        </p:spPr>
        <p:txBody>
          <a:bodyPr wrap="square" rtlCol="0" anchor="t">
            <a:spAutoFit/>
          </a:bodyPr>
          <a:lstStyle/>
          <a:p>
            <a:r>
              <a:rPr lang="zh-CN" altLang="en-US" sz="2400"/>
              <a:t>make</a:t>
            </a:r>
          </a:p>
          <a:p>
            <a:r>
              <a:rPr lang="zh-CN" altLang="en-US" sz="2400"/>
              <a:t>sudo make install</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第二步：插桩编译测试</a:t>
            </a:r>
          </a:p>
        </p:txBody>
      </p:sp>
      <p:sp>
        <p:nvSpPr>
          <p:cNvPr id="3" name="内容占位符 2"/>
          <p:cNvSpPr>
            <a:spLocks noGrp="1"/>
          </p:cNvSpPr>
          <p:nvPr>
            <p:ph idx="1"/>
          </p:nvPr>
        </p:nvSpPr>
        <p:spPr>
          <a:xfrm>
            <a:off x="669925" y="1797050"/>
            <a:ext cx="10852150" cy="3720465"/>
          </a:xfrm>
        </p:spPr>
        <p:txBody>
          <a:bodyPr/>
          <a:lstStyle/>
          <a:p>
            <a:pPr marL="0" indent="0">
              <a:buNone/>
            </a:pPr>
            <a:r>
              <a:rPr lang="zh-CN" altLang="en-US" dirty="0"/>
              <a:t>#include &lt;stdio.h&gt; </a:t>
            </a:r>
          </a:p>
          <a:p>
            <a:pPr marL="0" indent="0">
              <a:buNone/>
            </a:pPr>
            <a:r>
              <a:rPr lang="zh-CN" altLang="en-US" dirty="0"/>
              <a:t>int main(int argc, char *argv[])</a:t>
            </a:r>
          </a:p>
          <a:p>
            <a:pPr marL="0" indent="0">
              <a:buNone/>
            </a:pPr>
            <a:r>
              <a:rPr lang="zh-CN" altLang="en-US" dirty="0"/>
              <a:t>{</a:t>
            </a:r>
          </a:p>
          <a:p>
            <a:pPr marL="0" indent="0">
              <a:buNone/>
            </a:pPr>
            <a:r>
              <a:rPr lang="zh-CN" altLang="en-US" dirty="0"/>
              <a:t>    char buf[100]={0};</a:t>
            </a:r>
          </a:p>
          <a:p>
            <a:pPr marL="0" indent="0">
              <a:buNone/>
            </a:pPr>
            <a:r>
              <a:rPr lang="zh-CN" altLang="en-US" dirty="0"/>
              <a:t>    gets(buf);//存在栈溢出漏洞</a:t>
            </a:r>
          </a:p>
          <a:p>
            <a:pPr marL="0" indent="0">
              <a:buNone/>
            </a:pPr>
            <a:r>
              <a:rPr lang="zh-CN" altLang="en-US" dirty="0"/>
              <a:t>    printf(buf);//存在格式化字符串漏洞</a:t>
            </a:r>
          </a:p>
          <a:p>
            <a:pPr marL="0" indent="0">
              <a:buNone/>
            </a:pPr>
            <a:r>
              <a:rPr lang="zh-CN" altLang="en-US" dirty="0"/>
              <a:t>    return 0;</a:t>
            </a:r>
          </a:p>
          <a:p>
            <a:pPr marL="0" indent="0">
              <a:buNone/>
            </a:pPr>
            <a:r>
              <a:rPr lang="zh-CN" altLang="en-US" dirty="0"/>
              <a:t>}</a:t>
            </a:r>
          </a:p>
        </p:txBody>
      </p:sp>
      <p:sp>
        <p:nvSpPr>
          <p:cNvPr id="4" name="文本框 3"/>
          <p:cNvSpPr txBox="1"/>
          <p:nvPr/>
        </p:nvSpPr>
        <p:spPr>
          <a:xfrm>
            <a:off x="6660515" y="2628900"/>
            <a:ext cx="4557395" cy="460375"/>
          </a:xfrm>
          <a:prstGeom prst="rect">
            <a:avLst/>
          </a:prstGeom>
          <a:noFill/>
        </p:spPr>
        <p:txBody>
          <a:bodyPr wrap="square" rtlCol="0" anchor="t">
            <a:spAutoFit/>
          </a:bodyPr>
          <a:lstStyle/>
          <a:p>
            <a:r>
              <a:rPr lang="zh-CN" altLang="en-US" sz="2400" b="1" dirty="0">
                <a:latin typeface="Arial Bold" panose="020B0604020202090204" charset="0"/>
                <a:cs typeface="Arial Bold" panose="020B0604020202090204" charset="0"/>
              </a:rPr>
              <a:t> afl-gcc -g -o afl_test afl_test.c</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第二步：插桩编译测试</a:t>
            </a:r>
            <a:endParaRPr lang="zh-CN" altLang="en-US"/>
          </a:p>
        </p:txBody>
      </p:sp>
      <p:pic>
        <p:nvPicPr>
          <p:cNvPr id="4" name="内容占位符 3"/>
          <p:cNvPicPr>
            <a:picLocks noGrp="1" noChangeAspect="1"/>
          </p:cNvPicPr>
          <p:nvPr>
            <p:ph idx="1"/>
          </p:nvPr>
        </p:nvPicPr>
        <p:blipFill>
          <a:blip r:embed="rId3"/>
          <a:stretch>
            <a:fillRect/>
          </a:stretch>
        </p:blipFill>
        <p:spPr>
          <a:xfrm>
            <a:off x="984885" y="2468880"/>
            <a:ext cx="6502400" cy="2476500"/>
          </a:xfrm>
          <a:prstGeom prst="rect">
            <a:avLst/>
          </a:prstGeom>
        </p:spPr>
      </p:pic>
      <p:sp>
        <p:nvSpPr>
          <p:cNvPr id="5" name="文本框 4"/>
          <p:cNvSpPr txBox="1"/>
          <p:nvPr/>
        </p:nvSpPr>
        <p:spPr>
          <a:xfrm>
            <a:off x="984885" y="1662430"/>
            <a:ext cx="4557395" cy="460375"/>
          </a:xfrm>
          <a:prstGeom prst="rect">
            <a:avLst/>
          </a:prstGeom>
          <a:noFill/>
        </p:spPr>
        <p:txBody>
          <a:bodyPr wrap="square" rtlCol="0" anchor="t">
            <a:spAutoFit/>
          </a:bodyPr>
          <a:lstStyle/>
          <a:p>
            <a:r>
              <a:rPr lang="en-US" altLang="zh-CN" sz="2400" b="1">
                <a:latin typeface="Arial Bold" panose="020B0604020202090204" charset="0"/>
                <a:cs typeface="Arial Bold" panose="020B0604020202090204" charset="0"/>
              </a:rPr>
              <a:t>mkdir fuzz_in fuzz_out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插桩</a:t>
            </a:r>
          </a:p>
        </p:txBody>
      </p:sp>
      <p:sp>
        <p:nvSpPr>
          <p:cNvPr id="3" name="内容占位符 2"/>
          <p:cNvSpPr>
            <a:spLocks noGrp="1"/>
          </p:cNvSpPr>
          <p:nvPr>
            <p:ph idx="1"/>
          </p:nvPr>
        </p:nvSpPr>
        <p:spPr>
          <a:xfrm>
            <a:off x="670560" y="1915795"/>
            <a:ext cx="10852150" cy="698500"/>
          </a:xfrm>
        </p:spPr>
        <p:txBody>
          <a:bodyPr/>
          <a:lstStyle/>
          <a:p>
            <a:pPr marL="0" indent="0">
              <a:lnSpc>
                <a:spcPct val="150000"/>
              </a:lnSpc>
              <a:buNone/>
            </a:pPr>
            <a:r>
              <a:rPr lang="zh-CN" altLang="en-US" sz="1800"/>
              <a:t>这里是插桩编译，之前以为会在之后fuzz的时候变，但是实际上不会变。</a:t>
            </a:r>
          </a:p>
        </p:txBody>
      </p:sp>
      <p:sp>
        <p:nvSpPr>
          <p:cNvPr id="4" name="文本框 3"/>
          <p:cNvSpPr txBox="1"/>
          <p:nvPr/>
        </p:nvSpPr>
        <p:spPr>
          <a:xfrm>
            <a:off x="669290" y="2614295"/>
            <a:ext cx="10853420" cy="1753235"/>
          </a:xfrm>
          <a:prstGeom prst="rect">
            <a:avLst/>
          </a:prstGeom>
          <a:noFill/>
        </p:spPr>
        <p:txBody>
          <a:bodyPr wrap="square" rtlCol="0" anchor="t">
            <a:spAutoFit/>
          </a:bodyPr>
          <a:lstStyle/>
          <a:p>
            <a:pPr>
              <a:lnSpc>
                <a:spcPct val="150000"/>
              </a:lnSpc>
            </a:pPr>
            <a:r>
              <a:rPr lang="zh-CN" altLang="en-US"/>
              <a:t>插桩是在保证被测程序原有逻辑完整性的基础上在程序中插入一些探针（又称为“探测仪”，本质上就是进行信息采集的代码段，可以是赋值语句或采集覆盖信息的函数调用），通过探针的执行并抛出程序运行的特征数据，通过对这些数据的分析，可以获得程序的控制流和数据流信息，进而得到逻辑覆盖等动态信息，从而实现测试目的的方法。</a:t>
            </a:r>
          </a:p>
        </p:txBody>
      </p:sp>
      <p:sp>
        <p:nvSpPr>
          <p:cNvPr id="5" name="内容占位符 2"/>
          <p:cNvSpPr>
            <a:spLocks noGrp="1"/>
          </p:cNvSpPr>
          <p:nvPr/>
        </p:nvSpPr>
        <p:spPr>
          <a:xfrm>
            <a:off x="670560" y="4598670"/>
            <a:ext cx="10852150" cy="69850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Arial" panose="020B0604020202090204" pitchFamily="34" charset="0"/>
                <a:ea typeface="微软雅黑" charset="-122"/>
                <a:cs typeface="+mn-cs"/>
                <a:sym typeface="+mn-ea"/>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a:t>插桩分为有源码插桩、无源码插桩。</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第三步：开始Fuzz</a:t>
            </a:r>
          </a:p>
        </p:txBody>
      </p:sp>
      <p:sp>
        <p:nvSpPr>
          <p:cNvPr id="3" name="内容占位符 2"/>
          <p:cNvSpPr>
            <a:spLocks noGrp="1"/>
          </p:cNvSpPr>
          <p:nvPr>
            <p:ph idx="1"/>
          </p:nvPr>
        </p:nvSpPr>
        <p:spPr/>
        <p:txBody>
          <a:bodyPr/>
          <a:lstStyle/>
          <a:p>
            <a:pPr marL="0" indent="0">
              <a:buNone/>
            </a:pPr>
            <a:r>
              <a:rPr lang="zh-CN" altLang="en-US"/>
              <a:t>输入指令：afl-fuzz -i fuzz_in -o fuzz_out ./afl_test 开始fuzz</a:t>
            </a:r>
          </a:p>
          <a:p>
            <a:pPr marL="0" indent="0">
              <a:buNone/>
            </a:pPr>
            <a:endParaRPr lang="zh-CN" altLang="en-US"/>
          </a:p>
        </p:txBody>
      </p:sp>
      <p:pic>
        <p:nvPicPr>
          <p:cNvPr id="4" name="图片 3"/>
          <p:cNvPicPr>
            <a:picLocks noChangeAspect="1"/>
          </p:cNvPicPr>
          <p:nvPr/>
        </p:nvPicPr>
        <p:blipFill>
          <a:blip r:embed="rId3"/>
          <a:stretch>
            <a:fillRect/>
          </a:stretch>
        </p:blipFill>
        <p:spPr>
          <a:xfrm>
            <a:off x="1238250" y="1614170"/>
            <a:ext cx="9715500" cy="3629025"/>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a:sym typeface="+mn-ea"/>
              </a:rPr>
              <a:t> 解决方案</a:t>
            </a:r>
            <a:endParaRPr lang="zh-CN" altLang="en-US"/>
          </a:p>
        </p:txBody>
      </p:sp>
      <p:sp>
        <p:nvSpPr>
          <p:cNvPr id="3" name="内容占位符 2"/>
          <p:cNvSpPr>
            <a:spLocks noGrp="1"/>
          </p:cNvSpPr>
          <p:nvPr>
            <p:ph idx="1"/>
          </p:nvPr>
        </p:nvSpPr>
        <p:spPr/>
        <p:txBody>
          <a:bodyPr/>
          <a:lstStyle/>
          <a:p>
            <a:pPr marL="0" indent="0">
              <a:buNone/>
            </a:pPr>
            <a:endParaRPr lang="zh-CN" altLang="en-US" dirty="0"/>
          </a:p>
          <a:p>
            <a:pPr marL="0" indent="0">
              <a:buNone/>
            </a:pPr>
            <a:r>
              <a:rPr lang="zh-CN" altLang="en-US" dirty="0"/>
              <a:t>1.查看报错，发现有个问题，需要 core_pattern</a:t>
            </a:r>
          </a:p>
          <a:p>
            <a:pPr marL="0" indent="0">
              <a:buNone/>
            </a:pPr>
            <a:r>
              <a:rPr lang="zh-CN" altLang="en-US" dirty="0"/>
              <a:t>2.切换root</a:t>
            </a:r>
          </a:p>
          <a:p>
            <a:pPr marL="0" indent="0">
              <a:buNone/>
            </a:pPr>
            <a:r>
              <a:rPr lang="zh-CN" altLang="en-US" dirty="0"/>
              <a:t>3.按提示输入指令切换 echo core &gt;/proc/sys/kernel/core_pattern</a:t>
            </a:r>
          </a:p>
          <a:p>
            <a:pPr marL="0" indent="0">
              <a:buNone/>
            </a:pPr>
            <a:r>
              <a:rPr lang="zh-CN" altLang="en-US" dirty="0"/>
              <a:t>4.重新输入指令 afl-fuzz -i fuzz_in -o fuzz_out ./afl_test</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1553210" y="952500"/>
            <a:ext cx="9084945" cy="538861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第四步：分析crash</a:t>
            </a:r>
          </a:p>
        </p:txBody>
      </p:sp>
      <p:pic>
        <p:nvPicPr>
          <p:cNvPr id="4" name="内容占位符 3"/>
          <p:cNvPicPr>
            <a:picLocks noGrp="1" noChangeAspect="1"/>
          </p:cNvPicPr>
          <p:nvPr>
            <p:ph idx="1"/>
          </p:nvPr>
        </p:nvPicPr>
        <p:blipFill>
          <a:blip r:embed="rId3"/>
          <a:stretch>
            <a:fillRect/>
          </a:stretch>
        </p:blipFill>
        <p:spPr>
          <a:xfrm>
            <a:off x="1409065" y="2001520"/>
            <a:ext cx="9372600" cy="3289300"/>
          </a:xfrm>
          <a:prstGeom prst="rect">
            <a:avLst/>
          </a:prstGeom>
        </p:spPr>
      </p:pic>
      <p:sp>
        <p:nvSpPr>
          <p:cNvPr id="5" name="文本框 4"/>
          <p:cNvSpPr txBox="1"/>
          <p:nvPr/>
        </p:nvSpPr>
        <p:spPr>
          <a:xfrm>
            <a:off x="1409065" y="1212850"/>
            <a:ext cx="5279390" cy="460375"/>
          </a:xfrm>
          <a:prstGeom prst="rect">
            <a:avLst/>
          </a:prstGeom>
          <a:noFill/>
        </p:spPr>
        <p:txBody>
          <a:bodyPr wrap="square" rtlCol="0" anchor="t">
            <a:spAutoFit/>
          </a:bodyPr>
          <a:lstStyle/>
          <a:p>
            <a:r>
              <a:rPr lang="zh-CN" altLang="en-US" sz="2400"/>
              <a:t> 使用xxd命令查看crash内容。</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提示：可能遇到的问题（一）</a:t>
            </a:r>
          </a:p>
        </p:txBody>
      </p:sp>
      <p:sp>
        <p:nvSpPr>
          <p:cNvPr id="5" name="文本框 4"/>
          <p:cNvSpPr txBox="1"/>
          <p:nvPr/>
        </p:nvSpPr>
        <p:spPr>
          <a:xfrm>
            <a:off x="669290" y="1212850"/>
            <a:ext cx="10852150" cy="829945"/>
          </a:xfrm>
          <a:prstGeom prst="rect">
            <a:avLst/>
          </a:prstGeom>
          <a:noFill/>
        </p:spPr>
        <p:txBody>
          <a:bodyPr wrap="square" rtlCol="0" anchor="t">
            <a:spAutoFit/>
          </a:bodyPr>
          <a:lstStyle/>
          <a:p>
            <a:r>
              <a:rPr lang="zh-CN" altLang="en-US" sz="2400"/>
              <a:t>. [-] PROGRAM ABORT : Program 'example' not found or not executable</a:t>
            </a:r>
          </a:p>
          <a:p>
            <a:r>
              <a:rPr lang="zh-CN" altLang="en-US" sz="2400"/>
              <a:t>         Location : check_binary(), </a:t>
            </a:r>
            <a:r>
              <a:rPr lang="zh-CN" altLang="en-US" sz="2400" b="1">
                <a:solidFill>
                  <a:srgbClr val="FF0000"/>
                </a:solidFill>
                <a:latin typeface="Arial Bold" panose="020B0604020202090204" charset="0"/>
                <a:cs typeface="Arial Bold" panose="020B0604020202090204" charset="0"/>
              </a:rPr>
              <a:t>afl-fuzz.c:6894</a:t>
            </a:r>
          </a:p>
        </p:txBody>
      </p:sp>
      <p:pic>
        <p:nvPicPr>
          <p:cNvPr id="6" name="图片 5"/>
          <p:cNvPicPr>
            <a:picLocks noChangeAspect="1"/>
          </p:cNvPicPr>
          <p:nvPr/>
        </p:nvPicPr>
        <p:blipFill>
          <a:blip r:embed="rId3"/>
          <a:stretch>
            <a:fillRect/>
          </a:stretch>
        </p:blipFill>
        <p:spPr>
          <a:xfrm>
            <a:off x="669925" y="2174240"/>
            <a:ext cx="7534275" cy="723900"/>
          </a:xfrm>
          <a:prstGeom prst="rect">
            <a:avLst/>
          </a:prstGeom>
        </p:spPr>
      </p:pic>
      <p:pic>
        <p:nvPicPr>
          <p:cNvPr id="7" name="图片 6"/>
          <p:cNvPicPr>
            <a:picLocks noChangeAspect="1"/>
          </p:cNvPicPr>
          <p:nvPr/>
        </p:nvPicPr>
        <p:blipFill>
          <a:blip r:embed="rId4"/>
          <a:stretch>
            <a:fillRect/>
          </a:stretch>
        </p:blipFill>
        <p:spPr>
          <a:xfrm>
            <a:off x="669290" y="3112770"/>
            <a:ext cx="7943850" cy="2295525"/>
          </a:xfrm>
          <a:prstGeom prst="rect">
            <a:avLst/>
          </a:prstGeom>
        </p:spPr>
      </p:pic>
      <p:sp>
        <p:nvSpPr>
          <p:cNvPr id="10" name="文本框 9"/>
          <p:cNvSpPr txBox="1"/>
          <p:nvPr/>
        </p:nvSpPr>
        <p:spPr>
          <a:xfrm>
            <a:off x="669290" y="5632450"/>
            <a:ext cx="10852150" cy="460375"/>
          </a:xfrm>
          <a:prstGeom prst="rect">
            <a:avLst/>
          </a:prstGeom>
          <a:noFill/>
        </p:spPr>
        <p:txBody>
          <a:bodyPr wrap="square" rtlCol="0" anchor="t">
            <a:spAutoFit/>
          </a:bodyPr>
          <a:lstStyle/>
          <a:p>
            <a:r>
              <a:rPr lang="zh-CN" altLang="en-US" sz="2400">
                <a:sym typeface="+mn-ea"/>
              </a:rPr>
              <a:t>没有添加 ./ ，因为是要可执行文件，所以必须加 ./ ，否则会认为路径有问题。</a:t>
            </a:r>
            <a:endParaRPr lang="zh-CN" altLang="en-US" sz="2400" b="1">
              <a:solidFill>
                <a:srgbClr val="FF0000"/>
              </a:solidFill>
              <a:latin typeface="Arial Bold" panose="020B0604020202090204" charset="0"/>
              <a:cs typeface="Arial Bold" panose="020B06040202020902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a:t>目录</a:t>
            </a:r>
          </a:p>
        </p:txBody>
      </p:sp>
      <p:sp>
        <p:nvSpPr>
          <p:cNvPr id="3" name="内容占位符 2"/>
          <p:cNvSpPr>
            <a:spLocks noGrp="1"/>
          </p:cNvSpPr>
          <p:nvPr>
            <p:ph idx="1"/>
          </p:nvPr>
        </p:nvSpPr>
        <p:spPr>
          <a:xfrm>
            <a:off x="669925" y="1661160"/>
            <a:ext cx="10852150" cy="4215130"/>
          </a:xfrm>
        </p:spPr>
        <p:txBody>
          <a:bodyPr/>
          <a:lstStyle/>
          <a:p>
            <a:r>
              <a:rPr lang="en-US" altLang="zh-CN" sz="2800"/>
              <a:t>1. </a:t>
            </a:r>
            <a:r>
              <a:rPr sz="2800"/>
              <a:t>什么是模糊测试</a:t>
            </a:r>
          </a:p>
          <a:p>
            <a:r>
              <a:rPr lang="en-US" altLang="zh-CN" sz="2800"/>
              <a:t>2. </a:t>
            </a:r>
            <a:r>
              <a:rPr sz="2800"/>
              <a:t>典型的模糊测试工具 —— </a:t>
            </a:r>
            <a:r>
              <a:rPr lang="en-US" altLang="zh-CN" sz="2800"/>
              <a:t>AFL</a:t>
            </a:r>
            <a:endParaRPr sz="2800"/>
          </a:p>
          <a:p>
            <a:r>
              <a:rPr lang="en-US" altLang="zh-CN" sz="2800"/>
              <a:t>3. AFL</a:t>
            </a:r>
            <a:r>
              <a:rPr sz="2800"/>
              <a:t>使用方法 —— 举例</a:t>
            </a:r>
          </a:p>
        </p:txBody>
      </p:sp>
      <p:sp>
        <p:nvSpPr>
          <p:cNvPr id="4" name="文本框 3"/>
          <p:cNvSpPr txBox="1"/>
          <p:nvPr/>
        </p:nvSpPr>
        <p:spPr>
          <a:xfrm>
            <a:off x="1470660" y="4846320"/>
            <a:ext cx="9250680" cy="368300"/>
          </a:xfrm>
          <a:prstGeom prst="rect">
            <a:avLst/>
          </a:prstGeom>
          <a:noFill/>
        </p:spPr>
        <p:txBody>
          <a:bodyPr wrap="none" rtlCol="0">
            <a:spAutoFit/>
          </a:bodyPr>
          <a:lstStyle/>
          <a:p>
            <a:pPr algn="ctr"/>
            <a:r>
              <a:rPr lang="zh-CN" altLang="en-US"/>
              <a:t>本节课目标：插桩编译一个有问题的可执行文件，并用模糊测试工具</a:t>
            </a:r>
            <a:r>
              <a:rPr lang="en-US" altLang="zh-CN"/>
              <a:t>afl</a:t>
            </a:r>
            <a:r>
              <a:rPr lang="zh-CN" altLang="en-US"/>
              <a:t>进行测试，得到</a:t>
            </a:r>
            <a:r>
              <a:rPr lang="en-US" altLang="zh-CN"/>
              <a:t>poc</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提示：可能遇到的问题（二）</a:t>
            </a:r>
          </a:p>
        </p:txBody>
      </p:sp>
      <p:sp>
        <p:nvSpPr>
          <p:cNvPr id="5" name="文本框 4"/>
          <p:cNvSpPr txBox="1"/>
          <p:nvPr/>
        </p:nvSpPr>
        <p:spPr>
          <a:xfrm>
            <a:off x="669925" y="1049020"/>
            <a:ext cx="10852150" cy="1568450"/>
          </a:xfrm>
          <a:prstGeom prst="rect">
            <a:avLst/>
          </a:prstGeom>
          <a:noFill/>
        </p:spPr>
        <p:txBody>
          <a:bodyPr wrap="square" rtlCol="0" anchor="t">
            <a:spAutoFit/>
          </a:bodyPr>
          <a:lstStyle/>
          <a:p>
            <a:r>
              <a:rPr lang="zh-CN" altLang="en-US" sz="2400"/>
              <a:t>The current memory limit (50.0 MB) is too restrictive, causing an OOM fault in the dynamic linker. This can be fixed with the -m option. A simple way to onfirm the diagnosis may be:</a:t>
            </a:r>
          </a:p>
          <a:p>
            <a:r>
              <a:rPr lang="zh-CN" altLang="en-US" sz="2400"/>
              <a:t>      ( ulimit -Sv $[49 &lt;&lt; 10]; /path/to/fuzzed_app )</a:t>
            </a:r>
          </a:p>
        </p:txBody>
      </p:sp>
      <p:sp>
        <p:nvSpPr>
          <p:cNvPr id="10" name="文本框 9"/>
          <p:cNvSpPr txBox="1"/>
          <p:nvPr/>
        </p:nvSpPr>
        <p:spPr>
          <a:xfrm>
            <a:off x="669925" y="6077585"/>
            <a:ext cx="10852150" cy="460375"/>
          </a:xfrm>
          <a:prstGeom prst="rect">
            <a:avLst/>
          </a:prstGeom>
          <a:noFill/>
        </p:spPr>
        <p:txBody>
          <a:bodyPr wrap="square" rtlCol="0" anchor="t">
            <a:spAutoFit/>
          </a:bodyPr>
          <a:lstStyle/>
          <a:p>
            <a:r>
              <a:rPr lang="zh-CN" altLang="en-US" sz="2400">
                <a:sym typeface="+mn-ea"/>
              </a:rPr>
              <a:t>程序所需要的内存太大了，一般情况下加上 “-m none” 就好了</a:t>
            </a:r>
          </a:p>
        </p:txBody>
      </p:sp>
      <p:pic>
        <p:nvPicPr>
          <p:cNvPr id="3" name="图片 2"/>
          <p:cNvPicPr>
            <a:picLocks noChangeAspect="1"/>
          </p:cNvPicPr>
          <p:nvPr/>
        </p:nvPicPr>
        <p:blipFill>
          <a:blip r:embed="rId3"/>
          <a:stretch>
            <a:fillRect/>
          </a:stretch>
        </p:blipFill>
        <p:spPr>
          <a:xfrm>
            <a:off x="1208405" y="2781300"/>
            <a:ext cx="6423660" cy="311277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2221869"/>
            <a:ext cx="10852237" cy="441964"/>
          </a:xfrm>
        </p:spPr>
        <p:txBody>
          <a:bodyPr>
            <a:noAutofit/>
          </a:bodyPr>
          <a:lstStyle/>
          <a:p>
            <a:pPr algn="ctr"/>
            <a:r>
              <a:rPr sz="3600"/>
              <a:t>实 际 操 作</a:t>
            </a:r>
          </a:p>
        </p:txBody>
      </p:sp>
      <p:sp>
        <p:nvSpPr>
          <p:cNvPr id="3" name="文本框 2"/>
          <p:cNvSpPr txBox="1"/>
          <p:nvPr/>
        </p:nvSpPr>
        <p:spPr>
          <a:xfrm>
            <a:off x="3413760" y="2872105"/>
            <a:ext cx="5364480" cy="1198880"/>
          </a:xfrm>
          <a:prstGeom prst="rect">
            <a:avLst/>
          </a:prstGeom>
          <a:noFill/>
        </p:spPr>
        <p:txBody>
          <a:bodyPr wrap="square" rtlCol="0" anchor="t">
            <a:spAutoFit/>
          </a:bodyPr>
          <a:lstStyle/>
          <a:p>
            <a:r>
              <a:rPr lang="zh-CN" altLang="en-US"/>
              <a:t>Linux环境下操作，最好是Ubuntu（版本无所谓）；</a:t>
            </a:r>
          </a:p>
          <a:p>
            <a:endParaRPr lang="zh-CN" altLang="en-US"/>
          </a:p>
          <a:p>
            <a:r>
              <a:rPr lang="en-US" altLang="zh-CN"/>
              <a:t>afl</a:t>
            </a:r>
            <a:r>
              <a:rPr lang="zh-CN" altLang="en-US"/>
              <a:t>版本，可以是官网版本，也可以是</a:t>
            </a:r>
            <a:r>
              <a:rPr lang="en-US" altLang="zh-CN"/>
              <a:t>GitHub</a:t>
            </a:r>
            <a:r>
              <a:rPr lang="zh-CN" altLang="en-US"/>
              <a:t>上的最新</a:t>
            </a:r>
            <a:r>
              <a:rPr lang="en-US" altLang="zh-CN"/>
              <a:t>debug</a:t>
            </a:r>
            <a:r>
              <a:rPr lang="zh-CN" altLang="en-US"/>
              <a:t>版本或</a:t>
            </a:r>
            <a:r>
              <a:rPr lang="en-US" altLang="zh-CN"/>
              <a:t>release</a:t>
            </a:r>
            <a:r>
              <a:rPr lang="zh-CN" altLang="en-US"/>
              <a:t>版本；</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nvPr>
        </p:nvSpPr>
        <p:spPr>
          <a:xfrm>
            <a:off x="3212149" y="2662626"/>
            <a:ext cx="5767705" cy="985132"/>
          </a:xfrm>
        </p:spPr>
        <p:txBody>
          <a:bodyPr/>
          <a:lstStyle/>
          <a:p>
            <a:r>
              <a:rPr lang="zh-CN" altLang="en-US"/>
              <a:t>什么是模糊测试</a:t>
            </a:r>
          </a:p>
        </p:txBody>
      </p:sp>
      <p:sp>
        <p:nvSpPr>
          <p:cNvPr id="5" name="副标题 4"/>
          <p:cNvSpPr>
            <a:spLocks noGrp="1"/>
          </p:cNvSpPr>
          <p:nvPr>
            <p:ph type="subTitle" idx="13"/>
          </p:nvPr>
        </p:nvSpPr>
        <p:spPr>
          <a:xfrm>
            <a:off x="3212149" y="3701487"/>
            <a:ext cx="5767705" cy="575945"/>
          </a:xfrm>
        </p:spPr>
        <p:txBody>
          <a:bodyPr/>
          <a:lstStyle/>
          <a:p>
            <a:r>
              <a:rPr lang="en-US" altLang="zh-CN"/>
              <a:t>Fuzzing</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1650365"/>
            <a:ext cx="10852150" cy="930275"/>
          </a:xfrm>
        </p:spPr>
        <p:txBody>
          <a:bodyPr>
            <a:normAutofit/>
          </a:bodyPr>
          <a:lstStyle/>
          <a:p>
            <a:r>
              <a:rPr lang="zh-CN" altLang="en-US" b="0"/>
              <a:t>模糊测试（Fuzzing），是一种通过向</a:t>
            </a:r>
            <a:r>
              <a:rPr lang="zh-CN" altLang="en-US"/>
              <a:t>目标系统</a:t>
            </a:r>
            <a:r>
              <a:rPr lang="zh-CN" altLang="en-US" b="0"/>
              <a:t>提供</a:t>
            </a:r>
            <a:r>
              <a:rPr lang="zh-CN" altLang="en-US"/>
              <a:t>非预期的输入</a:t>
            </a:r>
            <a:r>
              <a:rPr lang="zh-CN" altLang="en-US" b="0"/>
              <a:t>并</a:t>
            </a:r>
            <a:r>
              <a:rPr lang="zh-CN" altLang="en-US"/>
              <a:t>监视异常结果</a:t>
            </a:r>
            <a:r>
              <a:rPr lang="zh-CN" altLang="en-US" b="0"/>
              <a:t>来发现软件漏洞的方法。</a:t>
            </a:r>
          </a:p>
        </p:txBody>
      </p:sp>
      <p:sp>
        <p:nvSpPr>
          <p:cNvPr id="5" name="标题 1"/>
          <p:cNvSpPr>
            <a:spLocks noGrp="1"/>
          </p:cNvSpPr>
          <p:nvPr/>
        </p:nvSpPr>
        <p:spPr>
          <a:xfrm>
            <a:off x="669925" y="2963545"/>
            <a:ext cx="10852150" cy="930275"/>
          </a:xfrm>
          <a:prstGeom prst="rect">
            <a:avLst/>
          </a:prstGeom>
        </p:spPr>
        <p:txBody>
          <a:bodyPr vert="horz" wrap="square" lIns="90170" tIns="46990" rIns="90170" bIns="4699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90204" pitchFamily="34" charset="0"/>
                <a:ea typeface="微软雅黑" charset="-122"/>
                <a:cs typeface="+mj-cs"/>
                <a:sym typeface="+mn-ea"/>
              </a:defRPr>
            </a:lvl1pPr>
          </a:lstStyle>
          <a:p>
            <a:r>
              <a:rPr b="0">
                <a:solidFill>
                  <a:srgbClr val="FF0000"/>
                </a:solidFill>
                <a:sym typeface="+mn-ea"/>
              </a:rPr>
              <a:t>通俗来说，什么是模糊测试技术？就是用大量的随机输入去测试软件的健壮性等，通过反馈信息确定软件是否有漏洞。</a:t>
            </a:r>
            <a:endParaRPr lang="zh-CN" altLang="en-US" b="0">
              <a:solidFill>
                <a:srgbClr val="FF0000"/>
              </a:solidFill>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t>非预期输入 </a:t>
            </a:r>
            <a:r>
              <a:rPr lang="en-US" altLang="zh-CN"/>
              <a:t>&amp; </a:t>
            </a:r>
            <a:r>
              <a:t>异常情况</a:t>
            </a:r>
          </a:p>
        </p:txBody>
      </p:sp>
      <p:pic>
        <p:nvPicPr>
          <p:cNvPr id="4" name="图片 3"/>
          <p:cNvPicPr>
            <a:picLocks noChangeAspect="1"/>
          </p:cNvPicPr>
          <p:nvPr/>
        </p:nvPicPr>
        <p:blipFill>
          <a:blip r:embed="rId3"/>
          <a:stretch>
            <a:fillRect/>
          </a:stretch>
        </p:blipFill>
        <p:spPr>
          <a:xfrm>
            <a:off x="6193790" y="1184910"/>
            <a:ext cx="4992370" cy="5263515"/>
          </a:xfrm>
          <a:prstGeom prst="rect">
            <a:avLst/>
          </a:prstGeom>
        </p:spPr>
      </p:pic>
      <p:pic>
        <p:nvPicPr>
          <p:cNvPr id="5" name="图片 4"/>
          <p:cNvPicPr>
            <a:picLocks noChangeAspect="1"/>
          </p:cNvPicPr>
          <p:nvPr/>
        </p:nvPicPr>
        <p:blipFill>
          <a:blip r:embed="rId4"/>
          <a:stretch>
            <a:fillRect/>
          </a:stretch>
        </p:blipFill>
        <p:spPr>
          <a:xfrm>
            <a:off x="3686810" y="3093085"/>
            <a:ext cx="1514475" cy="1447800"/>
          </a:xfrm>
          <a:prstGeom prst="rect">
            <a:avLst/>
          </a:prstGeom>
        </p:spPr>
      </p:pic>
      <p:pic>
        <p:nvPicPr>
          <p:cNvPr id="6" name="图片 5"/>
          <p:cNvPicPr>
            <a:picLocks noChangeAspect="1"/>
          </p:cNvPicPr>
          <p:nvPr/>
        </p:nvPicPr>
        <p:blipFill>
          <a:blip r:embed="rId5"/>
          <a:stretch>
            <a:fillRect/>
          </a:stretch>
        </p:blipFill>
        <p:spPr>
          <a:xfrm>
            <a:off x="1086485" y="2906395"/>
            <a:ext cx="1790700" cy="1819275"/>
          </a:xfrm>
          <a:prstGeom prst="rect">
            <a:avLst/>
          </a:prstGeom>
        </p:spPr>
      </p:pic>
      <p:sp>
        <p:nvSpPr>
          <p:cNvPr id="7" name="右箭头 6"/>
          <p:cNvSpPr/>
          <p:nvPr/>
        </p:nvSpPr>
        <p:spPr>
          <a:xfrm>
            <a:off x="2746375" y="3697605"/>
            <a:ext cx="8801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253355" y="3697605"/>
            <a:ext cx="880110" cy="317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nvPr>
        </p:nvSpPr>
        <p:spPr>
          <a:xfrm>
            <a:off x="3212149" y="2662626"/>
            <a:ext cx="5767705" cy="985132"/>
          </a:xfrm>
        </p:spPr>
        <p:txBody>
          <a:bodyPr>
            <a:normAutofit fontScale="90000"/>
          </a:bodyPr>
          <a:lstStyle/>
          <a:p>
            <a:r>
              <a:rPr lang="zh-CN" altLang="en-US"/>
              <a:t>典型的模糊测试工具</a:t>
            </a:r>
          </a:p>
        </p:txBody>
      </p:sp>
      <p:sp>
        <p:nvSpPr>
          <p:cNvPr id="5" name="副标题 4"/>
          <p:cNvSpPr>
            <a:spLocks noGrp="1"/>
          </p:cNvSpPr>
          <p:nvPr>
            <p:ph type="subTitle" idx="13"/>
          </p:nvPr>
        </p:nvSpPr>
        <p:spPr>
          <a:xfrm>
            <a:off x="3212149" y="3701487"/>
            <a:ext cx="5767705" cy="575945"/>
          </a:xfrm>
        </p:spPr>
        <p:txBody>
          <a:bodyPr/>
          <a:lstStyle/>
          <a:p>
            <a:r>
              <a:rPr lang="en-US" altLang="zh-CN"/>
              <a:t>AFL</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AFL</a:t>
            </a:r>
          </a:p>
        </p:txBody>
      </p:sp>
      <p:sp>
        <p:nvSpPr>
          <p:cNvPr id="3" name="内容占位符 2"/>
          <p:cNvSpPr>
            <a:spLocks noGrp="1"/>
          </p:cNvSpPr>
          <p:nvPr>
            <p:ph idx="1"/>
          </p:nvPr>
        </p:nvSpPr>
        <p:spPr>
          <a:xfrm>
            <a:off x="669925" y="952500"/>
            <a:ext cx="10852150" cy="1543050"/>
          </a:xfrm>
        </p:spPr>
        <p:txBody>
          <a:bodyPr/>
          <a:lstStyle/>
          <a:p>
            <a:pPr marL="0" indent="0">
              <a:buNone/>
            </a:pPr>
            <a:r>
              <a:rPr lang="zh-CN" altLang="en-US"/>
              <a:t>AFL（American Fuzzy Lop）是由安全研究员Michał Zalewski（@lcamtuf）开发的一款基于覆盖引导（Coverage-guided）的模糊测试工具，它通过记录输入样本的代码覆盖率，从而调整输入样本以提高覆盖率，增加发现漏洞的概率。</a:t>
            </a:r>
          </a:p>
        </p:txBody>
      </p:sp>
      <p:sp>
        <p:nvSpPr>
          <p:cNvPr id="4" name="文本框 3"/>
          <p:cNvSpPr txBox="1"/>
          <p:nvPr/>
        </p:nvSpPr>
        <p:spPr>
          <a:xfrm>
            <a:off x="5986780" y="6001385"/>
            <a:ext cx="5535295" cy="521970"/>
          </a:xfrm>
          <a:prstGeom prst="rect">
            <a:avLst/>
          </a:prstGeom>
          <a:noFill/>
        </p:spPr>
        <p:txBody>
          <a:bodyPr wrap="square" rtlCol="0" anchor="t">
            <a:spAutoFit/>
          </a:bodyPr>
          <a:lstStyle/>
          <a:p>
            <a:pPr algn="ctr"/>
            <a:r>
              <a:rPr lang="zh-CN" altLang="en-US" sz="2800"/>
              <a:t>https://github.com/google/AFL</a:t>
            </a:r>
          </a:p>
        </p:txBody>
      </p:sp>
      <p:pic>
        <p:nvPicPr>
          <p:cNvPr id="5" name="图片 4"/>
          <p:cNvPicPr>
            <a:picLocks noChangeAspect="1"/>
          </p:cNvPicPr>
          <p:nvPr/>
        </p:nvPicPr>
        <p:blipFill>
          <a:blip r:embed="rId3"/>
          <a:stretch>
            <a:fillRect/>
          </a:stretch>
        </p:blipFill>
        <p:spPr>
          <a:xfrm>
            <a:off x="1272540" y="2068830"/>
            <a:ext cx="9648190" cy="3728085"/>
          </a:xfrm>
          <a:prstGeom prst="rect">
            <a:avLst/>
          </a:prstGeom>
        </p:spPr>
      </p:pic>
      <p:sp>
        <p:nvSpPr>
          <p:cNvPr id="6" name="文本框 5"/>
          <p:cNvSpPr txBox="1"/>
          <p:nvPr/>
        </p:nvSpPr>
        <p:spPr>
          <a:xfrm>
            <a:off x="473075" y="6001385"/>
            <a:ext cx="5768340" cy="521970"/>
          </a:xfrm>
          <a:prstGeom prst="rect">
            <a:avLst/>
          </a:prstGeom>
          <a:noFill/>
        </p:spPr>
        <p:txBody>
          <a:bodyPr wrap="square" rtlCol="0" anchor="t">
            <a:spAutoFit/>
          </a:bodyPr>
          <a:lstStyle/>
          <a:p>
            <a:r>
              <a:rPr lang="zh-CN" altLang="en-US" sz="2800"/>
              <a:t>http://lcamtuf.coredump.cx/afl/</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AFL</a:t>
            </a:r>
            <a:r>
              <a:t>过程</a:t>
            </a:r>
          </a:p>
        </p:txBody>
      </p:sp>
      <p:pic>
        <p:nvPicPr>
          <p:cNvPr id="4" name="内容占位符 3"/>
          <p:cNvPicPr>
            <a:picLocks noGrp="1" noChangeAspect="1"/>
          </p:cNvPicPr>
          <p:nvPr>
            <p:ph idx="1"/>
          </p:nvPr>
        </p:nvPicPr>
        <p:blipFill>
          <a:blip r:embed="rId3"/>
          <a:stretch>
            <a:fillRect/>
          </a:stretch>
        </p:blipFill>
        <p:spPr>
          <a:xfrm>
            <a:off x="669925" y="1623695"/>
            <a:ext cx="10852150" cy="4045585"/>
          </a:xfrm>
          <a:prstGeom prst="rect">
            <a:avLst/>
          </a:prstGeom>
        </p:spPr>
      </p:pic>
      <p:sp>
        <p:nvSpPr>
          <p:cNvPr id="5" name="文本框 4"/>
          <p:cNvSpPr txBox="1"/>
          <p:nvPr/>
        </p:nvSpPr>
        <p:spPr>
          <a:xfrm>
            <a:off x="3350260" y="4558030"/>
            <a:ext cx="1149350" cy="460375"/>
          </a:xfrm>
          <a:prstGeom prst="rect">
            <a:avLst/>
          </a:prstGeom>
          <a:noFill/>
        </p:spPr>
        <p:txBody>
          <a:bodyPr wrap="square" rtlCol="0">
            <a:spAutoFit/>
          </a:bodyPr>
          <a:lstStyle/>
          <a:p>
            <a:pPr algn="ctr"/>
            <a:r>
              <a:rPr lang="en-US" altLang="zh-CN" sz="2400">
                <a:solidFill>
                  <a:srgbClr val="FF0000"/>
                </a:solidFill>
              </a:rPr>
              <a:t>seed</a:t>
            </a:r>
          </a:p>
        </p:txBody>
      </p:sp>
      <p:sp>
        <p:nvSpPr>
          <p:cNvPr id="6" name="文本框 5"/>
          <p:cNvSpPr txBox="1"/>
          <p:nvPr/>
        </p:nvSpPr>
        <p:spPr>
          <a:xfrm>
            <a:off x="7414895" y="4558030"/>
            <a:ext cx="1149350" cy="460375"/>
          </a:xfrm>
          <a:prstGeom prst="rect">
            <a:avLst/>
          </a:prstGeom>
          <a:noFill/>
        </p:spPr>
        <p:txBody>
          <a:bodyPr wrap="square" rtlCol="0">
            <a:spAutoFit/>
          </a:bodyPr>
          <a:lstStyle/>
          <a:p>
            <a:pPr algn="ctr"/>
            <a:r>
              <a:rPr lang="en-US" altLang="zh-CN" sz="2400">
                <a:solidFill>
                  <a:srgbClr val="FF0000"/>
                </a:solidFill>
              </a:rPr>
              <a:t>input</a:t>
            </a:r>
          </a:p>
        </p:txBody>
      </p:sp>
      <p:sp>
        <p:nvSpPr>
          <p:cNvPr id="7" name="文本框 6"/>
          <p:cNvSpPr txBox="1"/>
          <p:nvPr/>
        </p:nvSpPr>
        <p:spPr>
          <a:xfrm>
            <a:off x="5061585" y="2804160"/>
            <a:ext cx="1540510" cy="460375"/>
          </a:xfrm>
          <a:prstGeom prst="rect">
            <a:avLst/>
          </a:prstGeom>
          <a:noFill/>
        </p:spPr>
        <p:txBody>
          <a:bodyPr wrap="square" rtlCol="0">
            <a:spAutoFit/>
          </a:bodyPr>
          <a:lstStyle/>
          <a:p>
            <a:pPr algn="ctr"/>
            <a:r>
              <a:rPr lang="en-US" altLang="zh-CN" sz="2400">
                <a:solidFill>
                  <a:srgbClr val="FF0000"/>
                </a:solidFill>
              </a:rPr>
              <a:t>coverage</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t>关键词解释</a:t>
            </a:r>
          </a:p>
        </p:txBody>
      </p:sp>
      <p:sp>
        <p:nvSpPr>
          <p:cNvPr id="4" name="内容占位符 3"/>
          <p:cNvSpPr>
            <a:spLocks noGrp="1"/>
          </p:cNvSpPr>
          <p:nvPr>
            <p:ph idx="1"/>
          </p:nvPr>
        </p:nvSpPr>
        <p:spPr/>
        <p:txBody>
          <a:bodyPr/>
          <a:lstStyle/>
          <a:p>
            <a:pPr marL="0" indent="0">
              <a:buNone/>
            </a:pPr>
            <a:r>
              <a:rPr lang="en-US" altLang="zh-CN" sz="1800">
                <a:sym typeface="+mn-ea"/>
              </a:rPr>
              <a:t>seed</a:t>
            </a:r>
            <a:r>
              <a:rPr sz="1800">
                <a:sym typeface="+mn-ea"/>
              </a:rPr>
              <a:t>：种子，顾名思义是一切的伊始，一个完整的模糊测试一定是从种子开始的，种子的质量会影响模糊测试的质量，所以现在有一个研究方向是种子选择；当然也有的模糊测试不需要自己提供种子，是因为其内置了种子生成算法，所以原理上还是有种子的；</a:t>
            </a:r>
          </a:p>
          <a:p>
            <a:pPr marL="0" indent="0">
              <a:buNone/>
            </a:pPr>
            <a:endParaRPr sz="1800">
              <a:sym typeface="+mn-ea"/>
            </a:endParaRPr>
          </a:p>
          <a:p>
            <a:pPr marL="0" indent="0">
              <a:buNone/>
            </a:pPr>
            <a:r>
              <a:rPr lang="en-US" altLang="zh-CN" sz="1800">
                <a:sym typeface="+mn-ea"/>
              </a:rPr>
              <a:t>input</a:t>
            </a:r>
            <a:r>
              <a:rPr sz="1800">
                <a:sym typeface="+mn-ea"/>
              </a:rPr>
              <a:t>：输入，介于种子和待测试程序之间的数据，种子可以被程序识别并读取，但是这样直接用掉很浪费，需要经过变异把种子生成很多很奇怪的输入，然后用这些众多的输入来测试待测试程序；输入在这个过程中一直是数据流形式的，但是遇到很合适的输入，也会把它保存下来，当作下一次的种子来用；</a:t>
            </a:r>
          </a:p>
          <a:p>
            <a:pPr marL="0" indent="0">
              <a:buNone/>
            </a:pPr>
            <a:endParaRPr lang="en-US" altLang="zh-CN" sz="1800">
              <a:sym typeface="+mn-ea"/>
            </a:endParaRPr>
          </a:p>
          <a:p>
            <a:pPr marL="0" indent="0">
              <a:buNone/>
            </a:pPr>
            <a:r>
              <a:rPr lang="en-US" altLang="zh-CN" sz="1800">
                <a:sym typeface="+mn-ea"/>
              </a:rPr>
              <a:t>coverage</a:t>
            </a:r>
            <a:r>
              <a:rPr sz="1800">
                <a:sym typeface="+mn-ea"/>
              </a:rPr>
              <a:t>：覆盖率，这是从程序插桩引进来的概念，在整个过程中全靠覆盖率来引导输入是否有用，变异该朝哪个方向发展；覆盖率越高代表输入质量越高；</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9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9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4591"/>
  <p:tag name="KSO_WM_TEMPLATE_SUBCATEGORY" val="0"/>
  <p:tag name="KSO_WM_TEMPLATE_MASTER_TYPE" val="1"/>
  <p:tag name="KSO_WM_TEMPLATE_COLOR_TYPE" val="1"/>
  <p:tag name="KSO_WM_TEMPLATE_MASTER_THUMB_INDEX" val="12"/>
  <p:tag name="KSO_WM_TEMPLATE_THUMBS_INDEX" val="1、4、7、9、11、15、18、19、20、21、24、29、34、36、37、3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28">
      <a:dk1>
        <a:srgbClr val="000000"/>
      </a:dk1>
      <a:lt1>
        <a:srgbClr val="FFFFFF"/>
      </a:lt1>
      <a:dk2>
        <a:srgbClr val="F8FBFE"/>
      </a:dk2>
      <a:lt2>
        <a:srgbClr val="FBFCFC"/>
      </a:lt2>
      <a:accent1>
        <a:srgbClr val="51ABE0"/>
      </a:accent1>
      <a:accent2>
        <a:srgbClr val="59C3DA"/>
      </a:accent2>
      <a:accent3>
        <a:srgbClr val="6BD6D9"/>
      </a:accent3>
      <a:accent4>
        <a:srgbClr val="618DD1"/>
      </a:accent4>
      <a:accent5>
        <a:srgbClr val="9F8EC8"/>
      </a:accent5>
      <a:accent6>
        <a:srgbClr val="9E699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753</Words>
  <Application>Microsoft Office PowerPoint</Application>
  <PresentationFormat>宽屏</PresentationFormat>
  <Paragraphs>70</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微软雅黑</vt:lpstr>
      <vt:lpstr>汉仪旗黑-85S</vt:lpstr>
      <vt:lpstr>Arial</vt:lpstr>
      <vt:lpstr>Arial Bold</vt:lpstr>
      <vt:lpstr>Office 主题​​</vt:lpstr>
      <vt:lpstr>PowerPoint 演示文稿</vt:lpstr>
      <vt:lpstr>目录</vt:lpstr>
      <vt:lpstr>什么是模糊测试</vt:lpstr>
      <vt:lpstr>模糊测试（Fuzzing），是一种通过向目标系统提供非预期的输入并监视异常结果来发现软件漏洞的方法。</vt:lpstr>
      <vt:lpstr>非预期输入 &amp; 异常情况</vt:lpstr>
      <vt:lpstr>典型的模糊测试工具</vt:lpstr>
      <vt:lpstr>AFL</vt:lpstr>
      <vt:lpstr>AFL过程</vt:lpstr>
      <vt:lpstr>关键词解释</vt:lpstr>
      <vt:lpstr>AFL 使用方法</vt:lpstr>
      <vt:lpstr>第一步：安装 AFL</vt:lpstr>
      <vt:lpstr>第二步：插桩编译测试</vt:lpstr>
      <vt:lpstr>第二步：插桩编译测试</vt:lpstr>
      <vt:lpstr>插桩</vt:lpstr>
      <vt:lpstr>第三步：开始Fuzz</vt:lpstr>
      <vt:lpstr> 解决方案</vt:lpstr>
      <vt:lpstr>PowerPoint 演示文稿</vt:lpstr>
      <vt:lpstr>第四步：分析crash</vt:lpstr>
      <vt:lpstr>提示：可能遇到的问题（一）</vt:lpstr>
      <vt:lpstr>提示：可能遇到的问题（二）</vt:lpstr>
      <vt:lpstr>实 际 操 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张 涛</cp:lastModifiedBy>
  <cp:revision>27</cp:revision>
  <dcterms:created xsi:type="dcterms:W3CDTF">2020-09-10T15:46:32Z</dcterms:created>
  <dcterms:modified xsi:type="dcterms:W3CDTF">2020-09-11T02:05:08Z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ies>
</file>