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a5399397b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3a5399397b_2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3a5399397b_2_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3a5399397b_2_7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g33a5399397b_2_7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33a5399397b_2_7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3a5399397b_2_8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g33a5399397b_2_8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g33a5399397b_2_8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4ddda6a266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34ddda6a266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34ddda6a266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3a5399397b_2_10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g33a5399397b_2_10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g33a5399397b_2_10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34d2c9cd839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0" name="Google Shape;1040;g34d2c9cd839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g34d2c9cd839_0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34d2c9cd839_0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34d2c9cd839_0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g34d2c9cd839_0_2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33a5399397b_2_10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5" name="Google Shape;1165;g33a5399397b_2_10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g33a5399397b_2_10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cfde6ebf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4cfde6ebf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4cfde6ebf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a5399397b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3a5399397b_2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3a5399397b_2_1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a5399397b_2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33a5399397b_2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3a5399397b_2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a5399397b_2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3a5399397b_2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3a5399397b_2_2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a98b868b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33a98b868b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33a98b868b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3a5399397b_2_5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33a5399397b_2_5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3a5399397b_2_5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d2c9cd83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34d2c9cd83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34d2c9cd839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3a5399397b_2_6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33a5399397b_2_6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33a5399397b_2_6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5"/>
          <p:cNvGrpSpPr/>
          <p:nvPr/>
        </p:nvGrpSpPr>
        <p:grpSpPr>
          <a:xfrm>
            <a:off x="-113511" y="104853"/>
            <a:ext cx="497659" cy="497659"/>
            <a:chOff x="9515796" y="3119120"/>
            <a:chExt cx="2015804" cy="2015804"/>
          </a:xfrm>
        </p:grpSpPr>
        <p:sp>
          <p:nvSpPr>
            <p:cNvPr id="54" name="Google Shape;54;p15"/>
            <p:cNvSpPr/>
            <p:nvPr/>
          </p:nvSpPr>
          <p:spPr>
            <a:xfrm>
              <a:off x="9515796" y="3119120"/>
              <a:ext cx="2015804" cy="20158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9614856" y="3218180"/>
              <a:ext cx="1817684" cy="181768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9725346" y="3328670"/>
              <a:ext cx="1596704" cy="15967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9828851" y="3432175"/>
              <a:ext cx="1389694" cy="138969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9931086" y="3534410"/>
              <a:ext cx="1185224" cy="118522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0048561" y="3651885"/>
              <a:ext cx="950274" cy="95027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5"/>
          <p:cNvSpPr/>
          <p:nvPr/>
        </p:nvSpPr>
        <p:spPr>
          <a:xfrm flipH="1">
            <a:off x="-451413" y="-2380"/>
            <a:ext cx="1131694" cy="610051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 flipH="1">
            <a:off x="-451413" y="315"/>
            <a:ext cx="1206661" cy="311927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5"/>
          <p:cNvGrpSpPr/>
          <p:nvPr/>
        </p:nvGrpSpPr>
        <p:grpSpPr>
          <a:xfrm flipH="1">
            <a:off x="-172829" y="80155"/>
            <a:ext cx="469564" cy="162787"/>
            <a:chOff x="8403277" y="81280"/>
            <a:chExt cx="1569719" cy="502919"/>
          </a:xfrm>
        </p:grpSpPr>
        <p:grpSp>
          <p:nvGrpSpPr>
            <p:cNvPr id="63" name="Google Shape;63;p15"/>
            <p:cNvGrpSpPr/>
            <p:nvPr/>
          </p:nvGrpSpPr>
          <p:grpSpPr>
            <a:xfrm>
              <a:off x="8403277" y="81280"/>
              <a:ext cx="1569719" cy="45719"/>
              <a:chOff x="9469120" y="3281680"/>
              <a:chExt cx="1569719" cy="45719"/>
            </a:xfrm>
          </p:grpSpPr>
          <p:sp>
            <p:nvSpPr>
              <p:cNvPr id="64" name="Google Shape;64;p15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15"/>
            <p:cNvGrpSpPr/>
            <p:nvPr/>
          </p:nvGrpSpPr>
          <p:grpSpPr>
            <a:xfrm>
              <a:off x="8403277" y="233680"/>
              <a:ext cx="1569719" cy="45719"/>
              <a:chOff x="9469120" y="3281680"/>
              <a:chExt cx="1569719" cy="45719"/>
            </a:xfrm>
          </p:grpSpPr>
          <p:sp>
            <p:nvSpPr>
              <p:cNvPr id="76" name="Google Shape;76;p15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5"/>
            <p:cNvGrpSpPr/>
            <p:nvPr/>
          </p:nvGrpSpPr>
          <p:grpSpPr>
            <a:xfrm>
              <a:off x="8403277" y="386080"/>
              <a:ext cx="1569719" cy="45719"/>
              <a:chOff x="9469120" y="3281680"/>
              <a:chExt cx="1569719" cy="45719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8403277" y="538480"/>
              <a:ext cx="1569719" cy="45719"/>
              <a:chOff x="9469120" y="3281680"/>
              <a:chExt cx="1569719" cy="45719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" name="Google Shape;111;p15"/>
          <p:cNvSpPr/>
          <p:nvPr/>
        </p:nvSpPr>
        <p:spPr>
          <a:xfrm>
            <a:off x="537420" y="426491"/>
            <a:ext cx="132542" cy="132542"/>
          </a:xfrm>
          <a:prstGeom prst="ellipse">
            <a:avLst/>
          </a:prstGeom>
          <a:solidFill>
            <a:srgbClr val="96DCDF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项内容">
  <p:cSld name="两项内容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1454227" y="1888452"/>
            <a:ext cx="6439500" cy="7314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486D"/>
                </a:solidFill>
              </a:rPr>
              <a:t>F.I.D.O</a:t>
            </a:r>
            <a:endParaRPr sz="1100"/>
          </a:p>
        </p:txBody>
      </p:sp>
      <p:sp>
        <p:nvSpPr>
          <p:cNvPr id="121" name="Google Shape;121;p19"/>
          <p:cNvSpPr txBox="1"/>
          <p:nvPr/>
        </p:nvSpPr>
        <p:spPr>
          <a:xfrm>
            <a:off x="2143459" y="2624264"/>
            <a:ext cx="4857075" cy="3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</a:rPr>
              <a:t>Feces Identification and Detection Using Optics</a:t>
            </a:r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294325" y="2983153"/>
            <a:ext cx="4759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Team: Jake Borham, Will Nichols, Miles Olson, Brock Bye, Zach Jacobs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Advisor: Andrew Lamperski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180318" y="-4253"/>
            <a:ext cx="4963605" cy="1988302"/>
            <a:chOff x="7472847" y="-5670"/>
            <a:chExt cx="4719153" cy="1890380"/>
          </a:xfrm>
        </p:grpSpPr>
        <p:sp>
          <p:nvSpPr>
            <p:cNvPr id="124" name="Google Shape;124;p19"/>
            <p:cNvSpPr/>
            <p:nvPr/>
          </p:nvSpPr>
          <p:spPr>
            <a:xfrm>
              <a:off x="8602238" y="0"/>
              <a:ext cx="3589761" cy="1884710"/>
            </a:xfrm>
            <a:custGeom>
              <a:rect b="b" l="l" r="r" t="t"/>
              <a:pathLst>
                <a:path extrusionOk="0" h="1884709" w="3589761">
                  <a:moveTo>
                    <a:pt x="64241" y="0"/>
                  </a:moveTo>
                  <a:lnTo>
                    <a:pt x="3589761" y="0"/>
                  </a:lnTo>
                  <a:lnTo>
                    <a:pt x="3589761" y="1884710"/>
                  </a:lnTo>
                  <a:cubicBezTo>
                    <a:pt x="3190134" y="1474923"/>
                    <a:pt x="3369628" y="1197217"/>
                    <a:pt x="2837921" y="1010950"/>
                  </a:cubicBezTo>
                  <a:cubicBezTo>
                    <a:pt x="2386008" y="919341"/>
                    <a:pt x="1872270" y="1483227"/>
                    <a:pt x="1345643" y="1446815"/>
                  </a:cubicBezTo>
                  <a:cubicBezTo>
                    <a:pt x="453256" y="1400243"/>
                    <a:pt x="-214952" y="1014989"/>
                    <a:pt x="64241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8158226" y="-1"/>
              <a:ext cx="4033774" cy="963679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7472847" y="-5670"/>
              <a:ext cx="1370758" cy="1055868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8403277" y="81280"/>
              <a:ext cx="1569719" cy="502919"/>
              <a:chOff x="8403277" y="81280"/>
              <a:chExt cx="1569719" cy="502919"/>
            </a:xfrm>
          </p:grpSpPr>
          <p:grpSp>
            <p:nvGrpSpPr>
              <p:cNvPr id="128" name="Google Shape;128;p19"/>
              <p:cNvGrpSpPr/>
              <p:nvPr/>
            </p:nvGrpSpPr>
            <p:grpSpPr>
              <a:xfrm>
                <a:off x="8403277" y="81280"/>
                <a:ext cx="1569719" cy="45719"/>
                <a:chOff x="9469120" y="3281680"/>
                <a:chExt cx="1569719" cy="45719"/>
              </a:xfrm>
            </p:grpSpPr>
            <p:sp>
              <p:nvSpPr>
                <p:cNvPr id="129" name="Google Shape;129;p19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9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19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19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9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9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9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9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9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9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9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" name="Google Shape;140;p19"/>
              <p:cNvGrpSpPr/>
              <p:nvPr/>
            </p:nvGrpSpPr>
            <p:grpSpPr>
              <a:xfrm>
                <a:off x="8403277" y="233680"/>
                <a:ext cx="1569719" cy="45719"/>
                <a:chOff x="9469120" y="3281680"/>
                <a:chExt cx="1569719" cy="45719"/>
              </a:xfrm>
            </p:grpSpPr>
            <p:sp>
              <p:nvSpPr>
                <p:cNvPr id="141" name="Google Shape;141;p19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9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19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9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9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9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9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9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9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9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9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2" name="Google Shape;152;p19"/>
              <p:cNvGrpSpPr/>
              <p:nvPr/>
            </p:nvGrpSpPr>
            <p:grpSpPr>
              <a:xfrm>
                <a:off x="8403277" y="386080"/>
                <a:ext cx="1569719" cy="45719"/>
                <a:chOff x="9469120" y="3281680"/>
                <a:chExt cx="1569719" cy="45719"/>
              </a:xfrm>
            </p:grpSpPr>
            <p:sp>
              <p:nvSpPr>
                <p:cNvPr id="153" name="Google Shape;153;p19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9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9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9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9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9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9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9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9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" name="Google Shape;164;p19"/>
              <p:cNvGrpSpPr/>
              <p:nvPr/>
            </p:nvGrpSpPr>
            <p:grpSpPr>
              <a:xfrm>
                <a:off x="8403277" y="538480"/>
                <a:ext cx="1569719" cy="45719"/>
                <a:chOff x="9469120" y="3281680"/>
                <a:chExt cx="1569719" cy="45719"/>
              </a:xfrm>
            </p:grpSpPr>
            <p:sp>
              <p:nvSpPr>
                <p:cNvPr id="165" name="Google Shape;165;p19"/>
                <p:cNvSpPr/>
                <p:nvPr/>
              </p:nvSpPr>
              <p:spPr>
                <a:xfrm>
                  <a:off x="9469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9"/>
                <p:cNvSpPr/>
                <p:nvPr/>
              </p:nvSpPr>
              <p:spPr>
                <a:xfrm>
                  <a:off x="9621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9"/>
                <p:cNvSpPr/>
                <p:nvPr/>
              </p:nvSpPr>
              <p:spPr>
                <a:xfrm>
                  <a:off x="9773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9"/>
                <p:cNvSpPr/>
                <p:nvPr/>
              </p:nvSpPr>
              <p:spPr>
                <a:xfrm>
                  <a:off x="9926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>
                  <a:off x="10078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9"/>
                <p:cNvSpPr/>
                <p:nvPr/>
              </p:nvSpPr>
              <p:spPr>
                <a:xfrm>
                  <a:off x="10231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103835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105359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106883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9"/>
                <p:cNvSpPr/>
                <p:nvPr/>
              </p:nvSpPr>
              <p:spPr>
                <a:xfrm>
                  <a:off x="108407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9"/>
                <p:cNvSpPr/>
                <p:nvPr/>
              </p:nvSpPr>
              <p:spPr>
                <a:xfrm>
                  <a:off x="10993120" y="3281680"/>
                  <a:ext cx="45719" cy="457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76" name="Google Shape;176;p19"/>
          <p:cNvGrpSpPr/>
          <p:nvPr/>
        </p:nvGrpSpPr>
        <p:grpSpPr>
          <a:xfrm>
            <a:off x="8226759" y="1013160"/>
            <a:ext cx="1511853" cy="1511853"/>
            <a:chOff x="9515796" y="3119120"/>
            <a:chExt cx="2015804" cy="2015804"/>
          </a:xfrm>
        </p:grpSpPr>
        <p:sp>
          <p:nvSpPr>
            <p:cNvPr id="177" name="Google Shape;177;p19"/>
            <p:cNvSpPr/>
            <p:nvPr/>
          </p:nvSpPr>
          <p:spPr>
            <a:xfrm>
              <a:off x="9515796" y="3119120"/>
              <a:ext cx="2015804" cy="201580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9614856" y="3218180"/>
              <a:ext cx="1817684" cy="181768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9725346" y="3328670"/>
              <a:ext cx="1596704" cy="159670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9828851" y="3432175"/>
              <a:ext cx="1389694" cy="138969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9931086" y="3534410"/>
              <a:ext cx="1185224" cy="118522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0048561" y="3651885"/>
              <a:ext cx="950274" cy="950274"/>
            </a:xfrm>
            <a:prstGeom prst="ellipse">
              <a:avLst/>
            </a:prstGeom>
            <a:noFill/>
            <a:ln cap="flat" cmpd="sng" w="19050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0" y="3610752"/>
            <a:ext cx="2595692" cy="1532923"/>
            <a:chOff x="0" y="5228877"/>
            <a:chExt cx="2758587" cy="1629123"/>
          </a:xfrm>
        </p:grpSpPr>
        <p:sp>
          <p:nvSpPr>
            <p:cNvPr id="184" name="Google Shape;184;p19"/>
            <p:cNvSpPr/>
            <p:nvPr/>
          </p:nvSpPr>
          <p:spPr>
            <a:xfrm>
              <a:off x="0" y="5228877"/>
              <a:ext cx="2758587" cy="1629123"/>
            </a:xfrm>
            <a:custGeom>
              <a:rect b="b" l="l" r="r" t="t"/>
              <a:pathLst>
                <a:path extrusionOk="0" h="1939238" w="3283703">
                  <a:moveTo>
                    <a:pt x="0" y="0"/>
                  </a:moveTo>
                  <a:cubicBezTo>
                    <a:pt x="237067" y="193040"/>
                    <a:pt x="301413" y="619760"/>
                    <a:pt x="538480" y="853440"/>
                  </a:cubicBezTo>
                  <a:cubicBezTo>
                    <a:pt x="900853" y="1217286"/>
                    <a:pt x="1896534" y="518752"/>
                    <a:pt x="2509520" y="638758"/>
                  </a:cubicBezTo>
                  <a:cubicBezTo>
                    <a:pt x="3163146" y="850204"/>
                    <a:pt x="3400213" y="1461718"/>
                    <a:pt x="3230880" y="1939238"/>
                  </a:cubicBezTo>
                  <a:lnTo>
                    <a:pt x="0" y="1939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958258" y="5567811"/>
              <a:ext cx="612593" cy="612593"/>
            </a:xfrm>
            <a:prstGeom prst="ellipse">
              <a:avLst/>
            </a:prstGeom>
            <a:solidFill>
              <a:srgbClr val="65789F">
                <a:alpha val="8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0" y="5913724"/>
              <a:ext cx="695336" cy="944276"/>
            </a:xfrm>
            <a:custGeom>
              <a:rect b="b" l="l" r="r" t="t"/>
              <a:pathLst>
                <a:path extrusionOk="0" h="944276" w="695336">
                  <a:moveTo>
                    <a:pt x="87062" y="0"/>
                  </a:moveTo>
                  <a:cubicBezTo>
                    <a:pt x="423002" y="0"/>
                    <a:pt x="695336" y="272334"/>
                    <a:pt x="695336" y="608274"/>
                  </a:cubicBezTo>
                  <a:cubicBezTo>
                    <a:pt x="695336" y="692259"/>
                    <a:pt x="678315" y="772269"/>
                    <a:pt x="647535" y="845042"/>
                  </a:cubicBezTo>
                  <a:lnTo>
                    <a:pt x="593672" y="944276"/>
                  </a:lnTo>
                  <a:lnTo>
                    <a:pt x="0" y="944276"/>
                  </a:lnTo>
                  <a:lnTo>
                    <a:pt x="0" y="8777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9"/>
          <p:cNvSpPr/>
          <p:nvPr/>
        </p:nvSpPr>
        <p:spPr>
          <a:xfrm rot="1692865">
            <a:off x="459807" y="4406789"/>
            <a:ext cx="106680" cy="9448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 rot="-765100">
            <a:off x="652120" y="4525040"/>
            <a:ext cx="179743" cy="159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/>
          <p:nvPr/>
        </p:nvSpPr>
        <p:spPr>
          <a:xfrm rot="2623685">
            <a:off x="1029142" y="4470925"/>
            <a:ext cx="75824" cy="6715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 rot="7517835">
            <a:off x="196172" y="4586126"/>
            <a:ext cx="140884" cy="12478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 rot="7517835">
            <a:off x="695651" y="4882726"/>
            <a:ext cx="161556" cy="14309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 rot="2623685">
            <a:off x="137609" y="4096168"/>
            <a:ext cx="75824" cy="6715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 rot="6490038">
            <a:off x="321130" y="4819429"/>
            <a:ext cx="106680" cy="9448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3746925" y="3486150"/>
            <a:ext cx="1810125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82">
                <a:solidFill>
                  <a:srgbClr val="00486D"/>
                </a:solidFill>
              </a:rPr>
              <a:t>Senior Product Launch Presentation</a:t>
            </a:r>
            <a:r>
              <a:rPr lang="en" sz="1100">
                <a:solidFill>
                  <a:srgbClr val="00486D"/>
                </a:solidFill>
              </a:rPr>
              <a:t> </a:t>
            </a:r>
            <a:endParaRPr sz="1100">
              <a:solidFill>
                <a:srgbClr val="00486D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486D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486D"/>
                </a:solidFill>
              </a:rPr>
              <a:t>4/25/2025</a:t>
            </a:r>
            <a:endParaRPr sz="800">
              <a:solidFill>
                <a:srgbClr val="00486D"/>
              </a:solidFill>
            </a:endParaRPr>
          </a:p>
        </p:txBody>
      </p:sp>
      <p:grpSp>
        <p:nvGrpSpPr>
          <p:cNvPr id="195" name="Google Shape;195;p19"/>
          <p:cNvGrpSpPr/>
          <p:nvPr/>
        </p:nvGrpSpPr>
        <p:grpSpPr>
          <a:xfrm>
            <a:off x="8406282" y="4411051"/>
            <a:ext cx="576404" cy="576404"/>
            <a:chOff x="9515796" y="3119120"/>
            <a:chExt cx="2015804" cy="2015804"/>
          </a:xfrm>
        </p:grpSpPr>
        <p:sp>
          <p:nvSpPr>
            <p:cNvPr id="196" name="Google Shape;196;p19"/>
            <p:cNvSpPr/>
            <p:nvPr/>
          </p:nvSpPr>
          <p:spPr>
            <a:xfrm>
              <a:off x="9515796" y="3119120"/>
              <a:ext cx="2015804" cy="20158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9614856" y="3218180"/>
              <a:ext cx="1817684" cy="181768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9725346" y="3328670"/>
              <a:ext cx="1596704" cy="159670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9828851" y="3432175"/>
              <a:ext cx="1389694" cy="138969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9931086" y="3534410"/>
              <a:ext cx="1185224" cy="118522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0048561" y="3651885"/>
              <a:ext cx="950274" cy="950274"/>
            </a:xfrm>
            <a:prstGeom prst="ellipse">
              <a:avLst/>
            </a:prstGeom>
            <a:noFill/>
            <a:ln cap="flat" cmpd="sng" w="9525">
              <a:solidFill>
                <a:srgbClr val="65789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9"/>
          <p:cNvSpPr/>
          <p:nvPr/>
        </p:nvSpPr>
        <p:spPr>
          <a:xfrm>
            <a:off x="7708664" y="3847269"/>
            <a:ext cx="369957" cy="369957"/>
          </a:xfrm>
          <a:prstGeom prst="ellipse">
            <a:avLst/>
          </a:prstGeom>
          <a:solidFill>
            <a:srgbClr val="96DCDF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478847" y="3486138"/>
            <a:ext cx="2346300" cy="478800"/>
          </a:xfrm>
          <a:prstGeom prst="roundRect">
            <a:avLst>
              <a:gd fmla="val 50000" name="adj"/>
            </a:avLst>
          </a:prstGeom>
          <a:noFill/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25" y="183338"/>
            <a:ext cx="2879659" cy="36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8"/>
          <p:cNvSpPr txBox="1"/>
          <p:nvPr/>
        </p:nvSpPr>
        <p:spPr>
          <a:xfrm>
            <a:off x="1503761" y="329052"/>
            <a:ext cx="589275" cy="1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8"/>
          <p:cNvSpPr txBox="1"/>
          <p:nvPr/>
        </p:nvSpPr>
        <p:spPr>
          <a:xfrm>
            <a:off x="345900" y="207863"/>
            <a:ext cx="4344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Track static objects</a:t>
            </a:r>
            <a:endParaRPr b="1"/>
          </a:p>
        </p:txBody>
      </p:sp>
      <p:grpSp>
        <p:nvGrpSpPr>
          <p:cNvPr id="794" name="Google Shape;794;p28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795" name="Google Shape;795;p28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8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8" name="Google Shape;798;p28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799" name="Google Shape;799;p28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800" name="Google Shape;800;p2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2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2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2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2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1" name="Google Shape;811;p28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812" name="Google Shape;812;p2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2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2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3" name="Google Shape;823;p28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824" name="Google Shape;824;p2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Google Shape;826;p2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p2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8" name="Google Shape;828;p2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9" name="Google Shape;829;p2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0" name="Google Shape;830;p2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1" name="Google Shape;831;p2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Google Shape;832;p2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3" name="Google Shape;833;p2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4" name="Google Shape;834;p2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35" name="Google Shape;835;p28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836" name="Google Shape;836;p28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7" name="Google Shape;837;p28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8" name="Google Shape;838;p28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p28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p28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Google Shape;841;p28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Google Shape;842;p28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Google Shape;843;p28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28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28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Google Shape;846;p28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847" name="Google Shape;8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28"/>
          <p:cNvSpPr txBox="1"/>
          <p:nvPr/>
        </p:nvSpPr>
        <p:spPr>
          <a:xfrm>
            <a:off x="345900" y="768863"/>
            <a:ext cx="3741975" cy="29099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849" name="Google Shape;849;p28"/>
          <p:cNvSpPr txBox="1"/>
          <p:nvPr/>
        </p:nvSpPr>
        <p:spPr>
          <a:xfrm>
            <a:off x="240550" y="768874"/>
            <a:ext cx="44502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2100"/>
              <a:buChar char="●"/>
            </a:pPr>
            <a:r>
              <a:rPr lang="en" sz="1700">
                <a:solidFill>
                  <a:schemeClr val="dk1"/>
                </a:solidFill>
              </a:rPr>
              <a:t>Detect object center coordinates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>
                <a:solidFill>
                  <a:schemeClr val="dk1"/>
                </a:solidFill>
              </a:rPr>
              <a:t>Track object movement across frames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>
                <a:solidFill>
                  <a:schemeClr val="dk1"/>
                </a:solidFill>
              </a:rPr>
              <a:t>Log and store objects that remain stationary</a:t>
            </a:r>
            <a:endParaRPr sz="2100"/>
          </a:p>
          <a:p>
            <a:pPr indent="0" lvl="0" marL="34290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50" name="Google Shape;8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550" y="513763"/>
            <a:ext cx="30289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9"/>
          <p:cNvSpPr txBox="1"/>
          <p:nvPr/>
        </p:nvSpPr>
        <p:spPr>
          <a:xfrm>
            <a:off x="1503761" y="329052"/>
            <a:ext cx="589275" cy="1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9"/>
          <p:cNvSpPr txBox="1"/>
          <p:nvPr/>
        </p:nvSpPr>
        <p:spPr>
          <a:xfrm>
            <a:off x="345900" y="207863"/>
            <a:ext cx="4344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Graphical interface (GUI)</a:t>
            </a:r>
            <a:endParaRPr b="1"/>
          </a:p>
        </p:txBody>
      </p:sp>
      <p:grpSp>
        <p:nvGrpSpPr>
          <p:cNvPr id="858" name="Google Shape;858;p29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859" name="Google Shape;859;p29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9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2" name="Google Shape;862;p29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863" name="Google Shape;863;p29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864" name="Google Shape;864;p2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2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2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2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2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Google Shape;869;p2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0" name="Google Shape;870;p2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Google Shape;871;p2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Google Shape;872;p2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Google Shape;873;p2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2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75" name="Google Shape;875;p29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876" name="Google Shape;876;p2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2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Google Shape;878;p2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0" name="Google Shape;880;p2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2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2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2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2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2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2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87" name="Google Shape;887;p29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888" name="Google Shape;888;p2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2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2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2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2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2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2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2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2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2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9" name="Google Shape;899;p29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900" name="Google Shape;900;p29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29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29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29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29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29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29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29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29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29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29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911" name="Google Shape;9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29"/>
          <p:cNvSpPr txBox="1"/>
          <p:nvPr/>
        </p:nvSpPr>
        <p:spPr>
          <a:xfrm>
            <a:off x="345900" y="766625"/>
            <a:ext cx="36915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Interactive web application built with Flask and JavaScript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thermal feed displaying real-time object detection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Clickable list of detected static objects with direct image references</a:t>
            </a:r>
            <a:endParaRPr sz="17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13" name="Google Shape;9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400" y="766625"/>
            <a:ext cx="5031449" cy="26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0"/>
          <p:cNvSpPr txBox="1"/>
          <p:nvPr/>
        </p:nvSpPr>
        <p:spPr>
          <a:xfrm>
            <a:off x="1503761" y="329052"/>
            <a:ext cx="58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0"/>
          <p:cNvSpPr txBox="1"/>
          <p:nvPr/>
        </p:nvSpPr>
        <p:spPr>
          <a:xfrm>
            <a:off x="345891" y="207853"/>
            <a:ext cx="2963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Acceptance Test</a:t>
            </a:r>
            <a:endParaRPr b="1"/>
          </a:p>
        </p:txBody>
      </p:sp>
      <p:grpSp>
        <p:nvGrpSpPr>
          <p:cNvPr id="921" name="Google Shape;921;p30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922" name="Google Shape;922;p30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5" name="Google Shape;925;p30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926" name="Google Shape;926;p30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927" name="Google Shape;927;p3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3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3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3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3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3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3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3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3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3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3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30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939" name="Google Shape;939;p3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3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3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3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0" name="Google Shape;950;p30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951" name="Google Shape;951;p3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3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3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3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3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3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3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3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3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2" name="Google Shape;962;p30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963" name="Google Shape;963;p3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3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3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3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3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3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3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3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3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3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3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74" name="Google Shape;974;p30"/>
          <p:cNvSpPr txBox="1"/>
          <p:nvPr/>
        </p:nvSpPr>
        <p:spPr>
          <a:xfrm>
            <a:off x="345900" y="676338"/>
            <a:ext cx="81879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Detects heat-emitting objects within close range (</a:t>
            </a:r>
            <a:r>
              <a:rPr b="1" lang="en">
                <a:solidFill>
                  <a:schemeClr val="dk1"/>
                </a:solidFill>
              </a:rPr>
              <a:t>3 meters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Detection data transmits to external system (</a:t>
            </a:r>
            <a:r>
              <a:rPr b="1" lang="en">
                <a:solidFill>
                  <a:schemeClr val="dk1"/>
                </a:solidFill>
              </a:rPr>
              <a:t>Raspberry Pi, User interface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Meets reliability standards (</a:t>
            </a:r>
            <a:r>
              <a:rPr b="1" lang="en">
                <a:solidFill>
                  <a:schemeClr val="dk1"/>
                </a:solidFill>
              </a:rPr>
              <a:t>Continuous operation, Minimal latency 1 dropped frame per </a:t>
            </a:r>
            <a:r>
              <a:rPr b="1" lang="en">
                <a:solidFill>
                  <a:schemeClr val="dk1"/>
                </a:solidFill>
              </a:rPr>
              <a:t>5 sec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Aligns with outlined form, fit, and function criteria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Compact and stationary 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Minimal maintenance 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Housed as one device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75" name="Google Shape;9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1"/>
          <p:cNvSpPr txBox="1"/>
          <p:nvPr/>
        </p:nvSpPr>
        <p:spPr>
          <a:xfrm>
            <a:off x="1503761" y="329052"/>
            <a:ext cx="589275" cy="1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1"/>
          <p:cNvSpPr txBox="1"/>
          <p:nvPr/>
        </p:nvSpPr>
        <p:spPr>
          <a:xfrm>
            <a:off x="345900" y="207863"/>
            <a:ext cx="4344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Challenges We Overcame</a:t>
            </a:r>
            <a:endParaRPr b="1"/>
          </a:p>
        </p:txBody>
      </p:sp>
      <p:grpSp>
        <p:nvGrpSpPr>
          <p:cNvPr id="983" name="Google Shape;983;p31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984" name="Google Shape;984;p31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31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988" name="Google Shape;988;p31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989" name="Google Shape;989;p31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31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31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31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31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31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31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31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1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31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31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0" name="Google Shape;1000;p31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001" name="Google Shape;1001;p31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31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31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31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31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31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Google Shape;1007;p31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Google Shape;1008;p31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Google Shape;1009;p31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p31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Google Shape;1011;p31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2" name="Google Shape;1012;p31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013" name="Google Shape;1013;p31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p31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Google Shape;1015;p31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6" name="Google Shape;1016;p31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Google Shape;1017;p31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Google Shape;1018;p31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Google Shape;1019;p31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p31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p31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Google Shape;1022;p31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Google Shape;1023;p31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4" name="Google Shape;1024;p31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025" name="Google Shape;1025;p31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Google Shape;1026;p31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31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Google Shape;1028;p31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Google Shape;1029;p31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p31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Google Shape;1031;p31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Google Shape;1032;p31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31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p31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p31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36" name="Google Shape;1036;p31"/>
          <p:cNvSpPr txBox="1"/>
          <p:nvPr/>
        </p:nvSpPr>
        <p:spPr>
          <a:xfrm>
            <a:off x="345900" y="766613"/>
            <a:ext cx="8187975" cy="37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Remote configuration and debugging of the Raspberry Pi environment</a:t>
            </a:r>
            <a:endParaRPr sz="17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Dealing with ambient temperature fluctuations affecting detection accuracy</a:t>
            </a:r>
            <a:endParaRPr sz="17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Performance limitations due to slow Python-based interpolation</a:t>
            </a:r>
            <a:endParaRPr sz="17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Server-side integration and backend implementation complexities</a:t>
            </a:r>
            <a:endParaRPr sz="17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>
                <a:solidFill>
                  <a:schemeClr val="dk1"/>
                </a:solidFill>
              </a:rPr>
              <a:t>Designing an intuitive and responsive web interface</a:t>
            </a:r>
            <a:endParaRPr sz="24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37" name="Google Shape;10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2"/>
          <p:cNvSpPr txBox="1"/>
          <p:nvPr/>
        </p:nvSpPr>
        <p:spPr>
          <a:xfrm>
            <a:off x="1503761" y="329052"/>
            <a:ext cx="58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32"/>
          <p:cNvSpPr txBox="1"/>
          <p:nvPr/>
        </p:nvSpPr>
        <p:spPr>
          <a:xfrm>
            <a:off x="345900" y="207875"/>
            <a:ext cx="7363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Timeline and Development Milestones</a:t>
            </a:r>
            <a:endParaRPr b="1"/>
          </a:p>
        </p:txBody>
      </p:sp>
      <p:grpSp>
        <p:nvGrpSpPr>
          <p:cNvPr id="1045" name="Google Shape;1045;p32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1046" name="Google Shape;1046;p32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2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2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9" name="Google Shape;1049;p32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1050" name="Google Shape;1050;p32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051" name="Google Shape;1051;p3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2" name="Google Shape;1052;p3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Google Shape;1053;p3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4" name="Google Shape;1054;p3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5" name="Google Shape;1055;p3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6" name="Google Shape;1056;p3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3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3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3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Google Shape;1060;p3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1" name="Google Shape;1061;p3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2" name="Google Shape;1062;p32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063" name="Google Shape;1063;p3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3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5" name="Google Shape;1065;p3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6" name="Google Shape;1066;p3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7" name="Google Shape;1067;p3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p3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" name="Google Shape;1069;p3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0" name="Google Shape;1070;p3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1" name="Google Shape;1071;p3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" name="Google Shape;1072;p3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3" name="Google Shape;1073;p3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74" name="Google Shape;1074;p32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075" name="Google Shape;1075;p3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6" name="Google Shape;1076;p3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3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3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3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p3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3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3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Google Shape;1083;p3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3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86" name="Google Shape;1086;p32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087" name="Google Shape;1087;p3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3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3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3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3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3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98" name="Google Shape;1098;p32"/>
          <p:cNvSpPr txBox="1"/>
          <p:nvPr/>
        </p:nvSpPr>
        <p:spPr>
          <a:xfrm>
            <a:off x="345900" y="766613"/>
            <a:ext cx="81879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Milestones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/>
              <a:t>Milestone 1 - Selected appropriate infrared camera and computing platform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Milestone 2 - Integrated camera with compute module and completed functional testing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Milestone 3 - Converted raw thermal data into usable visual formats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Milestone 4 - Applied and optimized computer vision techniques for object detection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Milestone 5 - Established communication pipeline with external user interface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Milestone 6 - Designed and deployed a responsive, user-friendly GUI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Milestone 7 - Conducted comprehensive system testing in controlled environments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Milestone 8 - Developed thorough documentation to support future iterations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99" name="Google Shape;10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32"/>
          <p:cNvSpPr txBox="1"/>
          <p:nvPr/>
        </p:nvSpPr>
        <p:spPr>
          <a:xfrm>
            <a:off x="6805225" y="685175"/>
            <a:ext cx="19164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Date Completed</a:t>
            </a:r>
            <a:endParaRPr/>
          </a:p>
          <a:p>
            <a:pPr indent="-304800" lvl="0" marL="457200" rtl="0" algn="ctr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February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7th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February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21st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February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26th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March 6th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March 19th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March 27th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April 10th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May 2nd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3"/>
          <p:cNvSpPr txBox="1"/>
          <p:nvPr/>
        </p:nvSpPr>
        <p:spPr>
          <a:xfrm>
            <a:off x="1503761" y="329052"/>
            <a:ext cx="58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3"/>
          <p:cNvSpPr txBox="1"/>
          <p:nvPr/>
        </p:nvSpPr>
        <p:spPr>
          <a:xfrm>
            <a:off x="345900" y="205888"/>
            <a:ext cx="4344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The Future of F.I.D.O</a:t>
            </a:r>
            <a:endParaRPr b="1"/>
          </a:p>
        </p:txBody>
      </p:sp>
      <p:grpSp>
        <p:nvGrpSpPr>
          <p:cNvPr id="1108" name="Google Shape;1108;p33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1109" name="Google Shape;1109;p33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3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3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2" name="Google Shape;1112;p33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1113" name="Google Shape;1113;p33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114" name="Google Shape;1114;p3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" name="Google Shape;1115;p3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3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3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3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3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3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3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2" name="Google Shape;1122;p3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3" name="Google Shape;1123;p3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3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5" name="Google Shape;1125;p33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126" name="Google Shape;1126;p3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" name="Google Shape;1127;p3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" name="Google Shape;1128;p3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9" name="Google Shape;1129;p3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0" name="Google Shape;1130;p3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1" name="Google Shape;1131;p3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2" name="Google Shape;1132;p3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3" name="Google Shape;1133;p3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Google Shape;1134;p3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5" name="Google Shape;1135;p3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6" name="Google Shape;1136;p3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7" name="Google Shape;1137;p33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138" name="Google Shape;1138;p3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3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3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3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3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Google Shape;1143;p3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4" name="Google Shape;1144;p3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5" name="Google Shape;1145;p3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Google Shape;1146;p3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3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3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9" name="Google Shape;1149;p33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1150" name="Google Shape;1150;p3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3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3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3" name="Google Shape;1153;p3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4" name="Google Shape;1154;p3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5" name="Google Shape;1155;p3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3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3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3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3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3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61" name="Google Shape;1161;p33"/>
          <p:cNvSpPr txBox="1"/>
          <p:nvPr/>
        </p:nvSpPr>
        <p:spPr>
          <a:xfrm>
            <a:off x="345900" y="766613"/>
            <a:ext cx="81879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F.I.D.O is a platform — not just a tool.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Possible Upgrades: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Upgrade to higher-resolution thermal imaging for improved accuracy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Develop mobile app for remote access and user interaction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Implement real-time alert and notification system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Incorporate spatial localization for precise object mapping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Pursue commercial partnerships with municipalities and public parks</a:t>
            </a:r>
            <a:endParaRPr sz="19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200000"/>
              </a:lnSpc>
              <a:spcBef>
                <a:spcPts val="12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62" name="Google Shape;1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4"/>
          <p:cNvSpPr txBox="1"/>
          <p:nvPr/>
        </p:nvSpPr>
        <p:spPr>
          <a:xfrm>
            <a:off x="2846925" y="1652269"/>
            <a:ext cx="3450150" cy="5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486D"/>
                </a:solidFill>
              </a:rPr>
              <a:t>Questions?</a:t>
            </a:r>
            <a:endParaRPr sz="1600"/>
          </a:p>
        </p:txBody>
      </p:sp>
      <p:sp>
        <p:nvSpPr>
          <p:cNvPr id="1169" name="Google Shape;1169;p34"/>
          <p:cNvSpPr/>
          <p:nvPr/>
        </p:nvSpPr>
        <p:spPr>
          <a:xfrm flipH="1">
            <a:off x="0" y="-2380"/>
            <a:ext cx="3386428" cy="1687062"/>
          </a:xfrm>
          <a:custGeom>
            <a:rect b="b" l="l" r="r" t="t"/>
            <a:pathLst>
              <a:path extrusionOk="0" h="1884709" w="3584495">
                <a:moveTo>
                  <a:pt x="58975" y="0"/>
                </a:moveTo>
                <a:lnTo>
                  <a:pt x="3584495" y="0"/>
                </a:lnTo>
                <a:lnTo>
                  <a:pt x="3584495" y="1884710"/>
                </a:lnTo>
                <a:cubicBezTo>
                  <a:pt x="3312970" y="1407321"/>
                  <a:pt x="3076133" y="1276086"/>
                  <a:pt x="2683203" y="1078552"/>
                </a:cubicBezTo>
                <a:cubicBezTo>
                  <a:pt x="2199264" y="908075"/>
                  <a:pt x="1813630" y="1246624"/>
                  <a:pt x="1254977" y="1334146"/>
                </a:cubicBezTo>
                <a:cubicBezTo>
                  <a:pt x="544068" y="1422776"/>
                  <a:pt x="-220218" y="1014989"/>
                  <a:pt x="58975" y="0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34"/>
          <p:cNvSpPr/>
          <p:nvPr/>
        </p:nvSpPr>
        <p:spPr>
          <a:xfrm flipH="1">
            <a:off x="0" y="-3607"/>
            <a:ext cx="3610756" cy="862619"/>
          </a:xfrm>
          <a:custGeom>
            <a:rect b="b" l="l" r="r" t="t"/>
            <a:pathLst>
              <a:path extrusionOk="0" h="963679" w="4033774">
                <a:moveTo>
                  <a:pt x="10414" y="0"/>
                </a:moveTo>
                <a:lnTo>
                  <a:pt x="4033774" y="0"/>
                </a:lnTo>
                <a:lnTo>
                  <a:pt x="4033774" y="410653"/>
                </a:lnTo>
                <a:cubicBezTo>
                  <a:pt x="3701881" y="251480"/>
                  <a:pt x="3380147" y="173586"/>
                  <a:pt x="2824734" y="55053"/>
                </a:cubicBezTo>
                <a:cubicBezTo>
                  <a:pt x="1520867" y="-137283"/>
                  <a:pt x="1558121" y="1021662"/>
                  <a:pt x="711454" y="961406"/>
                </a:cubicBezTo>
                <a:cubicBezTo>
                  <a:pt x="152654" y="925417"/>
                  <a:pt x="-50546" y="543989"/>
                  <a:pt x="10414" y="0"/>
                </a:cubicBezTo>
                <a:close/>
              </a:path>
            </a:pathLst>
          </a:custGeom>
          <a:solidFill>
            <a:srgbClr val="65789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34"/>
          <p:cNvSpPr/>
          <p:nvPr/>
        </p:nvSpPr>
        <p:spPr>
          <a:xfrm flipH="1">
            <a:off x="2997250" y="-1"/>
            <a:ext cx="784163" cy="604024"/>
          </a:xfrm>
          <a:custGeom>
            <a:rect b="b" l="l" r="r" t="t"/>
            <a:pathLst>
              <a:path extrusionOk="0" h="1055868" w="1370758">
                <a:moveTo>
                  <a:pt x="110152" y="0"/>
                </a:moveTo>
                <a:lnTo>
                  <a:pt x="1260606" y="0"/>
                </a:lnTo>
                <a:lnTo>
                  <a:pt x="1316897" y="103709"/>
                </a:lnTo>
                <a:cubicBezTo>
                  <a:pt x="1351580" y="185706"/>
                  <a:pt x="1370758" y="275858"/>
                  <a:pt x="1370758" y="370489"/>
                </a:cubicBezTo>
                <a:cubicBezTo>
                  <a:pt x="1370758" y="749013"/>
                  <a:pt x="1063903" y="1055868"/>
                  <a:pt x="685379" y="1055868"/>
                </a:cubicBezTo>
                <a:cubicBezTo>
                  <a:pt x="306855" y="1055868"/>
                  <a:pt x="0" y="749013"/>
                  <a:pt x="0" y="370489"/>
                </a:cubicBezTo>
                <a:cubicBezTo>
                  <a:pt x="0" y="275858"/>
                  <a:pt x="19179" y="185706"/>
                  <a:pt x="53861" y="103709"/>
                </a:cubicBezTo>
                <a:close/>
              </a:path>
            </a:pathLst>
          </a:custGeom>
          <a:solidFill>
            <a:srgbClr val="96DCD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2" name="Google Shape;1172;p34"/>
          <p:cNvGrpSpPr/>
          <p:nvPr/>
        </p:nvGrpSpPr>
        <p:grpSpPr>
          <a:xfrm flipH="1">
            <a:off x="288110" y="153844"/>
            <a:ext cx="1405104" cy="450179"/>
            <a:chOff x="8403277" y="81280"/>
            <a:chExt cx="1569719" cy="502919"/>
          </a:xfrm>
        </p:grpSpPr>
        <p:grpSp>
          <p:nvGrpSpPr>
            <p:cNvPr id="1173" name="Google Shape;1173;p34"/>
            <p:cNvGrpSpPr/>
            <p:nvPr/>
          </p:nvGrpSpPr>
          <p:grpSpPr>
            <a:xfrm>
              <a:off x="8403277" y="81280"/>
              <a:ext cx="1569719" cy="45719"/>
              <a:chOff x="9469120" y="3281680"/>
              <a:chExt cx="1569719" cy="45719"/>
            </a:xfrm>
          </p:grpSpPr>
          <p:sp>
            <p:nvSpPr>
              <p:cNvPr id="1174" name="Google Shape;1174;p34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4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4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4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4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4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4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4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4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4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4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34"/>
            <p:cNvGrpSpPr/>
            <p:nvPr/>
          </p:nvGrpSpPr>
          <p:grpSpPr>
            <a:xfrm>
              <a:off x="8403277" y="233680"/>
              <a:ext cx="1569719" cy="45719"/>
              <a:chOff x="9469120" y="3281680"/>
              <a:chExt cx="1569719" cy="45719"/>
            </a:xfrm>
          </p:grpSpPr>
          <p:sp>
            <p:nvSpPr>
              <p:cNvPr id="1186" name="Google Shape;1186;p34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4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34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34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34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34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34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4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4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34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34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7" name="Google Shape;1197;p34"/>
            <p:cNvGrpSpPr/>
            <p:nvPr/>
          </p:nvGrpSpPr>
          <p:grpSpPr>
            <a:xfrm>
              <a:off x="8403277" y="386080"/>
              <a:ext cx="1569719" cy="45719"/>
              <a:chOff x="9469120" y="3281680"/>
              <a:chExt cx="1569719" cy="45719"/>
            </a:xfrm>
          </p:grpSpPr>
          <p:sp>
            <p:nvSpPr>
              <p:cNvPr id="1198" name="Google Shape;1198;p34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34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34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34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34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4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34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4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4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4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4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9" name="Google Shape;1209;p34"/>
            <p:cNvGrpSpPr/>
            <p:nvPr/>
          </p:nvGrpSpPr>
          <p:grpSpPr>
            <a:xfrm>
              <a:off x="8403277" y="538480"/>
              <a:ext cx="1569719" cy="45719"/>
              <a:chOff x="9469120" y="3281680"/>
              <a:chExt cx="1569719" cy="45719"/>
            </a:xfrm>
          </p:grpSpPr>
          <p:sp>
            <p:nvSpPr>
              <p:cNvPr id="1210" name="Google Shape;1210;p34"/>
              <p:cNvSpPr/>
              <p:nvPr/>
            </p:nvSpPr>
            <p:spPr>
              <a:xfrm>
                <a:off x="9469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>
                <a:off x="9621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34"/>
              <p:cNvSpPr/>
              <p:nvPr/>
            </p:nvSpPr>
            <p:spPr>
              <a:xfrm>
                <a:off x="9773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34"/>
              <p:cNvSpPr/>
              <p:nvPr/>
            </p:nvSpPr>
            <p:spPr>
              <a:xfrm>
                <a:off x="9926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34"/>
              <p:cNvSpPr/>
              <p:nvPr/>
            </p:nvSpPr>
            <p:spPr>
              <a:xfrm>
                <a:off x="10078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34"/>
              <p:cNvSpPr/>
              <p:nvPr/>
            </p:nvSpPr>
            <p:spPr>
              <a:xfrm>
                <a:off x="10231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34"/>
              <p:cNvSpPr/>
              <p:nvPr/>
            </p:nvSpPr>
            <p:spPr>
              <a:xfrm>
                <a:off x="103835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34"/>
              <p:cNvSpPr/>
              <p:nvPr/>
            </p:nvSpPr>
            <p:spPr>
              <a:xfrm>
                <a:off x="105359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34"/>
              <p:cNvSpPr/>
              <p:nvPr/>
            </p:nvSpPr>
            <p:spPr>
              <a:xfrm>
                <a:off x="106883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4"/>
              <p:cNvSpPr/>
              <p:nvPr/>
            </p:nvSpPr>
            <p:spPr>
              <a:xfrm>
                <a:off x="108407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4"/>
              <p:cNvSpPr/>
              <p:nvPr/>
            </p:nvSpPr>
            <p:spPr>
              <a:xfrm>
                <a:off x="10993120" y="3281680"/>
                <a:ext cx="45719" cy="457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221" name="Google Shape;1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mages : questions, question mark, quiz, confused, mysterious ..." id="1222" name="Google Shape;1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256" y="2202131"/>
            <a:ext cx="2941367" cy="294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1503761" y="329052"/>
            <a:ext cx="58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45891" y="207853"/>
            <a:ext cx="2963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The Big Picture</a:t>
            </a:r>
            <a:endParaRPr b="1"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213" name="Google Shape;213;p20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" name="Google Shape;216;p20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217" name="Google Shape;217;p20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18" name="Google Shape;218;p2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2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9" name="Google Shape;229;p20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30" name="Google Shape;230;p2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1" name="Google Shape;241;p20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42" name="Google Shape;242;p2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2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3" name="Google Shape;253;p20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54" name="Google Shape;254;p20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0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0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0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0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0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0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0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0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0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0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65" name="Google Shape;265;p20"/>
          <p:cNvSpPr txBox="1"/>
          <p:nvPr/>
        </p:nvSpPr>
        <p:spPr>
          <a:xfrm>
            <a:off x="345900" y="766613"/>
            <a:ext cx="81879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Millions of dog owners in the U.S.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Front/Back yards, Public parks, trails, and more places are plagued by uncollected waste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Health concerns: bacteria, parasites, water contamination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People send thousands of hours trying to pick up waste, yet miss hidden waste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F.I.D.O exists to help solve a gross and persistent hygiene problem.</a:t>
            </a:r>
            <a:endParaRPr b="1" u="sng">
              <a:solidFill>
                <a:schemeClr val="dk1"/>
              </a:solidFill>
            </a:endParaRPr>
          </a:p>
        </p:txBody>
      </p:sp>
      <p:pic>
        <p:nvPicPr>
          <p:cNvPr id="266" name="Google Shape;2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/>
        </p:nvSpPr>
        <p:spPr>
          <a:xfrm>
            <a:off x="1503761" y="329052"/>
            <a:ext cx="58934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345891" y="207853"/>
            <a:ext cx="2963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What is F.I.D.O</a:t>
            </a:r>
            <a:endParaRPr b="1"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275" name="Google Shape;275;p21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1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279" name="Google Shape;279;p21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80" name="Google Shape;280;p21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21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1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21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21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21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21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21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1" name="Google Shape;291;p21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292" name="Google Shape;292;p21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21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21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21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21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21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21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21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21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21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21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3" name="Google Shape;303;p21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04" name="Google Shape;304;p21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21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21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21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1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1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1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1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21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21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21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5" name="Google Shape;315;p21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16" name="Google Shape;316;p21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21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21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21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21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21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21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21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21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1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1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7" name="Google Shape;327;p21"/>
          <p:cNvSpPr txBox="1"/>
          <p:nvPr/>
        </p:nvSpPr>
        <p:spPr>
          <a:xfrm>
            <a:off x="345900" y="766613"/>
            <a:ext cx="8187975" cy="37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small, wired, wifi enabled detection system that uses thermal imaging and computer vision to locate and mark hidden dog waste  even in grass, snow, or low-light environments.</a:t>
            </a:r>
            <a:endParaRPr sz="17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Powered by Raspberry Pi + thermal camera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Displays heat-based detections to users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Interactive GUI to mark/clear objects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/>
        </p:nvSpPr>
        <p:spPr>
          <a:xfrm>
            <a:off x="1503761" y="329052"/>
            <a:ext cx="589275" cy="1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345900" y="207875"/>
            <a:ext cx="7790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Who Will Use It &amp; Why They’ll Love It</a:t>
            </a:r>
            <a:endParaRPr b="1"/>
          </a:p>
        </p:txBody>
      </p:sp>
      <p:grpSp>
        <p:nvGrpSpPr>
          <p:cNvPr id="336" name="Google Shape;336;p22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337" name="Google Shape;337;p22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22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341" name="Google Shape;341;p22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42" name="Google Shape;342;p2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2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2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2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3" name="Google Shape;353;p22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54" name="Google Shape;354;p2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2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2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2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2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2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2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2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5" name="Google Shape;365;p22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66" name="Google Shape;366;p2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2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2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2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2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2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2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2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2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2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7" name="Google Shape;377;p22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378" name="Google Shape;378;p22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22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22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22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22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22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22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22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89" name="Google Shape;389;p22"/>
          <p:cNvSpPr txBox="1"/>
          <p:nvPr/>
        </p:nvSpPr>
        <p:spPr>
          <a:xfrm>
            <a:off x="345900" y="766613"/>
            <a:ext cx="81879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chemeClr val="dk1"/>
                </a:solidFill>
              </a:rPr>
              <a:t>Dog owners</a:t>
            </a:r>
            <a:r>
              <a:rPr lang="en">
                <a:solidFill>
                  <a:schemeClr val="dk1"/>
                </a:solidFill>
              </a:rPr>
              <a:t>: avoid awkward surprises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chemeClr val="dk1"/>
                </a:solidFill>
              </a:rPr>
              <a:t>Park maintenance crews</a:t>
            </a:r>
            <a:r>
              <a:rPr lang="en">
                <a:solidFill>
                  <a:schemeClr val="dk1"/>
                </a:solidFill>
              </a:rPr>
              <a:t>: faster cleanup, better sanitation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chemeClr val="dk1"/>
                </a:solidFill>
              </a:rPr>
              <a:t>City governments</a:t>
            </a:r>
            <a:r>
              <a:rPr lang="en">
                <a:solidFill>
                  <a:schemeClr val="dk1"/>
                </a:solidFill>
              </a:rPr>
              <a:t>: fewer complaints, less cost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chemeClr val="dk1"/>
                </a:solidFill>
              </a:rPr>
              <a:t>Animal care professionals</a:t>
            </a:r>
            <a:r>
              <a:rPr lang="en">
                <a:solidFill>
                  <a:schemeClr val="dk1"/>
                </a:solidFill>
              </a:rPr>
              <a:t>: potential applications for thermal-based detection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90" name="Google Shape;3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/>
        </p:nvSpPr>
        <p:spPr>
          <a:xfrm>
            <a:off x="1503761" y="329052"/>
            <a:ext cx="589275" cy="1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345900" y="207863"/>
            <a:ext cx="4344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How We Built It</a:t>
            </a:r>
            <a:endParaRPr b="1"/>
          </a:p>
        </p:txBody>
      </p:sp>
      <p:grpSp>
        <p:nvGrpSpPr>
          <p:cNvPr id="398" name="Google Shape;398;p23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399" name="Google Shape;399;p23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23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403" name="Google Shape;403;p23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04" name="Google Shape;404;p2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2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2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2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2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2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2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2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2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2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2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5" name="Google Shape;415;p23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16" name="Google Shape;416;p2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2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2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2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2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2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2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2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2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2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2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" name="Google Shape;427;p23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28" name="Google Shape;428;p2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2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2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2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2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2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2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2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2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2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9" name="Google Shape;439;p23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40" name="Google Shape;440;p23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23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23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23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23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23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23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23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23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51" name="Google Shape;451;p23"/>
          <p:cNvSpPr txBox="1"/>
          <p:nvPr/>
        </p:nvSpPr>
        <p:spPr>
          <a:xfrm>
            <a:off x="345900" y="766613"/>
            <a:ext cx="8187975" cy="37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Identified problem scope and use case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Selected thermal imaging hardware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Developed image processing pipeline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Built custom graphical interface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Checked performance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52" name="Google Shape;4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3" title="IMG_375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225" y="766625"/>
            <a:ext cx="3608201" cy="29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"/>
          <p:cNvSpPr txBox="1"/>
          <p:nvPr/>
        </p:nvSpPr>
        <p:spPr>
          <a:xfrm>
            <a:off x="1503761" y="329052"/>
            <a:ext cx="58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345900" y="207863"/>
            <a:ext cx="4344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Hardware</a:t>
            </a:r>
            <a:endParaRPr b="1"/>
          </a:p>
        </p:txBody>
      </p:sp>
      <p:grpSp>
        <p:nvGrpSpPr>
          <p:cNvPr id="461" name="Google Shape;461;p24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462" name="Google Shape;462;p24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" name="Google Shape;465;p24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466" name="Google Shape;466;p24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67" name="Google Shape;467;p2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2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2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2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2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2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2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2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2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2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2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8" name="Google Shape;478;p24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79" name="Google Shape;479;p2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2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2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2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2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2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2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2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2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2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2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0" name="Google Shape;490;p24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491" name="Google Shape;491;p2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2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2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2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2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2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2" name="Google Shape;502;p24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03" name="Google Shape;503;p24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24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24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4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24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24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24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24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24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4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24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514" name="Google Shape;5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4"/>
          <p:cNvSpPr txBox="1"/>
          <p:nvPr/>
        </p:nvSpPr>
        <p:spPr>
          <a:xfrm>
            <a:off x="345900" y="768875"/>
            <a:ext cx="41718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Raspberry Pi 5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I2C</a:t>
            </a:r>
            <a:r>
              <a:rPr lang="en">
                <a:solidFill>
                  <a:schemeClr val="dk1"/>
                </a:solidFill>
              </a:rPr>
              <a:t> - To communicate with our thermal camera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Self Sufficient 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Perform computations internally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WIFI</a:t>
            </a:r>
            <a:r>
              <a:rPr lang="en">
                <a:solidFill>
                  <a:schemeClr val="dk1"/>
                </a:solidFill>
              </a:rPr>
              <a:t> - Wireless connectivity for standalone operation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Python Friendly 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Support python libraries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Computational Power</a:t>
            </a:r>
            <a:r>
              <a:rPr lang="en">
                <a:solidFill>
                  <a:schemeClr val="dk1"/>
                </a:solidFill>
              </a:rPr>
              <a:t> - Support CV and external UI display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6" name="Google Shape;5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400" y="1840225"/>
            <a:ext cx="2044799" cy="2044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400" y="768875"/>
            <a:ext cx="2044800" cy="10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/>
          <p:nvPr/>
        </p:nvSpPr>
        <p:spPr>
          <a:xfrm>
            <a:off x="1503761" y="329052"/>
            <a:ext cx="589275" cy="1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345900" y="207863"/>
            <a:ext cx="4344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Thermal Camera</a:t>
            </a:r>
            <a:r>
              <a:rPr lang="en" sz="1900">
                <a:solidFill>
                  <a:srgbClr val="00486D"/>
                </a:solidFill>
              </a:rPr>
              <a:t> </a:t>
            </a:r>
            <a:endParaRPr sz="1100"/>
          </a:p>
        </p:txBody>
      </p:sp>
      <p:grpSp>
        <p:nvGrpSpPr>
          <p:cNvPr id="525" name="Google Shape;525;p25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526" name="Google Shape;526;p25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9" name="Google Shape;529;p25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530" name="Google Shape;530;p25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31" name="Google Shape;531;p25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25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5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5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5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5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25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25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25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25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25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2" name="Google Shape;542;p25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43" name="Google Shape;543;p25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25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25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25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25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25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25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25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25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25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25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4" name="Google Shape;554;p25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55" name="Google Shape;555;p25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25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25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25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25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25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25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25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25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25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6" name="Google Shape;566;p25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67" name="Google Shape;567;p25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25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25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25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578" name="Google Shape;5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5"/>
          <p:cNvSpPr txBox="1"/>
          <p:nvPr/>
        </p:nvSpPr>
        <p:spPr>
          <a:xfrm>
            <a:off x="345900" y="766625"/>
            <a:ext cx="3691500" cy="30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MLX90640:</a:t>
            </a:r>
            <a:endParaRPr sz="56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24×32 pixel thermal resolution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16 FPS capture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Detects temperature gradients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-2770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541"/>
              <a:buChar char="●"/>
            </a:pPr>
            <a:r>
              <a:rPr lang="en" sz="4800">
                <a:solidFill>
                  <a:schemeClr val="dk1"/>
                </a:solidFill>
              </a:rPr>
              <a:t>Ideal for detecting warm decay in feces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Challenges:</a:t>
            </a:r>
            <a:endParaRPr sz="56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Adjusting for ambient </a:t>
            </a:r>
            <a:r>
              <a:rPr lang="en" sz="4800">
                <a:solidFill>
                  <a:schemeClr val="dk1"/>
                </a:solidFill>
              </a:rPr>
              <a:t>temperatures</a:t>
            </a:r>
            <a:r>
              <a:rPr lang="en" sz="4800">
                <a:solidFill>
                  <a:schemeClr val="dk1"/>
                </a:solidFill>
              </a:rPr>
              <a:t> 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Tuning detection thresholds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80" name="Google Shape;5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213" y="766625"/>
            <a:ext cx="2879675" cy="216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/>
          <p:nvPr/>
        </p:nvSpPr>
        <p:spPr>
          <a:xfrm>
            <a:off x="1503761" y="329052"/>
            <a:ext cx="58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6"/>
          <p:cNvSpPr txBox="1"/>
          <p:nvPr/>
        </p:nvSpPr>
        <p:spPr>
          <a:xfrm>
            <a:off x="345900" y="207863"/>
            <a:ext cx="4344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486D"/>
                </a:solidFill>
              </a:rPr>
              <a:t>Data Pipeline</a:t>
            </a:r>
            <a:endParaRPr b="1"/>
          </a:p>
        </p:txBody>
      </p:sp>
      <p:grpSp>
        <p:nvGrpSpPr>
          <p:cNvPr id="588" name="Google Shape;588;p26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589" name="Google Shape;589;p26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6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6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2" name="Google Shape;592;p26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593" name="Google Shape;593;p26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594" name="Google Shape;594;p26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26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26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26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26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26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5" name="Google Shape;605;p26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606" name="Google Shape;606;p26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26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26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26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26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26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26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26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26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26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26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7" name="Google Shape;617;p26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618" name="Google Shape;618;p26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26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26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26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26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26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26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26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26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26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26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9" name="Google Shape;629;p26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630" name="Google Shape;630;p26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26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26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26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26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26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26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26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26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26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26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641" name="Google Shape;6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113" y="685175"/>
            <a:ext cx="2732025" cy="2732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3" name="Google Shape;6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1587975"/>
            <a:ext cx="1522075" cy="1141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4" name="Google Shape;644;p26"/>
          <p:cNvSpPr txBox="1"/>
          <p:nvPr/>
        </p:nvSpPr>
        <p:spPr>
          <a:xfrm>
            <a:off x="4983375" y="3030838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32x24</a:t>
            </a:r>
            <a:endParaRPr/>
          </a:p>
        </p:txBody>
      </p:sp>
      <p:sp>
        <p:nvSpPr>
          <p:cNvPr id="645" name="Google Shape;645;p26"/>
          <p:cNvSpPr txBox="1"/>
          <p:nvPr/>
        </p:nvSpPr>
        <p:spPr>
          <a:xfrm>
            <a:off x="7201800" y="3709838"/>
            <a:ext cx="8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320x240</a:t>
            </a:r>
            <a:endParaRPr/>
          </a:p>
        </p:txBody>
      </p:sp>
      <p:grpSp>
        <p:nvGrpSpPr>
          <p:cNvPr id="646" name="Google Shape;646;p26"/>
          <p:cNvGrpSpPr/>
          <p:nvPr/>
        </p:nvGrpSpPr>
        <p:grpSpPr>
          <a:xfrm>
            <a:off x="480725" y="778300"/>
            <a:ext cx="2247900" cy="616500"/>
            <a:chOff x="5235750" y="3798100"/>
            <a:chExt cx="2247900" cy="616500"/>
          </a:xfrm>
        </p:grpSpPr>
        <p:sp>
          <p:nvSpPr>
            <p:cNvPr id="647" name="Google Shape;647;p26"/>
            <p:cNvSpPr/>
            <p:nvPr/>
          </p:nvSpPr>
          <p:spPr>
            <a:xfrm>
              <a:off x="5235750" y="3798100"/>
              <a:ext cx="2247900" cy="616500"/>
            </a:xfrm>
            <a:prstGeom prst="roundRect">
              <a:avLst>
                <a:gd fmla="val 16667" name="adj"/>
              </a:avLst>
            </a:prstGeom>
            <a:solidFill>
              <a:srgbClr val="96DC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5279700" y="3852550"/>
              <a:ext cx="2160000" cy="507600"/>
            </a:xfrm>
            <a:prstGeom prst="rect">
              <a:avLst/>
            </a:prstGeom>
            <a:solidFill>
              <a:srgbClr val="96D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Receive thermal Data Stream</a:t>
              </a:r>
              <a:endParaRPr/>
            </a:p>
          </p:txBody>
        </p:sp>
      </p:grpSp>
      <p:grpSp>
        <p:nvGrpSpPr>
          <p:cNvPr id="649" name="Google Shape;649;p26"/>
          <p:cNvGrpSpPr/>
          <p:nvPr/>
        </p:nvGrpSpPr>
        <p:grpSpPr>
          <a:xfrm>
            <a:off x="1736425" y="1850500"/>
            <a:ext cx="2247900" cy="616500"/>
            <a:chOff x="5235750" y="3798100"/>
            <a:chExt cx="2247900" cy="616500"/>
          </a:xfrm>
        </p:grpSpPr>
        <p:sp>
          <p:nvSpPr>
            <p:cNvPr id="650" name="Google Shape;650;p26"/>
            <p:cNvSpPr/>
            <p:nvPr/>
          </p:nvSpPr>
          <p:spPr>
            <a:xfrm>
              <a:off x="5235750" y="3798100"/>
              <a:ext cx="2247900" cy="616500"/>
            </a:xfrm>
            <a:prstGeom prst="roundRect">
              <a:avLst>
                <a:gd fmla="val 16667" name="adj"/>
              </a:avLst>
            </a:prstGeom>
            <a:solidFill>
              <a:srgbClr val="96DC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 txBox="1"/>
            <p:nvPr/>
          </p:nvSpPr>
          <p:spPr>
            <a:xfrm>
              <a:off x="5279700" y="3852550"/>
              <a:ext cx="2160000" cy="507600"/>
            </a:xfrm>
            <a:prstGeom prst="rect">
              <a:avLst/>
            </a:prstGeom>
            <a:solidFill>
              <a:srgbClr val="96D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Upscale data to higher-resolution Image</a:t>
              </a:r>
              <a:endParaRPr/>
            </a:p>
          </p:txBody>
        </p:sp>
      </p:grpSp>
      <p:grpSp>
        <p:nvGrpSpPr>
          <p:cNvPr id="652" name="Google Shape;652;p26"/>
          <p:cNvGrpSpPr/>
          <p:nvPr/>
        </p:nvGrpSpPr>
        <p:grpSpPr>
          <a:xfrm>
            <a:off x="457000" y="2922700"/>
            <a:ext cx="2247900" cy="616500"/>
            <a:chOff x="5235750" y="3798100"/>
            <a:chExt cx="2247900" cy="616500"/>
          </a:xfrm>
        </p:grpSpPr>
        <p:sp>
          <p:nvSpPr>
            <p:cNvPr id="653" name="Google Shape;653;p26"/>
            <p:cNvSpPr/>
            <p:nvPr/>
          </p:nvSpPr>
          <p:spPr>
            <a:xfrm>
              <a:off x="5235750" y="3798100"/>
              <a:ext cx="2247900" cy="616500"/>
            </a:xfrm>
            <a:prstGeom prst="roundRect">
              <a:avLst>
                <a:gd fmla="val 16667" name="adj"/>
              </a:avLst>
            </a:prstGeom>
            <a:solidFill>
              <a:srgbClr val="96DCD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5279700" y="3852550"/>
              <a:ext cx="2160000" cy="507600"/>
            </a:xfrm>
            <a:prstGeom prst="rect">
              <a:avLst/>
            </a:prstGeom>
            <a:solidFill>
              <a:srgbClr val="96D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Apply color mapping</a:t>
              </a:r>
              <a:endParaRPr/>
            </a:p>
          </p:txBody>
        </p:sp>
      </p:grpSp>
      <p:cxnSp>
        <p:nvCxnSpPr>
          <p:cNvPr id="655" name="Google Shape;655;p26"/>
          <p:cNvCxnSpPr>
            <a:stCxn id="648" idx="3"/>
            <a:endCxn id="651" idx="3"/>
          </p:cNvCxnSpPr>
          <p:nvPr/>
        </p:nvCxnSpPr>
        <p:spPr>
          <a:xfrm>
            <a:off x="2684675" y="1086550"/>
            <a:ext cx="1255800" cy="1072200"/>
          </a:xfrm>
          <a:prstGeom prst="curvedConnector3">
            <a:avLst>
              <a:gd fmla="val 11895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6"/>
          <p:cNvCxnSpPr>
            <a:endCxn id="654" idx="1"/>
          </p:cNvCxnSpPr>
          <p:nvPr/>
        </p:nvCxnSpPr>
        <p:spPr>
          <a:xfrm flipH="1">
            <a:off x="500950" y="2161150"/>
            <a:ext cx="1290300" cy="1069800"/>
          </a:xfrm>
          <a:prstGeom prst="curvedConnector3">
            <a:avLst>
              <a:gd fmla="val 117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26"/>
          <p:cNvSpPr/>
          <p:nvPr/>
        </p:nvSpPr>
        <p:spPr>
          <a:xfrm rot="1795784">
            <a:off x="3567812" y="1175364"/>
            <a:ext cx="253739" cy="1849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 flipH="1" rot="-1795784">
            <a:off x="486287" y="2335889"/>
            <a:ext cx="253739" cy="1849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7"/>
          <p:cNvSpPr txBox="1"/>
          <p:nvPr/>
        </p:nvSpPr>
        <p:spPr>
          <a:xfrm>
            <a:off x="1503761" y="329052"/>
            <a:ext cx="589275" cy="1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4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345900" y="207863"/>
            <a:ext cx="4344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86D"/>
                </a:solidFill>
              </a:rPr>
              <a:t>O</a:t>
            </a:r>
            <a:r>
              <a:rPr b="1" lang="en" sz="2200">
                <a:solidFill>
                  <a:srgbClr val="00486D"/>
                </a:solidFill>
              </a:rPr>
              <a:t>bject detection</a:t>
            </a:r>
            <a:endParaRPr b="1" sz="2200">
              <a:solidFill>
                <a:srgbClr val="00486D"/>
              </a:solidFill>
            </a:endParaRPr>
          </a:p>
        </p:txBody>
      </p:sp>
      <p:grpSp>
        <p:nvGrpSpPr>
          <p:cNvPr id="666" name="Google Shape;666;p27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667" name="Google Shape;667;p27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0" name="Google Shape;670;p27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671" name="Google Shape;671;p27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672" name="Google Shape;672;p27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27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27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27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27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27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27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27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27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27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27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3" name="Google Shape;683;p27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684" name="Google Shape;684;p27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27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27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7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27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7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27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27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27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27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27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5" name="Google Shape;695;p27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696" name="Google Shape;696;p27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27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27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27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27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27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27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27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27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27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27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707;p27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708" name="Google Shape;708;p27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27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27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27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27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27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27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27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27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27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27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719" name="Google Shape;7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06" y="4476806"/>
            <a:ext cx="2879659" cy="369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0" name="Google Shape;720;p27"/>
          <p:cNvGrpSpPr/>
          <p:nvPr/>
        </p:nvGrpSpPr>
        <p:grpSpPr>
          <a:xfrm>
            <a:off x="1967" y="3568902"/>
            <a:ext cx="3952996" cy="1583226"/>
            <a:chOff x="3335" y="4173655"/>
            <a:chExt cx="6702265" cy="2684344"/>
          </a:xfrm>
        </p:grpSpPr>
        <p:sp>
          <p:nvSpPr>
            <p:cNvPr id="721" name="Google Shape;721;p27"/>
            <p:cNvSpPr/>
            <p:nvPr/>
          </p:nvSpPr>
          <p:spPr>
            <a:xfrm rot="10800000">
              <a:off x="3335" y="4173655"/>
              <a:ext cx="5074317" cy="2676287"/>
            </a:xfrm>
            <a:custGeom>
              <a:rect b="b" l="l" r="r" t="t"/>
              <a:pathLst>
                <a:path extrusionOk="0" h="1884709" w="3573463">
                  <a:moveTo>
                    <a:pt x="47943" y="0"/>
                  </a:moveTo>
                  <a:lnTo>
                    <a:pt x="3573463" y="0"/>
                  </a:lnTo>
                  <a:lnTo>
                    <a:pt x="3573463" y="1884710"/>
                  </a:lnTo>
                  <a:cubicBezTo>
                    <a:pt x="3173836" y="1474923"/>
                    <a:pt x="3353330" y="1197217"/>
                    <a:pt x="2821623" y="1010950"/>
                  </a:cubicBezTo>
                  <a:cubicBezTo>
                    <a:pt x="2369710" y="919341"/>
                    <a:pt x="2342189" y="1318773"/>
                    <a:pt x="1243543" y="1425365"/>
                  </a:cubicBezTo>
                  <a:cubicBezTo>
                    <a:pt x="780168" y="1450296"/>
                    <a:pt x="-231250" y="1014989"/>
                    <a:pt x="47943" y="0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 rot="10800000">
              <a:off x="3763" y="5481520"/>
              <a:ext cx="5727959" cy="1368424"/>
            </a:xfrm>
            <a:custGeom>
              <a:rect b="b" l="l" r="r" t="t"/>
              <a:pathLst>
                <a:path extrusionOk="0" h="963679" w="4033774">
                  <a:moveTo>
                    <a:pt x="10414" y="0"/>
                  </a:moveTo>
                  <a:lnTo>
                    <a:pt x="4033774" y="0"/>
                  </a:lnTo>
                  <a:lnTo>
                    <a:pt x="4033774" y="410653"/>
                  </a:lnTo>
                  <a:cubicBezTo>
                    <a:pt x="3701881" y="251480"/>
                    <a:pt x="3380147" y="173586"/>
                    <a:pt x="2824734" y="55053"/>
                  </a:cubicBezTo>
                  <a:cubicBezTo>
                    <a:pt x="1520867" y="-137283"/>
                    <a:pt x="1558121" y="1021662"/>
                    <a:pt x="711454" y="961406"/>
                  </a:cubicBezTo>
                  <a:cubicBezTo>
                    <a:pt x="152654" y="925417"/>
                    <a:pt x="-50546" y="543989"/>
                    <a:pt x="10414" y="0"/>
                  </a:cubicBezTo>
                  <a:close/>
                </a:path>
              </a:pathLst>
            </a:custGeom>
            <a:solidFill>
              <a:srgbClr val="6578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 rot="10800000">
              <a:off x="4759124" y="5358666"/>
              <a:ext cx="1946476" cy="1499333"/>
            </a:xfrm>
            <a:custGeom>
              <a:rect b="b" l="l" r="r" t="t"/>
              <a:pathLst>
                <a:path extrusionOk="0" h="1055868" w="1370758">
                  <a:moveTo>
                    <a:pt x="110152" y="0"/>
                  </a:moveTo>
                  <a:lnTo>
                    <a:pt x="1260606" y="0"/>
                  </a:lnTo>
                  <a:lnTo>
                    <a:pt x="1316897" y="103709"/>
                  </a:lnTo>
                  <a:cubicBezTo>
                    <a:pt x="1351580" y="185706"/>
                    <a:pt x="1370758" y="275858"/>
                    <a:pt x="1370758" y="370489"/>
                  </a:cubicBezTo>
                  <a:cubicBezTo>
                    <a:pt x="1370758" y="749013"/>
                    <a:pt x="1063903" y="1055868"/>
                    <a:pt x="685379" y="1055868"/>
                  </a:cubicBezTo>
                  <a:cubicBezTo>
                    <a:pt x="306855" y="1055868"/>
                    <a:pt x="0" y="749013"/>
                    <a:pt x="0" y="370489"/>
                  </a:cubicBezTo>
                  <a:cubicBezTo>
                    <a:pt x="0" y="275858"/>
                    <a:pt x="19179" y="185706"/>
                    <a:pt x="53861" y="103709"/>
                  </a:cubicBezTo>
                  <a:close/>
                </a:path>
              </a:pathLst>
            </a:custGeom>
            <a:solidFill>
              <a:srgbClr val="96DC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4" name="Google Shape;724;p27"/>
            <p:cNvGrpSpPr/>
            <p:nvPr/>
          </p:nvGrpSpPr>
          <p:grpSpPr>
            <a:xfrm rot="10800000">
              <a:off x="3153551" y="6020023"/>
              <a:ext cx="2230245" cy="714429"/>
              <a:chOff x="8403277" y="81280"/>
              <a:chExt cx="1569600" cy="502800"/>
            </a:xfrm>
          </p:grpSpPr>
          <p:grpSp>
            <p:nvGrpSpPr>
              <p:cNvPr id="725" name="Google Shape;725;p27"/>
              <p:cNvGrpSpPr/>
              <p:nvPr/>
            </p:nvGrpSpPr>
            <p:grpSpPr>
              <a:xfrm>
                <a:off x="8403277" y="81280"/>
                <a:ext cx="1569600" cy="45600"/>
                <a:chOff x="9469120" y="3281680"/>
                <a:chExt cx="1569600" cy="45600"/>
              </a:xfrm>
            </p:grpSpPr>
            <p:sp>
              <p:nvSpPr>
                <p:cNvPr id="726" name="Google Shape;726;p27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27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27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27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27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27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27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27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27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27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27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7" name="Google Shape;737;p27"/>
              <p:cNvGrpSpPr/>
              <p:nvPr/>
            </p:nvGrpSpPr>
            <p:grpSpPr>
              <a:xfrm>
                <a:off x="8403277" y="233680"/>
                <a:ext cx="1569600" cy="45600"/>
                <a:chOff x="9469120" y="3281680"/>
                <a:chExt cx="1569600" cy="45600"/>
              </a:xfrm>
            </p:grpSpPr>
            <p:sp>
              <p:nvSpPr>
                <p:cNvPr id="738" name="Google Shape;738;p27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27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27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27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27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27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27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27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27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27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9" name="Google Shape;749;p27"/>
              <p:cNvGrpSpPr/>
              <p:nvPr/>
            </p:nvGrpSpPr>
            <p:grpSpPr>
              <a:xfrm>
                <a:off x="8403277" y="386080"/>
                <a:ext cx="1569600" cy="45600"/>
                <a:chOff x="9469120" y="3281680"/>
                <a:chExt cx="1569600" cy="45600"/>
              </a:xfrm>
            </p:grpSpPr>
            <p:sp>
              <p:nvSpPr>
                <p:cNvPr id="750" name="Google Shape;750;p27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27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27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27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27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27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27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27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27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27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27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1" name="Google Shape;761;p27"/>
              <p:cNvGrpSpPr/>
              <p:nvPr/>
            </p:nvGrpSpPr>
            <p:grpSpPr>
              <a:xfrm>
                <a:off x="8403277" y="538480"/>
                <a:ext cx="1569600" cy="45600"/>
                <a:chOff x="9469120" y="3281680"/>
                <a:chExt cx="1569600" cy="45600"/>
              </a:xfrm>
            </p:grpSpPr>
            <p:sp>
              <p:nvSpPr>
                <p:cNvPr id="762" name="Google Shape;762;p27"/>
                <p:cNvSpPr/>
                <p:nvPr/>
              </p:nvSpPr>
              <p:spPr>
                <a:xfrm>
                  <a:off x="9469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7"/>
                <p:cNvSpPr/>
                <p:nvPr/>
              </p:nvSpPr>
              <p:spPr>
                <a:xfrm>
                  <a:off x="9621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9773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27"/>
                <p:cNvSpPr/>
                <p:nvPr/>
              </p:nvSpPr>
              <p:spPr>
                <a:xfrm>
                  <a:off x="9926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27"/>
                <p:cNvSpPr/>
                <p:nvPr/>
              </p:nvSpPr>
              <p:spPr>
                <a:xfrm>
                  <a:off x="10078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27"/>
                <p:cNvSpPr/>
                <p:nvPr/>
              </p:nvSpPr>
              <p:spPr>
                <a:xfrm>
                  <a:off x="10231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103835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105359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106883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108407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27"/>
                <p:cNvSpPr/>
                <p:nvPr/>
              </p:nvSpPr>
              <p:spPr>
                <a:xfrm>
                  <a:off x="10993120" y="3281680"/>
                  <a:ext cx="45600" cy="45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73" name="Google Shape;773;p27"/>
          <p:cNvGrpSpPr/>
          <p:nvPr/>
        </p:nvGrpSpPr>
        <p:grpSpPr>
          <a:xfrm>
            <a:off x="1791250" y="3036700"/>
            <a:ext cx="2247900" cy="616500"/>
            <a:chOff x="5235750" y="3798100"/>
            <a:chExt cx="2247900" cy="616500"/>
          </a:xfrm>
        </p:grpSpPr>
        <p:sp>
          <p:nvSpPr>
            <p:cNvPr id="774" name="Google Shape;774;p27"/>
            <p:cNvSpPr/>
            <p:nvPr/>
          </p:nvSpPr>
          <p:spPr>
            <a:xfrm>
              <a:off x="5235750" y="3798100"/>
              <a:ext cx="2247900" cy="616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 txBox="1"/>
            <p:nvPr/>
          </p:nvSpPr>
          <p:spPr>
            <a:xfrm>
              <a:off x="5279700" y="3852550"/>
              <a:ext cx="2160000" cy="507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Filter out noise</a:t>
              </a:r>
              <a:endParaRPr/>
            </a:p>
          </p:txBody>
        </p:sp>
      </p:grpSp>
      <p:grpSp>
        <p:nvGrpSpPr>
          <p:cNvPr id="776" name="Google Shape;776;p27"/>
          <p:cNvGrpSpPr/>
          <p:nvPr/>
        </p:nvGrpSpPr>
        <p:grpSpPr>
          <a:xfrm>
            <a:off x="1791250" y="767925"/>
            <a:ext cx="2247900" cy="616500"/>
            <a:chOff x="5235750" y="3798100"/>
            <a:chExt cx="2247900" cy="616500"/>
          </a:xfrm>
        </p:grpSpPr>
        <p:sp>
          <p:nvSpPr>
            <p:cNvPr id="777" name="Google Shape;777;p27"/>
            <p:cNvSpPr/>
            <p:nvPr/>
          </p:nvSpPr>
          <p:spPr>
            <a:xfrm>
              <a:off x="5235750" y="3798100"/>
              <a:ext cx="2247900" cy="616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 txBox="1"/>
            <p:nvPr/>
          </p:nvSpPr>
          <p:spPr>
            <a:xfrm>
              <a:off x="5279700" y="3852550"/>
              <a:ext cx="2160000" cy="507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Apply thresholding</a:t>
              </a:r>
              <a:endParaRPr/>
            </a:p>
          </p:txBody>
        </p:sp>
      </p:grpSp>
      <p:grpSp>
        <p:nvGrpSpPr>
          <p:cNvPr id="779" name="Google Shape;779;p27"/>
          <p:cNvGrpSpPr/>
          <p:nvPr/>
        </p:nvGrpSpPr>
        <p:grpSpPr>
          <a:xfrm>
            <a:off x="612400" y="1946338"/>
            <a:ext cx="2247900" cy="616500"/>
            <a:chOff x="5235750" y="3798100"/>
            <a:chExt cx="2247900" cy="616500"/>
          </a:xfrm>
        </p:grpSpPr>
        <p:sp>
          <p:nvSpPr>
            <p:cNvPr id="780" name="Google Shape;780;p27"/>
            <p:cNvSpPr/>
            <p:nvPr/>
          </p:nvSpPr>
          <p:spPr>
            <a:xfrm>
              <a:off x="5235750" y="3798100"/>
              <a:ext cx="2247900" cy="6165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 txBox="1"/>
            <p:nvPr/>
          </p:nvSpPr>
          <p:spPr>
            <a:xfrm>
              <a:off x="5279700" y="3852550"/>
              <a:ext cx="2160000" cy="507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Detect contours</a:t>
              </a:r>
              <a:endParaRPr/>
            </a:p>
          </p:txBody>
        </p:sp>
      </p:grpSp>
      <p:cxnSp>
        <p:nvCxnSpPr>
          <p:cNvPr id="782" name="Google Shape;782;p27"/>
          <p:cNvCxnSpPr>
            <a:stCxn id="775" idx="3"/>
            <a:endCxn id="781" idx="3"/>
          </p:cNvCxnSpPr>
          <p:nvPr/>
        </p:nvCxnSpPr>
        <p:spPr>
          <a:xfrm rot="10800000">
            <a:off x="2816500" y="2254450"/>
            <a:ext cx="1178700" cy="1090500"/>
          </a:xfrm>
          <a:prstGeom prst="curvedConnector3">
            <a:avLst>
              <a:gd fmla="val -20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7"/>
          <p:cNvCxnSpPr>
            <a:endCxn id="781" idx="1"/>
          </p:cNvCxnSpPr>
          <p:nvPr/>
        </p:nvCxnSpPr>
        <p:spPr>
          <a:xfrm rot="5400000">
            <a:off x="587500" y="1050838"/>
            <a:ext cx="1272600" cy="1134900"/>
          </a:xfrm>
          <a:prstGeom prst="curvedConnector4">
            <a:avLst>
              <a:gd fmla="val 6184" name="adj1"/>
              <a:gd fmla="val 12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27"/>
          <p:cNvSpPr/>
          <p:nvPr/>
        </p:nvSpPr>
        <p:spPr>
          <a:xfrm rot="1795784">
            <a:off x="3853712" y="2479289"/>
            <a:ext cx="253739" cy="1849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7"/>
          <p:cNvSpPr/>
          <p:nvPr/>
        </p:nvSpPr>
        <p:spPr>
          <a:xfrm flipH="1" rot="-3265849">
            <a:off x="402644" y="1346495"/>
            <a:ext cx="253745" cy="1849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6" name="Google Shape;7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875" y="685175"/>
            <a:ext cx="3006325" cy="32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