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mZ6I14g9IqX39Ep7g2ld+Qo5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15920060_3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915920060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5f4f6e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5f4f6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5f4f6e0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85f4f6e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15920060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9159200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85f4f6e01_0_2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b85f4f6e01_0_2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b85f4f6e01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85f4f6e01_0_56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b85f4f6e01_0_5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b85f4f6e01_0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85f4f6e01_0_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b85f4f6e01_0_62"/>
          <p:cNvGrpSpPr/>
          <p:nvPr/>
        </p:nvGrpSpPr>
        <p:grpSpPr>
          <a:xfrm>
            <a:off x="361326" y="5319277"/>
            <a:ext cx="1033588" cy="1033588"/>
            <a:chOff x="10238297" y="1433356"/>
            <a:chExt cx="1033588" cy="1033588"/>
          </a:xfrm>
        </p:grpSpPr>
        <p:sp>
          <p:nvSpPr>
            <p:cNvPr id="52" name="Google Shape;52;gb85f4f6e01_0_62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Google Shape;53;gb85f4f6e01_0_62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5A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Google Shape;54;gb85f4f6e01_0_62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5A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" name="Google Shape;55;gb85f4f6e01_0_62"/>
            <p:cNvSpPr/>
            <p:nvPr/>
          </p:nvSpPr>
          <p:spPr>
            <a:xfrm rot="-8100000">
              <a:off x="10289787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B57B88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6" name="Google Shape;56;gb85f4f6e01_0_62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gb85f4f6e01_0_62"/>
          <p:cNvSpPr txBox="1"/>
          <p:nvPr>
            <p:ph idx="1" type="body"/>
          </p:nvPr>
        </p:nvSpPr>
        <p:spPr>
          <a:xfrm>
            <a:off x="550863" y="2113199"/>
            <a:ext cx="11090400" cy="3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b85f4f6e01_0_62"/>
          <p:cNvSpPr txBox="1"/>
          <p:nvPr>
            <p:ph idx="10" type="dt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b85f4f6e01_0_62"/>
          <p:cNvSpPr txBox="1"/>
          <p:nvPr>
            <p:ph idx="11" type="ftr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b85f4f6e01_0_62"/>
          <p:cNvSpPr txBox="1"/>
          <p:nvPr>
            <p:ph idx="12" type="sldNum"/>
          </p:nvPr>
        </p:nvSpPr>
        <p:spPr>
          <a:xfrm>
            <a:off x="9948863" y="6507212"/>
            <a:ext cx="1692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5f4f6e01_0_73"/>
          <p:cNvSpPr txBox="1"/>
          <p:nvPr>
            <p:ph type="title"/>
          </p:nvPr>
        </p:nvSpPr>
        <p:spPr>
          <a:xfrm>
            <a:off x="550862" y="503906"/>
            <a:ext cx="110904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" name="Google Shape;63;gb85f4f6e01_0_73"/>
          <p:cNvSpPr txBox="1"/>
          <p:nvPr>
            <p:ph idx="1" type="body"/>
          </p:nvPr>
        </p:nvSpPr>
        <p:spPr>
          <a:xfrm rot="5400000">
            <a:off x="4107213" y="-1442488"/>
            <a:ext cx="3978900" cy="11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gb85f4f6e01_0_73"/>
          <p:cNvSpPr txBox="1"/>
          <p:nvPr>
            <p:ph idx="10" type="dt"/>
          </p:nvPr>
        </p:nvSpPr>
        <p:spPr>
          <a:xfrm>
            <a:off x="550863" y="6507212"/>
            <a:ext cx="2628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b85f4f6e01_0_73"/>
          <p:cNvSpPr txBox="1"/>
          <p:nvPr>
            <p:ph idx="11" type="ftr"/>
          </p:nvPr>
        </p:nvSpPr>
        <p:spPr>
          <a:xfrm>
            <a:off x="3359150" y="6507212"/>
            <a:ext cx="637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b85f4f6e01_0_73"/>
          <p:cNvSpPr txBox="1"/>
          <p:nvPr>
            <p:ph idx="12" type="sldNum"/>
          </p:nvPr>
        </p:nvSpPr>
        <p:spPr>
          <a:xfrm>
            <a:off x="9948863" y="6507212"/>
            <a:ext cx="1692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85f4f6e01_0_2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b85f4f6e01_0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b85f4f6e01_0_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b85f4f6e01_0_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b85f4f6e01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b85f4f6e01_0_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b85f4f6e01_0_3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b85f4f6e01_0_3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b85f4f6e01_0_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b85f4f6e01_0_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b85f4f6e01_0_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b85f4f6e01_0_4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b85f4f6e01_0_4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b85f4f6e01_0_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85f4f6e01_0_44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b85f4f6e01_0_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85f4f6e01_0_4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b85f4f6e01_0_4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b85f4f6e01_0_47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b85f4f6e01_0_47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b85f4f6e01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85f4f6e01_0_5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b85f4f6e01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85f4f6e01_0_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b85f4f6e01_0_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b85f4f6e01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13.jpg"/><Relationship Id="rId6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72" name="Google Shape;72;p1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5A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5A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B57B88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6" name="Google Shape;7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Ethereum upgrade may boost ether prices" id="77" name="Google Shape;77;p1"/>
          <p:cNvPicPr preferRelativeResize="0"/>
          <p:nvPr/>
        </p:nvPicPr>
        <p:blipFill rotWithShape="1">
          <a:blip r:embed="rId3">
            <a:alphaModFix/>
          </a:blip>
          <a:srcRect b="-3" l="30650" r="23940" t="0"/>
          <a:stretch/>
        </p:blipFill>
        <p:spPr>
          <a:xfrm>
            <a:off x="20" y="1"/>
            <a:ext cx="3049180" cy="3777175"/>
          </a:xfrm>
          <a:custGeom>
            <a:rect b="b" l="l" r="r" t="t"/>
            <a:pathLst>
              <a:path extrusionOk="0" h="3777175" w="3049200">
                <a:moveTo>
                  <a:pt x="0" y="0"/>
                </a:moveTo>
                <a:lnTo>
                  <a:pt x="3049200" y="0"/>
                </a:lnTo>
                <a:lnTo>
                  <a:pt x="3049200" y="3777175"/>
                </a:lnTo>
                <a:lnTo>
                  <a:pt x="0" y="37771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4">
            <a:alphaModFix/>
          </a:blip>
          <a:srcRect b="2" l="23856" r="22260" t="0"/>
          <a:stretch/>
        </p:blipFill>
        <p:spPr>
          <a:xfrm>
            <a:off x="3046800" y="1"/>
            <a:ext cx="3049200" cy="3777175"/>
          </a:xfrm>
          <a:custGeom>
            <a:rect b="b" l="l" r="r" t="t"/>
            <a:pathLst>
              <a:path extrusionOk="0" h="3777175" w="3049200">
                <a:moveTo>
                  <a:pt x="0" y="0"/>
                </a:moveTo>
                <a:lnTo>
                  <a:pt x="3049200" y="0"/>
                </a:lnTo>
                <a:lnTo>
                  <a:pt x="3049200" y="3777175"/>
                </a:lnTo>
                <a:lnTo>
                  <a:pt x="0" y="37771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bitcoin price: Bitcoin, Ether hit highest since mid-May as sentiment warms  - The Economic Times" id="79" name="Google Shape;79;p1"/>
          <p:cNvPicPr preferRelativeResize="0"/>
          <p:nvPr/>
        </p:nvPicPr>
        <p:blipFill rotWithShape="1">
          <a:blip r:embed="rId5">
            <a:alphaModFix/>
          </a:blip>
          <a:srcRect b="3" l="21592" r="27753" t="0"/>
          <a:stretch/>
        </p:blipFill>
        <p:spPr>
          <a:xfrm>
            <a:off x="6093600" y="1"/>
            <a:ext cx="3049200" cy="3777175"/>
          </a:xfrm>
          <a:custGeom>
            <a:rect b="b" l="l" r="r" t="t"/>
            <a:pathLst>
              <a:path extrusionOk="0" h="3777175" w="3049200">
                <a:moveTo>
                  <a:pt x="0" y="0"/>
                </a:moveTo>
                <a:lnTo>
                  <a:pt x="3049200" y="0"/>
                </a:lnTo>
                <a:lnTo>
                  <a:pt x="3049200" y="3777175"/>
                </a:lnTo>
                <a:lnTo>
                  <a:pt x="0" y="37771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6">
            <a:alphaModFix/>
          </a:blip>
          <a:srcRect b="1" l="13655" r="5617" t="0"/>
          <a:stretch/>
        </p:blipFill>
        <p:spPr>
          <a:xfrm>
            <a:off x="9142800" y="1"/>
            <a:ext cx="3049200" cy="3777175"/>
          </a:xfrm>
          <a:custGeom>
            <a:rect b="b" l="l" r="r" t="t"/>
            <a:pathLst>
              <a:path extrusionOk="0" h="3777175" w="3049200">
                <a:moveTo>
                  <a:pt x="0" y="0"/>
                </a:moveTo>
                <a:lnTo>
                  <a:pt x="3049200" y="0"/>
                </a:lnTo>
                <a:lnTo>
                  <a:pt x="3049200" y="3777175"/>
                </a:lnTo>
                <a:lnTo>
                  <a:pt x="0" y="377717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1" name="Google Shape;81;p1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41242A">
                  <a:alpha val="0"/>
                </a:srgbClr>
              </a:gs>
              <a:gs pos="40000">
                <a:srgbClr val="41242A">
                  <a:alpha val="0"/>
                </a:srgbClr>
              </a:gs>
              <a:gs pos="100000">
                <a:srgbClr val="41242A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1"/>
          <p:cNvSpPr txBox="1"/>
          <p:nvPr>
            <p:ph type="ctr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Cryptocurrency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5267325" y="4507200"/>
            <a:ext cx="6373813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Constantin Ciochina</a:t>
            </a:r>
            <a:endParaRPr b="0" i="0" sz="16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Wayne  Odd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David Allen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Dhruv Patel</a:t>
            </a:r>
            <a:endParaRPr/>
          </a:p>
          <a:p>
            <a:pPr indent="10160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e915920060_3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6625"/>
            <a:ext cx="6942076" cy="5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e915920060_3_33"/>
          <p:cNvSpPr txBox="1"/>
          <p:nvPr/>
        </p:nvSpPr>
        <p:spPr>
          <a:xfrm>
            <a:off x="7238075" y="2976300"/>
            <a:ext cx="39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correlation between both factors is 0.95</a:t>
            </a:r>
            <a:endParaRPr/>
          </a:p>
        </p:txBody>
      </p:sp>
      <p:sp>
        <p:nvSpPr>
          <p:cNvPr id="155" name="Google Shape;155;ge915920060_3_33"/>
          <p:cNvSpPr txBox="1"/>
          <p:nvPr/>
        </p:nvSpPr>
        <p:spPr>
          <a:xfrm>
            <a:off x="7406225" y="1386625"/>
            <a:ext cx="456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seems to be a strong positive correlation between the Polkadot MarketCap and the Bitcoin MarketCap. R² is indicating that 91% of the variance in the Bitcoin is explain by the model. This analysis suggest that the best predictor of changes in Bitcoin seems to be Polkadot MarketCap.</a:t>
            </a:r>
            <a:endParaRPr/>
          </a:p>
        </p:txBody>
      </p:sp>
      <p:sp>
        <p:nvSpPr>
          <p:cNvPr id="156" name="Google Shape;156;ge915920060_3_33"/>
          <p:cNvSpPr txBox="1"/>
          <p:nvPr/>
        </p:nvSpPr>
        <p:spPr>
          <a:xfrm>
            <a:off x="6328250" y="257700"/>
            <a:ext cx="495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u="sng"/>
              <a:t>Correlation with BTC</a:t>
            </a:r>
            <a:endParaRPr sz="37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/>
        </p:nvSpPr>
        <p:spPr>
          <a:xfrm>
            <a:off x="1177950" y="157475"/>
            <a:ext cx="9836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Examining Profits and Losses</a:t>
            </a:r>
            <a:endParaRPr sz="3700"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3264350"/>
            <a:ext cx="5801574" cy="30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775" y="3264350"/>
            <a:ext cx="5801574" cy="30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128850" y="981850"/>
            <a:ext cx="5383200" cy="87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When comparing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Total Volume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Profit / Loss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, we can see that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Total Volume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has consistently grown since 2013 and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Profits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have had peaks with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Losses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thereafter in 2016-2018 and 2020-present.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6180775" y="981838"/>
            <a:ext cx="5383200" cy="110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When comparing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Total Marketcap</a:t>
            </a:r>
            <a:r>
              <a:rPr i="1" lang="en-US" sz="1500"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Profit / Loss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, we can see that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otal Marketcap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has grown almost exponentially since 2013 and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Profits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have had brief peaks with 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Losses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thereafter in 2016-2018 and 2020-present.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6180775" y="2267900"/>
            <a:ext cx="5383200" cy="87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latin typeface="Source Sans Pro"/>
                <a:ea typeface="Source Sans Pro"/>
                <a:cs typeface="Source Sans Pro"/>
                <a:sym typeface="Source Sans Pro"/>
              </a:rPr>
              <a:t>This implies that behavior and sentiment towards cryptocurrency has continued to rise beyond the aspect of profit / loss (hence, more money put in)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128850" y="2267900"/>
            <a:ext cx="5383200" cy="646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latin typeface="Source Sans Pro"/>
                <a:ea typeface="Source Sans Pro"/>
                <a:cs typeface="Source Sans Pro"/>
                <a:sym typeface="Source Sans Pro"/>
              </a:rPr>
              <a:t>Cryptocurrency</a:t>
            </a:r>
            <a:r>
              <a:rPr i="1" lang="en-US" sz="1500">
                <a:latin typeface="Source Sans Pro"/>
                <a:ea typeface="Source Sans Pro"/>
                <a:cs typeface="Source Sans Pro"/>
                <a:sym typeface="Source Sans Pro"/>
              </a:rPr>
              <a:t> tends to bring increased profits THEN losses after each significant rise in volume. </a:t>
            </a:r>
            <a:endParaRPr i="1"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5850"/>
            <a:ext cx="7221975" cy="48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3352025" y="286750"/>
            <a:ext cx="5056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u="sng">
                <a:latin typeface="Source Sans Pro"/>
                <a:ea typeface="Source Sans Pro"/>
                <a:cs typeface="Source Sans Pro"/>
                <a:sym typeface="Source Sans Pro"/>
              </a:rPr>
              <a:t>Volume Vs. Market cap</a:t>
            </a:r>
            <a:endParaRPr sz="37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1478600" y="1901800"/>
            <a:ext cx="53064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FFFFFF"/>
                </a:highlight>
              </a:rPr>
              <a:t>The r-squared is: 0.6600312227661678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6073700" y="3020500"/>
            <a:ext cx="98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7427700" y="1358200"/>
            <a:ext cx="476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 upon the R-squared data we can see that the market cap increase has a moderate correlation with the increase in volume.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7427700" y="3927075"/>
            <a:ext cx="476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urce Sans Pro"/>
                <a:ea typeface="Source Sans Pro"/>
                <a:cs typeface="Source Sans Pro"/>
                <a:sym typeface="Source Sans Pro"/>
              </a:rPr>
              <a:t>This correlation shows us that as the market capitalization increases, even more transactions occur.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85f4f6e01_0_0"/>
          <p:cNvSpPr txBox="1"/>
          <p:nvPr/>
        </p:nvSpPr>
        <p:spPr>
          <a:xfrm>
            <a:off x="1030850" y="257700"/>
            <a:ext cx="9306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u="sng">
                <a:latin typeface="Source Sans Pro"/>
                <a:ea typeface="Source Sans Pro"/>
                <a:cs typeface="Source Sans Pro"/>
                <a:sym typeface="Source Sans Pro"/>
              </a:rPr>
              <a:t>Discussion of Findings</a:t>
            </a:r>
            <a:endParaRPr sz="37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gb85f4f6e01_0_0"/>
          <p:cNvSpPr txBox="1"/>
          <p:nvPr/>
        </p:nvSpPr>
        <p:spPr>
          <a:xfrm>
            <a:off x="718200" y="897850"/>
            <a:ext cx="10872600" cy="29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1.Steady volumes and adoption rates leads to exponentially growing marketcaps, leading many of the popular coins to rival many well established companies, like Tesla, Netflix and Square, in a short time frame.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2. </a:t>
            </a:r>
            <a:r>
              <a:rPr lang="en-US" sz="1700">
                <a:solidFill>
                  <a:schemeClr val="dk1"/>
                </a:solidFill>
              </a:rPr>
              <a:t>All four cryptocurrencies have a positive correlation with Bitcoin. The strongest correlation is with Polkadot, and the weakest with Dogecoin. The Ethereum, Cardano and Polkadot are a good predictor of changes in the Bitcoin.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3. Crypto profits / losses can be associated with spikes in volume and market cap. Buyer sentiment can be associated with a </a:t>
            </a:r>
            <a:r>
              <a:rPr lang="en-US" sz="1700"/>
              <a:t>continuously</a:t>
            </a:r>
            <a:r>
              <a:rPr lang="en-US" sz="1700"/>
              <a:t> rising market cap.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700"/>
              <a:t>4. As market capitalization increases, more and more transactions occur.</a:t>
            </a:r>
            <a:endParaRPr sz="1700"/>
          </a:p>
        </p:txBody>
      </p:sp>
      <p:sp>
        <p:nvSpPr>
          <p:cNvPr id="184" name="Google Shape;184;gb85f4f6e01_0_0"/>
          <p:cNvSpPr txBox="1"/>
          <p:nvPr/>
        </p:nvSpPr>
        <p:spPr>
          <a:xfrm>
            <a:off x="932700" y="4057175"/>
            <a:ext cx="9306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u="sng">
                <a:latin typeface="Source Sans Pro"/>
                <a:ea typeface="Source Sans Pro"/>
                <a:cs typeface="Source Sans Pro"/>
                <a:sym typeface="Source Sans Pro"/>
              </a:rPr>
              <a:t>Conclusions</a:t>
            </a:r>
            <a:endParaRPr sz="37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gb85f4f6e01_0_0"/>
          <p:cNvSpPr txBox="1"/>
          <p:nvPr/>
        </p:nvSpPr>
        <p:spPr>
          <a:xfrm>
            <a:off x="973750" y="4942700"/>
            <a:ext cx="105615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b="1" lang="en-US" sz="1700">
                <a:latin typeface="Source Sans Pro"/>
                <a:ea typeface="Source Sans Pro"/>
                <a:cs typeface="Source Sans Pro"/>
                <a:sym typeface="Source Sans Pro"/>
              </a:rPr>
              <a:t>Cryptocurrencies are still in the early stages with value found in investing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b="1" lang="en-US" sz="1700">
                <a:latin typeface="Source Sans Pro"/>
                <a:ea typeface="Source Sans Pro"/>
                <a:cs typeface="Source Sans Pro"/>
                <a:sym typeface="Source Sans Pro"/>
              </a:rPr>
              <a:t>Currently, many of the cryptocoin market is based on the price of Bitcoin as the driving factor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Source Sans Pro"/>
              <a:buChar char="●"/>
            </a:pPr>
            <a:r>
              <a:rPr b="1" lang="en-US" sz="1700">
                <a:latin typeface="Source Sans Pro"/>
                <a:ea typeface="Source Sans Pro"/>
                <a:cs typeface="Source Sans Pro"/>
                <a:sym typeface="Source Sans Pro"/>
              </a:rPr>
              <a:t>Regardless of the cyclical market, similar to stock exchange, people continue to see the </a:t>
            </a:r>
            <a:r>
              <a:rPr b="1" lang="en-US" sz="1700">
                <a:latin typeface="Source Sans Pro"/>
                <a:ea typeface="Source Sans Pro"/>
                <a:cs typeface="Source Sans Pro"/>
                <a:sym typeface="Source Sans Pro"/>
              </a:rPr>
              <a:t>intrinsic</a:t>
            </a:r>
            <a:r>
              <a:rPr b="1" lang="en-US" sz="1700">
                <a:latin typeface="Source Sans Pro"/>
                <a:ea typeface="Source Sans Pro"/>
                <a:cs typeface="Source Sans Pro"/>
                <a:sym typeface="Source Sans Pro"/>
              </a:rPr>
              <a:t> value of holding and investing in crypto </a:t>
            </a:r>
            <a:endParaRPr b="1"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5f4f6e01_0_4"/>
          <p:cNvSpPr txBox="1"/>
          <p:nvPr/>
        </p:nvSpPr>
        <p:spPr>
          <a:xfrm>
            <a:off x="1030850" y="257700"/>
            <a:ext cx="9306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Post Mortem</a:t>
            </a:r>
            <a:endParaRPr sz="3700"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gb85f4f6e01_0_4"/>
          <p:cNvSpPr txBox="1"/>
          <p:nvPr/>
        </p:nvSpPr>
        <p:spPr>
          <a:xfrm>
            <a:off x="1030850" y="3293000"/>
            <a:ext cx="8633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Additional Questions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Can we compare Crypto data with the stock market?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How does profitability/ROI compare?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○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Which of the two investment tools has seen more growth in volume,  market cap, or overall sentiment?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Would our data trends and regression lines look much different if we included the top 25,  50,  &amp; 100 coins?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Can we attempt to do a risk analysis of crypto assets?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gb85f4f6e01_0_4"/>
          <p:cNvSpPr txBox="1"/>
          <p:nvPr/>
        </p:nvSpPr>
        <p:spPr>
          <a:xfrm>
            <a:off x="1030850" y="1199600"/>
            <a:ext cx="863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Difficulties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-US" sz="1600">
                <a:latin typeface="Source Sans Pro"/>
                <a:ea typeface="Source Sans Pro"/>
                <a:cs typeface="Source Sans Pro"/>
                <a:sym typeface="Source Sans Pro"/>
              </a:rPr>
              <a:t>Graphing the wide variances in Marketcaps and Volumes; required value conversions to Billions for larger Marketcap coins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3" name="Google Shape;193;gb85f4f6e01_0_4"/>
          <p:cNvPicPr preferRelativeResize="0"/>
          <p:nvPr/>
        </p:nvPicPr>
        <p:blipFill rotWithShape="1">
          <a:blip r:embed="rId3">
            <a:alphaModFix/>
          </a:blip>
          <a:srcRect b="-151580" l="-219650" r="219650" t="151580"/>
          <a:stretch/>
        </p:blipFill>
        <p:spPr>
          <a:xfrm>
            <a:off x="4520463" y="5362000"/>
            <a:ext cx="2327075" cy="1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b85f4f6e01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1726" y="5168450"/>
            <a:ext cx="3000276" cy="16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u="sng"/>
              <a:t>Motivation &amp; Summary</a:t>
            </a:r>
            <a:endParaRPr u="sng"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550863" y="1683674"/>
            <a:ext cx="11090400" cy="3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21907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333"/>
              <a:buChar char="●"/>
            </a:pPr>
            <a:r>
              <a:rPr b="1" lang="en-US">
                <a:solidFill>
                  <a:srgbClr val="000000"/>
                </a:solidFill>
              </a:rPr>
              <a:t>Hypothesis: Cryptocurrency is a strong &amp; rapidly growing investment tool</a:t>
            </a:r>
            <a:endParaRPr>
              <a:solidFill>
                <a:srgbClr val="000000"/>
              </a:solidFill>
            </a:endParaRPr>
          </a:p>
          <a:p>
            <a:pPr indent="-219075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83333"/>
              <a:buChar char="●"/>
            </a:pPr>
            <a:r>
              <a:rPr lang="en-US">
                <a:solidFill>
                  <a:srgbClr val="000000"/>
                </a:solidFill>
              </a:rPr>
              <a:t>Initial Questions:</a:t>
            </a:r>
            <a:endParaRPr>
              <a:solidFill>
                <a:srgbClr val="000000"/>
              </a:solidFill>
            </a:endParaRPr>
          </a:p>
          <a:p>
            <a:pPr indent="-221932" lvl="1" marL="685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73684"/>
              <a:buChar char="○"/>
            </a:pPr>
            <a:r>
              <a:rPr lang="en-US">
                <a:solidFill>
                  <a:srgbClr val="000000"/>
                </a:solidFill>
              </a:rPr>
              <a:t>How has cryptocurrency fared in popularity and acceptance? </a:t>
            </a:r>
            <a:r>
              <a:rPr i="1" lang="en-US">
                <a:solidFill>
                  <a:srgbClr val="000000"/>
                </a:solidFill>
              </a:rPr>
              <a:t> Why?</a:t>
            </a:r>
            <a:endParaRPr>
              <a:solidFill>
                <a:srgbClr val="000000"/>
              </a:solidFill>
            </a:endParaRPr>
          </a:p>
          <a:p>
            <a:pPr indent="-221932" lvl="1" marL="685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73684"/>
              <a:buChar char="○"/>
            </a:pPr>
            <a:r>
              <a:rPr lang="en-US">
                <a:solidFill>
                  <a:srgbClr val="000000"/>
                </a:solidFill>
              </a:rPr>
              <a:t>Has crypto been an effective investment tool? </a:t>
            </a:r>
            <a:r>
              <a:rPr i="1" lang="en-US">
                <a:solidFill>
                  <a:srgbClr val="000000"/>
                </a:solidFill>
              </a:rPr>
              <a:t>Why?</a:t>
            </a:r>
            <a:endParaRPr>
              <a:solidFill>
                <a:srgbClr val="000000"/>
              </a:solidFill>
            </a:endParaRPr>
          </a:p>
          <a:p>
            <a:pPr indent="-221932" lvl="1" marL="685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73684"/>
              <a:buChar char="○"/>
            </a:pPr>
            <a:r>
              <a:rPr lang="en-US">
                <a:solidFill>
                  <a:srgbClr val="000000"/>
                </a:solidFill>
              </a:rPr>
              <a:t>What is the behavior and sentiment behind its users?</a:t>
            </a:r>
            <a:r>
              <a:rPr i="1" lang="en-US">
                <a:solidFill>
                  <a:srgbClr val="000000"/>
                </a:solidFill>
              </a:rPr>
              <a:t> Why?</a:t>
            </a:r>
            <a:endParaRPr>
              <a:solidFill>
                <a:srgbClr val="000000"/>
              </a:solidFill>
            </a:endParaRPr>
          </a:p>
          <a:p>
            <a:pPr indent="-221932" lvl="1" marL="685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73684"/>
              <a:buChar char="○"/>
            </a:pPr>
            <a:r>
              <a:rPr lang="en-US">
                <a:solidFill>
                  <a:srgbClr val="000000"/>
                </a:solidFill>
              </a:rPr>
              <a:t>Is crypto going to be around a while? </a:t>
            </a:r>
            <a:r>
              <a:rPr i="1" lang="en-US">
                <a:solidFill>
                  <a:srgbClr val="000000"/>
                </a:solidFill>
              </a:rPr>
              <a:t>Why?</a:t>
            </a:r>
            <a:endParaRPr>
              <a:solidFill>
                <a:srgbClr val="000000"/>
              </a:solidFill>
            </a:endParaRPr>
          </a:p>
          <a:p>
            <a:pPr indent="-219075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83333"/>
              <a:buChar char="●"/>
            </a:pPr>
            <a:r>
              <a:rPr lang="en-US">
                <a:solidFill>
                  <a:srgbClr val="000000"/>
                </a:solidFill>
              </a:rPr>
              <a:t>Findings:</a:t>
            </a:r>
            <a:endParaRPr>
              <a:solidFill>
                <a:srgbClr val="000000"/>
              </a:solidFill>
            </a:endParaRPr>
          </a:p>
          <a:p>
            <a:pPr indent="-221932" lvl="1" marL="685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73684"/>
              <a:buChar char="○"/>
            </a:pPr>
            <a:r>
              <a:rPr lang="en-US">
                <a:solidFill>
                  <a:srgbClr val="000000"/>
                </a:solidFill>
              </a:rPr>
              <a:t>Crypto is a strong and rapidly growing investment tool in terms of volume &amp; market cap with profits and losses tied to spikes. There is positive correlation between BTC and altcoins. Crypto continues to rise in popularity and acceptance according to our findings.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u="sng"/>
              <a:t>Official Questions &amp; Data</a:t>
            </a:r>
            <a:endParaRPr u="sng"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463398" y="1612267"/>
            <a:ext cx="11090274" cy="4696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-325755" lvl="1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Has there been consistent volume in cryptocurrency? </a:t>
            </a:r>
            <a:endParaRPr>
              <a:solidFill>
                <a:schemeClr val="dk1"/>
              </a:solidFill>
            </a:endParaRPr>
          </a:p>
          <a:p>
            <a:pPr indent="-325755" lvl="1" marL="8001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Is there a correlation between BTC and altcoins?</a:t>
            </a:r>
            <a:endParaRPr>
              <a:solidFill>
                <a:schemeClr val="dk1"/>
              </a:solidFill>
            </a:endParaRPr>
          </a:p>
          <a:p>
            <a:pPr indent="-325755" lvl="1" marL="8001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How has cryptocurrency fared in terms of profit / losses for its users?</a:t>
            </a:r>
            <a:endParaRPr>
              <a:solidFill>
                <a:schemeClr val="dk1"/>
              </a:solidFill>
            </a:endParaRPr>
          </a:p>
          <a:p>
            <a:pPr indent="-325755" lvl="1" marL="8001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Can we see any insight on the rate of growth?</a:t>
            </a:r>
            <a:endParaRPr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Data Needed</a:t>
            </a:r>
            <a:endParaRPr>
              <a:solidFill>
                <a:schemeClr val="dk1"/>
              </a:solidFill>
            </a:endParaRPr>
          </a:p>
          <a:p>
            <a:pPr indent="-211455" lvl="1" marL="685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Data which incorporates  Bitcoin (most widely known and successful coin),  other successful coins, and coins that lack utility but maintain notoriety.</a:t>
            </a:r>
            <a:endParaRPr sz="1800">
              <a:solidFill>
                <a:schemeClr val="dk1"/>
              </a:solidFill>
            </a:endParaRPr>
          </a:p>
          <a:p>
            <a:pPr indent="-211455" lvl="1" marL="685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Source: Kaggle (Multiple CSV sources) 🡪 Data for various coins 🡪 Timeline extending to beginning stages of crypto 🡪 High, Low, Open, Close, Volume, Market  Cap</a:t>
            </a:r>
            <a:endParaRPr>
              <a:solidFill>
                <a:schemeClr val="dk1"/>
              </a:solidFill>
            </a:endParaRPr>
          </a:p>
          <a:p>
            <a:pPr indent="-211455" lvl="2" marL="11430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US" sz="1800">
                <a:solidFill>
                  <a:schemeClr val="dk1"/>
                </a:solidFill>
              </a:rPr>
              <a:t>We chose to narrow this data down to 5 coins, </a:t>
            </a:r>
            <a:r>
              <a:rPr i="1" lang="en-US" sz="1800">
                <a:solidFill>
                  <a:schemeClr val="dk1"/>
                </a:solidFill>
              </a:rPr>
              <a:t>based on time of circulation, Current </a:t>
            </a:r>
            <a:r>
              <a:rPr i="1" lang="en-US" sz="1800">
                <a:solidFill>
                  <a:schemeClr val="dk1"/>
                </a:solidFill>
              </a:rPr>
              <a:t>Marketcap </a:t>
            </a:r>
            <a:r>
              <a:rPr i="1" lang="en-US" sz="1800">
                <a:solidFill>
                  <a:schemeClr val="dk1"/>
                </a:solidFill>
              </a:rPr>
              <a:t>top 10  &amp; popularity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11455" lvl="3" marL="16002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Bitcoin, Cardano, Dogecoin, Ethereum, Polkadot</a:t>
            </a:r>
            <a:endParaRPr sz="1800">
              <a:solidFill>
                <a:schemeClr val="dk1"/>
              </a:solidFill>
            </a:endParaRPr>
          </a:p>
          <a:p>
            <a:pPr indent="0" lvl="1" marL="4572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139700" lvl="1" marL="685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73684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u="sng"/>
              <a:t>Data Cleanup &amp; Exploration</a:t>
            </a:r>
            <a:endParaRPr u="sng"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551513" y="1399549"/>
            <a:ext cx="11090400" cy="3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Our source provided a relatively  concise layout of data in which all coins had historical data formatted in the same way. This allowed for a quick initial setup .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Some questions would require all 5  coins to be concatenated to provide a broad level overview going back to 2013. The </a:t>
            </a:r>
            <a:r>
              <a:rPr i="1" lang="en-US">
                <a:solidFill>
                  <a:srgbClr val="000000"/>
                </a:solidFill>
              </a:rPr>
              <a:t>pd.concat </a:t>
            </a:r>
            <a:r>
              <a:rPr lang="en-US">
                <a:solidFill>
                  <a:srgbClr val="000000"/>
                </a:solidFill>
              </a:rPr>
              <a:t>would help us quickly clean the data for this purpose. </a:t>
            </a:r>
            <a:endParaRPr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Dates required type/format changes to be able to manipulate date by time</a:t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Change value data from scientific notation to real numbers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688" y="5247329"/>
            <a:ext cx="8149925" cy="126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038" y="3570250"/>
            <a:ext cx="8149925" cy="5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e915920060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50" y="3628925"/>
            <a:ext cx="5545601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e915920060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900" y="785350"/>
            <a:ext cx="5883301" cy="2908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e915920060_1_5"/>
          <p:cNvSpPr txBox="1"/>
          <p:nvPr>
            <p:ph type="title"/>
          </p:nvPr>
        </p:nvSpPr>
        <p:spPr>
          <a:xfrm>
            <a:off x="501700" y="101825"/>
            <a:ext cx="3740400" cy="10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20" u="sng"/>
              <a:t>Popularity and Acceptance</a:t>
            </a:r>
            <a:endParaRPr sz="3720" u="sng"/>
          </a:p>
        </p:txBody>
      </p:sp>
      <p:sp>
        <p:nvSpPr>
          <p:cNvPr id="111" name="Google Shape;111;ge915920060_1_5"/>
          <p:cNvSpPr txBox="1"/>
          <p:nvPr/>
        </p:nvSpPr>
        <p:spPr>
          <a:xfrm>
            <a:off x="5835825" y="3576725"/>
            <a:ext cx="3369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Source Sans Pro"/>
                <a:ea typeface="Source Sans Pro"/>
                <a:cs typeface="Source Sans Pro"/>
                <a:sym typeface="Source Sans Pro"/>
              </a:rPr>
              <a:t>Coin Information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(Established, MarketCap)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Older coins: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BTC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(2009, $862B)  13 years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ETH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(2014, $376B) 8 years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Popular coin: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DOGE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(2013, $37B) 9 years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Newer coins: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DOT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(2020, $21B)  2 years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ADA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(2017, $58B) 4 years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ge915920060_1_5"/>
          <p:cNvSpPr txBox="1"/>
          <p:nvPr/>
        </p:nvSpPr>
        <p:spPr>
          <a:xfrm>
            <a:off x="9205725" y="6457800"/>
            <a:ext cx="30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D9D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 lead into correlations</a:t>
            </a:r>
            <a:endParaRPr sz="1000">
              <a:solidFill>
                <a:srgbClr val="D9D9D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ge915920060_1_5"/>
          <p:cNvSpPr txBox="1"/>
          <p:nvPr/>
        </p:nvSpPr>
        <p:spPr>
          <a:xfrm>
            <a:off x="128550" y="1407050"/>
            <a:ext cx="61899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Source Sans Pro"/>
                <a:ea typeface="Source Sans Pro"/>
                <a:cs typeface="Source Sans Pro"/>
                <a:sym typeface="Source Sans Pro"/>
              </a:rPr>
              <a:t>Definitions</a:t>
            </a:r>
            <a:endParaRPr b="1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Marketcap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 =   Total # of coins   X   C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urrent Market Price per coin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Large cap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(&gt;$10B)   =   lower risk, withstand higher volume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volatility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Mid cap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($1B - 10B)   =   untapped potential upside with higher risk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Small cap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(&lt;1$B)   =   most susceptible to market swings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Volume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 =    amount of currency traded during a period,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(prices X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purchases)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ge915920060_1_5"/>
          <p:cNvSpPr txBox="1"/>
          <p:nvPr/>
        </p:nvSpPr>
        <p:spPr>
          <a:xfrm>
            <a:off x="8926050" y="3576725"/>
            <a:ext cx="3004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Source Sans Pro"/>
                <a:ea typeface="Source Sans Pro"/>
                <a:cs typeface="Source Sans Pro"/>
                <a:sym typeface="Source Sans Pro"/>
              </a:rPr>
              <a:t>Comparative Stocks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Tesla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2003, $7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00B) 19 years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Netflix: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(1997, $226B) 25 years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Square: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 (2009, $124B) 13 years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62125" y="319350"/>
            <a:ext cx="3235500" cy="10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20" u="sng"/>
              <a:t>Popularity and Acceptance</a:t>
            </a:r>
            <a:endParaRPr sz="3720" u="sng"/>
          </a:p>
        </p:txBody>
      </p:sp>
      <p:sp>
        <p:nvSpPr>
          <p:cNvPr id="120" name="Google Shape;120;p5"/>
          <p:cNvSpPr txBox="1"/>
          <p:nvPr/>
        </p:nvSpPr>
        <p:spPr>
          <a:xfrm>
            <a:off x="1466275" y="1559050"/>
            <a:ext cx="30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454" y="492775"/>
            <a:ext cx="5942521" cy="29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408325" y="1616825"/>
            <a:ext cx="4788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latin typeface="Source Sans Pro"/>
                <a:ea typeface="Source Sans Pro"/>
                <a:cs typeface="Source Sans Pro"/>
                <a:sym typeface="Source Sans Pro"/>
              </a:rPr>
              <a:t>Total Volumes and Marketcaps</a:t>
            </a:r>
            <a:endParaRPr b="1" sz="1500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-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Steady volume growth = 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consistent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acceptance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-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Rapid marketcap growth = increased popularity and adoption leading to higher market prices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-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Similar cycles to stocks/equities, still overall bullish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6975000" y="3583050"/>
            <a:ext cx="45513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latin typeface="Source Sans Pro"/>
                <a:ea typeface="Source Sans Pro"/>
                <a:cs typeface="Source Sans Pro"/>
                <a:sym typeface="Source Sans Pro"/>
              </a:rPr>
              <a:t>Year Over Year Growth</a:t>
            </a:r>
            <a:endParaRPr b="1" sz="1500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-"/>
            </a:pP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Largest Volume adoption  changes: </a:t>
            </a:r>
            <a:endParaRPr b="1"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‘13-’14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 = 6,652% (9.4 B) </a:t>
            </a:r>
            <a:r>
              <a:rPr i="1" lang="en-US" sz="1200">
                <a:latin typeface="Source Sans Pro"/>
                <a:ea typeface="Source Sans Pro"/>
                <a:cs typeface="Source Sans Pro"/>
                <a:sym typeface="Source Sans Pro"/>
              </a:rPr>
              <a:t>initial data</a:t>
            </a:r>
            <a:endParaRPr i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-"/>
            </a:pP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‘16-’17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=  2,920%  (1,1151 B) 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-"/>
            </a:pP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Largest Marketcap changes:</a:t>
            </a:r>
            <a:endParaRPr b="1"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-"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‘</a:t>
            </a: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13-’14 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 = 228% (1,729 B)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urce Sans Pro"/>
              <a:buChar char="-"/>
            </a:pP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‘16-’17 </a:t>
            </a: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=  805% (28,778 B)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latin typeface="Source Sans Pro"/>
                <a:ea typeface="Source Sans Pro"/>
                <a:cs typeface="Source Sans Pro"/>
                <a:sym typeface="Source Sans Pro"/>
              </a:rPr>
              <a:t>*Lower YOY growth due to market saturation</a:t>
            </a:r>
            <a:endParaRPr b="1" i="1"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83050"/>
            <a:ext cx="6269425" cy="309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25" y="400200"/>
            <a:ext cx="7846950" cy="63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/>
        </p:nvSpPr>
        <p:spPr>
          <a:xfrm>
            <a:off x="7592025" y="3094975"/>
            <a:ext cx="39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correlation (r) between both factors is 0.91</a:t>
            </a:r>
            <a:endParaRPr/>
          </a:p>
        </p:txBody>
      </p:sp>
      <p:sp>
        <p:nvSpPr>
          <p:cNvPr id="131" name="Google Shape;131;p10"/>
          <p:cNvSpPr txBox="1"/>
          <p:nvPr/>
        </p:nvSpPr>
        <p:spPr>
          <a:xfrm>
            <a:off x="7696425" y="1171675"/>
            <a:ext cx="388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relation between these two factors, namely the Ethereum MarketCap and the Bitcoin MarketCap, is indicating a strong positive correlation. This high R² value indicates a good model fit., with Ethereum being a good predictor of changes in Bitcoin.</a:t>
            </a:r>
            <a:endParaRPr/>
          </a:p>
        </p:txBody>
      </p:sp>
      <p:sp>
        <p:nvSpPr>
          <p:cNvPr id="132" name="Google Shape;132;p10"/>
          <p:cNvSpPr txBox="1"/>
          <p:nvPr/>
        </p:nvSpPr>
        <p:spPr>
          <a:xfrm>
            <a:off x="5112025" y="89600"/>
            <a:ext cx="495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u="sng"/>
              <a:t>Correlation with BTC</a:t>
            </a:r>
            <a:endParaRPr sz="37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7148225" y="2917475"/>
            <a:ext cx="41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correlation between both factors is 0.87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1925"/>
            <a:ext cx="6995825" cy="56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/>
        </p:nvSpPr>
        <p:spPr>
          <a:xfrm>
            <a:off x="7287975" y="1343650"/>
            <a:ext cx="435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a strong positive correlation between the Cardano MarketCap and the Bitcoin MarketCap. R² is indicating that 75% of the variance in the Bitcoin is explain by the regression model. The Cardano is a good predictor of changes in the Bitcoin.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5418550" y="277725"/>
            <a:ext cx="495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u="sng"/>
              <a:t>Correlation with BTC</a:t>
            </a:r>
            <a:endParaRPr sz="37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7209375" y="3486175"/>
            <a:ext cx="37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correlation between both factors is 0.65</a:t>
            </a: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25" y="859925"/>
            <a:ext cx="6632275" cy="5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6858000" y="1698375"/>
            <a:ext cx="512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a positive correlation between the Doge MarketCap and the Bitcoin MarketCap. This is one of the weakest relationships obtained in my analysis. This mean that Doge Market Capitalization is not a great predictor of the changes in Bitcoin and may be other factors that are better predictors and were not included in the model.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6328250" y="257700"/>
            <a:ext cx="495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u="sng"/>
              <a:t>Correlation with BTC</a:t>
            </a:r>
            <a:endParaRPr sz="37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2021-08-10T01:58:06Z</dcterms:created>
  <dc:creator>Drew p</dc:creator>
</cp:coreProperties>
</file>