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– First class members of JS programs!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821E-F8FA-F082-BFC2-71978D2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Optional and Missing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FF33-9B78-B481-4677-C795B0EF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bonus ? </a:t>
            </a:r>
            <a:r>
              <a:rPr lang="en-US" dirty="0" err="1"/>
              <a:t>currentScore</a:t>
            </a:r>
            <a:r>
              <a:rPr lang="en-US" dirty="0"/>
              <a:t> + value * bonus : </a:t>
            </a:r>
            <a:r>
              <a:rPr lang="en-US" dirty="0" err="1"/>
              <a:t>currentScore</a:t>
            </a:r>
            <a:r>
              <a:rPr lang="en-US" dirty="0"/>
              <a:t> + value;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3);</a:t>
            </a:r>
          </a:p>
          <a:p>
            <a:pPr marL="0" indent="0">
              <a:buNone/>
            </a:pPr>
            <a:r>
              <a:rPr lang="en-US" dirty="0" err="1"/>
              <a:t>updateScore</a:t>
            </a:r>
            <a:r>
              <a:rPr lang="en-US" dirty="0"/>
              <a:t>(10, 3, 2);</a:t>
            </a:r>
          </a:p>
        </p:txBody>
      </p:sp>
    </p:spTree>
    <p:extLst>
      <p:ext uri="{BB962C8B-B14F-4D97-AF65-F5344CB8AC3E}">
        <p14:creationId xmlns:p14="http://schemas.microsoft.com/office/powerpoint/2010/main" val="32685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F02F-9D73-9068-EB44-BE9F88ED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version! Like it??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79BD-47D1-ED6C-642E-2536846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// See if `bonus` is truthy (has a value or is undefined) and use it, or default to 1</a:t>
            </a:r>
          </a:p>
          <a:p>
            <a:pPr marL="0" indent="0">
              <a:buNone/>
            </a:pPr>
            <a:r>
              <a:rPr lang="en-US" dirty="0"/>
              <a:t>    bonus = bonus || 1;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68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64EA-2572-1720-6E09-6DCDF4B0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shorted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E854-FF05-3E4B-3236-DBF7A974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(bonus || 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OR even</a:t>
            </a:r>
          </a:p>
          <a:p>
            <a:pPr marL="0" indent="0">
              <a:buNone/>
            </a:pPr>
            <a:r>
              <a:rPr lang="en-US" dirty="0"/>
              <a:t>//default parameter…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updateScore</a:t>
            </a:r>
            <a:r>
              <a:rPr lang="en-US" dirty="0"/>
              <a:t>(</a:t>
            </a:r>
            <a:r>
              <a:rPr lang="en-US" dirty="0" err="1"/>
              <a:t>currentScore</a:t>
            </a:r>
            <a:r>
              <a:rPr lang="en-US" dirty="0"/>
              <a:t>, value, bonus = 1)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currentScore</a:t>
            </a:r>
            <a:r>
              <a:rPr lang="en-US" dirty="0"/>
              <a:t> + value * bonus;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40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424-C75B-9F9D-61C0-F03BB3EC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same is the story with return!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7C4F-DAE3-3269-3B27-C15D9E8F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remembers “undefined” while not explicitly returning anything from function body???</a:t>
            </a:r>
          </a:p>
        </p:txBody>
      </p:sp>
    </p:spTree>
    <p:extLst>
      <p:ext uri="{BB962C8B-B14F-4D97-AF65-F5344CB8AC3E}">
        <p14:creationId xmlns:p14="http://schemas.microsoft.com/office/powerpoint/2010/main" val="85751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D5F3-0B31-017B-C087-0236127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66E6-9831-900B-987A-A2D24A9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parseInt</a:t>
            </a:r>
            <a:r>
              <a:rPr lang="en-US" dirty="0"/>
              <a:t>()</a:t>
            </a:r>
          </a:p>
          <a:p>
            <a:r>
              <a:rPr lang="en-US" dirty="0" err="1"/>
              <a:t>parseFloat</a:t>
            </a:r>
            <a:r>
              <a:rPr lang="en-US" dirty="0"/>
              <a:t>()</a:t>
            </a:r>
          </a:p>
          <a:p>
            <a:r>
              <a:rPr lang="en-US" dirty="0" err="1"/>
              <a:t>isNan</a:t>
            </a:r>
            <a:endParaRPr lang="en-US" dirty="0"/>
          </a:p>
          <a:p>
            <a:r>
              <a:rPr lang="en-US" dirty="0"/>
              <a:t>console</a:t>
            </a:r>
          </a:p>
          <a:p>
            <a:r>
              <a:rPr lang="en-US" dirty="0"/>
              <a:t>Math</a:t>
            </a:r>
          </a:p>
          <a:p>
            <a:r>
              <a:rPr lang="en-US" dirty="0"/>
              <a:t>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D99-B6BC-E0ED-92BE-5B76CCC9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var &amp; let &amp;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6BFB-3A06-00C6-8D3A-30243A3B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is a function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is a block level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901-A112-0ABE-A06F-B22934BE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BDB6-DF61-9F86-9764-838F288E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 main() {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var x = 10;     // x is declared in a block, but is scoped to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console.log(x); // works, because `x` is accessible everywhere 	in `main`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3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E827-24AA-8EB4-E7BF-7E9E24D6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5183-D1C8-C878-E436-0F26D89E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will hoist or raise all variables declared with var in a function to the top of the function’s scope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y = x + 1;</a:t>
            </a:r>
          </a:p>
          <a:p>
            <a:pPr marL="0" indent="0">
              <a:buNone/>
            </a:pPr>
            <a:r>
              <a:rPr lang="en-US" dirty="0"/>
              <a:t>    var x = 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3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4D14-CBF4-B0B4-28CB-95057163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A351-3484-D001-FD6B-F6ECB7A4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var x;          // declaration is hoisted (but not assignment) to the 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var y = x + 1;  // `</a:t>
            </a:r>
            <a:r>
              <a:rPr lang="en-US" dirty="0" err="1"/>
              <a:t>NaN</a:t>
            </a:r>
            <a:r>
              <a:rPr lang="en-US" dirty="0"/>
              <a:t>`, since `undefined` + 1 can't be resolved</a:t>
            </a:r>
          </a:p>
          <a:p>
            <a:pPr marL="0" indent="0">
              <a:buNone/>
            </a:pPr>
            <a:r>
              <a:rPr lang="en-US" dirty="0"/>
              <a:t>    x = 2;          // note: `x` is not declared above, only the assignment is now here</a:t>
            </a:r>
          </a:p>
        </p:txBody>
      </p:sp>
    </p:spTree>
    <p:extLst>
      <p:ext uri="{BB962C8B-B14F-4D97-AF65-F5344CB8AC3E}">
        <p14:creationId xmlns:p14="http://schemas.microsoft.com/office/powerpoint/2010/main" val="253940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0A09-3E48-F341-1E98-649F87BD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Also, if we forget to declare a local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4C61-9451-73DA-DE75-29129B28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          // `x` is assigned a value, but not declared 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At runtime, this will be transformed into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x;              // `x` is not found in the scope of `f`, so it becomes global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f() {</a:t>
            </a:r>
          </a:p>
          <a:p>
            <a:pPr marL="0" indent="0">
              <a:buNone/>
            </a:pPr>
            <a:r>
              <a:rPr lang="en-US" dirty="0"/>
              <a:t>    x = 2;</a:t>
            </a:r>
          </a:p>
          <a:p>
            <a:pPr marL="0" indent="0">
              <a:buNone/>
            </a:pPr>
            <a:r>
              <a:rPr lang="en-US" dirty="0"/>
              <a:t>    return x + 1;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8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Functions Quick review</a:t>
            </a:r>
          </a:p>
          <a:p>
            <a:pPr marL="457200" lvl="1" indent="0">
              <a:buNone/>
            </a:pPr>
            <a:r>
              <a:rPr lang="en-US" dirty="0"/>
              <a:t>Parameters &amp; arguments!</a:t>
            </a:r>
          </a:p>
          <a:p>
            <a:pPr marL="457200" lvl="1" indent="0">
              <a:buNone/>
            </a:pPr>
            <a:r>
              <a:rPr lang="en-US" dirty="0"/>
              <a:t>Dealing with Optional and Missing parameters</a:t>
            </a:r>
          </a:p>
          <a:p>
            <a:pPr marL="457200" lvl="1" indent="0">
              <a:buNone/>
            </a:pPr>
            <a:r>
              <a:rPr lang="en-US" dirty="0"/>
              <a:t>Rest Operator ( … )</a:t>
            </a:r>
          </a:p>
          <a:p>
            <a:pPr marL="457200" lvl="1" indent="0">
              <a:buNone/>
            </a:pPr>
            <a:r>
              <a:rPr lang="en-US" dirty="0"/>
              <a:t>Practice with Functions – get ready for some </a:t>
            </a:r>
            <a:r>
              <a:rPr lang="en-US" b="1" dirty="0" err="1"/>
              <a:t>FUN</a:t>
            </a:r>
            <a:r>
              <a:rPr lang="en-US" dirty="0" err="1"/>
              <a:t>ction</a:t>
            </a:r>
            <a:r>
              <a:rPr lang="en-US" dirty="0"/>
              <a:t> FUN!</a:t>
            </a:r>
          </a:p>
          <a:p>
            <a:pPr marL="457200" lvl="1" indent="0">
              <a:buNone/>
            </a:pPr>
            <a:r>
              <a:rPr lang="en-US" dirty="0"/>
              <a:t>Built-in/Global Functions</a:t>
            </a:r>
          </a:p>
          <a:p>
            <a:pPr marL="457200" lvl="1" indent="0">
              <a:buNone/>
            </a:pPr>
            <a:r>
              <a:rPr lang="en-US" dirty="0"/>
              <a:t>Scope! var and let..</a:t>
            </a:r>
          </a:p>
          <a:p>
            <a:pPr marL="457200" lvl="1" indent="0">
              <a:buNone/>
            </a:pPr>
            <a:r>
              <a:rPr lang="en-US" dirty="0"/>
              <a:t>Object Oriented JavaScript – New paradigm</a:t>
            </a:r>
          </a:p>
          <a:p>
            <a:pPr marL="457200" lvl="1" indent="0">
              <a:buNone/>
            </a:pPr>
            <a:r>
              <a:rPr lang="en-US" dirty="0"/>
              <a:t>Strings – Giant step!</a:t>
            </a:r>
          </a:p>
          <a:p>
            <a:pPr marL="457200" lvl="1" indent="0">
              <a:buNone/>
            </a:pPr>
            <a:r>
              <a:rPr lang="en-US" dirty="0"/>
              <a:t>Arrays – Familiar??</a:t>
            </a:r>
          </a:p>
          <a:p>
            <a:pPr marL="457200" lvl="1" indent="0">
              <a:buNone/>
            </a:pPr>
            <a:r>
              <a:rPr lang="en-US" dirty="0"/>
              <a:t>Methods for Iterating Arrays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572A-8A0F-5ECB-53CA-0D0C35E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 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4E04-4624-8328-2655-BF9E0BF9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introduces another important concept with JavaScript scopes, namely, that scopes can be nested within one another. </a:t>
            </a:r>
          </a:p>
          <a:p>
            <a:r>
              <a:rPr lang="en-US" dirty="0"/>
              <a:t>Hoisting is moving variable declarations to the beginning of a scope.</a:t>
            </a:r>
          </a:p>
          <a:p>
            <a:r>
              <a:rPr lang="en-US" dirty="0"/>
              <a:t>For example, function declarations are hoisted completely, which means we can call a function before we declare it.</a:t>
            </a:r>
          </a:p>
        </p:txBody>
      </p:sp>
    </p:spTree>
    <p:extLst>
      <p:ext uri="{BB962C8B-B14F-4D97-AF65-F5344CB8AC3E}">
        <p14:creationId xmlns:p14="http://schemas.microsoft.com/office/powerpoint/2010/main" val="2493873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9C7A-4998-2B66-39E2-641C53EC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here..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09F74-CC42-42EA-90C8-897E9C77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f(); // this will work, as f's declaration gets hoisted</a:t>
            </a:r>
          </a:p>
          <a:p>
            <a:pPr marL="0" indent="0">
              <a:buNone/>
            </a:pPr>
            <a:r>
              <a:rPr lang="en-US" dirty="0"/>
              <a:t>function f() {}</a:t>
            </a:r>
          </a:p>
          <a:p>
            <a:pPr marL="0" indent="0">
              <a:buNone/>
            </a:pPr>
            <a:r>
              <a:rPr lang="en-US" dirty="0"/>
              <a:t>f(); // this will also work, because f has been declared as you expect.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g(); // this will not work, since g's declaration will be hoisted, but not the assignment.</a:t>
            </a:r>
          </a:p>
          <a:p>
            <a:pPr marL="0" indent="0">
              <a:buNone/>
            </a:pPr>
            <a:r>
              <a:rPr lang="en-US" dirty="0"/>
              <a:t>var g = function() {};</a:t>
            </a:r>
          </a:p>
        </p:txBody>
      </p:sp>
    </p:spTree>
    <p:extLst>
      <p:ext uri="{BB962C8B-B14F-4D97-AF65-F5344CB8AC3E}">
        <p14:creationId xmlns:p14="http://schemas.microsoft.com/office/powerpoint/2010/main" val="22876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332-EAE2-5BC1-449E-D716F99C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 and const solve the problem of confusions..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ED86-E9BC-44CE-1ED7-B5E33997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new code that you write, you are encouraged to prefer let and const and use block scope.</a:t>
            </a:r>
          </a:p>
        </p:txBody>
      </p:sp>
    </p:spTree>
    <p:extLst>
      <p:ext uri="{BB962C8B-B14F-4D97-AF65-F5344CB8AC3E}">
        <p14:creationId xmlns:p14="http://schemas.microsoft.com/office/powerpoint/2010/main" val="314012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FEAD-9432-C354-766C-57561828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Objects and 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86AF-A6A1-24EE-045C-20BC5A74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object-oriented languages like JavaScript, we are able to combine data and functionality into higher order types, which both contain data and allow us to work with that data. </a:t>
            </a:r>
          </a:p>
          <a:p>
            <a:r>
              <a:rPr lang="en-US" dirty="0"/>
              <a:t>In other words, we can pass data around in a program, and all the functionality that works on that data travels with it.</a:t>
            </a:r>
          </a:p>
          <a:p>
            <a:r>
              <a:rPr lang="en-US" dirty="0"/>
              <a:t>JavaScript also allows us to work with strings, but because JavaScript is an object-oriented language, a JavaScript String is an Object with various properties and methods we can use for working with text.</a:t>
            </a:r>
          </a:p>
        </p:txBody>
      </p:sp>
    </p:spTree>
    <p:extLst>
      <p:ext uri="{BB962C8B-B14F-4D97-AF65-F5344CB8AC3E}">
        <p14:creationId xmlns:p14="http://schemas.microsoft.com/office/powerpoint/2010/main" val="572927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60A1-A43D-04E0-4CD0-4F1945ED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Strings! Imp..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032C-A6EB-1A75-E234-EE7150F7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8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Here are a few examples of how you can declare a String in JavaScript</a:t>
            </a:r>
          </a:p>
          <a:p>
            <a:pPr marL="0" indent="0">
              <a:buNone/>
            </a:pPr>
            <a:r>
              <a:rPr lang="en-US" dirty="0"/>
              <a:t>// JavaScript String Literals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s = 'some text';  // single-quotes</a:t>
            </a:r>
          </a:p>
          <a:p>
            <a:r>
              <a:rPr lang="en-US" dirty="0"/>
              <a:t>let s1 = "some text"; // double-quotes</a:t>
            </a:r>
          </a:p>
          <a:p>
            <a:r>
              <a:rPr lang="en-US" dirty="0"/>
              <a:t>let s2 = `some text`; // template literal using back-ticks</a:t>
            </a:r>
          </a:p>
          <a:p>
            <a:r>
              <a:rPr lang="en-US" dirty="0"/>
              <a:t>let </a:t>
            </a:r>
            <a:r>
              <a:rPr lang="en-US" dirty="0" err="1"/>
              <a:t>unicode</a:t>
            </a:r>
            <a:r>
              <a:rPr lang="en-US" dirty="0"/>
              <a:t> = "</a:t>
            </a:r>
            <a:r>
              <a:rPr lang="ja-JP" altLang="en-US" dirty="0"/>
              <a:t>中文 </a:t>
            </a:r>
            <a:r>
              <a:rPr lang="en-US" dirty="0" err="1"/>
              <a:t>español</a:t>
            </a:r>
            <a:r>
              <a:rPr lang="en-US" dirty="0"/>
              <a:t> Deutsch English </a:t>
            </a:r>
            <a:r>
              <a:rPr lang="hi-IN" dirty="0"/>
              <a:t>देवनागरी </a:t>
            </a:r>
            <a:r>
              <a:rPr lang="ar-AE" dirty="0"/>
              <a:t>العربية </a:t>
            </a:r>
            <a:r>
              <a:rPr lang="en-US" dirty="0" err="1"/>
              <a:t>português</a:t>
            </a:r>
            <a:r>
              <a:rPr lang="en-US" dirty="0"/>
              <a:t> </a:t>
            </a:r>
            <a:r>
              <a:rPr lang="as-IN" dirty="0"/>
              <a:t>বাংলা </a:t>
            </a:r>
            <a:r>
              <a:rPr lang="az-Cyrl-AZ" dirty="0"/>
              <a:t>русский </a:t>
            </a:r>
            <a:r>
              <a:rPr lang="ja-JP" altLang="en-US" dirty="0"/>
              <a:t>日本語 </a:t>
            </a:r>
            <a:r>
              <a:rPr lang="pa-IN" dirty="0"/>
              <a:t>ਪੰਜਾਬੀ </a:t>
            </a:r>
            <a:r>
              <a:rPr lang="ko-KR" altLang="en-US" dirty="0"/>
              <a:t>한국어 </a:t>
            </a:r>
            <a:r>
              <a:rPr lang="ta-IN" dirty="0"/>
              <a:t>தமிழ் </a:t>
            </a:r>
            <a:r>
              <a:rPr lang="he-IL" dirty="0"/>
              <a:t>עברית" // </a:t>
            </a:r>
            <a:r>
              <a:rPr lang="en-US" dirty="0"/>
              <a:t>non-ASCII characters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//JavaScript String Constructor: `new String()` creates a new instance of a String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let s3 = new String("Some Text");</a:t>
            </a:r>
          </a:p>
          <a:p>
            <a:r>
              <a:rPr lang="en-US" dirty="0"/>
              <a:t>let s4 = new String('Some Text'); </a:t>
            </a:r>
          </a:p>
        </p:txBody>
      </p:sp>
    </p:spTree>
    <p:extLst>
      <p:ext uri="{BB962C8B-B14F-4D97-AF65-F5344CB8AC3E}">
        <p14:creationId xmlns:p14="http://schemas.microsoft.com/office/powerpoint/2010/main" val="281664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BAC-D16E-D2F9-3EEE-11641420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7CA4-9165-814E-8A85-B17F0734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s.length</a:t>
            </a:r>
            <a:r>
              <a:rPr lang="en-US" dirty="0"/>
              <a:t> - will tell us the length of the string (UTF-16 code units)</a:t>
            </a:r>
          </a:p>
          <a:p>
            <a:r>
              <a:rPr lang="en-US" dirty="0" err="1"/>
              <a:t>s.charAt</a:t>
            </a:r>
            <a:r>
              <a:rPr lang="en-US" dirty="0"/>
              <a:t>(1) - returns the character at the given position (UTF-16 code unit). We can also use s[1] and use an index notation to get a particular character from the string.</a:t>
            </a:r>
          </a:p>
          <a:p>
            <a:r>
              <a:rPr lang="en-US" dirty="0" err="1"/>
              <a:t>s.concat</a:t>
            </a:r>
            <a:r>
              <a:rPr lang="en-US" dirty="0"/>
              <a:t>() - returns a new string created by concatenating the original with the given arguments.</a:t>
            </a:r>
          </a:p>
          <a:p>
            <a:r>
              <a:rPr lang="en-US" dirty="0" err="1"/>
              <a:t>s.padStart</a:t>
            </a:r>
            <a:r>
              <a:rPr lang="en-US" dirty="0"/>
              <a:t>(2, '0) - returns a new string padded with the given substring until the length meets the minimum length given. See also </a:t>
            </a:r>
            <a:r>
              <a:rPr lang="en-US" dirty="0" err="1"/>
              <a:t>s.padEnd</a:t>
            </a:r>
            <a:r>
              <a:rPr lang="en-US" dirty="0"/>
              <a:t>().</a:t>
            </a:r>
          </a:p>
          <a:p>
            <a:r>
              <a:rPr lang="en-US" dirty="0" err="1"/>
              <a:t>s.includes</a:t>
            </a:r>
            <a:r>
              <a:rPr lang="en-US" dirty="0"/>
              <a:t>("</a:t>
            </a:r>
            <a:r>
              <a:rPr lang="en-US" dirty="0" err="1"/>
              <a:t>tex</a:t>
            </a:r>
            <a:r>
              <a:rPr lang="en-US" dirty="0"/>
              <a:t>") - returns true if the search string is found within the string, otherwise false if not found.</a:t>
            </a:r>
          </a:p>
          <a:p>
            <a:r>
              <a:rPr lang="en-US" dirty="0" err="1"/>
              <a:t>s.startsWith</a:t>
            </a:r>
            <a:r>
              <a:rPr lang="en-US" dirty="0"/>
              <a:t>("some") - returns true if the string starts with the given substring, otherwise false.</a:t>
            </a:r>
          </a:p>
          <a:p>
            <a:r>
              <a:rPr lang="en-US" dirty="0" err="1"/>
              <a:t>s.endsWith</a:t>
            </a:r>
            <a:r>
              <a:rPr lang="en-US" dirty="0"/>
              <a:t>("text") - returns true if the string ends with the given substring, otherwise false.</a:t>
            </a:r>
          </a:p>
          <a:p>
            <a:r>
              <a:rPr lang="en-US" dirty="0" err="1"/>
              <a:t>s.indexOf</a:t>
            </a:r>
            <a:r>
              <a:rPr lang="en-US" dirty="0"/>
              <a:t>("t") - returns the first index position of the given substring within s, or -1 if the substring is not found within s. See also </a:t>
            </a:r>
            <a:r>
              <a:rPr lang="en-US" dirty="0" err="1"/>
              <a:t>s.lastIndexOf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055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2121-C167-B107-4638-2F021C70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E586-3A10-6D11-8E29-8A1CB207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4480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s.match</a:t>
            </a:r>
            <a:r>
              <a:rPr lang="en-US" dirty="0"/>
              <a:t>(regex) - tries to match a regular expression against the string, returning the matches. See discussion of </a:t>
            </a:r>
            <a:r>
              <a:rPr lang="en-US" dirty="0" err="1"/>
              <a:t>RegExp</a:t>
            </a:r>
            <a:r>
              <a:rPr lang="en-US" dirty="0"/>
              <a:t> below.</a:t>
            </a:r>
          </a:p>
          <a:p>
            <a:r>
              <a:rPr lang="en-US" dirty="0" err="1"/>
              <a:t>s.replace</a:t>
            </a:r>
            <a:r>
              <a:rPr lang="en-US" dirty="0"/>
              <a:t>(regex, "replacement") - returns a new string with the first occurrence of a matched </a:t>
            </a:r>
            <a:r>
              <a:rPr lang="en-US" dirty="0" err="1"/>
              <a:t>RegExp</a:t>
            </a:r>
            <a:r>
              <a:rPr lang="en-US" dirty="0"/>
              <a:t> replaced by the replacement text. See also </a:t>
            </a:r>
            <a:r>
              <a:rPr lang="en-US" dirty="0" err="1"/>
              <a:t>s.replaceAll</a:t>
            </a:r>
            <a:r>
              <a:rPr lang="en-US" dirty="0"/>
              <a:t>(), which replaces all occurrences.</a:t>
            </a:r>
          </a:p>
          <a:p>
            <a:r>
              <a:rPr lang="en-US" dirty="0" err="1"/>
              <a:t>s.slice</a:t>
            </a:r>
            <a:r>
              <a:rPr lang="en-US" dirty="0"/>
              <a:t>(2, 3) - returns a new string extracted (sliced) from within the original string. A beginning index and (optional) end index mark the position of the slice.</a:t>
            </a:r>
          </a:p>
          <a:p>
            <a:r>
              <a:rPr lang="en-US" dirty="0" err="1"/>
              <a:t>s.split</a:t>
            </a:r>
            <a:r>
              <a:rPr lang="en-US" dirty="0"/>
              <a:t>() - returns an Array (see discussion below) of substrings by splitting the original string based on the given separator (String or </a:t>
            </a:r>
            <a:r>
              <a:rPr lang="en-US" dirty="0" err="1"/>
              <a:t>RegExp</a:t>
            </a:r>
            <a:r>
              <a:rPr lang="en-US" dirty="0"/>
              <a:t>).</a:t>
            </a:r>
          </a:p>
          <a:p>
            <a:r>
              <a:rPr lang="en-US" dirty="0" err="1"/>
              <a:t>s.toLowerCase</a:t>
            </a:r>
            <a:r>
              <a:rPr lang="en-US" dirty="0"/>
              <a:t>() - returns a new string with all characters converted to lower case.</a:t>
            </a:r>
          </a:p>
          <a:p>
            <a:r>
              <a:rPr lang="en-US" dirty="0" err="1"/>
              <a:t>s.toUpperCase</a:t>
            </a:r>
            <a:r>
              <a:rPr lang="en-US" dirty="0"/>
              <a:t>() - returns a new string with all characters converted to upper case.</a:t>
            </a:r>
          </a:p>
          <a:p>
            <a:r>
              <a:rPr lang="en-US" dirty="0" err="1"/>
              <a:t>s.trim</a:t>
            </a:r>
            <a:r>
              <a:rPr lang="en-US" dirty="0"/>
              <a:t>() - returns a new string with leading and trailing whitespace removed.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3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3DB8-1DF1-1F58-3E13-34F24426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B964-6320-6310-F910-40409126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Object with various properties and methods we can use for working with lists in JavaScript.</a:t>
            </a:r>
          </a:p>
          <a:p>
            <a:r>
              <a:rPr lang="en-US" dirty="0"/>
              <a:t>Declaring JavaScript Arrays</a:t>
            </a:r>
          </a:p>
          <a:p>
            <a:pPr lvl="1"/>
            <a:r>
              <a:rPr lang="en-US" dirty="0"/>
              <a:t>Like creating a String, we can create an Array in JavaScript using either a literal or the Array constructor function: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new Array(1, 2, 3); // array constructor</a:t>
            </a:r>
          </a:p>
          <a:p>
            <a:pPr lvl="1"/>
            <a:r>
              <a:rPr lang="en-US" dirty="0"/>
              <a:t>let arr2 = [1, 2, 3]; // array literal</a:t>
            </a:r>
          </a:p>
        </p:txBody>
      </p:sp>
    </p:spTree>
    <p:extLst>
      <p:ext uri="{BB962C8B-B14F-4D97-AF65-F5344CB8AC3E}">
        <p14:creationId xmlns:p14="http://schemas.microsoft.com/office/powerpoint/2010/main" val="232851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EFFE-4E69-AD69-CD5E-362A88AB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40DC-57C6-E030-CDA2-D6B0BC88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&amp; </a:t>
            </a:r>
            <a:r>
              <a:rPr lang="en-US" dirty="0" err="1"/>
              <a:t>Destructure</a:t>
            </a:r>
            <a:r>
              <a:rPr lang="en-US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815674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B6C8-6FF6-912F-27CA-1175F6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E0B3-9F67-416B-1A6C-0E6CDE87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push()</a:t>
            </a:r>
          </a:p>
          <a:p>
            <a:r>
              <a:rPr lang="en-US" dirty="0"/>
              <a:t>pop()</a:t>
            </a:r>
          </a:p>
          <a:p>
            <a:r>
              <a:rPr lang="en-US" dirty="0" err="1"/>
              <a:t>arr.concat</a:t>
            </a:r>
            <a:r>
              <a:rPr lang="en-US" dirty="0"/>
              <a:t>([4, 5], 6) - returns a new array with the original array joined together with other arrays or values provided.</a:t>
            </a:r>
          </a:p>
          <a:p>
            <a:r>
              <a:rPr lang="en-US" dirty="0" err="1"/>
              <a:t>arr.includes</a:t>
            </a:r>
            <a:r>
              <a:rPr lang="en-US" dirty="0"/>
              <a:t>(element) - returns true if the array includes the given element, otherwise false.</a:t>
            </a:r>
          </a:p>
          <a:p>
            <a:r>
              <a:rPr lang="en-US" dirty="0" err="1"/>
              <a:t>arr.indexOf</a:t>
            </a:r>
            <a:r>
              <a:rPr lang="en-US" dirty="0"/>
              <a:t>(element) - returns the index of the given element in the array, if it exists, otherwise -1 (meaning not found).</a:t>
            </a:r>
          </a:p>
          <a:p>
            <a:r>
              <a:rPr lang="en-US" dirty="0" err="1"/>
              <a:t>arr.join</a:t>
            </a:r>
            <a:r>
              <a:rPr lang="en-US" dirty="0"/>
              <a:t>("\n") - returns a string created by joining (concatenating) all elements in the array with the given delimiter (String).</a:t>
            </a:r>
          </a:p>
        </p:txBody>
      </p:sp>
    </p:spTree>
    <p:extLst>
      <p:ext uri="{BB962C8B-B14F-4D97-AF65-F5344CB8AC3E}">
        <p14:creationId xmlns:p14="http://schemas.microsoft.com/office/powerpoint/2010/main" val="104717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CDDA-E83C-E054-8512-E685F85B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069A-04FC-640E-91D6-906D01EB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emptyParamList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singleParam</a:t>
            </a:r>
            <a:r>
              <a:rPr lang="en-US" dirty="0"/>
              <a:t>(</a:t>
            </a:r>
            <a:r>
              <a:rPr lang="en-US" dirty="0" err="1"/>
              <a:t>oneParameter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multipleParams</a:t>
            </a:r>
            <a:r>
              <a:rPr lang="en-US" dirty="0"/>
              <a:t>(one, two, three, four)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1753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6E1E-9172-3756-3C8E-5E6122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iterating across the elements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1EAED-F013-C45D-5CAF-77C1FD8A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let list = [1, 2, 3, 4];</a:t>
            </a:r>
          </a:p>
          <a:p>
            <a:pPr marL="0" indent="0">
              <a:buNone/>
            </a:pPr>
            <a:r>
              <a:rPr lang="en-US" dirty="0"/>
              <a:t>// Create a new Array that adds 3 to every item in list, using a for-loop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let element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element += 3;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76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02BA-DB30-C268-7CC6-9D3C80D7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 same code using the Array’s </a:t>
            </a:r>
            <a:r>
              <a:rPr lang="en-US" dirty="0" err="1"/>
              <a:t>forEach</a:t>
            </a:r>
            <a:r>
              <a:rPr lang="en-US" dirty="0"/>
              <a:t>() method: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5667-A0C0-FD8B-56C9-5EEB8B8E4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[];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list.forEach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listCopy.push</a:t>
            </a:r>
            <a:r>
              <a:rPr lang="en-US" dirty="0"/>
              <a:t>(element + 3);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53012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96DB-02F8-EB7A-7814-F8E4F5CA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method – the most powerful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14CC5-2E70-2D89-F505-E4AB9202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listCopy</a:t>
            </a:r>
            <a:r>
              <a:rPr lang="en-US" dirty="0"/>
              <a:t> = </a:t>
            </a:r>
            <a:r>
              <a:rPr lang="en-US" dirty="0" err="1"/>
              <a:t>list.map</a:t>
            </a:r>
            <a:r>
              <a:rPr lang="en-US" dirty="0"/>
              <a:t>(function(element) {</a:t>
            </a:r>
          </a:p>
          <a:p>
            <a:pPr marL="0" indent="0">
              <a:buNone/>
            </a:pPr>
            <a:r>
              <a:rPr lang="en-US" dirty="0"/>
              <a:t>    return element + 3;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3667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A4B8-18FD-63E6-3D76-719926C2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some of the Array methods you should work on learning: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32A4-2ECF-39E9-5795-126B8CBD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arr.forEach</a:t>
            </a:r>
            <a:r>
              <a:rPr lang="en-US" dirty="0"/>
              <a:t>() - calls the provided function on each element in the array.</a:t>
            </a:r>
          </a:p>
          <a:p>
            <a:r>
              <a:rPr lang="en-US" dirty="0" err="1"/>
              <a:t>arr.map</a:t>
            </a:r>
            <a:r>
              <a:rPr lang="en-US" dirty="0"/>
              <a:t>() - creates and returns a new array constructed by calling the provided function on each element of the original array.</a:t>
            </a:r>
          </a:p>
          <a:p>
            <a:r>
              <a:rPr lang="en-US" dirty="0" err="1"/>
              <a:t>arr.find</a:t>
            </a:r>
            <a:r>
              <a:rPr lang="en-US" dirty="0"/>
              <a:t>() - finds and returns an element from the array which matches a condition you define. See also </a:t>
            </a:r>
            <a:r>
              <a:rPr lang="en-US" dirty="0" err="1"/>
              <a:t>arr.findLast</a:t>
            </a:r>
            <a:r>
              <a:rPr lang="en-US" dirty="0"/>
              <a:t>(), </a:t>
            </a:r>
            <a:r>
              <a:rPr lang="en-US" dirty="0" err="1"/>
              <a:t>arr.findIndex</a:t>
            </a:r>
            <a:r>
              <a:rPr lang="en-US" dirty="0"/>
              <a:t>(), and </a:t>
            </a:r>
            <a:r>
              <a:rPr lang="en-US" dirty="0" err="1"/>
              <a:t>arr.findLastIndex</a:t>
            </a:r>
            <a:r>
              <a:rPr lang="en-US" dirty="0"/>
              <a:t>(), which all work in similar ways.</a:t>
            </a:r>
          </a:p>
          <a:p>
            <a:r>
              <a:rPr lang="en-US" dirty="0" err="1"/>
              <a:t>arr.filter</a:t>
            </a:r>
            <a:r>
              <a:rPr lang="en-US" dirty="0"/>
              <a:t>() - creates and returns a new array containing only those elements that match a condition you define in your function.</a:t>
            </a:r>
          </a:p>
          <a:p>
            <a:r>
              <a:rPr lang="en-US" dirty="0" err="1"/>
              <a:t>arr.every</a:t>
            </a:r>
            <a:r>
              <a:rPr lang="en-US" dirty="0"/>
              <a:t>() - returns true if all of the elements in the array meet a condition you define in your function.</a:t>
            </a:r>
          </a:p>
        </p:txBody>
      </p:sp>
    </p:spTree>
    <p:extLst>
      <p:ext uri="{BB962C8B-B14F-4D97-AF65-F5344CB8AC3E}">
        <p14:creationId xmlns:p14="http://schemas.microsoft.com/office/powerpoint/2010/main" val="574649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65B1-92AA-DCB0-48CC-99DB0BF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6BD7-4011-B2B3-C434-2B1B167E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9681-E57F-EB50-97DA-C507DE7F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4606" cy="1325563"/>
          </a:xfrm>
        </p:spPr>
        <p:txBody>
          <a:bodyPr/>
          <a:lstStyle/>
          <a:p>
            <a:r>
              <a:rPr lang="en-US" dirty="0"/>
              <a:t>Interesting fact about parameters – Only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D2819-B48D-D54D-9E43-9678D6E7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can accept any number of arguments when it is called, including none. This would break in many other languages, but not JavaScript:</a:t>
            </a:r>
          </a:p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console.log(a);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logs "correct"</a:t>
            </a:r>
          </a:p>
          <a:p>
            <a:pPr marL="0" indent="0">
              <a:buNone/>
            </a:pPr>
            <a:r>
              <a:rPr lang="en-US" dirty="0"/>
              <a:t>log("also", "correct");  // logs "also"</a:t>
            </a:r>
          </a:p>
          <a:p>
            <a:pPr marL="0" indent="0">
              <a:buNone/>
            </a:pPr>
            <a:r>
              <a:rPr lang="en-US" dirty="0"/>
              <a:t>log();                   // logs undefined</a:t>
            </a:r>
          </a:p>
        </p:txBody>
      </p:sp>
    </p:spTree>
    <p:extLst>
      <p:ext uri="{BB962C8B-B14F-4D97-AF65-F5344CB8AC3E}">
        <p14:creationId xmlns:p14="http://schemas.microsoft.com/office/powerpoint/2010/main" val="286440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FD5-0C9B-62F3-1088-D249B907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“arguments”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1C34-C3B5-FE62-A1BF-F9539033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Because we can invoke a function with any number of arguments, we have to write our functions carefully, and test things before we make assumptions. How can we deal with a caller sending 2 vs. 10 values to our function?</a:t>
            </a:r>
          </a:p>
          <a:p>
            <a:endParaRPr lang="en-US" dirty="0"/>
          </a:p>
          <a:p>
            <a:r>
              <a:rPr lang="en-US" dirty="0"/>
              <a:t>The answer is “arguments” Object!</a:t>
            </a:r>
          </a:p>
          <a:p>
            <a:pPr marL="0" indent="0">
              <a:buNone/>
            </a:pPr>
            <a:r>
              <a:rPr lang="en-US" dirty="0"/>
              <a:t>	Every function has an implicit arguments variable available to 	it, which is an array-like object containing all the arguments 	passed to the function. We can use </a:t>
            </a:r>
            <a:r>
              <a:rPr lang="en-US" dirty="0" err="1"/>
              <a:t>arguments.length</a:t>
            </a:r>
            <a:r>
              <a:rPr lang="en-US" dirty="0"/>
              <a:t> to obtain 	the actual number of arguments passed to the function at 	runtime, and use array index notation (e.g., arguments[0]) to 	access an argument:</a:t>
            </a:r>
          </a:p>
        </p:txBody>
      </p:sp>
    </p:spTree>
    <p:extLst>
      <p:ext uri="{BB962C8B-B14F-4D97-AF65-F5344CB8AC3E}">
        <p14:creationId xmlns:p14="http://schemas.microsoft.com/office/powerpoint/2010/main" val="412567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BB1B-9BE3-9593-A60F-2638472D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8DB5-81FA-AB54-BA4E-1C75A318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log(a) {</a:t>
            </a:r>
          </a:p>
          <a:p>
            <a:pPr marL="0" indent="0">
              <a:buNone/>
            </a:pPr>
            <a:r>
              <a:rPr lang="en-US" dirty="0"/>
              <a:t>    console.log(</a:t>
            </a:r>
            <a:r>
              <a:rPr lang="en-US" dirty="0" err="1"/>
              <a:t>arguments.length</a:t>
            </a:r>
            <a:r>
              <a:rPr lang="en-US" dirty="0"/>
              <a:t>, a, arguments[0]);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log("correct");          // 1, "correct", "correct"</a:t>
            </a:r>
          </a:p>
          <a:p>
            <a:pPr marL="0" indent="0">
              <a:buNone/>
            </a:pPr>
            <a:r>
              <a:rPr lang="en-US" dirty="0"/>
              <a:t>log("also", "correct");  // 2, "also", "also"</a:t>
            </a:r>
          </a:p>
          <a:p>
            <a:pPr marL="0" indent="0">
              <a:buNone/>
            </a:pPr>
            <a:r>
              <a:rPr lang="en-US" dirty="0"/>
              <a:t>log();                   // 0, undefined, undefined</a:t>
            </a:r>
          </a:p>
        </p:txBody>
      </p:sp>
    </p:spTree>
    <p:extLst>
      <p:ext uri="{BB962C8B-B14F-4D97-AF65-F5344CB8AC3E}">
        <p14:creationId xmlns:p14="http://schemas.microsoft.com/office/powerpoint/2010/main" val="7328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C444-AEC4-3702-576B-48FF0CB8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example! Interesting! Isn't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FFA7-9E93-CC82-7E1C-256C7D09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function sum() {</a:t>
            </a:r>
          </a:p>
          <a:p>
            <a:pPr marL="0" indent="0">
              <a:buNone/>
            </a:pPr>
            <a:r>
              <a:rPr lang="en-US" dirty="0"/>
              <a:t>    const count = </a:t>
            </a:r>
            <a:r>
              <a:rPr lang="en-US" dirty="0" err="1"/>
              <a:t>arguments.length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count;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arguments[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sum(1);          // 1</a:t>
            </a:r>
          </a:p>
          <a:p>
            <a:pPr marL="0" indent="0">
              <a:buNone/>
            </a:pPr>
            <a:r>
              <a:rPr lang="en-US" dirty="0"/>
              <a:t>sum(1, 2);       // 3</a:t>
            </a:r>
          </a:p>
          <a:p>
            <a:pPr marL="0" indent="0">
              <a:buNone/>
            </a:pPr>
            <a:r>
              <a:rPr lang="en-US" dirty="0"/>
              <a:t>sum(1, 2, 3, 4); // 10</a:t>
            </a:r>
          </a:p>
        </p:txBody>
      </p:sp>
    </p:spTree>
    <p:extLst>
      <p:ext uri="{BB962C8B-B14F-4D97-AF65-F5344CB8AC3E}">
        <p14:creationId xmlns:p14="http://schemas.microsoft.com/office/powerpoint/2010/main" val="110247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84F-9B34-2286-FE91-2CB7D730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operator! “…”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0D03-E8E2-E28B-270B-33235AB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JavaScript also supports naming the “rest” of the parameters passed to a function.</a:t>
            </a:r>
          </a:p>
          <a:p>
            <a:endParaRPr lang="en-US" dirty="0"/>
          </a:p>
          <a:p>
            <a:r>
              <a:rPr lang="en-US" dirty="0"/>
              <a:t>These Rest Parameters allow us to specify that all final arguments to a function, no matter how many, should be available to the function as a named Array.</a:t>
            </a:r>
          </a:p>
        </p:txBody>
      </p:sp>
    </p:spTree>
    <p:extLst>
      <p:ext uri="{BB962C8B-B14F-4D97-AF65-F5344CB8AC3E}">
        <p14:creationId xmlns:p14="http://schemas.microsoft.com/office/powerpoint/2010/main" val="147867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7701-3FBD-45BA-C936-B580C44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example.. Improved!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4711-9FFD-4C57-4C4C-0AE25CE1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sum(...numbers) {</a:t>
            </a:r>
          </a:p>
          <a:p>
            <a:pPr marL="0" indent="0">
              <a:buNone/>
            </a:pPr>
            <a:r>
              <a:rPr lang="en-US" dirty="0"/>
              <a:t>    let total = 0;</a:t>
            </a:r>
          </a:p>
          <a:p>
            <a:pPr marL="0" indent="0">
              <a:buNone/>
            </a:pPr>
            <a:r>
              <a:rPr lang="en-US" dirty="0"/>
              <a:t>    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numbers.length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total += numbers[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total;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2259</Words>
  <Application>Microsoft Office PowerPoint</Application>
  <PresentationFormat>Widescreen</PresentationFormat>
  <Paragraphs>231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Wingdings</vt:lpstr>
      <vt:lpstr>Office Theme</vt:lpstr>
      <vt:lpstr>Week 3 </vt:lpstr>
      <vt:lpstr>Agenda!</vt:lpstr>
      <vt:lpstr>Parameters and arguments</vt:lpstr>
      <vt:lpstr>Interesting fact about parameters – Only here </vt:lpstr>
      <vt:lpstr>The “arguments” object</vt:lpstr>
      <vt:lpstr>Example here…</vt:lpstr>
      <vt:lpstr>Another example! Interesting! Isn't it?</vt:lpstr>
      <vt:lpstr>Rest operator! “…”</vt:lpstr>
      <vt:lpstr>Previous example.. Improved!</vt:lpstr>
      <vt:lpstr>Dealing with Optional and Missing Parameters</vt:lpstr>
      <vt:lpstr>Another version! Like it??</vt:lpstr>
      <vt:lpstr>Further shorted </vt:lpstr>
      <vt:lpstr>Almost same is the story with return!</vt:lpstr>
      <vt:lpstr>Predefined functions!</vt:lpstr>
      <vt:lpstr>Scope – var &amp; let &amp; const</vt:lpstr>
      <vt:lpstr>var</vt:lpstr>
      <vt:lpstr>Hoisting</vt:lpstr>
      <vt:lpstr>At run time</vt:lpstr>
      <vt:lpstr>Also, if we forget to declare a local variable?</vt:lpstr>
      <vt:lpstr>Important fact here!</vt:lpstr>
      <vt:lpstr>Demo here..</vt:lpstr>
      <vt:lpstr>So let and const solve the problem of confusions..</vt:lpstr>
      <vt:lpstr>Introduction to Objects and Object-Oriented Programming</vt:lpstr>
      <vt:lpstr>JavaScript Strings! Imp..</vt:lpstr>
      <vt:lpstr>String Properties and Methods</vt:lpstr>
      <vt:lpstr>PowerPoint Presentation</vt:lpstr>
      <vt:lpstr>JavaScript Arrays</vt:lpstr>
      <vt:lpstr>Accessing Array elements</vt:lpstr>
      <vt:lpstr>Array properties and Methods</vt:lpstr>
      <vt:lpstr>Methods for iterating across the elements in an Array</vt:lpstr>
      <vt:lpstr>Now the same code using the Array’s forEach() method:</vt:lpstr>
      <vt:lpstr>map() method – the most powerful one</vt:lpstr>
      <vt:lpstr>Here are some of the Array methods you should work on learning: </vt:lpstr>
      <vt:lpstr>Regular Expressions!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87</cp:revision>
  <dcterms:created xsi:type="dcterms:W3CDTF">2024-09-09T03:21:42Z</dcterms:created>
  <dcterms:modified xsi:type="dcterms:W3CDTF">2024-09-18T16:17:06Z</dcterms:modified>
</cp:coreProperties>
</file>