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7" r:id="rId2"/>
    <p:sldId id="263" r:id="rId3"/>
    <p:sldId id="261" r:id="rId4"/>
    <p:sldId id="265" r:id="rId5"/>
    <p:sldId id="266" r:id="rId6"/>
    <p:sldId id="267" r:id="rId7"/>
    <p:sldId id="281" r:id="rId8"/>
    <p:sldId id="282" r:id="rId9"/>
    <p:sldId id="283" r:id="rId10"/>
    <p:sldId id="284" r:id="rId11"/>
    <p:sldId id="285" r:id="rId12"/>
    <p:sldId id="272" r:id="rId13"/>
    <p:sldId id="273" r:id="rId14"/>
    <p:sldId id="274" r:id="rId15"/>
    <p:sldId id="275" r:id="rId16"/>
    <p:sldId id="276" r:id="rId17"/>
    <p:sldId id="286" r:id="rId18"/>
    <p:sldId id="277" r:id="rId19"/>
    <p:sldId id="296" r:id="rId20"/>
    <p:sldId id="297" r:id="rId21"/>
    <p:sldId id="278" r:id="rId22"/>
    <p:sldId id="279" r:id="rId23"/>
    <p:sldId id="280" r:id="rId24"/>
    <p:sldId id="301" r:id="rId25"/>
    <p:sldId id="302" r:id="rId26"/>
    <p:sldId id="304" r:id="rId27"/>
    <p:sldId id="303" r:id="rId28"/>
    <p:sldId id="335" r:id="rId29"/>
    <p:sldId id="336" r:id="rId30"/>
    <p:sldId id="321" r:id="rId31"/>
    <p:sldId id="322" r:id="rId32"/>
    <p:sldId id="323" r:id="rId33"/>
    <p:sldId id="306" r:id="rId34"/>
    <p:sldId id="307" r:id="rId35"/>
    <p:sldId id="308" r:id="rId36"/>
    <p:sldId id="312" r:id="rId37"/>
    <p:sldId id="313" r:id="rId38"/>
    <p:sldId id="310" r:id="rId39"/>
    <p:sldId id="315" r:id="rId40"/>
    <p:sldId id="316" r:id="rId41"/>
    <p:sldId id="317" r:id="rId42"/>
    <p:sldId id="319" r:id="rId43"/>
    <p:sldId id="320" r:id="rId44"/>
    <p:sldId id="337" r:id="rId45"/>
    <p:sldId id="338" r:id="rId46"/>
    <p:sldId id="339" r:id="rId47"/>
    <p:sldId id="340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3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插入节点</a:t>
            </a:r>
            <a:r>
              <a:rPr lang="en-US" altLang="zh-CN"/>
              <a:t>step1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栈实现四则运算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数字栈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*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-</a:t>
            </a:r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</a:t>
              </a: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</a:t>
              </a:r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6-4-2-1-0-3</a:t>
              </a:r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6-4-2-1-0-3-8</a:t>
              </a:r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Lv1</a:t>
            </a:r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Lv2</a:t>
            </a:r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Lv3</a:t>
            </a:r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lstStyle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树依次插入{6,4,8,2,7,9,1,3,10,0}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(1/3)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</a:t>
            </a:r>
            <a:r>
              <a:rPr lang="zh-CN" altLang="en-US" sz="2800"/>
              <a:t>后序遍历到节点</a:t>
            </a:r>
            <a:r>
              <a:rPr lang="en-US" altLang="zh-CN" sz="2800"/>
              <a:t>0</a:t>
            </a:r>
            <a:r>
              <a:rPr lang="zh-CN" altLang="en-US" sz="2800"/>
              <a:t>没有子树，</a:t>
            </a:r>
            <a:r>
              <a:rPr lang="en-US" altLang="zh-CN" sz="2800"/>
              <a:t>visited[0]=TRUE,</a:t>
            </a:r>
            <a:r>
              <a:rPr lang="zh-CN" altLang="en-US" sz="2800"/>
              <a:t>发现</a:t>
            </a:r>
            <a:r>
              <a:rPr lang="en-US" altLang="zh-CN" sz="2800"/>
              <a:t>3</a:t>
            </a:r>
            <a:r>
              <a:rPr lang="zh-CN" altLang="en-US" sz="2800"/>
              <a:t>未访问</a:t>
            </a:r>
            <a:r>
              <a:rPr lang="en-US" altLang="zh-CN" sz="2800"/>
              <a:t>,</a:t>
            </a:r>
            <a:r>
              <a:rPr lang="zh-CN" altLang="en-US" sz="2800"/>
              <a:t>暂不处理</a:t>
            </a:r>
            <a:r>
              <a:rPr lang="en-US" altLang="zh-CN" sz="2800"/>
              <a:t>.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/>
              <a:t>1.</a:t>
            </a:r>
            <a:r>
              <a:rPr lang="zh-CN" altLang="en-US" sz="2800"/>
              <a:t>初始化不相交集</a:t>
            </a:r>
            <a:r>
              <a:rPr lang="en-US" altLang="zh-CN" sz="2800"/>
              <a:t>lca[],</a:t>
            </a:r>
            <a:r>
              <a:rPr lang="zh-CN" altLang="en-US" sz="2800"/>
              <a:t>令</a:t>
            </a:r>
            <a:r>
              <a:rPr lang="en-US" altLang="zh-CN" sz="2800"/>
              <a:t>ancestors[i] = i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10</a:t>
                </a: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(2/3)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</a:t>
            </a:r>
            <a:r>
              <a:rPr lang="zh-CN" altLang="en-US" sz="2800"/>
              <a:t>以此回溯到</a:t>
            </a:r>
            <a:r>
              <a:rPr lang="en-US" altLang="zh-CN" sz="2800"/>
              <a:t>2</a:t>
            </a:r>
            <a:r>
              <a:rPr lang="zh-CN" altLang="en-US" sz="2800"/>
              <a:t>节点</a:t>
            </a:r>
            <a:r>
              <a:rPr lang="en-US" altLang="zh-CN" sz="2800"/>
              <a:t>,</a:t>
            </a:r>
            <a:r>
              <a:rPr lang="zh-CN" altLang="en-US" sz="2800"/>
              <a:t>执行合并操作</a:t>
            </a:r>
            <a:r>
              <a:rPr lang="en-US" altLang="zh-CN" sz="2800"/>
              <a:t>union(ancestors[], 2,1):</a:t>
            </a:r>
          </a:p>
          <a:p>
            <a:r>
              <a:rPr lang="zh-CN" altLang="en-US" sz="2800"/>
              <a:t>令</a:t>
            </a:r>
            <a:r>
              <a:rPr lang="en-US" altLang="zh-CN" sz="2800"/>
              <a:t>1</a:t>
            </a:r>
            <a:r>
              <a:rPr lang="zh-CN" altLang="en-US" sz="2800"/>
              <a:t>与</a:t>
            </a:r>
            <a:r>
              <a:rPr lang="en-US" altLang="zh-CN" sz="2800"/>
              <a:t>2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</a:p>
          <a:p>
            <a:r>
              <a:rPr lang="zh-CN" altLang="en-US" sz="2800"/>
              <a:t>此时</a:t>
            </a:r>
            <a:r>
              <a:rPr lang="en-US" altLang="zh-CN" sz="2800">
                <a:solidFill>
                  <a:srgbClr val="FF0000"/>
                </a:solidFill>
              </a:rPr>
              <a:t>0,1,2</a:t>
            </a:r>
            <a:r>
              <a:rPr lang="zh-CN" altLang="en-US" sz="2800">
                <a:solidFill>
                  <a:srgbClr val="FF0000"/>
                </a:solidFill>
              </a:rPr>
              <a:t>同属于</a:t>
            </a:r>
            <a:r>
              <a:rPr lang="zh-CN" altLang="en-US" sz="2800"/>
              <a:t>名为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/>
              <a:t>的集合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3.</a:t>
            </a:r>
            <a:r>
              <a:rPr lang="zh-CN" altLang="en-US" sz="2800"/>
              <a:t>回溯至节点</a:t>
            </a:r>
            <a:r>
              <a:rPr lang="en-US" altLang="zh-CN" sz="2800"/>
              <a:t>1,</a:t>
            </a:r>
            <a:r>
              <a:rPr lang="zh-CN" altLang="en-US" sz="2800"/>
              <a:t>执行合并操作</a:t>
            </a:r>
          </a:p>
          <a:p>
            <a:pPr algn="l"/>
            <a:r>
              <a:rPr lang="en-US" altLang="zh-CN" sz="2800"/>
              <a:t>union(ancestors[], 1, 0):</a:t>
            </a:r>
          </a:p>
          <a:p>
            <a:pPr algn="l"/>
            <a:r>
              <a:rPr lang="zh-CN" altLang="en-US" sz="2800"/>
              <a:t>令</a:t>
            </a:r>
            <a:r>
              <a:rPr lang="en-US" altLang="zh-CN" sz="2800"/>
              <a:t>0</a:t>
            </a:r>
            <a:r>
              <a:rPr lang="zh-CN" altLang="en-US" sz="2800"/>
              <a:t>与</a:t>
            </a:r>
            <a:r>
              <a:rPr lang="en-US" altLang="zh-CN" sz="2800"/>
              <a:t>1</a:t>
            </a:r>
            <a:r>
              <a:rPr lang="zh-CN" altLang="en-US" sz="2800"/>
              <a:t>合并为同一个集合</a:t>
            </a:r>
            <a:r>
              <a:rPr lang="en-US" altLang="zh-CN" sz="2800"/>
              <a:t>,</a:t>
            </a:r>
          </a:p>
          <a:p>
            <a:pPr algn="l"/>
            <a:r>
              <a:rPr lang="zh-CN" altLang="en-US" sz="2800"/>
              <a:t>且集合名为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/>
              <a:t>Tarjan </a:t>
            </a:r>
            <a:r>
              <a:rPr lang="zh-CN" altLang="en-US"/>
              <a:t>求</a:t>
            </a:r>
            <a:r>
              <a:rPr lang="en-US" altLang="zh-CN"/>
              <a:t>LCA(0,3)   (3/3)</a:t>
            </a:r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5.</a:t>
            </a:r>
            <a:r>
              <a:rPr lang="zh-CN" altLang="en-US" sz="2800"/>
              <a:t>访问</a:t>
            </a:r>
            <a:r>
              <a:rPr lang="en-US" altLang="zh-CN" sz="2800"/>
              <a:t>2</a:t>
            </a:r>
            <a:r>
              <a:rPr lang="zh-CN" altLang="en-US" sz="2800"/>
              <a:t>的右子树</a:t>
            </a:r>
            <a:r>
              <a:rPr lang="en-US" altLang="zh-CN" sz="2800"/>
              <a:t>-&gt;</a:t>
            </a:r>
            <a:r>
              <a:rPr lang="zh-CN" altLang="en-US" sz="2800"/>
              <a:t>节点</a:t>
            </a:r>
            <a:r>
              <a:rPr lang="en-US" altLang="zh-CN" sz="2800"/>
              <a:t>3,</a:t>
            </a:r>
            <a:r>
              <a:rPr lang="en-US" altLang="zh-CN" sz="2800">
                <a:sym typeface="+mn-ea"/>
              </a:rPr>
              <a:t>visited[3]=TRUE</a:t>
            </a:r>
          </a:p>
          <a:p>
            <a:pPr algn="l"/>
            <a:r>
              <a:rPr lang="zh-CN" altLang="en-US" sz="2800">
                <a:sym typeface="+mn-ea"/>
              </a:rPr>
              <a:t>此时发现配对节点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已经被访问过</a:t>
            </a:r>
            <a:r>
              <a:rPr lang="en-US" altLang="zh-CN" sz="2800">
                <a:sym typeface="+mn-ea"/>
              </a:rPr>
              <a:t>,</a:t>
            </a:r>
          </a:p>
          <a:p>
            <a:pPr algn="l"/>
            <a:r>
              <a:rPr lang="en-US" altLang="zh-CN" sz="2800">
                <a:sym typeface="+mn-ea"/>
              </a:rPr>
              <a:t>LCA(0,3)=find(ancestors[], 0):</a:t>
            </a:r>
          </a:p>
          <a:p>
            <a:pPr algn="l"/>
            <a:r>
              <a:rPr lang="zh-CN" altLang="en-US" sz="2800">
                <a:sym typeface="+mn-ea"/>
              </a:rPr>
              <a:t>即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与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的最小公共祖先此时等于</a:t>
            </a:r>
            <a:r>
              <a:rPr lang="en-US" altLang="zh-CN" sz="2800">
                <a:sym typeface="+mn-ea"/>
              </a:rPr>
              <a:t>0</a:t>
            </a:r>
            <a:r>
              <a:rPr lang="zh-CN" altLang="en-US" sz="2800">
                <a:sym typeface="+mn-ea"/>
              </a:rPr>
              <a:t>所属</a:t>
            </a:r>
          </a:p>
          <a:p>
            <a:pPr algn="l"/>
            <a:r>
              <a:rPr lang="zh-CN" altLang="en-US" sz="2800">
                <a:sym typeface="+mn-ea"/>
              </a:rPr>
              <a:t>集合的名字</a:t>
            </a:r>
            <a:r>
              <a:rPr lang="en-US" altLang="zh-CN" sz="2800">
                <a:sym typeface="+mn-ea"/>
              </a:rPr>
              <a:t>--&gt;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80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/>
                    <a:t>10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拓扑排序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无权最短路径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0</a:t>
                  </a: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4157980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7030A0"/>
                </a:solidFill>
              </a:rPr>
              <a:t>dis[0] = 0     prev[0] = 0</a:t>
            </a:r>
          </a:p>
          <a:p>
            <a:r>
              <a:rPr lang="en-US" altLang="zh-CN"/>
              <a:t>dis[1] = M    prev[1] = ?</a:t>
            </a:r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>
                <a:sym typeface="+mn-ea"/>
              </a:rPr>
              <a:t>dis[3] = M    prev[3] = ?</a:t>
            </a:r>
            <a:endParaRPr lang="en-US" altLang="zh-CN"/>
          </a:p>
          <a:p>
            <a:r>
              <a:rPr lang="en-US" altLang="zh-CN">
                <a:sym typeface="+mn-ea"/>
              </a:rPr>
              <a:t>dis[4] = M    prev[4] = ?</a:t>
            </a:r>
          </a:p>
          <a:p>
            <a:r>
              <a:rPr lang="en-US" altLang="zh-CN">
                <a:sym typeface="+mn-ea"/>
              </a:rPr>
              <a:t>dis[5] = M    prev[5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  <p:sp>
        <p:nvSpPr>
          <p:cNvPr id="214" name="文本框 213"/>
          <p:cNvSpPr txBox="1"/>
          <p:nvPr/>
        </p:nvSpPr>
        <p:spPr>
          <a:xfrm>
            <a:off x="4307840" y="429260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 prev[0] = 0</a:t>
            </a:r>
          </a:p>
          <a:p>
            <a:r>
              <a:rPr lang="en-US" altLang="zh-CN"/>
              <a:t>dis[1] = 2     prev[1] = 0</a:t>
            </a:r>
          </a:p>
          <a:p>
            <a:r>
              <a:rPr lang="en-US" altLang="zh-CN">
                <a:sym typeface="+mn-ea"/>
              </a:rPr>
              <a:t>dis[2] = M    prev[2] = ?</a:t>
            </a:r>
            <a:endParaRPr lang="en-US" altLang="zh-CN"/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dis[3] = 1     prev[3] = 0</a:t>
            </a:r>
          </a:p>
          <a:p>
            <a:r>
              <a:rPr lang="en-US" altLang="zh-CN">
                <a:sym typeface="+mn-ea"/>
              </a:rPr>
              <a:t>dis[4] = M    prev[4] = ?</a:t>
            </a:r>
          </a:p>
          <a:p>
            <a:r>
              <a:rPr lang="en-US" altLang="zh-CN">
                <a:sym typeface="+mn-ea"/>
              </a:rPr>
              <a:t>dis[5] = M    prev[5] = ?</a:t>
            </a:r>
            <a:endParaRPr lang="en-US" altLang="zh-CN"/>
          </a:p>
          <a:p>
            <a:r>
              <a:rPr lang="en-US" altLang="zh-CN">
                <a:sym typeface="+mn-ea"/>
              </a:rPr>
              <a:t>dis[6] = M    prev[6] = ?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4481195" y="153098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>
                <a:solidFill>
                  <a:srgbClr val="7030A0"/>
                </a:solidFill>
              </a:rPr>
              <a:t>dis[1] = 2    prev[1] = 0</a:t>
            </a:r>
          </a:p>
          <a:p>
            <a:r>
              <a:rPr lang="en-US" altLang="zh-CN">
                <a:sym typeface="+mn-ea"/>
              </a:rPr>
              <a:t>dis[2] = 3    prev[2] = 3</a:t>
            </a:r>
            <a:endParaRPr lang="en-US" altLang="zh-CN"/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>
                <a:sym typeface="+mn-ea"/>
              </a:rPr>
              <a:t>dis[4] = 3    prev[4] = 3</a:t>
            </a: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251460" y="3996055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4481195" y="45116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>
                <a:sym typeface="+mn-ea"/>
              </a:rPr>
              <a:t>dis[4] = 3    prev[4] = 3</a:t>
            </a:r>
          </a:p>
          <a:p>
            <a:r>
              <a:rPr lang="en-US" altLang="zh-CN">
                <a:sym typeface="+mn-ea"/>
              </a:rPr>
              <a:t>dis[5] = 9    prev[5] = 3</a:t>
            </a:r>
            <a:endParaRPr lang="en-US" altLang="zh-CN"/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(2/4)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4481830" y="1527175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dis[4] = 3    prev[4] = 3</a:t>
            </a: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>
                <a:sym typeface="+mn-ea"/>
              </a:rPr>
              <a:t>dis[6] = 5    prev[6] = 3</a:t>
            </a:r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501015" y="392049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481830" y="42887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dis[6] = 5    prev[6] = 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819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rgbClr val="7030A0"/>
                      </a:solidFill>
                    </a:rPr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4210050" y="1469390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dis[0] = 0    prev[0] = 0</a:t>
            </a:r>
          </a:p>
          <a:p>
            <a:r>
              <a:rPr lang="en-US" altLang="zh-CN" b="1"/>
              <a:t>dis[1] = 2    prev[1]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dis[3] = 1    prev[3] = 0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b="1">
                <a:solidFill>
                  <a:srgbClr val="7030A0"/>
                </a:solidFill>
                <a:sym typeface="+mn-ea"/>
              </a:rPr>
              <a:t>dis[5] = 6    prev[5] = 6</a:t>
            </a: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dis[6] = 5    prev[6] = 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  <a:r>
              <a:rPr lang="en-US" altLang="zh-CN" sz="2400" b="1"/>
              <a:t>(0</a:t>
            </a:r>
            <a:r>
              <a:rPr lang="zh-CN" altLang="en-US" sz="2400" b="1"/>
              <a:t>不使用</a:t>
            </a:r>
            <a:r>
              <a:rPr lang="en-US" altLang="zh-CN" sz="2400" b="1"/>
              <a:t>)</a:t>
            </a:r>
          </a:p>
          <a:p>
            <a:r>
              <a:rPr lang="en-US" altLang="zh-CN" sz="2400"/>
              <a:t>find(1) = 1</a:t>
            </a:r>
            <a:br>
              <a:rPr lang="en-US" altLang="zh-CN" sz="2400"/>
            </a:br>
            <a:r>
              <a:rPr lang="en-US" altLang="zh-CN" sz="2400"/>
              <a:t>...</a:t>
            </a:r>
          </a:p>
          <a:p>
            <a:r>
              <a:rPr lang="en-US" altLang="zh-CN" sz="2400"/>
              <a:t>find(8) = 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Union(S,5,6)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0)</a:t>
            </a:r>
            <a:br>
              <a:rPr lang="en-US" altLang="zh-CN" sz="2400"/>
            </a:br>
            <a:r>
              <a:rPr lang="en-US" altLang="zh-CN" sz="2400"/>
              <a:t>find(6) = 5</a:t>
            </a:r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16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23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Union(S,7,8)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不等于</a:t>
            </a:r>
            <a:r>
              <a:rPr lang="en-US" altLang="zh-CN" sz="2400">
                <a:solidFill>
                  <a:srgbClr val="FF0000"/>
                </a:solidFill>
              </a:rPr>
              <a:t>0)</a:t>
            </a:r>
          </a:p>
          <a:p>
            <a:r>
              <a:rPr lang="en-US" altLang="zh-CN" sz="2400"/>
              <a:t>find(8) = 7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</a:p>
          <a:p>
            <a:r>
              <a:rPr lang="en-US" altLang="zh-CN" sz="2400" b="1"/>
              <a:t>find(7) = 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</a:p>
          <a:p>
            <a:r>
              <a:rPr lang="en-US" altLang="zh-CN" sz="2400"/>
              <a:t>find(0) = -1</a:t>
            </a:r>
            <a:br>
              <a:rPr lang="en-US" altLang="zh-CN" sz="2400"/>
            </a:br>
            <a:r>
              <a:rPr lang="en-US" altLang="zh-CN" sz="2400"/>
              <a:t>...</a:t>
            </a:r>
          </a:p>
          <a:p>
            <a:r>
              <a:rPr lang="en-US" altLang="zh-CN" sz="2400"/>
              <a:t>find(7) = -1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br>
              <a:rPr lang="en-US" altLang="zh-CN" sz="2400"/>
            </a:br>
            <a:r>
              <a:rPr lang="en-US" altLang="zh-CN" sz="2400"/>
              <a:t>find(5) = 4</a:t>
            </a:r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</a:p>
          <a:p>
            <a:r>
              <a:rPr lang="en-US" altLang="zh-CN" sz="2400"/>
              <a:t>find(6) = 4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find(7)-&gt;</a:t>
            </a:r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\AppData\Local\Temp\msohtmlclip1\02\clip_image002.png">
            <a:extLst>
              <a:ext uri="{FF2B5EF4-FFF2-40B4-BE49-F238E27FC236}">
                <a16:creationId xmlns:a16="http://schemas.microsoft.com/office/drawing/2014/main" id="{396E3D7C-A004-4FEF-9E80-CBC7125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351713"/>
            <a:ext cx="3555648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\AppData\Local\Temp\msohtmlclip1\02\clip_image003.png">
            <a:extLst>
              <a:ext uri="{FF2B5EF4-FFF2-40B4-BE49-F238E27FC236}">
                <a16:creationId xmlns:a16="http://schemas.microsoft.com/office/drawing/2014/main" id="{C7192B98-EF7F-4977-AF59-BA62F1B7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4205562"/>
            <a:ext cx="5414645" cy="2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о &#10;о &#10;о &#10;о &#10;о &#10;о &#10;о &#10;о &#10;о &#10;Г[Н1 ">
            <a:extLst>
              <a:ext uri="{FF2B5EF4-FFF2-40B4-BE49-F238E27FC236}">
                <a16:creationId xmlns:a16="http://schemas.microsoft.com/office/drawing/2014/main" id="{2D585E1C-B2A5-44FC-A5F5-FE05EB20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247813"/>
            <a:ext cx="2155881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8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302AC1-24BB-4022-9C65-6DB3B18B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9" y="1254578"/>
            <a:ext cx="3353943" cy="2174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8EF85-101C-4F80-9058-F60B7620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92" y="1254578"/>
            <a:ext cx="3720193" cy="21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9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计算机生成了可选文字:&#10;讠 冂 亡 g(int a [ ], &#10;nt n ） &#10;for ． （ 讠 冂 亡 &#10;9 &#10;1 &#10;D ">
            <a:extLst>
              <a:ext uri="{FF2B5EF4-FFF2-40B4-BE49-F238E27FC236}">
                <a16:creationId xmlns:a16="http://schemas.microsoft.com/office/drawing/2014/main" id="{C2396F27-60B9-4CA3-84D2-25218A48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7" y="1461054"/>
            <a:ext cx="4362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0E430-A855-4B78-BEF3-42E86A29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07" y="1461054"/>
            <a:ext cx="4272041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8ECDAD3-0834-483B-9303-0FB651259B1A}"/>
              </a:ext>
            </a:extLst>
          </p:cNvPr>
          <p:cNvGrpSpPr/>
          <p:nvPr/>
        </p:nvGrpSpPr>
        <p:grpSpPr>
          <a:xfrm>
            <a:off x="491490" y="1947545"/>
            <a:ext cx="3978275" cy="542290"/>
            <a:chOff x="2662" y="3067"/>
            <a:chExt cx="6265" cy="8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CDFB3-1203-4F2D-838A-3B21F5DDA2DE}"/>
                </a:ext>
              </a:extLst>
            </p:cNvPr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9A3EC9-015D-41A8-AA59-2D963EDC1280}"/>
                </a:ext>
              </a:extLst>
            </p:cNvPr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24BCD2-B356-4B07-86BF-F093EC8D69FA}"/>
                </a:ext>
              </a:extLst>
            </p:cNvPr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ABEB9F-5094-4343-929D-EF8A4EF4CF96}"/>
                </a:ext>
              </a:extLst>
            </p:cNvPr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22CD65-9F8A-46D1-8A3D-015D9E69F373}"/>
                </a:ext>
              </a:extLst>
            </p:cNvPr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AC6E-42F7-4875-841B-6B4560E95C64}"/>
                </a:ext>
              </a:extLst>
            </p:cNvPr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9BBA3D6-FAF3-4AB9-837B-0CD5DB29D306}"/>
              </a:ext>
            </a:extLst>
          </p:cNvPr>
          <p:cNvSpPr/>
          <p:nvPr/>
        </p:nvSpPr>
        <p:spPr>
          <a:xfrm rot="5400000">
            <a:off x="1977400" y="-89525"/>
            <a:ext cx="438130" cy="3409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806EAE-C865-4248-8D42-0F202D4CACE4}"/>
              </a:ext>
            </a:extLst>
          </p:cNvPr>
          <p:cNvSpPr txBox="1"/>
          <p:nvPr/>
        </p:nvSpPr>
        <p:spPr>
          <a:xfrm>
            <a:off x="1811019" y="934720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Ci-1 = e</a:t>
            </a:r>
            <a:endParaRPr lang="zh-CN" altLang="en-US" sz="2400" b="1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14AE416-E249-4171-8D7F-80A104A76B58}"/>
              </a:ext>
            </a:extLst>
          </p:cNvPr>
          <p:cNvSpPr/>
          <p:nvPr/>
        </p:nvSpPr>
        <p:spPr>
          <a:xfrm rot="16200000">
            <a:off x="2261562" y="832792"/>
            <a:ext cx="438130" cy="3978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AC5DE8-6FAF-49D5-9263-D4A072CAA058}"/>
              </a:ext>
            </a:extLst>
          </p:cNvPr>
          <p:cNvSpPr txBox="1"/>
          <p:nvPr/>
        </p:nvSpPr>
        <p:spPr>
          <a:xfrm>
            <a:off x="4752183" y="1575434"/>
            <a:ext cx="504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</a:t>
            </a:r>
            <a:r>
              <a:rPr lang="zh-CN" altLang="en-US" sz="2400" b="1" dirty="0"/>
              <a:t>的结果仍旧保存至</a:t>
            </a:r>
            <a:r>
              <a:rPr lang="en-US" altLang="zh-CN" sz="2400" b="1" dirty="0"/>
              <a:t>e</a:t>
            </a:r>
          </a:p>
          <a:p>
            <a:r>
              <a:rPr lang="en-US" altLang="zh-CN" sz="2400" b="1" dirty="0"/>
              <a:t>e</a:t>
            </a:r>
            <a:r>
              <a:rPr lang="zh-CN" altLang="en-US" sz="2400" b="1" dirty="0"/>
              <a:t>表示目前为止最长连续子数组和</a:t>
            </a:r>
            <a:endParaRPr lang="en-US" altLang="zh-CN" sz="2400" b="1"/>
          </a:p>
          <a:p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7A31CD-9039-49A4-BF4D-8AEB7DBAD50C}"/>
              </a:ext>
            </a:extLst>
          </p:cNvPr>
          <p:cNvSpPr txBox="1"/>
          <p:nvPr/>
        </p:nvSpPr>
        <p:spPr>
          <a:xfrm>
            <a:off x="1489551" y="3040995"/>
            <a:ext cx="596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 = e + a[i]  (e &lt; 0)</a:t>
            </a:r>
          </a:p>
          <a:p>
            <a:r>
              <a:rPr lang="en-US" altLang="zh-CN" sz="2400" b="1" dirty="0"/>
              <a:t>Ci = a[i]        (e &gt; 0)</a:t>
            </a:r>
          </a:p>
        </p:txBody>
      </p:sp>
    </p:spTree>
    <p:extLst>
      <p:ext uri="{BB962C8B-B14F-4D97-AF65-F5344CB8AC3E}">
        <p14:creationId xmlns:p14="http://schemas.microsoft.com/office/powerpoint/2010/main" val="66640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初始化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</a:p>
                <a:p>
                  <a:r>
                    <a:rPr lang="zh-CN" altLang="en-US"/>
                    <a:t>判断【队列满】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0</a:t>
                  </a:r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用链表实现栈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2377</Words>
  <Application>Microsoft Office PowerPoint</Application>
  <PresentationFormat>宽屏</PresentationFormat>
  <Paragraphs>965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3" baseType="lpstr">
      <vt:lpstr>MS PGothic</vt:lpstr>
      <vt:lpstr>宋体</vt:lpstr>
      <vt:lpstr>Arial</vt:lpstr>
      <vt:lpstr>Calibri</vt:lpstr>
      <vt:lpstr>Calibri Light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栈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插入节点step1</dc:title>
  <dc:creator>yan du</dc:creator>
  <cp:lastModifiedBy>yan du</cp:lastModifiedBy>
  <cp:revision>440</cp:revision>
  <dcterms:created xsi:type="dcterms:W3CDTF">2015-05-05T08:02:00Z</dcterms:created>
  <dcterms:modified xsi:type="dcterms:W3CDTF">2018-01-21T12:07:46Z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