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7" r:id="rId3"/>
    <p:sldId id="263" r:id="rId4"/>
    <p:sldId id="261" r:id="rId5"/>
    <p:sldId id="265" r:id="rId6"/>
    <p:sldId id="266" r:id="rId7"/>
    <p:sldId id="267" r:id="rId8"/>
    <p:sldId id="281" r:id="rId9"/>
    <p:sldId id="282" r:id="rId10"/>
    <p:sldId id="283" r:id="rId11"/>
    <p:sldId id="284" r:id="rId12"/>
    <p:sldId id="285" r:id="rId13"/>
    <p:sldId id="272" r:id="rId14"/>
    <p:sldId id="273" r:id="rId15"/>
    <p:sldId id="274" r:id="rId16"/>
    <p:sldId id="275" r:id="rId17"/>
    <p:sldId id="276" r:id="rId18"/>
    <p:sldId id="286" r:id="rId19"/>
    <p:sldId id="277" r:id="rId20"/>
    <p:sldId id="296" r:id="rId21"/>
    <p:sldId id="297" r:id="rId22"/>
    <p:sldId id="278" r:id="rId23"/>
    <p:sldId id="279" r:id="rId24"/>
    <p:sldId id="280" r:id="rId26"/>
    <p:sldId id="301" r:id="rId27"/>
    <p:sldId id="302" r:id="rId28"/>
    <p:sldId id="304" r:id="rId29"/>
    <p:sldId id="303" r:id="rId30"/>
    <p:sldId id="306" r:id="rId31"/>
    <p:sldId id="307" r:id="rId32"/>
    <p:sldId id="308" r:id="rId33"/>
    <p:sldId id="312" r:id="rId34"/>
    <p:sldId id="313" r:id="rId35"/>
    <p:sldId id="310" r:id="rId36"/>
    <p:sldId id="315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A02"/>
    <a:srgbClr val="FF5B99"/>
    <a:srgbClr val="FF3399"/>
    <a:srgbClr val="FFBCFF"/>
    <a:srgbClr val="FF99FF"/>
    <a:srgbClr val="F7A200"/>
    <a:srgbClr val="F6A200"/>
    <a:srgbClr val="3ACC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插入节点</a:t>
            </a:r>
            <a:r>
              <a:rPr lang="en-US" altLang="zh-CN"/>
              <a:t>step1</a:t>
            </a:r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1186180" y="260159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8648700" y="601853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1650" y="3782695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843915" y="3380740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041140" y="3843655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16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33" name="直接箭头连接符 32"/>
          <p:cNvCxnSpPr>
            <a:endCxn id="27" idx="0"/>
          </p:cNvCxnSpPr>
          <p:nvPr/>
        </p:nvCxnSpPr>
        <p:spPr>
          <a:xfrm>
            <a:off x="3242945" y="2999740"/>
            <a:ext cx="1826895" cy="843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5906770" y="495744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37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6237605" y="4300220"/>
            <a:ext cx="888365" cy="6743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8" idx="2"/>
          </p:cNvCxnSpPr>
          <p:nvPr/>
        </p:nvCxnSpPr>
        <p:spPr>
          <a:xfrm flipH="1" flipV="1">
            <a:off x="2214880" y="3380740"/>
            <a:ext cx="1826260" cy="8394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27" idx="2"/>
          </p:cNvCxnSpPr>
          <p:nvPr/>
        </p:nvCxnSpPr>
        <p:spPr>
          <a:xfrm flipH="1" flipV="1">
            <a:off x="5069840" y="4622800"/>
            <a:ext cx="836930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7963535" y="5459730"/>
            <a:ext cx="1086485" cy="558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714875" y="190246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tmp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125970" y="2036445"/>
            <a:ext cx="4195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插入新的节点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 sz="2400">
                <a:solidFill>
                  <a:srgbClr val="FF0000"/>
                </a:solidFill>
              </a:rPr>
              <a:t>step1</a:t>
            </a:r>
            <a:r>
              <a:rPr lang="zh-CN" altLang="en-US" sz="2400">
                <a:solidFill>
                  <a:srgbClr val="FF0000"/>
                </a:solidFill>
              </a:rPr>
              <a:t>：将</a:t>
            </a:r>
            <a:r>
              <a:rPr lang="en-US" altLang="zh-CN" sz="2400">
                <a:solidFill>
                  <a:srgbClr val="FF0000"/>
                </a:solidFill>
              </a:rPr>
              <a:t>tmp</a:t>
            </a:r>
            <a:r>
              <a:rPr lang="zh-CN" altLang="en-US" sz="2400">
                <a:solidFill>
                  <a:srgbClr val="FF0000"/>
                </a:solidFill>
              </a:rPr>
              <a:t>节点与</a:t>
            </a:r>
            <a:r>
              <a:rPr lang="en-US" altLang="zh-CN" sz="2400">
                <a:solidFill>
                  <a:srgbClr val="FF0000"/>
                </a:solidFill>
              </a:rPr>
              <a:t>head</a:t>
            </a:r>
            <a:r>
              <a:rPr lang="zh-CN" altLang="en-US" sz="2400">
                <a:solidFill>
                  <a:srgbClr val="FF0000"/>
                </a:solidFill>
              </a:rPr>
              <a:t>和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head-&gt;next</a:t>
            </a:r>
            <a:r>
              <a:rPr lang="zh-CN" altLang="en-US" sz="2400">
                <a:solidFill>
                  <a:srgbClr val="FF0000"/>
                </a:solidFill>
              </a:rPr>
              <a:t>链接起来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00B050"/>
                </a:solidFill>
              </a:rPr>
              <a:t>1.tmp-&gt;next = head-&gt;next</a:t>
            </a:r>
            <a:endParaRPr lang="en-US" altLang="zh-CN" sz="2400">
              <a:solidFill>
                <a:srgbClr val="00B050"/>
              </a:solidFill>
            </a:endParaRPr>
          </a:p>
          <a:p>
            <a:r>
              <a:rPr lang="en-US" altLang="zh-CN" sz="2400">
                <a:solidFill>
                  <a:srgbClr val="7030A0"/>
                </a:solidFill>
              </a:rPr>
              <a:t>2.tmp-&gt;prev = head</a:t>
            </a:r>
            <a:endParaRPr lang="en-US" altLang="zh-CN" sz="2400">
              <a:solidFill>
                <a:srgbClr val="7030A0"/>
              </a:solidFill>
            </a:endParaRPr>
          </a:p>
          <a:p>
            <a:endParaRPr lang="en-US" altLang="zh-CN" sz="2400"/>
          </a:p>
        </p:txBody>
      </p:sp>
      <p:cxnSp>
        <p:nvCxnSpPr>
          <p:cNvPr id="57" name="直接箭头连接符 56"/>
          <p:cNvCxnSpPr>
            <a:stCxn id="55" idx="2"/>
            <a:endCxn id="27" idx="0"/>
          </p:cNvCxnSpPr>
          <p:nvPr/>
        </p:nvCxnSpPr>
        <p:spPr>
          <a:xfrm flipH="1">
            <a:off x="5069840" y="2681605"/>
            <a:ext cx="1466215" cy="116205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4" idx="1"/>
            <a:endCxn id="8" idx="0"/>
          </p:cNvCxnSpPr>
          <p:nvPr/>
        </p:nvCxnSpPr>
        <p:spPr>
          <a:xfrm flipH="1">
            <a:off x="2214880" y="2279015"/>
            <a:ext cx="2499995" cy="3225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POP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4760" y="2073275"/>
            <a:ext cx="9093200" cy="34010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empty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6815" y="2173605"/>
            <a:ext cx="8905875" cy="31807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链表为空时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894205" y="261556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464435" y="3171825"/>
            <a:ext cx="244475" cy="4032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001520" y="34982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67330" y="4523105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3</a:t>
            </a:r>
            <a:endParaRPr lang="en-US" altLang="zh-CN" sz="3200" b="1"/>
          </a:p>
        </p:txBody>
      </p:sp>
      <p:sp>
        <p:nvSpPr>
          <p:cNvPr id="13" name="文本框 12"/>
          <p:cNvSpPr txBox="1"/>
          <p:nvPr/>
        </p:nvSpPr>
        <p:spPr>
          <a:xfrm>
            <a:off x="1097915" y="179895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6770" y="352742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50365" y="46335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>
            <a:stCxn id="13" idx="2"/>
            <a:endCxn id="19" idx="1"/>
          </p:cNvCxnSpPr>
          <p:nvPr/>
        </p:nvCxnSpPr>
        <p:spPr>
          <a:xfrm>
            <a:off x="1395730" y="2382520"/>
            <a:ext cx="498475" cy="4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9" idx="1"/>
          </p:cNvCxnSpPr>
          <p:nvPr/>
        </p:nvCxnSpPr>
        <p:spPr>
          <a:xfrm flipV="1">
            <a:off x="1097915" y="3759200"/>
            <a:ext cx="903605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12" idx="1"/>
          </p:cNvCxnSpPr>
          <p:nvPr/>
        </p:nvCxnSpPr>
        <p:spPr>
          <a:xfrm>
            <a:off x="2245360" y="4937760"/>
            <a:ext cx="521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20"/>
          <p:cNvSpPr/>
          <p:nvPr/>
        </p:nvSpPr>
        <p:spPr>
          <a:xfrm>
            <a:off x="4258945" y="2769235"/>
            <a:ext cx="2025650" cy="2099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38925" y="2540000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7200265" y="3113405"/>
            <a:ext cx="486410" cy="7905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489950" y="50984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200265" y="3903980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3</a:t>
            </a:r>
            <a:endParaRPr lang="en-US" altLang="zh-CN" sz="3200" b="1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8110220" y="4306570"/>
            <a:ext cx="819150" cy="7594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插入位置为链表中间时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11125" y="1691005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4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>
            <a:off x="4087495" y="4020185"/>
            <a:ext cx="161036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5916295" y="3766185"/>
            <a:ext cx="6038850" cy="1490217"/>
            <a:chOff x="3053" y="3515"/>
            <a:chExt cx="11181" cy="2942"/>
          </a:xfrm>
        </p:grpSpPr>
        <p:sp>
          <p:nvSpPr>
            <p:cNvPr id="22" name="矩形 2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23" name="矩形 2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24" name="矩形 2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6" name="直接箭头连接符 25"/>
            <p:cNvCxnSpPr>
              <a:stCxn id="25" idx="2"/>
              <a:endCxn id="2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2" idx="3"/>
              <a:endCxn id="2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0" name="直接箭头连接符 29"/>
            <p:cNvCxnSpPr>
              <a:stCxn id="24" idx="3"/>
              <a:endCxn id="2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8667115" y="5828030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4</a:t>
            </a:r>
            <a:endParaRPr lang="en-US" altLang="zh-CN" sz="3200" b="1"/>
          </a:p>
        </p:txBody>
      </p:sp>
      <p:sp>
        <p:nvSpPr>
          <p:cNvPr id="36" name="文本框 35"/>
          <p:cNvSpPr txBox="1"/>
          <p:nvPr/>
        </p:nvSpPr>
        <p:spPr>
          <a:xfrm>
            <a:off x="7354570" y="58654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37" name="直接箭头连接符 36"/>
          <p:cNvCxnSpPr>
            <a:stCxn id="36" idx="3"/>
            <a:endCxn id="31" idx="1"/>
          </p:cNvCxnSpPr>
          <p:nvPr/>
        </p:nvCxnSpPr>
        <p:spPr>
          <a:xfrm>
            <a:off x="7949565" y="6157595"/>
            <a:ext cx="717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3" idx="2"/>
            <a:endCxn id="31" idx="1"/>
          </p:cNvCxnSpPr>
          <p:nvPr/>
        </p:nvCxnSpPr>
        <p:spPr>
          <a:xfrm>
            <a:off x="8096885" y="5256530"/>
            <a:ext cx="570230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1" idx="3"/>
            <a:endCxn id="24" idx="2"/>
          </p:cNvCxnSpPr>
          <p:nvPr/>
        </p:nvCxnSpPr>
        <p:spPr>
          <a:xfrm flipV="1">
            <a:off x="9394190" y="5256530"/>
            <a:ext cx="498475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959485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79907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8096250" y="4354195"/>
            <a:ext cx="0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9892030" y="434530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3.</a:t>
            </a:r>
            <a:r>
              <a:rPr lang="zh-CN" altLang="en-US"/>
              <a:t>插入位置为链表末尾时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7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224780" y="4170680"/>
            <a:ext cx="6765824" cy="2119330"/>
            <a:chOff x="3053" y="3515"/>
            <a:chExt cx="12527" cy="4184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48" name="直接箭头连接符 47"/>
            <p:cNvCxnSpPr>
              <a:stCxn id="34" idx="2"/>
              <a:endCxn id="51" idx="1"/>
            </p:cNvCxnSpPr>
            <p:nvPr/>
          </p:nvCxnSpPr>
          <p:spPr>
            <a:xfrm>
              <a:off x="10415" y="6457"/>
              <a:ext cx="1748" cy="12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8903335" y="41706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872470" y="44107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0145395" y="596074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7</a:t>
            </a:r>
            <a:endParaRPr lang="en-US" altLang="zh-CN" sz="3200" b="1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10872470" y="5697855"/>
            <a:ext cx="327660" cy="5556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9" idx="2"/>
            <a:endCxn id="34" idx="0"/>
          </p:cNvCxnSpPr>
          <p:nvPr/>
        </p:nvCxnSpPr>
        <p:spPr>
          <a:xfrm>
            <a:off x="9201150" y="475424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47" idx="0"/>
          </p:cNvCxnSpPr>
          <p:nvPr/>
        </p:nvCxnSpPr>
        <p:spPr>
          <a:xfrm>
            <a:off x="11170285" y="4994275"/>
            <a:ext cx="26162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删除位置为链表</a:t>
            </a:r>
            <a:r>
              <a:rPr lang="en-US" altLang="zh-CN"/>
              <a:t>head</a:t>
            </a:r>
            <a:r>
              <a:rPr lang="zh-CN" altLang="en-US"/>
              <a:t>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1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81409" y="4076682"/>
            <a:ext cx="6609195" cy="1601148"/>
            <a:chOff x="3343" y="3441"/>
            <a:chExt cx="12237" cy="3161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919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/>
            <p:cNvCxnSpPr>
              <a:stCxn id="35" idx="2"/>
              <a:endCxn id="33" idx="0"/>
            </p:cNvCxnSpPr>
            <p:nvPr/>
          </p:nvCxnSpPr>
          <p:spPr>
            <a:xfrm>
              <a:off x="6955" y="4472"/>
              <a:ext cx="135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5471160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449445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52" name="直接箭头连接符 51"/>
          <p:cNvCxnSpPr>
            <a:stCxn id="34" idx="3"/>
            <a:endCxn id="47" idx="1"/>
          </p:cNvCxnSpPr>
          <p:nvPr/>
        </p:nvCxnSpPr>
        <p:spPr>
          <a:xfrm>
            <a:off x="9587865" y="5283835"/>
            <a:ext cx="1284605" cy="1333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32" idx="2"/>
          </p:cNvCxnSpPr>
          <p:nvPr/>
        </p:nvCxnSpPr>
        <p:spPr>
          <a:xfrm flipH="1" flipV="1">
            <a:off x="5768975" y="560451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1"/>
          </p:cNvCxnSpPr>
          <p:nvPr/>
        </p:nvCxnSpPr>
        <p:spPr>
          <a:xfrm flipH="1">
            <a:off x="3881120" y="6247130"/>
            <a:ext cx="568325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乘号 20"/>
          <p:cNvSpPr/>
          <p:nvPr/>
        </p:nvSpPr>
        <p:spPr>
          <a:xfrm>
            <a:off x="5768975" y="501904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990343" y="6247031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删除位置为其他节点时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5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92204" y="4202412"/>
            <a:ext cx="5566263" cy="2446044"/>
            <a:chOff x="3343" y="3441"/>
            <a:chExt cx="10306" cy="4829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10415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343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472"/>
              <a:ext cx="319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  <a:endCxn id="47" idx="1"/>
            </p:cNvCxnSpPr>
            <p:nvPr/>
          </p:nvCxnSpPr>
          <p:spPr>
            <a:xfrm>
              <a:off x="7806" y="5824"/>
              <a:ext cx="3773" cy="19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1579" y="7240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7207885" y="61264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914130" y="41440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H="1" flipV="1">
            <a:off x="7498080" y="567182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34" idx="0"/>
          </p:cNvCxnSpPr>
          <p:nvPr/>
        </p:nvCxnSpPr>
        <p:spPr>
          <a:xfrm>
            <a:off x="9211945" y="4727575"/>
            <a:ext cx="387350" cy="360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乘号 11"/>
          <p:cNvSpPr/>
          <p:nvPr/>
        </p:nvSpPr>
        <p:spPr>
          <a:xfrm>
            <a:off x="8914130" y="469265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栈实现四则运算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56945" y="1691640"/>
            <a:ext cx="31711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/>
              <a:t>1 </a:t>
            </a:r>
            <a:r>
              <a:rPr lang="en-US" altLang="zh-CN" sz="3200" b="1"/>
              <a:t>+ 4 *</a:t>
            </a:r>
            <a:r>
              <a:rPr lang="zh-CN" altLang="en-US" sz="3200" b="1"/>
              <a:t> 3 </a:t>
            </a:r>
            <a:r>
              <a:rPr lang="en-US" altLang="zh-CN" sz="3200" b="1"/>
              <a:t>/ 2 - 5</a:t>
            </a:r>
            <a:endParaRPr lang="zh-CN" altLang="en-US" sz="3200" b="1"/>
          </a:p>
        </p:txBody>
      </p:sp>
      <p:sp>
        <p:nvSpPr>
          <p:cNvPr id="9" name="矩形 8"/>
          <p:cNvSpPr/>
          <p:nvPr/>
        </p:nvSpPr>
        <p:spPr>
          <a:xfrm>
            <a:off x="5136515" y="16262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数字栈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7150" y="28822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13" name="右箭头 12"/>
          <p:cNvSpPr/>
          <p:nvPr/>
        </p:nvSpPr>
        <p:spPr>
          <a:xfrm>
            <a:off x="1561465" y="359981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30980" y="29521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3</a:t>
            </a:r>
            <a:endParaRPr lang="en-US" altLang="zh-CN" sz="3600"/>
          </a:p>
        </p:txBody>
      </p:sp>
      <p:sp>
        <p:nvSpPr>
          <p:cNvPr id="16" name="矩形 15"/>
          <p:cNvSpPr/>
          <p:nvPr/>
        </p:nvSpPr>
        <p:spPr>
          <a:xfrm>
            <a:off x="2092325" y="29724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4</a:t>
            </a:r>
            <a:endParaRPr lang="en-US" altLang="zh-CN" sz="3600"/>
          </a:p>
        </p:txBody>
      </p:sp>
      <p:sp>
        <p:nvSpPr>
          <p:cNvPr id="17" name="矩形 16"/>
          <p:cNvSpPr/>
          <p:nvPr/>
        </p:nvSpPr>
        <p:spPr>
          <a:xfrm>
            <a:off x="5975350" y="162560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运算符栈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5985" y="288226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19" name="矩形 18"/>
          <p:cNvSpPr/>
          <p:nvPr/>
        </p:nvSpPr>
        <p:spPr>
          <a:xfrm>
            <a:off x="2931160" y="36214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20" name="矩形 19"/>
          <p:cNvSpPr/>
          <p:nvPr/>
        </p:nvSpPr>
        <p:spPr>
          <a:xfrm>
            <a:off x="2931160" y="297243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*</a:t>
            </a:r>
            <a:endParaRPr lang="en-US" altLang="zh-CN" sz="3600"/>
          </a:p>
        </p:txBody>
      </p:sp>
      <p:sp>
        <p:nvSpPr>
          <p:cNvPr id="21" name="右箭头 20"/>
          <p:cNvSpPr/>
          <p:nvPr/>
        </p:nvSpPr>
        <p:spPr>
          <a:xfrm>
            <a:off x="3528060" y="428117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030980" y="421894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23" name="矩形 22"/>
          <p:cNvSpPr/>
          <p:nvPr/>
        </p:nvSpPr>
        <p:spPr>
          <a:xfrm>
            <a:off x="4128135" y="35998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4</a:t>
            </a:r>
            <a:endParaRPr lang="en-US" altLang="zh-CN" sz="3600"/>
          </a:p>
        </p:txBody>
      </p:sp>
      <p:sp>
        <p:nvSpPr>
          <p:cNvPr id="24" name="矩形 23"/>
          <p:cNvSpPr/>
          <p:nvPr/>
        </p:nvSpPr>
        <p:spPr>
          <a:xfrm>
            <a:off x="4869815" y="424878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25" name="矩形 24"/>
          <p:cNvSpPr/>
          <p:nvPr/>
        </p:nvSpPr>
        <p:spPr>
          <a:xfrm>
            <a:off x="4869815" y="35998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*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92325" y="36214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27" name="右箭头 26"/>
          <p:cNvSpPr/>
          <p:nvPr/>
        </p:nvSpPr>
        <p:spPr>
          <a:xfrm rot="5400000">
            <a:off x="4388485" y="488696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30980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12</a:t>
            </a:r>
            <a:endParaRPr lang="en-US" altLang="zh-CN" sz="3600"/>
          </a:p>
        </p:txBody>
      </p:sp>
      <p:sp>
        <p:nvSpPr>
          <p:cNvPr id="29" name="矩形 28"/>
          <p:cNvSpPr/>
          <p:nvPr/>
        </p:nvSpPr>
        <p:spPr>
          <a:xfrm>
            <a:off x="4869815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31" name="矩形 30"/>
          <p:cNvSpPr/>
          <p:nvPr/>
        </p:nvSpPr>
        <p:spPr>
          <a:xfrm>
            <a:off x="4030980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33" name="右箭头 32"/>
          <p:cNvSpPr/>
          <p:nvPr/>
        </p:nvSpPr>
        <p:spPr>
          <a:xfrm>
            <a:off x="5832475" y="586613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33539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12</a:t>
            </a:r>
            <a:endParaRPr lang="en-US" altLang="zh-CN" sz="3600"/>
          </a:p>
        </p:txBody>
      </p:sp>
      <p:sp>
        <p:nvSpPr>
          <p:cNvPr id="35" name="矩形 34"/>
          <p:cNvSpPr/>
          <p:nvPr/>
        </p:nvSpPr>
        <p:spPr>
          <a:xfrm>
            <a:off x="7174230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36" name="矩形 35"/>
          <p:cNvSpPr/>
          <p:nvPr/>
        </p:nvSpPr>
        <p:spPr>
          <a:xfrm>
            <a:off x="6335395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37" name="矩形 36"/>
          <p:cNvSpPr/>
          <p:nvPr/>
        </p:nvSpPr>
        <p:spPr>
          <a:xfrm>
            <a:off x="717423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/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33539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2</a:t>
            </a:r>
            <a:endParaRPr lang="en-US" altLang="zh-CN" sz="3600"/>
          </a:p>
        </p:txBody>
      </p:sp>
      <p:sp>
        <p:nvSpPr>
          <p:cNvPr id="39" name="右箭头 38"/>
          <p:cNvSpPr/>
          <p:nvPr/>
        </p:nvSpPr>
        <p:spPr>
          <a:xfrm rot="16200000">
            <a:off x="6964680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335395" y="28200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6</a:t>
            </a:r>
            <a:endParaRPr lang="en-US" altLang="zh-CN" sz="3600"/>
          </a:p>
        </p:txBody>
      </p:sp>
      <p:sp>
        <p:nvSpPr>
          <p:cNvPr id="41" name="矩形 40"/>
          <p:cNvSpPr/>
          <p:nvPr/>
        </p:nvSpPr>
        <p:spPr>
          <a:xfrm>
            <a:off x="7174230" y="34690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42" name="矩形 41"/>
          <p:cNvSpPr/>
          <p:nvPr/>
        </p:nvSpPr>
        <p:spPr>
          <a:xfrm>
            <a:off x="6335395" y="34690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43" name="右箭头 42"/>
          <p:cNvSpPr/>
          <p:nvPr/>
        </p:nvSpPr>
        <p:spPr>
          <a:xfrm>
            <a:off x="7828915" y="279844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442325" y="279844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6</a:t>
            </a:r>
            <a:endParaRPr lang="en-US" altLang="zh-CN" sz="3600"/>
          </a:p>
        </p:txBody>
      </p:sp>
      <p:sp>
        <p:nvSpPr>
          <p:cNvPr id="45" name="矩形 44"/>
          <p:cNvSpPr/>
          <p:nvPr/>
        </p:nvSpPr>
        <p:spPr>
          <a:xfrm>
            <a:off x="9281160" y="34474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46" name="矩形 45"/>
          <p:cNvSpPr/>
          <p:nvPr/>
        </p:nvSpPr>
        <p:spPr>
          <a:xfrm>
            <a:off x="8442325" y="34474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47" name="矩形 46"/>
          <p:cNvSpPr/>
          <p:nvPr/>
        </p:nvSpPr>
        <p:spPr>
          <a:xfrm>
            <a:off x="9281160" y="279844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-</a:t>
            </a:r>
            <a:endParaRPr lang="en-US" altLang="zh-CN" sz="3600"/>
          </a:p>
        </p:txBody>
      </p:sp>
      <p:sp>
        <p:nvSpPr>
          <p:cNvPr id="48" name="矩形 47"/>
          <p:cNvSpPr/>
          <p:nvPr/>
        </p:nvSpPr>
        <p:spPr>
          <a:xfrm>
            <a:off x="8442325" y="21710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5</a:t>
            </a:r>
            <a:endParaRPr lang="en-US" altLang="zh-CN" sz="3600"/>
          </a:p>
        </p:txBody>
      </p:sp>
      <p:sp>
        <p:nvSpPr>
          <p:cNvPr id="50" name="右箭头 49"/>
          <p:cNvSpPr/>
          <p:nvPr/>
        </p:nvSpPr>
        <p:spPr>
          <a:xfrm rot="5400000">
            <a:off x="9043035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44232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52" name="矩形 51"/>
          <p:cNvSpPr/>
          <p:nvPr/>
        </p:nvSpPr>
        <p:spPr>
          <a:xfrm>
            <a:off x="928116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53" name="矩形 52"/>
          <p:cNvSpPr/>
          <p:nvPr/>
        </p:nvSpPr>
        <p:spPr>
          <a:xfrm>
            <a:off x="844232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54" name="右箭头 53"/>
          <p:cNvSpPr/>
          <p:nvPr/>
        </p:nvSpPr>
        <p:spPr>
          <a:xfrm>
            <a:off x="10119995" y="60864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624820" y="6086475"/>
            <a:ext cx="838835" cy="648970"/>
          </a:xfrm>
          <a:prstGeom prst="rect">
            <a:avLst/>
          </a:prstGeom>
          <a:ln w="38100">
            <a:solidFill>
              <a:srgbClr val="FF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rgbClr val="7030A0"/>
                </a:solidFill>
              </a:rPr>
              <a:t>2</a:t>
            </a:r>
            <a:endParaRPr lang="en-US" altLang="zh-CN" sz="360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树 </a:t>
            </a:r>
            <a:r>
              <a:rPr lang="en-US" altLang="zh-CN"/>
              <a:t>a[] = {6,4,8,2,7,9,1,3,10,0}</a:t>
            </a:r>
            <a:endParaRPr lang="en-US" altLang="zh-CN"/>
          </a:p>
        </p:txBody>
      </p:sp>
      <p:grpSp>
        <p:nvGrpSpPr>
          <p:cNvPr id="24" name="组合 23"/>
          <p:cNvGrpSpPr/>
          <p:nvPr/>
        </p:nvGrpSpPr>
        <p:grpSpPr>
          <a:xfrm>
            <a:off x="199961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搜索</a:t>
            </a:r>
            <a:r>
              <a:rPr lang="en-US" altLang="zh-CN" b="1">
                <a:solidFill>
                  <a:srgbClr val="00B050"/>
                </a:solidFill>
              </a:rPr>
              <a:t>7</a:t>
            </a:r>
            <a:r>
              <a:rPr lang="zh-CN" altLang="en-US"/>
              <a:t>和</a:t>
            </a:r>
            <a:r>
              <a:rPr lang="en-US" altLang="zh-CN" b="1">
                <a:solidFill>
                  <a:srgbClr val="7030A0"/>
                </a:solidFill>
              </a:rPr>
              <a:t>11</a:t>
            </a:r>
            <a:endParaRPr lang="en-US" altLang="zh-CN" b="1">
              <a:solidFill>
                <a:srgbClr val="7030A0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3939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6217285" y="1253490"/>
            <a:ext cx="36449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B050"/>
                </a:solidFill>
              </a:rPr>
              <a:t>搜索</a:t>
            </a:r>
            <a:r>
              <a:rPr lang="en-US" altLang="zh-CN" sz="2400" b="1">
                <a:solidFill>
                  <a:srgbClr val="00B050"/>
                </a:solidFill>
              </a:rPr>
              <a:t>7</a:t>
            </a:r>
            <a:r>
              <a:rPr lang="zh-CN" altLang="en-US" sz="2400" b="1">
                <a:solidFill>
                  <a:srgbClr val="00B050"/>
                </a:solidFill>
              </a:rPr>
              <a:t>：</a:t>
            </a:r>
            <a:endParaRPr lang="zh-CN" altLang="en-US" sz="2400" b="1">
              <a:solidFill>
                <a:srgbClr val="00B050"/>
              </a:solidFill>
            </a:endParaRPr>
          </a:p>
          <a:p>
            <a:r>
              <a:rPr lang="en-US" altLang="zh-CN" sz="2400" b="1">
                <a:solidFill>
                  <a:srgbClr val="00B050"/>
                </a:solidFill>
              </a:rPr>
              <a:t>1.</a:t>
            </a:r>
            <a:r>
              <a:rPr lang="zh-CN" altLang="en-US" sz="2400" b="1">
                <a:solidFill>
                  <a:srgbClr val="00B050"/>
                </a:solidFill>
              </a:rPr>
              <a:t>大于</a:t>
            </a:r>
            <a:r>
              <a:rPr lang="en-US" altLang="zh-CN" sz="2400" b="1">
                <a:solidFill>
                  <a:srgbClr val="00B050"/>
                </a:solidFill>
              </a:rPr>
              <a:t>6</a:t>
            </a:r>
            <a:r>
              <a:rPr lang="zh-CN" altLang="en-US" sz="2400" b="1">
                <a:solidFill>
                  <a:srgbClr val="00B050"/>
                </a:solidFill>
              </a:rPr>
              <a:t>，往右边走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2.</a:t>
            </a:r>
            <a:r>
              <a:rPr lang="zh-CN" altLang="en-US" sz="2400" b="1">
                <a:solidFill>
                  <a:srgbClr val="00B050"/>
                </a:solidFill>
              </a:rPr>
              <a:t>小于</a:t>
            </a:r>
            <a:r>
              <a:rPr lang="en-US" altLang="zh-CN" sz="2400" b="1">
                <a:solidFill>
                  <a:srgbClr val="00B050"/>
                </a:solidFill>
              </a:rPr>
              <a:t>8</a:t>
            </a:r>
            <a:r>
              <a:rPr lang="zh-CN" altLang="en-US" sz="2400" b="1">
                <a:solidFill>
                  <a:srgbClr val="00B050"/>
                </a:solidFill>
              </a:rPr>
              <a:t>，往左边走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3.</a:t>
            </a:r>
            <a:r>
              <a:rPr lang="zh-CN" altLang="en-US" sz="2400" b="1">
                <a:solidFill>
                  <a:srgbClr val="00B050"/>
                </a:solidFill>
              </a:rPr>
              <a:t>找到了</a:t>
            </a:r>
            <a:endParaRPr lang="zh-CN" altLang="en-US" sz="2400" b="1">
              <a:solidFill>
                <a:srgbClr val="00B05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17285" y="3862705"/>
            <a:ext cx="3644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7030A0"/>
                </a:solidFill>
              </a:rPr>
              <a:t>搜索</a:t>
            </a:r>
            <a:r>
              <a:rPr lang="en-US" altLang="zh-CN" sz="2400" b="1">
                <a:solidFill>
                  <a:srgbClr val="7030A0"/>
                </a:solidFill>
              </a:rPr>
              <a:t>11</a:t>
            </a:r>
            <a:r>
              <a:rPr lang="zh-CN" altLang="en-US" sz="2400" b="1">
                <a:solidFill>
                  <a:srgbClr val="7030A0"/>
                </a:solidFill>
              </a:rPr>
              <a:t>：</a:t>
            </a:r>
            <a:endParaRPr lang="zh-CN" altLang="en-US" sz="2400" b="1">
              <a:solidFill>
                <a:srgbClr val="7030A0"/>
              </a:solidFill>
            </a:endParaRPr>
          </a:p>
          <a:p>
            <a:r>
              <a:rPr lang="en-US" altLang="zh-CN" sz="2400" b="1">
                <a:solidFill>
                  <a:srgbClr val="7030A0"/>
                </a:solidFill>
              </a:rPr>
              <a:t>1.</a:t>
            </a:r>
            <a:r>
              <a:rPr lang="zh-CN" altLang="en-US" sz="2400" b="1">
                <a:solidFill>
                  <a:srgbClr val="7030A0"/>
                </a:solidFill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</a:rPr>
              <a:t>6</a:t>
            </a:r>
            <a:r>
              <a:rPr lang="zh-CN" altLang="en-US" sz="2400" b="1">
                <a:solidFill>
                  <a:srgbClr val="7030A0"/>
                </a:solidFill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</a:rPr>
            </a:br>
            <a:r>
              <a:rPr lang="en-US" altLang="zh-CN" sz="2400" b="1">
                <a:solidFill>
                  <a:srgbClr val="7030A0"/>
                </a:solidFill>
              </a:rPr>
              <a:t>2.</a:t>
            </a:r>
            <a:r>
              <a:rPr lang="zh-CN" altLang="en-US" sz="2400" b="1">
                <a:solidFill>
                  <a:srgbClr val="7030A0"/>
                </a:solidFill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</a:rPr>
              <a:t>8</a:t>
            </a:r>
            <a:r>
              <a:rPr lang="zh-CN" altLang="en-US" sz="2400" b="1">
                <a:solidFill>
                  <a:srgbClr val="7030A0"/>
                </a:solidFill>
              </a:rPr>
              <a:t>，往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右</a:t>
            </a:r>
            <a:r>
              <a:rPr lang="zh-CN" altLang="en-US" sz="2400" b="1">
                <a:solidFill>
                  <a:srgbClr val="7030A0"/>
                </a:solidFill>
              </a:rPr>
              <a:t>边走</a:t>
            </a:r>
            <a:br>
              <a:rPr lang="zh-CN" altLang="en-US" sz="2400" b="1">
                <a:solidFill>
                  <a:srgbClr val="7030A0"/>
                </a:solidFill>
              </a:rPr>
            </a:br>
            <a:r>
              <a:rPr lang="en-US" altLang="zh-CN" sz="2400" b="1">
                <a:solidFill>
                  <a:srgbClr val="7030A0"/>
                </a:solidFill>
              </a:rPr>
              <a:t>3.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9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  <a:sym typeface="+mn-ea"/>
              </a:rPr>
            </a:br>
            <a:r>
              <a:rPr lang="en-US" altLang="zh-CN" sz="2400" b="1">
                <a:solidFill>
                  <a:srgbClr val="7030A0"/>
                </a:solidFill>
              </a:rPr>
              <a:t>4.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10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  <a:sym typeface="+mn-ea"/>
              </a:rPr>
            </a:br>
            <a:r>
              <a:rPr lang="zh-CN" altLang="en-US" sz="2400" b="1">
                <a:solidFill>
                  <a:srgbClr val="7030A0"/>
                </a:solidFill>
                <a:sym typeface="+mn-ea"/>
              </a:rPr>
              <a:t>5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节点为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NULL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，未找到</a:t>
            </a:r>
            <a:endParaRPr lang="zh-CN" altLang="en-US" sz="2400" b="1">
              <a:solidFill>
                <a:srgbClr val="7030A0"/>
              </a:solidFill>
              <a:sym typeface="+mn-ea"/>
            </a:endParaRPr>
          </a:p>
        </p:txBody>
      </p:sp>
      <p:cxnSp>
        <p:nvCxnSpPr>
          <p:cNvPr id="26" name="直接箭头连接符 25"/>
          <p:cNvCxnSpPr>
            <a:stCxn id="4" idx="5"/>
          </p:cNvCxnSpPr>
          <p:nvPr/>
        </p:nvCxnSpPr>
        <p:spPr>
          <a:xfrm>
            <a:off x="3477895" y="2196465"/>
            <a:ext cx="480695" cy="64960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702050" y="2822575"/>
            <a:ext cx="233045" cy="64071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6"/>
          </p:cNvCxnSpPr>
          <p:nvPr/>
        </p:nvCxnSpPr>
        <p:spPr>
          <a:xfrm>
            <a:off x="3542030" y="2037715"/>
            <a:ext cx="976630" cy="5257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471035" y="2519680"/>
            <a:ext cx="640080" cy="10598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151120" y="3544570"/>
            <a:ext cx="612140" cy="73342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751830" y="4266565"/>
            <a:ext cx="11430" cy="114109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111344" y="5407774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插入节点</a:t>
            </a:r>
            <a:r>
              <a:rPr lang="en-US" altLang="zh-CN">
                <a:sym typeface="+mn-ea"/>
              </a:rPr>
              <a:t>step2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16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37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tmp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279005" y="1955165"/>
            <a:ext cx="41948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插入新的节点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 sz="2400">
                <a:solidFill>
                  <a:srgbClr val="FF0000"/>
                </a:solidFill>
              </a:rPr>
              <a:t>step2</a:t>
            </a:r>
            <a:r>
              <a:rPr lang="zh-CN" altLang="en-US" sz="2400">
                <a:solidFill>
                  <a:srgbClr val="FF0000"/>
                </a:solidFill>
              </a:rPr>
              <a:t>：将</a:t>
            </a:r>
            <a:r>
              <a:rPr lang="en-US" altLang="zh-CN" sz="2400">
                <a:solidFill>
                  <a:srgbClr val="FF0000"/>
                </a:solidFill>
              </a:rPr>
              <a:t>head</a:t>
            </a:r>
            <a:r>
              <a:rPr lang="zh-CN" altLang="en-US" sz="2400">
                <a:solidFill>
                  <a:srgbClr val="FF0000"/>
                </a:solidFill>
              </a:rPr>
              <a:t>和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head-&gt;next</a:t>
            </a:r>
            <a:r>
              <a:rPr lang="zh-CN" altLang="en-US" sz="2400">
                <a:solidFill>
                  <a:srgbClr val="FF0000"/>
                </a:solidFill>
              </a:rPr>
              <a:t>与</a:t>
            </a:r>
            <a:r>
              <a:rPr lang="en-US" altLang="zh-CN" sz="2400">
                <a:solidFill>
                  <a:srgbClr val="FF0000"/>
                </a:solidFill>
              </a:rPr>
              <a:t>tmp</a:t>
            </a:r>
            <a:r>
              <a:rPr lang="zh-CN" altLang="en-US" sz="2400">
                <a:solidFill>
                  <a:srgbClr val="FF0000"/>
                </a:solidFill>
              </a:rPr>
              <a:t>链接起来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6A200"/>
                </a:solidFill>
              </a:rPr>
              <a:t>3.if(head-&gt;next)</a:t>
            </a:r>
            <a:endParaRPr lang="en-US" altLang="zh-CN" sz="2400">
              <a:solidFill>
                <a:srgbClr val="F6A200"/>
              </a:solidFill>
            </a:endParaRPr>
          </a:p>
          <a:p>
            <a:r>
              <a:rPr lang="en-US" altLang="zh-CN" sz="2400">
                <a:solidFill>
                  <a:srgbClr val="F6A200"/>
                </a:solidFill>
              </a:rPr>
              <a:t>        head-&gt;next-&gt;prev = tmp</a:t>
            </a:r>
            <a:endParaRPr lang="en-US" altLang="zh-CN" sz="2400">
              <a:solidFill>
                <a:srgbClr val="F6A200"/>
              </a:solidFill>
            </a:endParaRPr>
          </a:p>
          <a:p>
            <a:r>
              <a:rPr lang="en-US" altLang="zh-CN" sz="2400">
                <a:solidFill>
                  <a:srgbClr val="FF99FF"/>
                </a:solidFill>
              </a:rPr>
              <a:t>4.head-&gt;next = tmp</a:t>
            </a:r>
            <a:endParaRPr lang="en-US" altLang="zh-CN" sz="2400">
              <a:solidFill>
                <a:srgbClr val="FF99FF"/>
              </a:solidFill>
            </a:endParaRP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插入节点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US" altLang="zh-CN" b="1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2448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椭圆 2"/>
          <p:cNvSpPr/>
          <p:nvPr/>
        </p:nvSpPr>
        <p:spPr>
          <a:xfrm>
            <a:off x="2910840" y="3397885"/>
            <a:ext cx="436245" cy="450215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7030A0"/>
                </a:solidFill>
              </a:rPr>
              <a:t>5</a:t>
            </a:r>
            <a:endParaRPr lang="en-US" altLang="zh-CN" b="1">
              <a:solidFill>
                <a:srgbClr val="7030A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31000" y="1910080"/>
            <a:ext cx="45256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插入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：</a:t>
            </a:r>
            <a:endParaRPr lang="zh-CN" altLang="en-US" sz="2400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小于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，往左边寻找插入点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大于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，往右边寻找插入点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发现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的右子树为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，实施插入</a:t>
            </a:r>
            <a:endParaRPr lang="zh-CN" altLang="en-US" sz="2400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6" name="直接箭头连接符 25"/>
          <p:cNvCxnSpPr>
            <a:stCxn id="5" idx="5"/>
            <a:endCxn id="3" idx="1"/>
          </p:cNvCxnSpPr>
          <p:nvPr/>
        </p:nvCxnSpPr>
        <p:spPr>
          <a:xfrm>
            <a:off x="2730500" y="2947670"/>
            <a:ext cx="244475" cy="51625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4845"/>
            <a:ext cx="10515600" cy="1325563"/>
          </a:xfrm>
        </p:spPr>
        <p:txBody>
          <a:bodyPr>
            <a:normAutofit fontScale="90000"/>
          </a:bodyPr>
          <a:p>
            <a:r>
              <a:rPr lang="zh-CN" altLang="zh-CN"/>
              <a:t>前序遍历</a:t>
            </a:r>
            <a:r>
              <a:rPr lang="en-US" altLang="zh-CN"/>
              <a:t>:</a:t>
            </a:r>
            <a:r>
              <a:rPr lang="zh-CN" altLang="zh-CN"/>
              <a:t>（中左右）</a:t>
            </a:r>
            <a:r>
              <a:rPr lang="en-US" altLang="zh-CN"/>
              <a:t>: 6-4-2-1-0-3-8-7-9-10</a:t>
            </a:r>
            <a:br>
              <a:rPr lang="en-US" altLang="zh-CN"/>
            </a:br>
            <a:r>
              <a:rPr lang="zh-CN" altLang="zh-CN">
                <a:sym typeface="+mn-ea"/>
              </a:rPr>
              <a:t>中序遍历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（左中右）</a:t>
            </a:r>
            <a:r>
              <a:rPr lang="en-US" altLang="zh-CN">
                <a:sym typeface="+mn-ea"/>
              </a:rPr>
              <a:t>: 0-1-2-3-4-6-7-8-9-10</a:t>
            </a:r>
            <a:br>
              <a:rPr lang="en-US" altLang="zh-CN">
                <a:sym typeface="+mn-ea"/>
              </a:rPr>
            </a:br>
            <a:r>
              <a:rPr lang="zh-CN" altLang="zh-CN">
                <a:sym typeface="+mn-ea"/>
              </a:rPr>
              <a:t>后序遍历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（左右中）</a:t>
            </a:r>
            <a:r>
              <a:rPr lang="en-US" altLang="zh-CN">
                <a:sym typeface="+mn-ea"/>
              </a:rPr>
              <a:t>: 0-1-3-2-4-7-10-9-8-6</a:t>
            </a:r>
            <a:br>
              <a:rPr lang="en-US" altLang="zh-CN"/>
            </a:b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2054225" y="208534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565" y="365125"/>
            <a:ext cx="10515600" cy="1325563"/>
          </a:xfrm>
        </p:spPr>
        <p:txBody>
          <a:bodyPr/>
          <a:p>
            <a:r>
              <a:rPr lang="zh-CN" altLang="zh-CN">
                <a:sym typeface="+mn-ea"/>
              </a:rPr>
              <a:t>非递归前序遍历</a:t>
            </a:r>
            <a:r>
              <a:rPr lang="en-US" altLang="zh-CN">
                <a:sym typeface="+mn-ea"/>
              </a:rPr>
              <a:t>: 6-4-2-1-0-3-8-7-9-10</a:t>
            </a:r>
            <a:endParaRPr lang="en-US" altLang="zh-CN"/>
          </a:p>
        </p:txBody>
      </p:sp>
      <p:grpSp>
        <p:nvGrpSpPr>
          <p:cNvPr id="98" name="组合 97"/>
          <p:cNvGrpSpPr/>
          <p:nvPr/>
        </p:nvGrpSpPr>
        <p:grpSpPr>
          <a:xfrm>
            <a:off x="175895" y="1691005"/>
            <a:ext cx="1206500" cy="2132965"/>
            <a:chOff x="277" y="2663"/>
            <a:chExt cx="1900" cy="3359"/>
          </a:xfrm>
        </p:grpSpPr>
        <p:sp>
          <p:nvSpPr>
            <p:cNvPr id="77" name="文本框 7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</a:t>
              </a:r>
              <a:endParaRPr lang="en-US" altLang="zh-CN" sz="1400"/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3" name="直接连接符 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" name="直接连接符 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直接连接符 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直接连接符 48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文本框 74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78" name="右箭头 77"/>
              <p:cNvSpPr/>
              <p:nvPr/>
            </p:nvSpPr>
            <p:spPr>
              <a:xfrm>
                <a:off x="1705" y="370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1358265" y="1691005"/>
            <a:ext cx="1206500" cy="2132965"/>
            <a:chOff x="277" y="2663"/>
            <a:chExt cx="1900" cy="3359"/>
          </a:xfrm>
        </p:grpSpPr>
        <p:sp>
          <p:nvSpPr>
            <p:cNvPr id="100" name="文本框 99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</a:t>
              </a:r>
              <a:endParaRPr lang="en-US" altLang="zh-CN" sz="1400"/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02" name="组合 101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03" name="组合 102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04" name="直接连接符 103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文本框 111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13" name="右箭头 112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14" name="文本框 11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2541270" y="1691005"/>
            <a:ext cx="1206500" cy="2132965"/>
            <a:chOff x="277" y="2663"/>
            <a:chExt cx="1900" cy="3359"/>
          </a:xfrm>
        </p:grpSpPr>
        <p:sp>
          <p:nvSpPr>
            <p:cNvPr id="119" name="文本框 118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</a:t>
              </a:r>
              <a:endParaRPr lang="en-US" altLang="zh-CN" sz="1400"/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22" name="组合 121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6" name="直接连接符 125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文本框 130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32" name="右箭头 131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3" name="文本框 132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3646170" y="1637030"/>
            <a:ext cx="1206500" cy="2132965"/>
            <a:chOff x="277" y="2663"/>
            <a:chExt cx="1900" cy="3359"/>
          </a:xfrm>
        </p:grpSpPr>
        <p:sp>
          <p:nvSpPr>
            <p:cNvPr id="138" name="文本框 137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</a:t>
              </a:r>
              <a:endParaRPr lang="en-US" altLang="zh-CN" sz="1400"/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41" name="组合 140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42" name="直接连接符 141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连接符 146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文本框 149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51" name="右箭头 150"/>
              <p:cNvSpPr/>
              <p:nvPr/>
            </p:nvSpPr>
            <p:spPr>
              <a:xfrm>
                <a:off x="1705" y="3759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52" name="文本框 151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4813300" y="1691005"/>
            <a:ext cx="1104900" cy="2132965"/>
            <a:chOff x="277" y="2663"/>
            <a:chExt cx="1740" cy="3359"/>
          </a:xfrm>
        </p:grpSpPr>
        <p:sp>
          <p:nvSpPr>
            <p:cNvPr id="157" name="文本框 15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</a:t>
              </a:r>
              <a:endParaRPr lang="en-US" altLang="zh-CN" sz="1400"/>
            </a:p>
          </p:txBody>
        </p:sp>
        <p:grpSp>
          <p:nvGrpSpPr>
            <p:cNvPr id="159" name="组合 158"/>
            <p:cNvGrpSpPr/>
            <p:nvPr/>
          </p:nvGrpSpPr>
          <p:grpSpPr>
            <a:xfrm rot="0">
              <a:off x="445" y="2663"/>
              <a:ext cx="1260" cy="2791"/>
              <a:chOff x="445" y="2663"/>
              <a:chExt cx="1260" cy="2791"/>
            </a:xfrm>
          </p:grpSpPr>
          <p:grpSp>
            <p:nvGrpSpPr>
              <p:cNvPr id="160" name="组合 159"/>
              <p:cNvGrpSpPr/>
              <p:nvPr/>
            </p:nvGrpSpPr>
            <p:grpSpPr>
              <a:xfrm>
                <a:off x="481" y="2663"/>
                <a:ext cx="1180" cy="2684"/>
                <a:chOff x="1147" y="2683"/>
                <a:chExt cx="1180" cy="2684"/>
              </a:xfrm>
            </p:grpSpPr>
            <p:cxnSp>
              <p:nvCxnSpPr>
                <p:cNvPr id="161" name="直接连接符 160"/>
                <p:cNvCxnSpPr/>
                <p:nvPr/>
              </p:nvCxnSpPr>
              <p:spPr>
                <a:xfrm>
                  <a:off x="1147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/>
                <p:cNvCxnSpPr/>
                <p:nvPr/>
              </p:nvCxnSpPr>
              <p:spPr>
                <a:xfrm>
                  <a:off x="2313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连接符 162"/>
                <p:cNvCxnSpPr/>
                <p:nvPr/>
              </p:nvCxnSpPr>
              <p:spPr>
                <a:xfrm>
                  <a:off x="1169" y="5345"/>
                  <a:ext cx="115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4" name="直接连接符 163"/>
              <p:cNvCxnSpPr/>
              <p:nvPr/>
            </p:nvCxnSpPr>
            <p:spPr>
              <a:xfrm>
                <a:off x="471" y="4873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>
                <a:off x="503" y="4360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503" y="3849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>
                <a:off x="445" y="3441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460" y="3052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514" y="4874"/>
                <a:ext cx="80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</p:grpSp>
        <p:sp>
          <p:nvSpPr>
            <p:cNvPr id="171" name="文本框 17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629285" y="4055745"/>
            <a:ext cx="1206500" cy="2132965"/>
            <a:chOff x="277" y="2663"/>
            <a:chExt cx="1900" cy="3359"/>
          </a:xfrm>
        </p:grpSpPr>
        <p:sp>
          <p:nvSpPr>
            <p:cNvPr id="176" name="文本框 175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</a:t>
              </a:r>
              <a:endParaRPr lang="en-US" altLang="zh-CN" sz="1400"/>
            </a:p>
          </p:txBody>
        </p:sp>
        <p:grpSp>
          <p:nvGrpSpPr>
            <p:cNvPr id="177" name="组合 176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78" name="组合 17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79" name="组合 17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80" name="直接连接符 17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3" name="直接连接符 18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接连接符 18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连接符 18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接连接符 18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文本框 18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89" name="右箭头 188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90" name="文本框 18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cxnSp>
        <p:nvCxnSpPr>
          <p:cNvPr id="195" name="肘形连接符 194"/>
          <p:cNvCxnSpPr/>
          <p:nvPr/>
        </p:nvCxnSpPr>
        <p:spPr>
          <a:xfrm rot="10800000" flipV="1">
            <a:off x="629285" y="3813175"/>
            <a:ext cx="4377690" cy="1049020"/>
          </a:xfrm>
          <a:prstGeom prst="bentConnector3">
            <a:avLst>
              <a:gd name="adj1" fmla="val 105657"/>
            </a:avLst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组合 195"/>
          <p:cNvGrpSpPr/>
          <p:nvPr/>
        </p:nvGrpSpPr>
        <p:grpSpPr>
          <a:xfrm>
            <a:off x="1835785" y="4020185"/>
            <a:ext cx="1206500" cy="2132965"/>
            <a:chOff x="277" y="2663"/>
            <a:chExt cx="1900" cy="3359"/>
          </a:xfrm>
        </p:grpSpPr>
        <p:sp>
          <p:nvSpPr>
            <p:cNvPr id="197" name="文本框 19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6-4-2-1-0-3</a:t>
              </a:r>
              <a:endParaRPr lang="en-US" altLang="zh-CN" sz="1400"/>
            </a:p>
          </p:txBody>
        </p:sp>
        <p:grpSp>
          <p:nvGrpSpPr>
            <p:cNvPr id="198" name="组合 197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99" name="组合 198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00" name="组合 199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01" name="直接连接符 200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直接连接符 201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接连接符 202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4" name="直接连接符 203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接连接符 204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接连接符 206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 207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文本框 208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210" name="右箭头 209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11" name="文本框 21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940685" y="4020185"/>
            <a:ext cx="1912620" cy="2132965"/>
            <a:chOff x="277" y="2663"/>
            <a:chExt cx="3012" cy="3359"/>
          </a:xfrm>
        </p:grpSpPr>
        <p:sp>
          <p:nvSpPr>
            <p:cNvPr id="216" name="文本框 215"/>
            <p:cNvSpPr txBox="1"/>
            <p:nvPr/>
          </p:nvSpPr>
          <p:spPr>
            <a:xfrm>
              <a:off x="277" y="5539"/>
              <a:ext cx="189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6-4-2-1-0-3-8</a:t>
              </a:r>
              <a:endParaRPr lang="en-US" altLang="zh-CN" sz="1400"/>
            </a:p>
          </p:txBody>
        </p:sp>
        <p:grpSp>
          <p:nvGrpSpPr>
            <p:cNvPr id="217" name="组合 216"/>
            <p:cNvGrpSpPr/>
            <p:nvPr/>
          </p:nvGrpSpPr>
          <p:grpSpPr>
            <a:xfrm>
              <a:off x="445" y="2663"/>
              <a:ext cx="2844" cy="2791"/>
              <a:chOff x="445" y="2663"/>
              <a:chExt cx="2844" cy="2791"/>
            </a:xfrm>
          </p:grpSpPr>
          <p:grpSp>
            <p:nvGrpSpPr>
              <p:cNvPr id="218" name="组合 21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19" name="组合 21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20" name="直接连接符 21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连接符 22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3" name="直接连接符 22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连接符 22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接连接符 22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接连接符 22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文本框 22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229" name="右箭头 228"/>
              <p:cNvSpPr/>
              <p:nvPr/>
            </p:nvSpPr>
            <p:spPr>
              <a:xfrm>
                <a:off x="1705" y="3649"/>
                <a:ext cx="1584" cy="886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省略</a:t>
                </a:r>
                <a:r>
                  <a:rPr lang="en-US" altLang="zh-CN"/>
                  <a:t>...</a:t>
                </a:r>
                <a:endParaRPr lang="en-US" altLang="zh-CN"/>
              </a:p>
            </p:txBody>
          </p:sp>
        </p:grpSp>
        <p:sp>
          <p:nvSpPr>
            <p:cNvPr id="230" name="文本框 22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6419215" y="2740025"/>
            <a:ext cx="5399405" cy="4027170"/>
            <a:chOff x="10260" y="4344"/>
            <a:chExt cx="8503" cy="6342"/>
          </a:xfrm>
        </p:grpSpPr>
        <p:grpSp>
          <p:nvGrpSpPr>
            <p:cNvPr id="7" name="组合 6"/>
            <p:cNvGrpSpPr/>
            <p:nvPr/>
          </p:nvGrpSpPr>
          <p:grpSpPr>
            <a:xfrm>
              <a:off x="10449" y="4360"/>
              <a:ext cx="8314" cy="6327"/>
              <a:chOff x="3042" y="1416"/>
              <a:chExt cx="8742" cy="628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8</a:t>
                  </a:r>
                  <a:endParaRPr lang="en-US" altLang="zh-CN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9</a:t>
                  </a:r>
                  <a:endParaRPr lang="en-US" altLang="zh-CN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10</a:t>
                  </a:r>
                  <a:endParaRPr lang="en-US" altLang="zh-CN" sz="1400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</p:grpSp>
          <p:cxnSp>
            <p:nvCxnSpPr>
              <p:cNvPr id="19" name="直接箭头连接符 18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0" idx="3"/>
                <a:endCxn id="12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2" idx="3"/>
                <a:endCxn id="16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6" idx="3"/>
                <a:endCxn id="18" idx="7"/>
              </p:cNvCxnSpPr>
              <p:nvPr/>
            </p:nvCxnSpPr>
            <p:spPr>
              <a:xfrm flipH="1">
                <a:off x="3628" y="6054"/>
                <a:ext cx="564" cy="104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5"/>
                <a:endCxn id="13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1" idx="5"/>
                <a:endCxn id="15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11" idx="3"/>
                <a:endCxn id="14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15" idx="5"/>
                <a:endCxn id="17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9" idx="5"/>
                <a:endCxn id="11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6" name="直接箭头连接符 235"/>
            <p:cNvCxnSpPr/>
            <p:nvPr/>
          </p:nvCxnSpPr>
          <p:spPr>
            <a:xfrm flipH="1">
              <a:off x="13353" y="4344"/>
              <a:ext cx="1138" cy="116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箭头连接符 239"/>
            <p:cNvCxnSpPr/>
            <p:nvPr/>
          </p:nvCxnSpPr>
          <p:spPr>
            <a:xfrm flipH="1">
              <a:off x="12245" y="5655"/>
              <a:ext cx="1021" cy="12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/>
            <p:cNvCxnSpPr/>
            <p:nvPr/>
          </p:nvCxnSpPr>
          <p:spPr>
            <a:xfrm flipH="1">
              <a:off x="11241" y="7072"/>
              <a:ext cx="915" cy="13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241"/>
            <p:cNvCxnSpPr/>
            <p:nvPr/>
          </p:nvCxnSpPr>
          <p:spPr>
            <a:xfrm flipH="1">
              <a:off x="10260" y="8597"/>
              <a:ext cx="842" cy="142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箭头连接符 242"/>
            <p:cNvCxnSpPr/>
            <p:nvPr/>
          </p:nvCxnSpPr>
          <p:spPr>
            <a:xfrm flipV="1">
              <a:off x="11498" y="7987"/>
              <a:ext cx="1261" cy="250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箭头连接符 243"/>
            <p:cNvCxnSpPr/>
            <p:nvPr/>
          </p:nvCxnSpPr>
          <p:spPr>
            <a:xfrm>
              <a:off x="12850" y="8047"/>
              <a:ext cx="533" cy="1323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/>
            <p:cNvCxnSpPr/>
            <p:nvPr/>
          </p:nvCxnSpPr>
          <p:spPr>
            <a:xfrm flipH="1" flipV="1">
              <a:off x="13406" y="7318"/>
              <a:ext cx="714" cy="89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/>
            <p:nvPr/>
          </p:nvCxnSpPr>
          <p:spPr>
            <a:xfrm flipV="1">
              <a:off x="13495" y="5421"/>
              <a:ext cx="1584" cy="1807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箭头连接符 246"/>
            <p:cNvCxnSpPr/>
            <p:nvPr/>
          </p:nvCxnSpPr>
          <p:spPr>
            <a:xfrm>
              <a:off x="15124" y="5488"/>
              <a:ext cx="937" cy="58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箭头连接符 247"/>
            <p:cNvCxnSpPr/>
            <p:nvPr/>
          </p:nvCxnSpPr>
          <p:spPr>
            <a:xfrm flipH="1">
              <a:off x="15280" y="6093"/>
              <a:ext cx="696" cy="106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248"/>
            <p:cNvCxnSpPr/>
            <p:nvPr/>
          </p:nvCxnSpPr>
          <p:spPr>
            <a:xfrm flipV="1">
              <a:off x="16195" y="6470"/>
              <a:ext cx="418" cy="60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箭头连接符 249"/>
            <p:cNvCxnSpPr/>
            <p:nvPr/>
          </p:nvCxnSpPr>
          <p:spPr>
            <a:xfrm>
              <a:off x="16664" y="6648"/>
              <a:ext cx="981" cy="209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文本框 251"/>
          <p:cNvSpPr txBox="1"/>
          <p:nvPr/>
        </p:nvSpPr>
        <p:spPr>
          <a:xfrm>
            <a:off x="5879465" y="1316990"/>
            <a:ext cx="5695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1.node</a:t>
            </a:r>
            <a:r>
              <a:rPr lang="zh-CN" altLang="en-US" sz="2000"/>
              <a:t>节点输出</a:t>
            </a:r>
            <a:r>
              <a:rPr lang="en-US" altLang="zh-CN" sz="2000"/>
              <a:t>val</a:t>
            </a:r>
            <a:r>
              <a:rPr lang="zh-CN" altLang="en-US" sz="2000"/>
              <a:t>，然后</a:t>
            </a:r>
            <a:r>
              <a:rPr lang="en-US" altLang="zh-CN" sz="2000"/>
              <a:t>node-&gt;left</a:t>
            </a:r>
            <a:r>
              <a:rPr lang="zh-CN" altLang="en-US" sz="2000"/>
              <a:t>入栈直至</a:t>
            </a:r>
            <a:r>
              <a:rPr lang="en-US" altLang="zh-CN" sz="2000"/>
              <a:t>NULL</a:t>
            </a:r>
            <a:br>
              <a:rPr lang="zh-CN" altLang="en-US" sz="2000"/>
            </a:br>
            <a:r>
              <a:rPr lang="en-US" altLang="zh-CN" sz="2000"/>
              <a:t>2.pop</a:t>
            </a:r>
            <a:r>
              <a:rPr lang="zh-CN" altLang="en-US" sz="2000"/>
              <a:t>回溯，直至有</a:t>
            </a:r>
            <a:r>
              <a:rPr lang="en-US" altLang="zh-CN" sz="2000"/>
              <a:t>right</a:t>
            </a:r>
            <a:r>
              <a:rPr lang="zh-CN" altLang="en-US" sz="2000"/>
              <a:t>节点，将</a:t>
            </a:r>
            <a:r>
              <a:rPr lang="en-US" altLang="zh-CN" sz="2000"/>
              <a:t>right</a:t>
            </a:r>
            <a:r>
              <a:rPr lang="zh-CN" altLang="en-US" sz="2000"/>
              <a:t>入栈再执行步骤</a:t>
            </a:r>
            <a:r>
              <a:rPr lang="en-US" altLang="zh-CN" sz="2000"/>
              <a:t>1</a:t>
            </a:r>
            <a:endParaRPr lang="en-US" altLang="zh-CN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后序遍历</a:t>
            </a:r>
            <a:r>
              <a:rPr lang="en-US" altLang="zh-CN"/>
              <a:t>: 0-1-3-2-4-7-10-9-8-6</a:t>
            </a: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2008505" y="181229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p>
            <a:r>
              <a:rPr lang="zh-CN" altLang="zh-CN"/>
              <a:t>层次遍历</a:t>
            </a:r>
            <a:r>
              <a:rPr lang="en-US" altLang="zh-CN"/>
              <a:t>:[6]-[4,8]-[2,7,9]-[1,3,10]-[0]</a:t>
            </a:r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63525" y="199517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右箭头 2"/>
          <p:cNvSpPr/>
          <p:nvPr/>
        </p:nvSpPr>
        <p:spPr>
          <a:xfrm>
            <a:off x="1812925" y="1910715"/>
            <a:ext cx="3400425" cy="61912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Lv1</a:t>
            </a:r>
            <a:endParaRPr lang="en-US" altLang="zh-CN"/>
          </a:p>
        </p:txBody>
      </p:sp>
      <p:sp>
        <p:nvSpPr>
          <p:cNvPr id="4" name="右箭头 3"/>
          <p:cNvSpPr/>
          <p:nvPr/>
        </p:nvSpPr>
        <p:spPr>
          <a:xfrm>
            <a:off x="1207135" y="2627630"/>
            <a:ext cx="4784090" cy="68834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                         Lv2</a:t>
            </a:r>
            <a:endParaRPr lang="en-US" altLang="zh-CN"/>
          </a:p>
        </p:txBody>
      </p:sp>
      <p:sp>
        <p:nvSpPr>
          <p:cNvPr id="5" name="右箭头 4"/>
          <p:cNvSpPr/>
          <p:nvPr/>
        </p:nvSpPr>
        <p:spPr>
          <a:xfrm>
            <a:off x="838200" y="3553460"/>
            <a:ext cx="5880735" cy="66675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                                        Lv3</a:t>
            </a:r>
            <a:endParaRPr lang="en-US" altLang="zh-CN"/>
          </a:p>
        </p:txBody>
      </p:sp>
      <p:sp>
        <p:nvSpPr>
          <p:cNvPr id="6" name="右箭头 5"/>
          <p:cNvSpPr/>
          <p:nvPr/>
        </p:nvSpPr>
        <p:spPr>
          <a:xfrm>
            <a:off x="461645" y="4443095"/>
            <a:ext cx="6984365" cy="59499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                                                              Lv4</a:t>
            </a:r>
            <a:endParaRPr lang="en-US" altLang="zh-CN"/>
          </a:p>
        </p:txBody>
      </p:sp>
      <p:sp>
        <p:nvSpPr>
          <p:cNvPr id="7" name="右箭头 6"/>
          <p:cNvSpPr/>
          <p:nvPr/>
        </p:nvSpPr>
        <p:spPr>
          <a:xfrm>
            <a:off x="168910" y="5477510"/>
            <a:ext cx="7625080" cy="62547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                                                                                Lv5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p>
            <a:r>
              <a:rPr lang="zh-CN" altLang="zh-CN"/>
              <a:t>层次遍历</a:t>
            </a:r>
            <a:r>
              <a:rPr lang="en-US" altLang="zh-CN"/>
              <a:t>:[6]-[4,8]-[2,7,9]-[1,3,10]-[0]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1257300" y="1718945"/>
            <a:ext cx="2534920" cy="1209040"/>
            <a:chOff x="622" y="2105"/>
            <a:chExt cx="3992" cy="1904"/>
          </a:xfrm>
        </p:grpSpPr>
        <p:grpSp>
          <p:nvGrpSpPr>
            <p:cNvPr id="62" name="组合 61"/>
            <p:cNvGrpSpPr/>
            <p:nvPr/>
          </p:nvGrpSpPr>
          <p:grpSpPr>
            <a:xfrm>
              <a:off x="622" y="2105"/>
              <a:ext cx="3992" cy="1905"/>
              <a:chOff x="621" y="2416"/>
              <a:chExt cx="3992" cy="1905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50" name="矩形 49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1" name="直接连接符 50"/>
                  <p:cNvCxnSpPr>
                    <a:stCxn id="50" idx="0"/>
                    <a:endCxn id="50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</p:grpSp>
            <p:sp>
              <p:nvSpPr>
                <p:cNvPr id="59" name="下箭头 58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文本框 60"/>
              <p:cNvSpPr txBox="1"/>
              <p:nvPr/>
            </p:nvSpPr>
            <p:spPr>
              <a:xfrm>
                <a:off x="621" y="2416"/>
                <a:ext cx="3430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step1:root</a:t>
                </a:r>
                <a:r>
                  <a:rPr lang="zh-CN" altLang="en-US"/>
                  <a:t>节点</a:t>
                </a:r>
                <a:r>
                  <a:rPr lang="en-US" altLang="zh-CN"/>
                  <a:t>6</a:t>
                </a:r>
                <a:r>
                  <a:rPr lang="zh-CN" altLang="en-US"/>
                  <a:t>入队</a:t>
                </a:r>
                <a:endParaRPr lang="zh-CN" altLang="en-US"/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691" y="3265"/>
              <a:ext cx="154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 </a:t>
              </a:r>
              <a:r>
                <a:rPr lang="zh-CN" altLang="en-US"/>
                <a:t>无</a:t>
              </a:r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301115" y="2928620"/>
            <a:ext cx="3272155" cy="1209675"/>
            <a:chOff x="622" y="2105"/>
            <a:chExt cx="5153" cy="1905"/>
          </a:xfrm>
        </p:grpSpPr>
        <p:grpSp>
          <p:nvGrpSpPr>
            <p:cNvPr id="76" name="组合 75"/>
            <p:cNvGrpSpPr/>
            <p:nvPr/>
          </p:nvGrpSpPr>
          <p:grpSpPr>
            <a:xfrm>
              <a:off x="622" y="2105"/>
              <a:ext cx="5153" cy="1905"/>
              <a:chOff x="621" y="2416"/>
              <a:chExt cx="5153" cy="1905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78" name="组合 7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79" name="矩形 78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0" name="直接连接符 79"/>
                  <p:cNvCxnSpPr>
                    <a:stCxn id="79" idx="0"/>
                    <a:endCxn id="79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</p:grpSp>
            <p:sp>
              <p:nvSpPr>
                <p:cNvPr id="84" name="下箭头 83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5" name="文本框 84"/>
              <p:cNvSpPr txBox="1"/>
              <p:nvPr/>
            </p:nvSpPr>
            <p:spPr>
              <a:xfrm>
                <a:off x="621" y="2416"/>
                <a:ext cx="515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step2:</a:t>
                </a:r>
                <a:r>
                  <a:rPr lang="en-US"/>
                  <a:t>6</a:t>
                </a:r>
                <a:r>
                  <a:rPr lang="zh-CN" altLang="en-US"/>
                  <a:t>出队</a:t>
                </a:r>
                <a:r>
                  <a:rPr lang="en-US" altLang="zh-CN"/>
                  <a:t>,</a:t>
                </a:r>
                <a:r>
                  <a:rPr lang="zh-CN" altLang="en-US"/>
                  <a:t>访问</a:t>
                </a:r>
                <a:r>
                  <a:rPr lang="en-US" altLang="zh-CN"/>
                  <a:t>6,6</a:t>
                </a:r>
                <a:r>
                  <a:rPr lang="zh-CN" altLang="en-US"/>
                  <a:t>的左右入队</a:t>
                </a:r>
                <a:endParaRPr lang="zh-CN" altLang="en-US"/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691" y="3265"/>
              <a:ext cx="13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 6</a:t>
              </a:r>
              <a:endParaRPr lang="en-US" altLang="zh-CN"/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2099945" y="328803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grpSp>
        <p:nvGrpSpPr>
          <p:cNvPr id="89" name="组合 88"/>
          <p:cNvGrpSpPr/>
          <p:nvPr/>
        </p:nvGrpSpPr>
        <p:grpSpPr>
          <a:xfrm>
            <a:off x="1212417" y="4138295"/>
            <a:ext cx="3449955" cy="1584960"/>
            <a:chOff x="548" y="1594"/>
            <a:chExt cx="5688" cy="2496"/>
          </a:xfrm>
        </p:grpSpPr>
        <p:grpSp>
          <p:nvGrpSpPr>
            <p:cNvPr id="90" name="组合 89"/>
            <p:cNvGrpSpPr/>
            <p:nvPr/>
          </p:nvGrpSpPr>
          <p:grpSpPr>
            <a:xfrm>
              <a:off x="548" y="1594"/>
              <a:ext cx="5688" cy="2496"/>
              <a:chOff x="547" y="1905"/>
              <a:chExt cx="5688" cy="249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621" y="2982"/>
                <a:ext cx="3992" cy="1419"/>
                <a:chOff x="607" y="2830"/>
                <a:chExt cx="3992" cy="1419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4" name="直接连接符 93"/>
                  <p:cNvCxnSpPr>
                    <a:stCxn id="93" idx="0"/>
                    <a:endCxn id="93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</p:grpSp>
            <p:sp>
              <p:nvSpPr>
                <p:cNvPr id="98" name="下箭头 97"/>
                <p:cNvSpPr/>
                <p:nvPr/>
              </p:nvSpPr>
              <p:spPr>
                <a:xfrm>
                  <a:off x="2697" y="393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547" y="1905"/>
                <a:ext cx="5688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step3:</a:t>
                </a:r>
                <a:r>
                  <a:rPr lang="zh-CN" altLang="en-US"/>
                  <a:t>所有元素出队</a:t>
                </a:r>
                <a:r>
                  <a:rPr lang="ja-JP" altLang="en-US"/>
                  <a:t>、</a:t>
                </a:r>
                <a:r>
                  <a:rPr lang="zh-CN" altLang="en-US"/>
                  <a:t>访问自身</a:t>
                </a:r>
                <a:r>
                  <a:rPr lang="ja-JP" altLang="en-US"/>
                  <a:t>、</a:t>
                </a:r>
                <a:br>
                  <a:rPr lang="ja-JP" altLang="en-US"/>
                </a:br>
                <a:r>
                  <a:rPr lang="zh-CN" altLang="ja-JP"/>
                  <a:t>然后其左右子树入队（如果存在）</a:t>
                </a:r>
                <a:br>
                  <a:rPr lang="zh-CN" altLang="ja-JP"/>
                </a:br>
                <a:endParaRPr lang="zh-CN" altLang="ja-JP"/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691" y="3265"/>
              <a:ext cx="33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:[6] [4,8] </a:t>
              </a:r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99718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02" name="文本框 101"/>
          <p:cNvSpPr txBox="1"/>
          <p:nvPr/>
        </p:nvSpPr>
        <p:spPr>
          <a:xfrm>
            <a:off x="258773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03" name="文本框 102"/>
          <p:cNvSpPr txBox="1"/>
          <p:nvPr/>
        </p:nvSpPr>
        <p:spPr>
          <a:xfrm>
            <a:off x="1319530" y="5823585"/>
            <a:ext cx="290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重复</a:t>
            </a:r>
            <a:r>
              <a:rPr lang="en-US" altLang="zh-CN"/>
              <a:t>step3,</a:t>
            </a:r>
            <a:r>
              <a:rPr lang="zh-CN" altLang="en-US"/>
              <a:t>直至队列为空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825" y="325755"/>
            <a:ext cx="10515600" cy="1325563"/>
          </a:xfrm>
        </p:spPr>
        <p:txBody>
          <a:bodyPr/>
          <a:p>
            <a:r>
              <a:rPr lang="en-US" altLang="zh-CN"/>
              <a:t>zigzag</a:t>
            </a:r>
            <a:r>
              <a:rPr lang="zh-CN" altLang="zh-CN"/>
              <a:t>遍历</a:t>
            </a:r>
            <a:r>
              <a:rPr lang="en-US" altLang="zh-CN"/>
              <a:t>:[6]-[8,4]-[2,7,9]-[10,3,1]-[0]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1257300" y="1718945"/>
            <a:ext cx="2534920" cy="1209040"/>
            <a:chOff x="622" y="2105"/>
            <a:chExt cx="3992" cy="1904"/>
          </a:xfrm>
        </p:grpSpPr>
        <p:grpSp>
          <p:nvGrpSpPr>
            <p:cNvPr id="62" name="组合 61"/>
            <p:cNvGrpSpPr/>
            <p:nvPr/>
          </p:nvGrpSpPr>
          <p:grpSpPr>
            <a:xfrm>
              <a:off x="622" y="2105"/>
              <a:ext cx="3992" cy="1905"/>
              <a:chOff x="621" y="2416"/>
              <a:chExt cx="3992" cy="1905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50" name="矩形 49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1" name="直接连接符 50"/>
                  <p:cNvCxnSpPr>
                    <a:stCxn id="50" idx="0"/>
                    <a:endCxn id="50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</p:grpSp>
            <p:sp>
              <p:nvSpPr>
                <p:cNvPr id="59" name="下箭头 58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文本框 60"/>
              <p:cNvSpPr txBox="1"/>
              <p:nvPr/>
            </p:nvSpPr>
            <p:spPr>
              <a:xfrm>
                <a:off x="621" y="2416"/>
                <a:ext cx="3430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step1:root</a:t>
                </a:r>
                <a:r>
                  <a:rPr lang="zh-CN" altLang="en-US"/>
                  <a:t>节点</a:t>
                </a:r>
                <a:r>
                  <a:rPr lang="en-US" altLang="zh-CN"/>
                  <a:t>6</a:t>
                </a:r>
                <a:r>
                  <a:rPr lang="zh-CN" altLang="en-US"/>
                  <a:t>入队</a:t>
                </a:r>
                <a:endParaRPr lang="zh-CN" altLang="en-US"/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691" y="3265"/>
              <a:ext cx="154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 </a:t>
              </a:r>
              <a:r>
                <a:rPr lang="zh-CN" altLang="en-US"/>
                <a:t>无</a:t>
              </a:r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301115" y="2928620"/>
            <a:ext cx="3272155" cy="1209675"/>
            <a:chOff x="622" y="2105"/>
            <a:chExt cx="5153" cy="1905"/>
          </a:xfrm>
        </p:grpSpPr>
        <p:grpSp>
          <p:nvGrpSpPr>
            <p:cNvPr id="76" name="组合 75"/>
            <p:cNvGrpSpPr/>
            <p:nvPr/>
          </p:nvGrpSpPr>
          <p:grpSpPr>
            <a:xfrm>
              <a:off x="622" y="2105"/>
              <a:ext cx="5153" cy="1905"/>
              <a:chOff x="621" y="2416"/>
              <a:chExt cx="5153" cy="1905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78" name="组合 7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79" name="矩形 78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0" name="直接连接符 79"/>
                  <p:cNvCxnSpPr>
                    <a:stCxn id="79" idx="0"/>
                    <a:endCxn id="79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</p:grpSp>
            <p:sp>
              <p:nvSpPr>
                <p:cNvPr id="84" name="下箭头 83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5" name="文本框 84"/>
              <p:cNvSpPr txBox="1"/>
              <p:nvPr/>
            </p:nvSpPr>
            <p:spPr>
              <a:xfrm>
                <a:off x="621" y="2416"/>
                <a:ext cx="515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step2:</a:t>
                </a:r>
                <a:r>
                  <a:rPr lang="en-US"/>
                  <a:t>6</a:t>
                </a:r>
                <a:r>
                  <a:rPr lang="zh-CN" altLang="en-US"/>
                  <a:t>出队</a:t>
                </a:r>
                <a:r>
                  <a:rPr lang="en-US" altLang="zh-CN"/>
                  <a:t>,</a:t>
                </a:r>
                <a:r>
                  <a:rPr lang="zh-CN" altLang="en-US"/>
                  <a:t>访问</a:t>
                </a:r>
                <a:r>
                  <a:rPr lang="en-US" altLang="zh-CN"/>
                  <a:t>6,6</a:t>
                </a:r>
                <a:r>
                  <a:rPr lang="zh-CN" altLang="en-US"/>
                  <a:t>的左右入队</a:t>
                </a:r>
                <a:endParaRPr lang="zh-CN" altLang="en-US"/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691" y="3265"/>
              <a:ext cx="13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 6</a:t>
              </a:r>
              <a:endParaRPr lang="en-US" altLang="zh-CN"/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2099945" y="328803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grpSp>
        <p:nvGrpSpPr>
          <p:cNvPr id="89" name="组合 88"/>
          <p:cNvGrpSpPr/>
          <p:nvPr/>
        </p:nvGrpSpPr>
        <p:grpSpPr>
          <a:xfrm>
            <a:off x="1212417" y="4138295"/>
            <a:ext cx="3449955" cy="1584960"/>
            <a:chOff x="548" y="1594"/>
            <a:chExt cx="5688" cy="2496"/>
          </a:xfrm>
        </p:grpSpPr>
        <p:grpSp>
          <p:nvGrpSpPr>
            <p:cNvPr id="90" name="组合 89"/>
            <p:cNvGrpSpPr/>
            <p:nvPr/>
          </p:nvGrpSpPr>
          <p:grpSpPr>
            <a:xfrm>
              <a:off x="548" y="1594"/>
              <a:ext cx="5688" cy="2496"/>
              <a:chOff x="547" y="1905"/>
              <a:chExt cx="5688" cy="249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621" y="2982"/>
                <a:ext cx="3992" cy="1419"/>
                <a:chOff x="607" y="2830"/>
                <a:chExt cx="3992" cy="1419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4" name="直接连接符 93"/>
                  <p:cNvCxnSpPr>
                    <a:stCxn id="93" idx="0"/>
                    <a:endCxn id="93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</p:grpSp>
            <p:sp>
              <p:nvSpPr>
                <p:cNvPr id="98" name="下箭头 97"/>
                <p:cNvSpPr/>
                <p:nvPr/>
              </p:nvSpPr>
              <p:spPr>
                <a:xfrm>
                  <a:off x="2697" y="393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547" y="1905"/>
                <a:ext cx="5688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step3:</a:t>
                </a:r>
                <a:r>
                  <a:rPr lang="zh-CN" altLang="en-US"/>
                  <a:t>所有元素出队</a:t>
                </a:r>
                <a:r>
                  <a:rPr lang="ja-JP" altLang="en-US"/>
                  <a:t>、</a:t>
                </a:r>
                <a:r>
                  <a:rPr lang="zh-CN" altLang="en-US"/>
                  <a:t>访问自身</a:t>
                </a:r>
                <a:r>
                  <a:rPr lang="ja-JP" altLang="en-US"/>
                  <a:t>、</a:t>
                </a:r>
                <a:br>
                  <a:rPr lang="ja-JP" altLang="en-US"/>
                </a:br>
                <a:r>
                  <a:rPr lang="zh-CN" altLang="ja-JP"/>
                  <a:t>然后其左右子树入队（如果存在）</a:t>
                </a:r>
                <a:br>
                  <a:rPr lang="zh-CN" altLang="ja-JP"/>
                </a:br>
                <a:endParaRPr lang="zh-CN" altLang="ja-JP"/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691" y="3265"/>
              <a:ext cx="33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:[6] [4,8] </a:t>
              </a:r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99718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02" name="文本框 101"/>
          <p:cNvSpPr txBox="1"/>
          <p:nvPr/>
        </p:nvSpPr>
        <p:spPr>
          <a:xfrm>
            <a:off x="258773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03" name="文本框 102"/>
          <p:cNvSpPr txBox="1"/>
          <p:nvPr/>
        </p:nvSpPr>
        <p:spPr>
          <a:xfrm>
            <a:off x="1319530" y="5823585"/>
            <a:ext cx="290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重复</a:t>
            </a:r>
            <a:r>
              <a:rPr lang="en-US" altLang="zh-CN"/>
              <a:t>step3,</a:t>
            </a:r>
            <a:r>
              <a:rPr lang="zh-CN" altLang="en-US"/>
              <a:t>直至队列为空</a:t>
            </a:r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6394450" y="2099310"/>
            <a:ext cx="5390515" cy="3623945"/>
          </a:xfrm>
          <a:custGeom>
            <a:avLst/>
            <a:gdLst>
              <a:gd name="connisteX0" fmla="*/ 3058477 w 5390300"/>
              <a:gd name="connsiteY0" fmla="*/ 63711 h 3623733"/>
              <a:gd name="connisteX1" fmla="*/ 3130867 w 5390300"/>
              <a:gd name="connsiteY1" fmla="*/ 45931 h 3623733"/>
              <a:gd name="connisteX2" fmla="*/ 3265487 w 5390300"/>
              <a:gd name="connsiteY2" fmla="*/ 27516 h 3623733"/>
              <a:gd name="connisteX3" fmla="*/ 3337242 w 5390300"/>
              <a:gd name="connsiteY3" fmla="*/ 9736 h 3623733"/>
              <a:gd name="connisteX4" fmla="*/ 3408997 w 5390300"/>
              <a:gd name="connsiteY4" fmla="*/ 9736 h 3623733"/>
              <a:gd name="connisteX5" fmla="*/ 3499167 w 5390300"/>
              <a:gd name="connsiteY5" fmla="*/ 846 h 3623733"/>
              <a:gd name="connisteX6" fmla="*/ 3570922 w 5390300"/>
              <a:gd name="connsiteY6" fmla="*/ 846 h 3623733"/>
              <a:gd name="connisteX7" fmla="*/ 3661092 w 5390300"/>
              <a:gd name="connsiteY7" fmla="*/ 846 h 3623733"/>
              <a:gd name="connisteX8" fmla="*/ 3741737 w 5390300"/>
              <a:gd name="connsiteY8" fmla="*/ 846 h 3623733"/>
              <a:gd name="connisteX9" fmla="*/ 3831907 w 5390300"/>
              <a:gd name="connsiteY9" fmla="*/ 846 h 3623733"/>
              <a:gd name="connisteX10" fmla="*/ 3930332 w 5390300"/>
              <a:gd name="connsiteY10" fmla="*/ 9736 h 3623733"/>
              <a:gd name="connisteX11" fmla="*/ 4038282 w 5390300"/>
              <a:gd name="connsiteY11" fmla="*/ 27516 h 3623733"/>
              <a:gd name="connisteX12" fmla="*/ 4119562 w 5390300"/>
              <a:gd name="connsiteY12" fmla="*/ 63711 h 3623733"/>
              <a:gd name="connisteX13" fmla="*/ 4191317 w 5390300"/>
              <a:gd name="connsiteY13" fmla="*/ 91016 h 3623733"/>
              <a:gd name="connisteX14" fmla="*/ 4263072 w 5390300"/>
              <a:gd name="connsiteY14" fmla="*/ 135466 h 3623733"/>
              <a:gd name="connisteX15" fmla="*/ 4353242 w 5390300"/>
              <a:gd name="connsiteY15" fmla="*/ 198331 h 3623733"/>
              <a:gd name="connisteX16" fmla="*/ 4424997 w 5390300"/>
              <a:gd name="connsiteY16" fmla="*/ 288501 h 3623733"/>
              <a:gd name="connisteX17" fmla="*/ 4487862 w 5390300"/>
              <a:gd name="connsiteY17" fmla="*/ 360256 h 3623733"/>
              <a:gd name="connisteX18" fmla="*/ 4515167 w 5390300"/>
              <a:gd name="connsiteY18" fmla="*/ 432011 h 3623733"/>
              <a:gd name="connisteX19" fmla="*/ 4532947 w 5390300"/>
              <a:gd name="connsiteY19" fmla="*/ 504401 h 3623733"/>
              <a:gd name="connisteX20" fmla="*/ 4524057 w 5390300"/>
              <a:gd name="connsiteY20" fmla="*/ 576156 h 3623733"/>
              <a:gd name="connisteX21" fmla="*/ 4451667 w 5390300"/>
              <a:gd name="connsiteY21" fmla="*/ 621241 h 3623733"/>
              <a:gd name="connisteX22" fmla="*/ 4379912 w 5390300"/>
              <a:gd name="connsiteY22" fmla="*/ 675216 h 3623733"/>
              <a:gd name="connisteX23" fmla="*/ 4299267 w 5390300"/>
              <a:gd name="connsiteY23" fmla="*/ 710776 h 3623733"/>
              <a:gd name="connisteX24" fmla="*/ 4227512 w 5390300"/>
              <a:gd name="connsiteY24" fmla="*/ 738081 h 3623733"/>
              <a:gd name="connisteX25" fmla="*/ 4155122 w 5390300"/>
              <a:gd name="connsiteY25" fmla="*/ 755861 h 3623733"/>
              <a:gd name="connisteX26" fmla="*/ 4056697 w 5390300"/>
              <a:gd name="connsiteY26" fmla="*/ 773641 h 3623733"/>
              <a:gd name="connisteX27" fmla="*/ 3984307 w 5390300"/>
              <a:gd name="connsiteY27" fmla="*/ 782531 h 3623733"/>
              <a:gd name="connisteX28" fmla="*/ 3912552 w 5390300"/>
              <a:gd name="connsiteY28" fmla="*/ 782531 h 3623733"/>
              <a:gd name="connisteX29" fmla="*/ 3831907 w 5390300"/>
              <a:gd name="connsiteY29" fmla="*/ 792056 h 3623733"/>
              <a:gd name="connisteX30" fmla="*/ 3732847 w 5390300"/>
              <a:gd name="connsiteY30" fmla="*/ 800946 h 3623733"/>
              <a:gd name="connisteX31" fmla="*/ 3652202 w 5390300"/>
              <a:gd name="connsiteY31" fmla="*/ 800946 h 3623733"/>
              <a:gd name="connisteX32" fmla="*/ 3562032 w 5390300"/>
              <a:gd name="connsiteY32" fmla="*/ 800946 h 3623733"/>
              <a:gd name="connisteX33" fmla="*/ 3481387 w 5390300"/>
              <a:gd name="connsiteY33" fmla="*/ 818726 h 3623733"/>
              <a:gd name="connisteX34" fmla="*/ 3408997 w 5390300"/>
              <a:gd name="connsiteY34" fmla="*/ 818726 h 3623733"/>
              <a:gd name="connisteX35" fmla="*/ 3337242 w 5390300"/>
              <a:gd name="connsiteY35" fmla="*/ 818726 h 3623733"/>
              <a:gd name="connisteX36" fmla="*/ 3238817 w 5390300"/>
              <a:gd name="connsiteY36" fmla="*/ 827616 h 3623733"/>
              <a:gd name="connisteX37" fmla="*/ 3157537 w 5390300"/>
              <a:gd name="connsiteY37" fmla="*/ 827616 h 3623733"/>
              <a:gd name="connisteX38" fmla="*/ 3058477 w 5390300"/>
              <a:gd name="connsiteY38" fmla="*/ 827616 h 3623733"/>
              <a:gd name="connisteX39" fmla="*/ 2968942 w 5390300"/>
              <a:gd name="connsiteY39" fmla="*/ 827616 h 3623733"/>
              <a:gd name="connisteX40" fmla="*/ 2897187 w 5390300"/>
              <a:gd name="connsiteY40" fmla="*/ 827616 h 3623733"/>
              <a:gd name="connisteX41" fmla="*/ 2824797 w 5390300"/>
              <a:gd name="connsiteY41" fmla="*/ 827616 h 3623733"/>
              <a:gd name="connisteX42" fmla="*/ 2726372 w 5390300"/>
              <a:gd name="connsiteY42" fmla="*/ 809836 h 3623733"/>
              <a:gd name="connisteX43" fmla="*/ 2645092 w 5390300"/>
              <a:gd name="connsiteY43" fmla="*/ 809836 h 3623733"/>
              <a:gd name="connisteX44" fmla="*/ 2555557 w 5390300"/>
              <a:gd name="connsiteY44" fmla="*/ 800946 h 3623733"/>
              <a:gd name="connisteX45" fmla="*/ 2474277 w 5390300"/>
              <a:gd name="connsiteY45" fmla="*/ 800946 h 3623733"/>
              <a:gd name="connisteX46" fmla="*/ 2366962 w 5390300"/>
              <a:gd name="connsiteY46" fmla="*/ 792056 h 3623733"/>
              <a:gd name="connisteX47" fmla="*/ 2285682 w 5390300"/>
              <a:gd name="connsiteY47" fmla="*/ 792056 h 3623733"/>
              <a:gd name="connisteX48" fmla="*/ 2205037 w 5390300"/>
              <a:gd name="connsiteY48" fmla="*/ 782531 h 3623733"/>
              <a:gd name="connisteX49" fmla="*/ 2133282 w 5390300"/>
              <a:gd name="connsiteY49" fmla="*/ 782531 h 3623733"/>
              <a:gd name="connisteX50" fmla="*/ 2060892 w 5390300"/>
              <a:gd name="connsiteY50" fmla="*/ 782531 h 3623733"/>
              <a:gd name="connisteX51" fmla="*/ 1980247 w 5390300"/>
              <a:gd name="connsiteY51" fmla="*/ 792056 h 3623733"/>
              <a:gd name="connisteX52" fmla="*/ 1908492 w 5390300"/>
              <a:gd name="connsiteY52" fmla="*/ 800946 h 3623733"/>
              <a:gd name="connisteX53" fmla="*/ 1836102 w 5390300"/>
              <a:gd name="connsiteY53" fmla="*/ 809836 h 3623733"/>
              <a:gd name="connisteX54" fmla="*/ 1755457 w 5390300"/>
              <a:gd name="connsiteY54" fmla="*/ 836506 h 3623733"/>
              <a:gd name="connisteX55" fmla="*/ 1683702 w 5390300"/>
              <a:gd name="connsiteY55" fmla="*/ 872701 h 3623733"/>
              <a:gd name="connisteX56" fmla="*/ 1611947 w 5390300"/>
              <a:gd name="connsiteY56" fmla="*/ 926676 h 3623733"/>
              <a:gd name="connisteX57" fmla="*/ 1539557 w 5390300"/>
              <a:gd name="connsiteY57" fmla="*/ 980651 h 3623733"/>
              <a:gd name="connisteX58" fmla="*/ 1485582 w 5390300"/>
              <a:gd name="connsiteY58" fmla="*/ 1052406 h 3623733"/>
              <a:gd name="connisteX59" fmla="*/ 1413827 w 5390300"/>
              <a:gd name="connsiteY59" fmla="*/ 1133051 h 3623733"/>
              <a:gd name="connisteX60" fmla="*/ 1396047 w 5390300"/>
              <a:gd name="connsiteY60" fmla="*/ 1205441 h 3623733"/>
              <a:gd name="connisteX61" fmla="*/ 1378267 w 5390300"/>
              <a:gd name="connsiteY61" fmla="*/ 1286086 h 3623733"/>
              <a:gd name="connisteX62" fmla="*/ 1368742 w 5390300"/>
              <a:gd name="connsiteY62" fmla="*/ 1367366 h 3623733"/>
              <a:gd name="connisteX63" fmla="*/ 1368742 w 5390300"/>
              <a:gd name="connsiteY63" fmla="*/ 1439121 h 3623733"/>
              <a:gd name="connisteX64" fmla="*/ 1431607 w 5390300"/>
              <a:gd name="connsiteY64" fmla="*/ 1510876 h 3623733"/>
              <a:gd name="connisteX65" fmla="*/ 1485582 w 5390300"/>
              <a:gd name="connsiteY65" fmla="*/ 1582631 h 3623733"/>
              <a:gd name="connisteX66" fmla="*/ 1557972 w 5390300"/>
              <a:gd name="connsiteY66" fmla="*/ 1609936 h 3623733"/>
              <a:gd name="connisteX67" fmla="*/ 1629727 w 5390300"/>
              <a:gd name="connsiteY67" fmla="*/ 1636606 h 3623733"/>
              <a:gd name="connisteX68" fmla="*/ 1710372 w 5390300"/>
              <a:gd name="connsiteY68" fmla="*/ 1654386 h 3623733"/>
              <a:gd name="connisteX69" fmla="*/ 1809432 w 5390300"/>
              <a:gd name="connsiteY69" fmla="*/ 1663911 h 3623733"/>
              <a:gd name="connisteX70" fmla="*/ 1899602 w 5390300"/>
              <a:gd name="connsiteY70" fmla="*/ 1663911 h 3623733"/>
              <a:gd name="connisteX71" fmla="*/ 2006917 w 5390300"/>
              <a:gd name="connsiteY71" fmla="*/ 1663911 h 3623733"/>
              <a:gd name="connisteX72" fmla="*/ 2105977 w 5390300"/>
              <a:gd name="connsiteY72" fmla="*/ 1663911 h 3623733"/>
              <a:gd name="connisteX73" fmla="*/ 2231707 w 5390300"/>
              <a:gd name="connsiteY73" fmla="*/ 1681691 h 3623733"/>
              <a:gd name="connisteX74" fmla="*/ 2312987 w 5390300"/>
              <a:gd name="connsiteY74" fmla="*/ 1681691 h 3623733"/>
              <a:gd name="connisteX75" fmla="*/ 2384742 w 5390300"/>
              <a:gd name="connsiteY75" fmla="*/ 1681691 h 3623733"/>
              <a:gd name="connisteX76" fmla="*/ 2474277 w 5390300"/>
              <a:gd name="connsiteY76" fmla="*/ 1681691 h 3623733"/>
              <a:gd name="connisteX77" fmla="*/ 2546667 w 5390300"/>
              <a:gd name="connsiteY77" fmla="*/ 1681691 h 3623733"/>
              <a:gd name="connisteX78" fmla="*/ 2618422 w 5390300"/>
              <a:gd name="connsiteY78" fmla="*/ 1681691 h 3623733"/>
              <a:gd name="connisteX79" fmla="*/ 2690177 w 5390300"/>
              <a:gd name="connsiteY79" fmla="*/ 1681691 h 3623733"/>
              <a:gd name="connisteX80" fmla="*/ 2824797 w 5390300"/>
              <a:gd name="connsiteY80" fmla="*/ 1681691 h 3623733"/>
              <a:gd name="connisteX81" fmla="*/ 2897187 w 5390300"/>
              <a:gd name="connsiteY81" fmla="*/ 1681691 h 3623733"/>
              <a:gd name="connisteX82" fmla="*/ 2968942 w 5390300"/>
              <a:gd name="connsiteY82" fmla="*/ 1681691 h 3623733"/>
              <a:gd name="connisteX83" fmla="*/ 3058477 w 5390300"/>
              <a:gd name="connsiteY83" fmla="*/ 1681691 h 3623733"/>
              <a:gd name="connisteX84" fmla="*/ 3139757 w 5390300"/>
              <a:gd name="connsiteY84" fmla="*/ 1681691 h 3623733"/>
              <a:gd name="connisteX85" fmla="*/ 3229292 w 5390300"/>
              <a:gd name="connsiteY85" fmla="*/ 1681691 h 3623733"/>
              <a:gd name="connisteX86" fmla="*/ 3364547 w 5390300"/>
              <a:gd name="connsiteY86" fmla="*/ 1681691 h 3623733"/>
              <a:gd name="connisteX87" fmla="*/ 3436302 w 5390300"/>
              <a:gd name="connsiteY87" fmla="*/ 1681691 h 3623733"/>
              <a:gd name="connisteX88" fmla="*/ 3535362 w 5390300"/>
              <a:gd name="connsiteY88" fmla="*/ 1681691 h 3623733"/>
              <a:gd name="connisteX89" fmla="*/ 3643312 w 5390300"/>
              <a:gd name="connsiteY89" fmla="*/ 1681691 h 3623733"/>
              <a:gd name="connisteX90" fmla="*/ 3715067 w 5390300"/>
              <a:gd name="connsiteY90" fmla="*/ 1681691 h 3623733"/>
              <a:gd name="connisteX91" fmla="*/ 3823017 w 5390300"/>
              <a:gd name="connsiteY91" fmla="*/ 1681691 h 3623733"/>
              <a:gd name="connisteX92" fmla="*/ 3903662 w 5390300"/>
              <a:gd name="connsiteY92" fmla="*/ 1681691 h 3623733"/>
              <a:gd name="connisteX93" fmla="*/ 3984307 w 5390300"/>
              <a:gd name="connsiteY93" fmla="*/ 1681691 h 3623733"/>
              <a:gd name="connisteX94" fmla="*/ 4083367 w 5390300"/>
              <a:gd name="connsiteY94" fmla="*/ 1681691 h 3623733"/>
              <a:gd name="connisteX95" fmla="*/ 4173537 w 5390300"/>
              <a:gd name="connsiteY95" fmla="*/ 1690581 h 3623733"/>
              <a:gd name="connisteX96" fmla="*/ 4254182 w 5390300"/>
              <a:gd name="connsiteY96" fmla="*/ 1690581 h 3623733"/>
              <a:gd name="connisteX97" fmla="*/ 4325937 w 5390300"/>
              <a:gd name="connsiteY97" fmla="*/ 1699471 h 3623733"/>
              <a:gd name="connisteX98" fmla="*/ 4398327 w 5390300"/>
              <a:gd name="connsiteY98" fmla="*/ 1699471 h 3623733"/>
              <a:gd name="connisteX99" fmla="*/ 4470082 w 5390300"/>
              <a:gd name="connsiteY99" fmla="*/ 1708361 h 3623733"/>
              <a:gd name="connisteX100" fmla="*/ 4541837 w 5390300"/>
              <a:gd name="connsiteY100" fmla="*/ 1717886 h 3623733"/>
              <a:gd name="connisteX101" fmla="*/ 4632007 w 5390300"/>
              <a:gd name="connsiteY101" fmla="*/ 1735666 h 3623733"/>
              <a:gd name="connisteX102" fmla="*/ 4703762 w 5390300"/>
              <a:gd name="connsiteY102" fmla="*/ 1753446 h 3623733"/>
              <a:gd name="connisteX103" fmla="*/ 4775517 w 5390300"/>
              <a:gd name="connsiteY103" fmla="*/ 1762336 h 3623733"/>
              <a:gd name="connisteX104" fmla="*/ 4847272 w 5390300"/>
              <a:gd name="connsiteY104" fmla="*/ 1789641 h 3623733"/>
              <a:gd name="connisteX105" fmla="*/ 4928552 w 5390300"/>
              <a:gd name="connsiteY105" fmla="*/ 1816311 h 3623733"/>
              <a:gd name="connisteX106" fmla="*/ 5009197 w 5390300"/>
              <a:gd name="connsiteY106" fmla="*/ 1888066 h 3623733"/>
              <a:gd name="connisteX107" fmla="*/ 5080952 w 5390300"/>
              <a:gd name="connsiteY107" fmla="*/ 1942041 h 3623733"/>
              <a:gd name="connisteX108" fmla="*/ 5143817 w 5390300"/>
              <a:gd name="connsiteY108" fmla="*/ 2023321 h 3623733"/>
              <a:gd name="connisteX109" fmla="*/ 5216207 w 5390300"/>
              <a:gd name="connsiteY109" fmla="*/ 2086186 h 3623733"/>
              <a:gd name="connisteX110" fmla="*/ 5287962 w 5390300"/>
              <a:gd name="connsiteY110" fmla="*/ 2140161 h 3623733"/>
              <a:gd name="connisteX111" fmla="*/ 5333047 w 5390300"/>
              <a:gd name="connsiteY111" fmla="*/ 2211916 h 3623733"/>
              <a:gd name="connisteX112" fmla="*/ 5368607 w 5390300"/>
              <a:gd name="connsiteY112" fmla="*/ 2292561 h 3623733"/>
              <a:gd name="connisteX113" fmla="*/ 5387022 w 5390300"/>
              <a:gd name="connsiteY113" fmla="*/ 2364951 h 3623733"/>
              <a:gd name="connisteX114" fmla="*/ 5314632 w 5390300"/>
              <a:gd name="connsiteY114" fmla="*/ 2427816 h 3623733"/>
              <a:gd name="connisteX115" fmla="*/ 5233987 w 5390300"/>
              <a:gd name="connsiteY115" fmla="*/ 2445596 h 3623733"/>
              <a:gd name="connisteX116" fmla="*/ 5162232 w 5390300"/>
              <a:gd name="connsiteY116" fmla="*/ 2463376 h 3623733"/>
              <a:gd name="connisteX117" fmla="*/ 5089842 w 5390300"/>
              <a:gd name="connsiteY117" fmla="*/ 2463376 h 3623733"/>
              <a:gd name="connisteX118" fmla="*/ 5018087 w 5390300"/>
              <a:gd name="connsiteY118" fmla="*/ 2472901 h 3623733"/>
              <a:gd name="connisteX119" fmla="*/ 4946332 w 5390300"/>
              <a:gd name="connsiteY119" fmla="*/ 2481791 h 3623733"/>
              <a:gd name="connisteX120" fmla="*/ 4874577 w 5390300"/>
              <a:gd name="connsiteY120" fmla="*/ 2481791 h 3623733"/>
              <a:gd name="connisteX121" fmla="*/ 4802187 w 5390300"/>
              <a:gd name="connsiteY121" fmla="*/ 2490681 h 3623733"/>
              <a:gd name="connisteX122" fmla="*/ 4730432 w 5390300"/>
              <a:gd name="connsiteY122" fmla="*/ 2490681 h 3623733"/>
              <a:gd name="connisteX123" fmla="*/ 4649787 w 5390300"/>
              <a:gd name="connsiteY123" fmla="*/ 2499571 h 3623733"/>
              <a:gd name="connisteX124" fmla="*/ 4578032 w 5390300"/>
              <a:gd name="connsiteY124" fmla="*/ 2526241 h 3623733"/>
              <a:gd name="connisteX125" fmla="*/ 4496752 w 5390300"/>
              <a:gd name="connsiteY125" fmla="*/ 2535766 h 3623733"/>
              <a:gd name="connisteX126" fmla="*/ 4388802 w 5390300"/>
              <a:gd name="connsiteY126" fmla="*/ 2535766 h 3623733"/>
              <a:gd name="connisteX127" fmla="*/ 4317047 w 5390300"/>
              <a:gd name="connsiteY127" fmla="*/ 2544656 h 3623733"/>
              <a:gd name="connisteX128" fmla="*/ 4236402 w 5390300"/>
              <a:gd name="connsiteY128" fmla="*/ 2544656 h 3623733"/>
              <a:gd name="connisteX129" fmla="*/ 4146232 w 5390300"/>
              <a:gd name="connsiteY129" fmla="*/ 2544656 h 3623733"/>
              <a:gd name="connisteX130" fmla="*/ 4038282 w 5390300"/>
              <a:gd name="connsiteY130" fmla="*/ 2544656 h 3623733"/>
              <a:gd name="connisteX131" fmla="*/ 3939857 w 5390300"/>
              <a:gd name="connsiteY131" fmla="*/ 2544656 h 3623733"/>
              <a:gd name="connisteX132" fmla="*/ 3867467 w 5390300"/>
              <a:gd name="connsiteY132" fmla="*/ 2544656 h 3623733"/>
              <a:gd name="connisteX133" fmla="*/ 3786822 w 5390300"/>
              <a:gd name="connsiteY133" fmla="*/ 2544656 h 3623733"/>
              <a:gd name="connisteX134" fmla="*/ 3696652 w 5390300"/>
              <a:gd name="connsiteY134" fmla="*/ 2544656 h 3623733"/>
              <a:gd name="connisteX135" fmla="*/ 3598227 w 5390300"/>
              <a:gd name="connsiteY135" fmla="*/ 2544656 h 3623733"/>
              <a:gd name="connisteX136" fmla="*/ 3516947 w 5390300"/>
              <a:gd name="connsiteY136" fmla="*/ 2544656 h 3623733"/>
              <a:gd name="connisteX137" fmla="*/ 3436302 w 5390300"/>
              <a:gd name="connsiteY137" fmla="*/ 2544656 h 3623733"/>
              <a:gd name="connisteX138" fmla="*/ 3355657 w 5390300"/>
              <a:gd name="connsiteY138" fmla="*/ 2544656 h 3623733"/>
              <a:gd name="connisteX139" fmla="*/ 3283267 w 5390300"/>
              <a:gd name="connsiteY139" fmla="*/ 2544656 h 3623733"/>
              <a:gd name="connisteX140" fmla="*/ 3202622 w 5390300"/>
              <a:gd name="connsiteY140" fmla="*/ 2544656 h 3623733"/>
              <a:gd name="connisteX141" fmla="*/ 3130867 w 5390300"/>
              <a:gd name="connsiteY141" fmla="*/ 2544656 h 3623733"/>
              <a:gd name="connisteX142" fmla="*/ 3005137 w 5390300"/>
              <a:gd name="connsiteY142" fmla="*/ 2544656 h 3623733"/>
              <a:gd name="connisteX143" fmla="*/ 2888297 w 5390300"/>
              <a:gd name="connsiteY143" fmla="*/ 2544656 h 3623733"/>
              <a:gd name="connisteX144" fmla="*/ 2807017 w 5390300"/>
              <a:gd name="connsiteY144" fmla="*/ 2544656 h 3623733"/>
              <a:gd name="connisteX145" fmla="*/ 2735262 w 5390300"/>
              <a:gd name="connsiteY145" fmla="*/ 2544656 h 3623733"/>
              <a:gd name="connisteX146" fmla="*/ 2663507 w 5390300"/>
              <a:gd name="connsiteY146" fmla="*/ 2544656 h 3623733"/>
              <a:gd name="connisteX147" fmla="*/ 2582227 w 5390300"/>
              <a:gd name="connsiteY147" fmla="*/ 2544656 h 3623733"/>
              <a:gd name="connisteX148" fmla="*/ 2501582 w 5390300"/>
              <a:gd name="connsiteY148" fmla="*/ 2544656 h 3623733"/>
              <a:gd name="connisteX149" fmla="*/ 2411412 w 5390300"/>
              <a:gd name="connsiteY149" fmla="*/ 2544656 h 3623733"/>
              <a:gd name="connisteX150" fmla="*/ 2339657 w 5390300"/>
              <a:gd name="connsiteY150" fmla="*/ 2544656 h 3623733"/>
              <a:gd name="connisteX151" fmla="*/ 2267902 w 5390300"/>
              <a:gd name="connsiteY151" fmla="*/ 2544656 h 3623733"/>
              <a:gd name="connisteX152" fmla="*/ 2196147 w 5390300"/>
              <a:gd name="connsiteY152" fmla="*/ 2544656 h 3623733"/>
              <a:gd name="connisteX153" fmla="*/ 2114867 w 5390300"/>
              <a:gd name="connsiteY153" fmla="*/ 2544656 h 3623733"/>
              <a:gd name="connisteX154" fmla="*/ 2043112 w 5390300"/>
              <a:gd name="connsiteY154" fmla="*/ 2544656 h 3623733"/>
              <a:gd name="connisteX155" fmla="*/ 1971357 w 5390300"/>
              <a:gd name="connsiteY155" fmla="*/ 2544656 h 3623733"/>
              <a:gd name="connisteX156" fmla="*/ 1872297 w 5390300"/>
              <a:gd name="connsiteY156" fmla="*/ 2535766 h 3623733"/>
              <a:gd name="connisteX157" fmla="*/ 1782762 w 5390300"/>
              <a:gd name="connsiteY157" fmla="*/ 2535766 h 3623733"/>
              <a:gd name="connisteX158" fmla="*/ 1692592 w 5390300"/>
              <a:gd name="connsiteY158" fmla="*/ 2535766 h 3623733"/>
              <a:gd name="connisteX159" fmla="*/ 1620837 w 5390300"/>
              <a:gd name="connsiteY159" fmla="*/ 2535766 h 3623733"/>
              <a:gd name="connisteX160" fmla="*/ 1512887 w 5390300"/>
              <a:gd name="connsiteY160" fmla="*/ 2535766 h 3623733"/>
              <a:gd name="connisteX161" fmla="*/ 1441132 w 5390300"/>
              <a:gd name="connsiteY161" fmla="*/ 2535766 h 3623733"/>
              <a:gd name="connisteX162" fmla="*/ 1359852 w 5390300"/>
              <a:gd name="connsiteY162" fmla="*/ 2535766 h 3623733"/>
              <a:gd name="connisteX163" fmla="*/ 1288097 w 5390300"/>
              <a:gd name="connsiteY163" fmla="*/ 2535766 h 3623733"/>
              <a:gd name="connisteX164" fmla="*/ 1207452 w 5390300"/>
              <a:gd name="connsiteY164" fmla="*/ 2544656 h 3623733"/>
              <a:gd name="connisteX165" fmla="*/ 1135062 w 5390300"/>
              <a:gd name="connsiteY165" fmla="*/ 2544656 h 3623733"/>
              <a:gd name="connisteX166" fmla="*/ 1045527 w 5390300"/>
              <a:gd name="connsiteY166" fmla="*/ 2553546 h 3623733"/>
              <a:gd name="connisteX167" fmla="*/ 955357 w 5390300"/>
              <a:gd name="connsiteY167" fmla="*/ 2553546 h 3623733"/>
              <a:gd name="connisteX168" fmla="*/ 883602 w 5390300"/>
              <a:gd name="connsiteY168" fmla="*/ 2553546 h 3623733"/>
              <a:gd name="connisteX169" fmla="*/ 802957 w 5390300"/>
              <a:gd name="connsiteY169" fmla="*/ 2562436 h 3623733"/>
              <a:gd name="connisteX170" fmla="*/ 730567 w 5390300"/>
              <a:gd name="connsiteY170" fmla="*/ 2571326 h 3623733"/>
              <a:gd name="connisteX171" fmla="*/ 649922 w 5390300"/>
              <a:gd name="connsiteY171" fmla="*/ 2580216 h 3623733"/>
              <a:gd name="connisteX172" fmla="*/ 559752 w 5390300"/>
              <a:gd name="connsiteY172" fmla="*/ 2607521 h 3623733"/>
              <a:gd name="connisteX173" fmla="*/ 479107 w 5390300"/>
              <a:gd name="connsiteY173" fmla="*/ 2616411 h 3623733"/>
              <a:gd name="connisteX174" fmla="*/ 407352 w 5390300"/>
              <a:gd name="connsiteY174" fmla="*/ 2634191 h 3623733"/>
              <a:gd name="connisteX175" fmla="*/ 326072 w 5390300"/>
              <a:gd name="connsiteY175" fmla="*/ 2670386 h 3623733"/>
              <a:gd name="connisteX176" fmla="*/ 254317 w 5390300"/>
              <a:gd name="connsiteY176" fmla="*/ 2706581 h 3623733"/>
              <a:gd name="connisteX177" fmla="*/ 173672 w 5390300"/>
              <a:gd name="connsiteY177" fmla="*/ 2769446 h 3623733"/>
              <a:gd name="connisteX178" fmla="*/ 110807 w 5390300"/>
              <a:gd name="connsiteY178" fmla="*/ 2850091 h 3623733"/>
              <a:gd name="connisteX179" fmla="*/ 56832 w 5390300"/>
              <a:gd name="connsiteY179" fmla="*/ 2940261 h 3623733"/>
              <a:gd name="connisteX180" fmla="*/ 20637 w 5390300"/>
              <a:gd name="connsiteY180" fmla="*/ 3012016 h 3623733"/>
              <a:gd name="connisteX181" fmla="*/ 2857 w 5390300"/>
              <a:gd name="connsiteY181" fmla="*/ 3083771 h 3623733"/>
              <a:gd name="connisteX182" fmla="*/ 2857 w 5390300"/>
              <a:gd name="connsiteY182" fmla="*/ 3155526 h 3623733"/>
              <a:gd name="connisteX183" fmla="*/ 20637 w 5390300"/>
              <a:gd name="connsiteY183" fmla="*/ 3227916 h 3623733"/>
              <a:gd name="connisteX184" fmla="*/ 47942 w 5390300"/>
              <a:gd name="connsiteY184" fmla="*/ 3299671 h 3623733"/>
              <a:gd name="connisteX185" fmla="*/ 101917 w 5390300"/>
              <a:gd name="connsiteY185" fmla="*/ 3371426 h 3623733"/>
              <a:gd name="connisteX186" fmla="*/ 173672 w 5390300"/>
              <a:gd name="connsiteY186" fmla="*/ 3416511 h 3623733"/>
              <a:gd name="connisteX187" fmla="*/ 245427 w 5390300"/>
              <a:gd name="connsiteY187" fmla="*/ 3479376 h 3623733"/>
              <a:gd name="connisteX188" fmla="*/ 335597 w 5390300"/>
              <a:gd name="connsiteY188" fmla="*/ 3506046 h 3623733"/>
              <a:gd name="connisteX189" fmla="*/ 425132 w 5390300"/>
              <a:gd name="connsiteY189" fmla="*/ 3533351 h 3623733"/>
              <a:gd name="connisteX190" fmla="*/ 506412 w 5390300"/>
              <a:gd name="connsiteY190" fmla="*/ 3542241 h 3623733"/>
              <a:gd name="connisteX191" fmla="*/ 587057 w 5390300"/>
              <a:gd name="connsiteY191" fmla="*/ 3551131 h 3623733"/>
              <a:gd name="connisteX192" fmla="*/ 695007 w 5390300"/>
              <a:gd name="connsiteY192" fmla="*/ 3578436 h 3623733"/>
              <a:gd name="connisteX193" fmla="*/ 766762 w 5390300"/>
              <a:gd name="connsiteY193" fmla="*/ 3596216 h 3623733"/>
              <a:gd name="connisteX194" fmla="*/ 847407 w 5390300"/>
              <a:gd name="connsiteY194" fmla="*/ 3605106 h 3623733"/>
              <a:gd name="connisteX195" fmla="*/ 946467 w 5390300"/>
              <a:gd name="connsiteY195" fmla="*/ 3613996 h 3623733"/>
              <a:gd name="connisteX196" fmla="*/ 1018222 w 5390300"/>
              <a:gd name="connsiteY196" fmla="*/ 3622886 h 3623733"/>
              <a:gd name="connisteX197" fmla="*/ 1090612 w 5390300"/>
              <a:gd name="connsiteY197" fmla="*/ 3622886 h 362373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  <a:cxn ang="0">
                <a:pos x="connisteX152" y="connsiteY152"/>
              </a:cxn>
              <a:cxn ang="0">
                <a:pos x="connisteX153" y="connsiteY153"/>
              </a:cxn>
              <a:cxn ang="0">
                <a:pos x="connisteX154" y="connsiteY154"/>
              </a:cxn>
              <a:cxn ang="0">
                <a:pos x="connisteX155" y="connsiteY155"/>
              </a:cxn>
              <a:cxn ang="0">
                <a:pos x="connisteX156" y="connsiteY156"/>
              </a:cxn>
              <a:cxn ang="0">
                <a:pos x="connisteX157" y="connsiteY157"/>
              </a:cxn>
              <a:cxn ang="0">
                <a:pos x="connisteX158" y="connsiteY158"/>
              </a:cxn>
              <a:cxn ang="0">
                <a:pos x="connisteX159" y="connsiteY159"/>
              </a:cxn>
              <a:cxn ang="0">
                <a:pos x="connisteX160" y="connsiteY160"/>
              </a:cxn>
              <a:cxn ang="0">
                <a:pos x="connisteX161" y="connsiteY161"/>
              </a:cxn>
              <a:cxn ang="0">
                <a:pos x="connisteX162" y="connsiteY162"/>
              </a:cxn>
              <a:cxn ang="0">
                <a:pos x="connisteX163" y="connsiteY163"/>
              </a:cxn>
              <a:cxn ang="0">
                <a:pos x="connisteX164" y="connsiteY164"/>
              </a:cxn>
              <a:cxn ang="0">
                <a:pos x="connisteX165" y="connsiteY165"/>
              </a:cxn>
              <a:cxn ang="0">
                <a:pos x="connisteX166" y="connsiteY166"/>
              </a:cxn>
              <a:cxn ang="0">
                <a:pos x="connisteX167" y="connsiteY167"/>
              </a:cxn>
              <a:cxn ang="0">
                <a:pos x="connisteX168" y="connsiteY168"/>
              </a:cxn>
              <a:cxn ang="0">
                <a:pos x="connisteX169" y="connsiteY169"/>
              </a:cxn>
              <a:cxn ang="0">
                <a:pos x="connisteX170" y="connsiteY170"/>
              </a:cxn>
              <a:cxn ang="0">
                <a:pos x="connisteX171" y="connsiteY171"/>
              </a:cxn>
              <a:cxn ang="0">
                <a:pos x="connisteX172" y="connsiteY172"/>
              </a:cxn>
              <a:cxn ang="0">
                <a:pos x="connisteX173" y="connsiteY173"/>
              </a:cxn>
              <a:cxn ang="0">
                <a:pos x="connisteX174" y="connsiteY174"/>
              </a:cxn>
              <a:cxn ang="0">
                <a:pos x="connisteX175" y="connsiteY175"/>
              </a:cxn>
              <a:cxn ang="0">
                <a:pos x="connisteX176" y="connsiteY176"/>
              </a:cxn>
              <a:cxn ang="0">
                <a:pos x="connisteX177" y="connsiteY177"/>
              </a:cxn>
              <a:cxn ang="0">
                <a:pos x="connisteX178" y="connsiteY178"/>
              </a:cxn>
              <a:cxn ang="0">
                <a:pos x="connisteX179" y="connsiteY179"/>
              </a:cxn>
              <a:cxn ang="0">
                <a:pos x="connisteX180" y="connsiteY180"/>
              </a:cxn>
              <a:cxn ang="0">
                <a:pos x="connisteX181" y="connsiteY181"/>
              </a:cxn>
              <a:cxn ang="0">
                <a:pos x="connisteX182" y="connsiteY182"/>
              </a:cxn>
              <a:cxn ang="0">
                <a:pos x="connisteX183" y="connsiteY183"/>
              </a:cxn>
              <a:cxn ang="0">
                <a:pos x="connisteX184" y="connsiteY184"/>
              </a:cxn>
              <a:cxn ang="0">
                <a:pos x="connisteX185" y="connsiteY185"/>
              </a:cxn>
              <a:cxn ang="0">
                <a:pos x="connisteX186" y="connsiteY186"/>
              </a:cxn>
              <a:cxn ang="0">
                <a:pos x="connisteX187" y="connsiteY187"/>
              </a:cxn>
              <a:cxn ang="0">
                <a:pos x="connisteX188" y="connsiteY188"/>
              </a:cxn>
              <a:cxn ang="0">
                <a:pos x="connisteX189" y="connsiteY189"/>
              </a:cxn>
              <a:cxn ang="0">
                <a:pos x="connisteX190" y="connsiteY190"/>
              </a:cxn>
              <a:cxn ang="0">
                <a:pos x="connisteX191" y="connsiteY191"/>
              </a:cxn>
              <a:cxn ang="0">
                <a:pos x="connisteX192" y="connsiteY192"/>
              </a:cxn>
              <a:cxn ang="0">
                <a:pos x="connisteX193" y="connsiteY193"/>
              </a:cxn>
              <a:cxn ang="0">
                <a:pos x="connisteX194" y="connsiteY194"/>
              </a:cxn>
              <a:cxn ang="0">
                <a:pos x="connisteX195" y="connsiteY195"/>
              </a:cxn>
              <a:cxn ang="0">
                <a:pos x="connisteX196" y="connsiteY196"/>
              </a:cxn>
              <a:cxn ang="0">
                <a:pos x="connisteX197" y="connsiteY197"/>
              </a:cxn>
            </a:cxnLst>
            <a:rect l="l" t="t" r="r" b="b"/>
            <a:pathLst>
              <a:path w="5390301" h="3623733">
                <a:moveTo>
                  <a:pt x="3058478" y="63712"/>
                </a:moveTo>
                <a:cubicBezTo>
                  <a:pt x="3070543" y="60537"/>
                  <a:pt x="3089593" y="52917"/>
                  <a:pt x="3130868" y="45932"/>
                </a:cubicBezTo>
                <a:cubicBezTo>
                  <a:pt x="3172143" y="38947"/>
                  <a:pt x="3224213" y="34502"/>
                  <a:pt x="3265488" y="27517"/>
                </a:cubicBezTo>
                <a:cubicBezTo>
                  <a:pt x="3306763" y="20532"/>
                  <a:pt x="3308668" y="13547"/>
                  <a:pt x="3337243" y="9737"/>
                </a:cubicBezTo>
                <a:cubicBezTo>
                  <a:pt x="3365818" y="5927"/>
                  <a:pt x="3376613" y="11642"/>
                  <a:pt x="3408998" y="9737"/>
                </a:cubicBezTo>
                <a:cubicBezTo>
                  <a:pt x="3441383" y="7832"/>
                  <a:pt x="3466783" y="2752"/>
                  <a:pt x="3499168" y="847"/>
                </a:cubicBezTo>
                <a:cubicBezTo>
                  <a:pt x="3531553" y="-1058"/>
                  <a:pt x="3538538" y="847"/>
                  <a:pt x="3570923" y="847"/>
                </a:cubicBezTo>
                <a:cubicBezTo>
                  <a:pt x="3603308" y="847"/>
                  <a:pt x="3626803" y="847"/>
                  <a:pt x="3661093" y="847"/>
                </a:cubicBezTo>
                <a:cubicBezTo>
                  <a:pt x="3695383" y="847"/>
                  <a:pt x="3707448" y="847"/>
                  <a:pt x="3741738" y="847"/>
                </a:cubicBezTo>
                <a:cubicBezTo>
                  <a:pt x="3776028" y="847"/>
                  <a:pt x="3794443" y="-1058"/>
                  <a:pt x="3831908" y="847"/>
                </a:cubicBezTo>
                <a:cubicBezTo>
                  <a:pt x="3869373" y="2752"/>
                  <a:pt x="3889058" y="4657"/>
                  <a:pt x="3930333" y="9737"/>
                </a:cubicBezTo>
                <a:cubicBezTo>
                  <a:pt x="3971608" y="14817"/>
                  <a:pt x="4000183" y="16722"/>
                  <a:pt x="4038283" y="27517"/>
                </a:cubicBezTo>
                <a:cubicBezTo>
                  <a:pt x="4076383" y="38312"/>
                  <a:pt x="4089083" y="51012"/>
                  <a:pt x="4119563" y="63712"/>
                </a:cubicBezTo>
                <a:cubicBezTo>
                  <a:pt x="4150043" y="76412"/>
                  <a:pt x="4162743" y="76412"/>
                  <a:pt x="4191318" y="91017"/>
                </a:cubicBezTo>
                <a:cubicBezTo>
                  <a:pt x="4219893" y="105622"/>
                  <a:pt x="4230688" y="113877"/>
                  <a:pt x="4263073" y="135467"/>
                </a:cubicBezTo>
                <a:cubicBezTo>
                  <a:pt x="4295458" y="157057"/>
                  <a:pt x="4320858" y="167852"/>
                  <a:pt x="4353243" y="198332"/>
                </a:cubicBezTo>
                <a:cubicBezTo>
                  <a:pt x="4385628" y="228812"/>
                  <a:pt x="4398328" y="256117"/>
                  <a:pt x="4424998" y="288502"/>
                </a:cubicBezTo>
                <a:cubicBezTo>
                  <a:pt x="4451668" y="320887"/>
                  <a:pt x="4470083" y="331682"/>
                  <a:pt x="4487863" y="360257"/>
                </a:cubicBezTo>
                <a:cubicBezTo>
                  <a:pt x="4505643" y="388832"/>
                  <a:pt x="4506278" y="403437"/>
                  <a:pt x="4515168" y="432012"/>
                </a:cubicBezTo>
                <a:cubicBezTo>
                  <a:pt x="4524058" y="460587"/>
                  <a:pt x="4531043" y="475827"/>
                  <a:pt x="4532948" y="504402"/>
                </a:cubicBezTo>
                <a:cubicBezTo>
                  <a:pt x="4534853" y="532977"/>
                  <a:pt x="4540568" y="552662"/>
                  <a:pt x="4524058" y="576157"/>
                </a:cubicBezTo>
                <a:cubicBezTo>
                  <a:pt x="4507548" y="599652"/>
                  <a:pt x="4480243" y="601557"/>
                  <a:pt x="4451668" y="621242"/>
                </a:cubicBezTo>
                <a:cubicBezTo>
                  <a:pt x="4423093" y="640927"/>
                  <a:pt x="4410393" y="657437"/>
                  <a:pt x="4379913" y="675217"/>
                </a:cubicBezTo>
                <a:cubicBezTo>
                  <a:pt x="4349433" y="692997"/>
                  <a:pt x="4329748" y="698077"/>
                  <a:pt x="4299268" y="710777"/>
                </a:cubicBezTo>
                <a:cubicBezTo>
                  <a:pt x="4268788" y="723477"/>
                  <a:pt x="4256088" y="729192"/>
                  <a:pt x="4227513" y="738082"/>
                </a:cubicBezTo>
                <a:cubicBezTo>
                  <a:pt x="4198938" y="746972"/>
                  <a:pt x="4189413" y="748877"/>
                  <a:pt x="4155123" y="755862"/>
                </a:cubicBezTo>
                <a:cubicBezTo>
                  <a:pt x="4120833" y="762847"/>
                  <a:pt x="4090988" y="768562"/>
                  <a:pt x="4056698" y="773642"/>
                </a:cubicBezTo>
                <a:cubicBezTo>
                  <a:pt x="4022408" y="778722"/>
                  <a:pt x="4012883" y="780627"/>
                  <a:pt x="3984308" y="782532"/>
                </a:cubicBezTo>
                <a:cubicBezTo>
                  <a:pt x="3955733" y="784437"/>
                  <a:pt x="3943033" y="780627"/>
                  <a:pt x="3912553" y="782532"/>
                </a:cubicBezTo>
                <a:cubicBezTo>
                  <a:pt x="3882073" y="784437"/>
                  <a:pt x="3868103" y="788247"/>
                  <a:pt x="3831908" y="792057"/>
                </a:cubicBezTo>
                <a:cubicBezTo>
                  <a:pt x="3795713" y="795867"/>
                  <a:pt x="3769043" y="799042"/>
                  <a:pt x="3732848" y="800947"/>
                </a:cubicBezTo>
                <a:cubicBezTo>
                  <a:pt x="3696653" y="802852"/>
                  <a:pt x="3686493" y="800947"/>
                  <a:pt x="3652203" y="800947"/>
                </a:cubicBezTo>
                <a:cubicBezTo>
                  <a:pt x="3617913" y="800947"/>
                  <a:pt x="3596323" y="797137"/>
                  <a:pt x="3562033" y="800947"/>
                </a:cubicBezTo>
                <a:cubicBezTo>
                  <a:pt x="3527743" y="804757"/>
                  <a:pt x="3511868" y="814917"/>
                  <a:pt x="3481388" y="818727"/>
                </a:cubicBezTo>
                <a:cubicBezTo>
                  <a:pt x="3450908" y="822537"/>
                  <a:pt x="3437573" y="818727"/>
                  <a:pt x="3408998" y="818727"/>
                </a:cubicBezTo>
                <a:cubicBezTo>
                  <a:pt x="3380423" y="818727"/>
                  <a:pt x="3371533" y="816822"/>
                  <a:pt x="3337243" y="818727"/>
                </a:cubicBezTo>
                <a:cubicBezTo>
                  <a:pt x="3302953" y="820632"/>
                  <a:pt x="3275013" y="825712"/>
                  <a:pt x="3238818" y="827617"/>
                </a:cubicBezTo>
                <a:cubicBezTo>
                  <a:pt x="3202623" y="829522"/>
                  <a:pt x="3193733" y="827617"/>
                  <a:pt x="3157538" y="827617"/>
                </a:cubicBezTo>
                <a:cubicBezTo>
                  <a:pt x="3121343" y="827617"/>
                  <a:pt x="3095943" y="827617"/>
                  <a:pt x="3058478" y="827617"/>
                </a:cubicBezTo>
                <a:cubicBezTo>
                  <a:pt x="3021013" y="827617"/>
                  <a:pt x="3001328" y="827617"/>
                  <a:pt x="2968943" y="827617"/>
                </a:cubicBezTo>
                <a:cubicBezTo>
                  <a:pt x="2936558" y="827617"/>
                  <a:pt x="2925763" y="827617"/>
                  <a:pt x="2897188" y="827617"/>
                </a:cubicBezTo>
                <a:cubicBezTo>
                  <a:pt x="2868613" y="827617"/>
                  <a:pt x="2859088" y="831427"/>
                  <a:pt x="2824798" y="827617"/>
                </a:cubicBezTo>
                <a:cubicBezTo>
                  <a:pt x="2790508" y="823807"/>
                  <a:pt x="2762568" y="813647"/>
                  <a:pt x="2726373" y="809837"/>
                </a:cubicBezTo>
                <a:cubicBezTo>
                  <a:pt x="2690178" y="806027"/>
                  <a:pt x="2679383" y="811742"/>
                  <a:pt x="2645093" y="809837"/>
                </a:cubicBezTo>
                <a:cubicBezTo>
                  <a:pt x="2610803" y="807932"/>
                  <a:pt x="2589848" y="802852"/>
                  <a:pt x="2555558" y="800947"/>
                </a:cubicBezTo>
                <a:cubicBezTo>
                  <a:pt x="2521268" y="799042"/>
                  <a:pt x="2511743" y="802852"/>
                  <a:pt x="2474278" y="800947"/>
                </a:cubicBezTo>
                <a:cubicBezTo>
                  <a:pt x="2436813" y="799042"/>
                  <a:pt x="2404428" y="793962"/>
                  <a:pt x="2366963" y="792057"/>
                </a:cubicBezTo>
                <a:cubicBezTo>
                  <a:pt x="2329498" y="790152"/>
                  <a:pt x="2318068" y="793962"/>
                  <a:pt x="2285683" y="792057"/>
                </a:cubicBezTo>
                <a:cubicBezTo>
                  <a:pt x="2253298" y="790152"/>
                  <a:pt x="2235518" y="784437"/>
                  <a:pt x="2205038" y="782532"/>
                </a:cubicBezTo>
                <a:cubicBezTo>
                  <a:pt x="2174558" y="780627"/>
                  <a:pt x="2161858" y="782532"/>
                  <a:pt x="2133283" y="782532"/>
                </a:cubicBezTo>
                <a:cubicBezTo>
                  <a:pt x="2104708" y="782532"/>
                  <a:pt x="2091373" y="780627"/>
                  <a:pt x="2060893" y="782532"/>
                </a:cubicBezTo>
                <a:cubicBezTo>
                  <a:pt x="2030413" y="784437"/>
                  <a:pt x="2010728" y="788247"/>
                  <a:pt x="1980248" y="792057"/>
                </a:cubicBezTo>
                <a:cubicBezTo>
                  <a:pt x="1949768" y="795867"/>
                  <a:pt x="1937068" y="797137"/>
                  <a:pt x="1908493" y="800947"/>
                </a:cubicBezTo>
                <a:cubicBezTo>
                  <a:pt x="1879918" y="804757"/>
                  <a:pt x="1866583" y="802852"/>
                  <a:pt x="1836103" y="809837"/>
                </a:cubicBezTo>
                <a:cubicBezTo>
                  <a:pt x="1805623" y="816822"/>
                  <a:pt x="1785938" y="823807"/>
                  <a:pt x="1755458" y="836507"/>
                </a:cubicBezTo>
                <a:cubicBezTo>
                  <a:pt x="1724978" y="849207"/>
                  <a:pt x="1712278" y="854922"/>
                  <a:pt x="1683703" y="872702"/>
                </a:cubicBezTo>
                <a:cubicBezTo>
                  <a:pt x="1655128" y="890482"/>
                  <a:pt x="1640523" y="905087"/>
                  <a:pt x="1611948" y="926677"/>
                </a:cubicBezTo>
                <a:cubicBezTo>
                  <a:pt x="1583373" y="948267"/>
                  <a:pt x="1564958" y="955252"/>
                  <a:pt x="1539558" y="980652"/>
                </a:cubicBezTo>
                <a:cubicBezTo>
                  <a:pt x="1514158" y="1006052"/>
                  <a:pt x="1510983" y="1021927"/>
                  <a:pt x="1485583" y="1052407"/>
                </a:cubicBezTo>
                <a:cubicBezTo>
                  <a:pt x="1460183" y="1082887"/>
                  <a:pt x="1431608" y="1102572"/>
                  <a:pt x="1413828" y="1133052"/>
                </a:cubicBezTo>
                <a:cubicBezTo>
                  <a:pt x="1396048" y="1163532"/>
                  <a:pt x="1403033" y="1174962"/>
                  <a:pt x="1396048" y="1205442"/>
                </a:cubicBezTo>
                <a:cubicBezTo>
                  <a:pt x="1389063" y="1235922"/>
                  <a:pt x="1383983" y="1253702"/>
                  <a:pt x="1378268" y="1286087"/>
                </a:cubicBezTo>
                <a:cubicBezTo>
                  <a:pt x="1372553" y="1318472"/>
                  <a:pt x="1370648" y="1336887"/>
                  <a:pt x="1368743" y="1367367"/>
                </a:cubicBezTo>
                <a:cubicBezTo>
                  <a:pt x="1366838" y="1397847"/>
                  <a:pt x="1356043" y="1410547"/>
                  <a:pt x="1368743" y="1439122"/>
                </a:cubicBezTo>
                <a:cubicBezTo>
                  <a:pt x="1381443" y="1467697"/>
                  <a:pt x="1408113" y="1482302"/>
                  <a:pt x="1431608" y="1510877"/>
                </a:cubicBezTo>
                <a:cubicBezTo>
                  <a:pt x="1455103" y="1539452"/>
                  <a:pt x="1460183" y="1562947"/>
                  <a:pt x="1485583" y="1582632"/>
                </a:cubicBezTo>
                <a:cubicBezTo>
                  <a:pt x="1510983" y="1602317"/>
                  <a:pt x="1529398" y="1599142"/>
                  <a:pt x="1557973" y="1609937"/>
                </a:cubicBezTo>
                <a:cubicBezTo>
                  <a:pt x="1586548" y="1620732"/>
                  <a:pt x="1599248" y="1627717"/>
                  <a:pt x="1629728" y="1636607"/>
                </a:cubicBezTo>
                <a:cubicBezTo>
                  <a:pt x="1660208" y="1645497"/>
                  <a:pt x="1674178" y="1648672"/>
                  <a:pt x="1710373" y="1654387"/>
                </a:cubicBezTo>
                <a:cubicBezTo>
                  <a:pt x="1746568" y="1660102"/>
                  <a:pt x="1771333" y="1662007"/>
                  <a:pt x="1809433" y="1663912"/>
                </a:cubicBezTo>
                <a:cubicBezTo>
                  <a:pt x="1847533" y="1665817"/>
                  <a:pt x="1860233" y="1663912"/>
                  <a:pt x="1899603" y="1663912"/>
                </a:cubicBezTo>
                <a:cubicBezTo>
                  <a:pt x="1938973" y="1663912"/>
                  <a:pt x="1965643" y="1663912"/>
                  <a:pt x="2006918" y="1663912"/>
                </a:cubicBezTo>
                <a:cubicBezTo>
                  <a:pt x="2048193" y="1663912"/>
                  <a:pt x="2060893" y="1660102"/>
                  <a:pt x="2105978" y="1663912"/>
                </a:cubicBezTo>
                <a:cubicBezTo>
                  <a:pt x="2151063" y="1667722"/>
                  <a:pt x="2190433" y="1677882"/>
                  <a:pt x="2231708" y="1681692"/>
                </a:cubicBezTo>
                <a:cubicBezTo>
                  <a:pt x="2272983" y="1685502"/>
                  <a:pt x="2282508" y="1681692"/>
                  <a:pt x="2312988" y="1681692"/>
                </a:cubicBezTo>
                <a:cubicBezTo>
                  <a:pt x="2343468" y="1681692"/>
                  <a:pt x="2352358" y="1681692"/>
                  <a:pt x="2384743" y="1681692"/>
                </a:cubicBezTo>
                <a:cubicBezTo>
                  <a:pt x="2417128" y="1681692"/>
                  <a:pt x="2441893" y="1681692"/>
                  <a:pt x="2474278" y="1681692"/>
                </a:cubicBezTo>
                <a:cubicBezTo>
                  <a:pt x="2506663" y="1681692"/>
                  <a:pt x="2518093" y="1681692"/>
                  <a:pt x="2546668" y="1681692"/>
                </a:cubicBezTo>
                <a:cubicBezTo>
                  <a:pt x="2575243" y="1681692"/>
                  <a:pt x="2589848" y="1681692"/>
                  <a:pt x="2618423" y="1681692"/>
                </a:cubicBezTo>
                <a:cubicBezTo>
                  <a:pt x="2646998" y="1681692"/>
                  <a:pt x="2648903" y="1681692"/>
                  <a:pt x="2690178" y="1681692"/>
                </a:cubicBezTo>
                <a:cubicBezTo>
                  <a:pt x="2731453" y="1681692"/>
                  <a:pt x="2783523" y="1681692"/>
                  <a:pt x="2824798" y="1681692"/>
                </a:cubicBezTo>
                <a:cubicBezTo>
                  <a:pt x="2866073" y="1681692"/>
                  <a:pt x="2868613" y="1681692"/>
                  <a:pt x="2897188" y="1681692"/>
                </a:cubicBezTo>
                <a:cubicBezTo>
                  <a:pt x="2925763" y="1681692"/>
                  <a:pt x="2936558" y="1681692"/>
                  <a:pt x="2968943" y="1681692"/>
                </a:cubicBezTo>
                <a:cubicBezTo>
                  <a:pt x="3001328" y="1681692"/>
                  <a:pt x="3024188" y="1681692"/>
                  <a:pt x="3058478" y="1681692"/>
                </a:cubicBezTo>
                <a:cubicBezTo>
                  <a:pt x="3092768" y="1681692"/>
                  <a:pt x="3105468" y="1681692"/>
                  <a:pt x="3139758" y="1681692"/>
                </a:cubicBezTo>
                <a:cubicBezTo>
                  <a:pt x="3174048" y="1681692"/>
                  <a:pt x="3184208" y="1681692"/>
                  <a:pt x="3229293" y="1681692"/>
                </a:cubicBezTo>
                <a:cubicBezTo>
                  <a:pt x="3274378" y="1681692"/>
                  <a:pt x="3323273" y="1681692"/>
                  <a:pt x="3364548" y="1681692"/>
                </a:cubicBezTo>
                <a:cubicBezTo>
                  <a:pt x="3405823" y="1681692"/>
                  <a:pt x="3402013" y="1681692"/>
                  <a:pt x="3436303" y="1681692"/>
                </a:cubicBezTo>
                <a:cubicBezTo>
                  <a:pt x="3470593" y="1681692"/>
                  <a:pt x="3494088" y="1681692"/>
                  <a:pt x="3535363" y="1681692"/>
                </a:cubicBezTo>
                <a:cubicBezTo>
                  <a:pt x="3576638" y="1681692"/>
                  <a:pt x="3607118" y="1681692"/>
                  <a:pt x="3643313" y="1681692"/>
                </a:cubicBezTo>
                <a:cubicBezTo>
                  <a:pt x="3679508" y="1681692"/>
                  <a:pt x="3678873" y="1681692"/>
                  <a:pt x="3715068" y="1681692"/>
                </a:cubicBezTo>
                <a:cubicBezTo>
                  <a:pt x="3751263" y="1681692"/>
                  <a:pt x="3785553" y="1681692"/>
                  <a:pt x="3823018" y="1681692"/>
                </a:cubicBezTo>
                <a:cubicBezTo>
                  <a:pt x="3860483" y="1681692"/>
                  <a:pt x="3871278" y="1681692"/>
                  <a:pt x="3903663" y="1681692"/>
                </a:cubicBezTo>
                <a:cubicBezTo>
                  <a:pt x="3936048" y="1681692"/>
                  <a:pt x="3948113" y="1681692"/>
                  <a:pt x="3984308" y="1681692"/>
                </a:cubicBezTo>
                <a:cubicBezTo>
                  <a:pt x="4020503" y="1681692"/>
                  <a:pt x="4045268" y="1679787"/>
                  <a:pt x="4083368" y="1681692"/>
                </a:cubicBezTo>
                <a:cubicBezTo>
                  <a:pt x="4121468" y="1683597"/>
                  <a:pt x="4139248" y="1688677"/>
                  <a:pt x="4173538" y="1690582"/>
                </a:cubicBezTo>
                <a:cubicBezTo>
                  <a:pt x="4207828" y="1692487"/>
                  <a:pt x="4223703" y="1688677"/>
                  <a:pt x="4254183" y="1690582"/>
                </a:cubicBezTo>
                <a:cubicBezTo>
                  <a:pt x="4284663" y="1692487"/>
                  <a:pt x="4297363" y="1697567"/>
                  <a:pt x="4325938" y="1699472"/>
                </a:cubicBezTo>
                <a:cubicBezTo>
                  <a:pt x="4354513" y="1701377"/>
                  <a:pt x="4369753" y="1697567"/>
                  <a:pt x="4398328" y="1699472"/>
                </a:cubicBezTo>
                <a:cubicBezTo>
                  <a:pt x="4426903" y="1701377"/>
                  <a:pt x="4441508" y="1704552"/>
                  <a:pt x="4470083" y="1708362"/>
                </a:cubicBezTo>
                <a:cubicBezTo>
                  <a:pt x="4498658" y="1712172"/>
                  <a:pt x="4509453" y="1712172"/>
                  <a:pt x="4541838" y="1717887"/>
                </a:cubicBezTo>
                <a:cubicBezTo>
                  <a:pt x="4574223" y="1723602"/>
                  <a:pt x="4599623" y="1728682"/>
                  <a:pt x="4632008" y="1735667"/>
                </a:cubicBezTo>
                <a:cubicBezTo>
                  <a:pt x="4664393" y="1742652"/>
                  <a:pt x="4675188" y="1748367"/>
                  <a:pt x="4703763" y="1753447"/>
                </a:cubicBezTo>
                <a:cubicBezTo>
                  <a:pt x="4732338" y="1758527"/>
                  <a:pt x="4746943" y="1755352"/>
                  <a:pt x="4775518" y="1762337"/>
                </a:cubicBezTo>
                <a:cubicBezTo>
                  <a:pt x="4804093" y="1769322"/>
                  <a:pt x="4816793" y="1778847"/>
                  <a:pt x="4847273" y="1789642"/>
                </a:cubicBezTo>
                <a:cubicBezTo>
                  <a:pt x="4877753" y="1800437"/>
                  <a:pt x="4896168" y="1796627"/>
                  <a:pt x="4928553" y="1816312"/>
                </a:cubicBezTo>
                <a:cubicBezTo>
                  <a:pt x="4960938" y="1835997"/>
                  <a:pt x="4978718" y="1862667"/>
                  <a:pt x="5009198" y="1888067"/>
                </a:cubicBezTo>
                <a:cubicBezTo>
                  <a:pt x="5039678" y="1913467"/>
                  <a:pt x="5054283" y="1914737"/>
                  <a:pt x="5080953" y="1942042"/>
                </a:cubicBezTo>
                <a:cubicBezTo>
                  <a:pt x="5107623" y="1969347"/>
                  <a:pt x="5116513" y="1994747"/>
                  <a:pt x="5143818" y="2023322"/>
                </a:cubicBezTo>
                <a:cubicBezTo>
                  <a:pt x="5171123" y="2051897"/>
                  <a:pt x="5187633" y="2062692"/>
                  <a:pt x="5216208" y="2086187"/>
                </a:cubicBezTo>
                <a:cubicBezTo>
                  <a:pt x="5244783" y="2109682"/>
                  <a:pt x="5264468" y="2114762"/>
                  <a:pt x="5287963" y="2140162"/>
                </a:cubicBezTo>
                <a:cubicBezTo>
                  <a:pt x="5311458" y="2165562"/>
                  <a:pt x="5317173" y="2181437"/>
                  <a:pt x="5333048" y="2211917"/>
                </a:cubicBezTo>
                <a:cubicBezTo>
                  <a:pt x="5348923" y="2242397"/>
                  <a:pt x="5357813" y="2262082"/>
                  <a:pt x="5368608" y="2292562"/>
                </a:cubicBezTo>
                <a:cubicBezTo>
                  <a:pt x="5379403" y="2323042"/>
                  <a:pt x="5397818" y="2337647"/>
                  <a:pt x="5387023" y="2364952"/>
                </a:cubicBezTo>
                <a:cubicBezTo>
                  <a:pt x="5376228" y="2392257"/>
                  <a:pt x="5345113" y="2411942"/>
                  <a:pt x="5314633" y="2427817"/>
                </a:cubicBezTo>
                <a:cubicBezTo>
                  <a:pt x="5284153" y="2443692"/>
                  <a:pt x="5264468" y="2438612"/>
                  <a:pt x="5233988" y="2445597"/>
                </a:cubicBezTo>
                <a:cubicBezTo>
                  <a:pt x="5203508" y="2452582"/>
                  <a:pt x="5190808" y="2459567"/>
                  <a:pt x="5162233" y="2463377"/>
                </a:cubicBezTo>
                <a:cubicBezTo>
                  <a:pt x="5133658" y="2467187"/>
                  <a:pt x="5118418" y="2461472"/>
                  <a:pt x="5089843" y="2463377"/>
                </a:cubicBezTo>
                <a:cubicBezTo>
                  <a:pt x="5061268" y="2465282"/>
                  <a:pt x="5046663" y="2469092"/>
                  <a:pt x="5018088" y="2472902"/>
                </a:cubicBezTo>
                <a:cubicBezTo>
                  <a:pt x="4989513" y="2476712"/>
                  <a:pt x="4974908" y="2479887"/>
                  <a:pt x="4946333" y="2481792"/>
                </a:cubicBezTo>
                <a:cubicBezTo>
                  <a:pt x="4917758" y="2483697"/>
                  <a:pt x="4903153" y="2479887"/>
                  <a:pt x="4874578" y="2481792"/>
                </a:cubicBezTo>
                <a:cubicBezTo>
                  <a:pt x="4846003" y="2483697"/>
                  <a:pt x="4830763" y="2488777"/>
                  <a:pt x="4802188" y="2490682"/>
                </a:cubicBezTo>
                <a:cubicBezTo>
                  <a:pt x="4773613" y="2492587"/>
                  <a:pt x="4760913" y="2488777"/>
                  <a:pt x="4730433" y="2490682"/>
                </a:cubicBezTo>
                <a:cubicBezTo>
                  <a:pt x="4699953" y="2492587"/>
                  <a:pt x="4680268" y="2492587"/>
                  <a:pt x="4649788" y="2499572"/>
                </a:cubicBezTo>
                <a:cubicBezTo>
                  <a:pt x="4619308" y="2506557"/>
                  <a:pt x="4608513" y="2519257"/>
                  <a:pt x="4578033" y="2526242"/>
                </a:cubicBezTo>
                <a:cubicBezTo>
                  <a:pt x="4547553" y="2533227"/>
                  <a:pt x="4534853" y="2533862"/>
                  <a:pt x="4496753" y="2535767"/>
                </a:cubicBezTo>
                <a:cubicBezTo>
                  <a:pt x="4458653" y="2537672"/>
                  <a:pt x="4424998" y="2533862"/>
                  <a:pt x="4388803" y="2535767"/>
                </a:cubicBezTo>
                <a:cubicBezTo>
                  <a:pt x="4352608" y="2537672"/>
                  <a:pt x="4347528" y="2542752"/>
                  <a:pt x="4317048" y="2544657"/>
                </a:cubicBezTo>
                <a:cubicBezTo>
                  <a:pt x="4286568" y="2546562"/>
                  <a:pt x="4270693" y="2544657"/>
                  <a:pt x="4236403" y="2544657"/>
                </a:cubicBezTo>
                <a:cubicBezTo>
                  <a:pt x="4202113" y="2544657"/>
                  <a:pt x="4185603" y="2544657"/>
                  <a:pt x="4146233" y="2544657"/>
                </a:cubicBezTo>
                <a:cubicBezTo>
                  <a:pt x="4106863" y="2544657"/>
                  <a:pt x="4079558" y="2544657"/>
                  <a:pt x="4038283" y="2544657"/>
                </a:cubicBezTo>
                <a:cubicBezTo>
                  <a:pt x="3997008" y="2544657"/>
                  <a:pt x="3974148" y="2544657"/>
                  <a:pt x="3939858" y="2544657"/>
                </a:cubicBezTo>
                <a:cubicBezTo>
                  <a:pt x="3905568" y="2544657"/>
                  <a:pt x="3897948" y="2544657"/>
                  <a:pt x="3867468" y="2544657"/>
                </a:cubicBezTo>
                <a:cubicBezTo>
                  <a:pt x="3836988" y="2544657"/>
                  <a:pt x="3821113" y="2544657"/>
                  <a:pt x="3786823" y="2544657"/>
                </a:cubicBezTo>
                <a:cubicBezTo>
                  <a:pt x="3752533" y="2544657"/>
                  <a:pt x="3734118" y="2544657"/>
                  <a:pt x="3696653" y="2544657"/>
                </a:cubicBezTo>
                <a:cubicBezTo>
                  <a:pt x="3659188" y="2544657"/>
                  <a:pt x="3634423" y="2544657"/>
                  <a:pt x="3598228" y="2544657"/>
                </a:cubicBezTo>
                <a:cubicBezTo>
                  <a:pt x="3562033" y="2544657"/>
                  <a:pt x="3549333" y="2544657"/>
                  <a:pt x="3516948" y="2544657"/>
                </a:cubicBezTo>
                <a:cubicBezTo>
                  <a:pt x="3484563" y="2544657"/>
                  <a:pt x="3468688" y="2544657"/>
                  <a:pt x="3436303" y="2544657"/>
                </a:cubicBezTo>
                <a:cubicBezTo>
                  <a:pt x="3403918" y="2544657"/>
                  <a:pt x="3386138" y="2544657"/>
                  <a:pt x="3355658" y="2544657"/>
                </a:cubicBezTo>
                <a:cubicBezTo>
                  <a:pt x="3325178" y="2544657"/>
                  <a:pt x="3313748" y="2544657"/>
                  <a:pt x="3283268" y="2544657"/>
                </a:cubicBezTo>
                <a:cubicBezTo>
                  <a:pt x="3252788" y="2544657"/>
                  <a:pt x="3233103" y="2544657"/>
                  <a:pt x="3202623" y="2544657"/>
                </a:cubicBezTo>
                <a:cubicBezTo>
                  <a:pt x="3172143" y="2544657"/>
                  <a:pt x="3170238" y="2544657"/>
                  <a:pt x="3130868" y="2544657"/>
                </a:cubicBezTo>
                <a:cubicBezTo>
                  <a:pt x="3091498" y="2544657"/>
                  <a:pt x="3053398" y="2544657"/>
                  <a:pt x="3005138" y="2544657"/>
                </a:cubicBezTo>
                <a:cubicBezTo>
                  <a:pt x="2956878" y="2544657"/>
                  <a:pt x="2927668" y="2544657"/>
                  <a:pt x="2888298" y="2544657"/>
                </a:cubicBezTo>
                <a:cubicBezTo>
                  <a:pt x="2848928" y="2544657"/>
                  <a:pt x="2837498" y="2544657"/>
                  <a:pt x="2807018" y="2544657"/>
                </a:cubicBezTo>
                <a:cubicBezTo>
                  <a:pt x="2776538" y="2544657"/>
                  <a:pt x="2763838" y="2544657"/>
                  <a:pt x="2735263" y="2544657"/>
                </a:cubicBezTo>
                <a:cubicBezTo>
                  <a:pt x="2706688" y="2544657"/>
                  <a:pt x="2693988" y="2544657"/>
                  <a:pt x="2663508" y="2544657"/>
                </a:cubicBezTo>
                <a:cubicBezTo>
                  <a:pt x="2633028" y="2544657"/>
                  <a:pt x="2614613" y="2544657"/>
                  <a:pt x="2582228" y="2544657"/>
                </a:cubicBezTo>
                <a:cubicBezTo>
                  <a:pt x="2549843" y="2544657"/>
                  <a:pt x="2535873" y="2544657"/>
                  <a:pt x="2501583" y="2544657"/>
                </a:cubicBezTo>
                <a:cubicBezTo>
                  <a:pt x="2467293" y="2544657"/>
                  <a:pt x="2443798" y="2544657"/>
                  <a:pt x="2411413" y="2544657"/>
                </a:cubicBezTo>
                <a:cubicBezTo>
                  <a:pt x="2379028" y="2544657"/>
                  <a:pt x="2368233" y="2544657"/>
                  <a:pt x="2339658" y="2544657"/>
                </a:cubicBezTo>
                <a:cubicBezTo>
                  <a:pt x="2311083" y="2544657"/>
                  <a:pt x="2296478" y="2544657"/>
                  <a:pt x="2267903" y="2544657"/>
                </a:cubicBezTo>
                <a:cubicBezTo>
                  <a:pt x="2239328" y="2544657"/>
                  <a:pt x="2226628" y="2544657"/>
                  <a:pt x="2196148" y="2544657"/>
                </a:cubicBezTo>
                <a:cubicBezTo>
                  <a:pt x="2165668" y="2544657"/>
                  <a:pt x="2145348" y="2544657"/>
                  <a:pt x="2114868" y="2544657"/>
                </a:cubicBezTo>
                <a:cubicBezTo>
                  <a:pt x="2084388" y="2544657"/>
                  <a:pt x="2071688" y="2544657"/>
                  <a:pt x="2043113" y="2544657"/>
                </a:cubicBezTo>
                <a:cubicBezTo>
                  <a:pt x="2014538" y="2544657"/>
                  <a:pt x="2005648" y="2546562"/>
                  <a:pt x="1971358" y="2544657"/>
                </a:cubicBezTo>
                <a:cubicBezTo>
                  <a:pt x="1937068" y="2542752"/>
                  <a:pt x="1909763" y="2537672"/>
                  <a:pt x="1872298" y="2535767"/>
                </a:cubicBezTo>
                <a:cubicBezTo>
                  <a:pt x="1834833" y="2533862"/>
                  <a:pt x="1818958" y="2535767"/>
                  <a:pt x="1782763" y="2535767"/>
                </a:cubicBezTo>
                <a:cubicBezTo>
                  <a:pt x="1746568" y="2535767"/>
                  <a:pt x="1724978" y="2535767"/>
                  <a:pt x="1692593" y="2535767"/>
                </a:cubicBezTo>
                <a:cubicBezTo>
                  <a:pt x="1660208" y="2535767"/>
                  <a:pt x="1657033" y="2535767"/>
                  <a:pt x="1620838" y="2535767"/>
                </a:cubicBezTo>
                <a:cubicBezTo>
                  <a:pt x="1584643" y="2535767"/>
                  <a:pt x="1549083" y="2535767"/>
                  <a:pt x="1512888" y="2535767"/>
                </a:cubicBezTo>
                <a:cubicBezTo>
                  <a:pt x="1476693" y="2535767"/>
                  <a:pt x="1471613" y="2535767"/>
                  <a:pt x="1441133" y="2535767"/>
                </a:cubicBezTo>
                <a:cubicBezTo>
                  <a:pt x="1410653" y="2535767"/>
                  <a:pt x="1390333" y="2535767"/>
                  <a:pt x="1359853" y="2535767"/>
                </a:cubicBezTo>
                <a:cubicBezTo>
                  <a:pt x="1329373" y="2535767"/>
                  <a:pt x="1318578" y="2533862"/>
                  <a:pt x="1288098" y="2535767"/>
                </a:cubicBezTo>
                <a:cubicBezTo>
                  <a:pt x="1257618" y="2537672"/>
                  <a:pt x="1237933" y="2542752"/>
                  <a:pt x="1207453" y="2544657"/>
                </a:cubicBezTo>
                <a:cubicBezTo>
                  <a:pt x="1176973" y="2546562"/>
                  <a:pt x="1167448" y="2542752"/>
                  <a:pt x="1135063" y="2544657"/>
                </a:cubicBezTo>
                <a:cubicBezTo>
                  <a:pt x="1102678" y="2546562"/>
                  <a:pt x="1081723" y="2551642"/>
                  <a:pt x="1045528" y="2553547"/>
                </a:cubicBezTo>
                <a:cubicBezTo>
                  <a:pt x="1009333" y="2555452"/>
                  <a:pt x="987743" y="2553547"/>
                  <a:pt x="955358" y="2553547"/>
                </a:cubicBezTo>
                <a:cubicBezTo>
                  <a:pt x="922973" y="2553547"/>
                  <a:pt x="914083" y="2551642"/>
                  <a:pt x="883603" y="2553547"/>
                </a:cubicBezTo>
                <a:cubicBezTo>
                  <a:pt x="853123" y="2555452"/>
                  <a:pt x="833438" y="2558627"/>
                  <a:pt x="802958" y="2562437"/>
                </a:cubicBezTo>
                <a:cubicBezTo>
                  <a:pt x="772478" y="2566247"/>
                  <a:pt x="761048" y="2567517"/>
                  <a:pt x="730568" y="2571327"/>
                </a:cubicBezTo>
                <a:cubicBezTo>
                  <a:pt x="700088" y="2575137"/>
                  <a:pt x="684213" y="2573232"/>
                  <a:pt x="649923" y="2580217"/>
                </a:cubicBezTo>
                <a:cubicBezTo>
                  <a:pt x="615633" y="2587202"/>
                  <a:pt x="594043" y="2600537"/>
                  <a:pt x="559753" y="2607522"/>
                </a:cubicBezTo>
                <a:cubicBezTo>
                  <a:pt x="525463" y="2614507"/>
                  <a:pt x="509588" y="2611332"/>
                  <a:pt x="479108" y="2616412"/>
                </a:cubicBezTo>
                <a:cubicBezTo>
                  <a:pt x="448628" y="2621492"/>
                  <a:pt x="437833" y="2623397"/>
                  <a:pt x="407353" y="2634192"/>
                </a:cubicBezTo>
                <a:cubicBezTo>
                  <a:pt x="376873" y="2644987"/>
                  <a:pt x="356553" y="2655782"/>
                  <a:pt x="326073" y="2670387"/>
                </a:cubicBezTo>
                <a:cubicBezTo>
                  <a:pt x="295593" y="2684992"/>
                  <a:pt x="284798" y="2686897"/>
                  <a:pt x="254318" y="2706582"/>
                </a:cubicBezTo>
                <a:cubicBezTo>
                  <a:pt x="223838" y="2726267"/>
                  <a:pt x="202248" y="2740872"/>
                  <a:pt x="173673" y="2769447"/>
                </a:cubicBezTo>
                <a:cubicBezTo>
                  <a:pt x="145098" y="2798022"/>
                  <a:pt x="134303" y="2815802"/>
                  <a:pt x="110808" y="2850092"/>
                </a:cubicBezTo>
                <a:cubicBezTo>
                  <a:pt x="87313" y="2884382"/>
                  <a:pt x="74613" y="2907877"/>
                  <a:pt x="56833" y="2940262"/>
                </a:cubicBezTo>
                <a:cubicBezTo>
                  <a:pt x="39053" y="2972647"/>
                  <a:pt x="31433" y="2983442"/>
                  <a:pt x="20638" y="3012017"/>
                </a:cubicBezTo>
                <a:cubicBezTo>
                  <a:pt x="9843" y="3040592"/>
                  <a:pt x="6668" y="3055197"/>
                  <a:pt x="2858" y="3083772"/>
                </a:cubicBezTo>
                <a:cubicBezTo>
                  <a:pt x="-952" y="3112347"/>
                  <a:pt x="-952" y="3126952"/>
                  <a:pt x="2858" y="3155527"/>
                </a:cubicBezTo>
                <a:cubicBezTo>
                  <a:pt x="6668" y="3184102"/>
                  <a:pt x="11748" y="3199342"/>
                  <a:pt x="20638" y="3227917"/>
                </a:cubicBezTo>
                <a:cubicBezTo>
                  <a:pt x="29528" y="3256492"/>
                  <a:pt x="31433" y="3271097"/>
                  <a:pt x="47943" y="3299672"/>
                </a:cubicBezTo>
                <a:cubicBezTo>
                  <a:pt x="64453" y="3328247"/>
                  <a:pt x="76518" y="3347932"/>
                  <a:pt x="101918" y="3371427"/>
                </a:cubicBezTo>
                <a:cubicBezTo>
                  <a:pt x="127318" y="3394922"/>
                  <a:pt x="145098" y="3394922"/>
                  <a:pt x="173673" y="3416512"/>
                </a:cubicBezTo>
                <a:cubicBezTo>
                  <a:pt x="202248" y="3438102"/>
                  <a:pt x="213043" y="3461597"/>
                  <a:pt x="245428" y="3479377"/>
                </a:cubicBezTo>
                <a:cubicBezTo>
                  <a:pt x="277813" y="3497157"/>
                  <a:pt x="299403" y="3495252"/>
                  <a:pt x="335598" y="3506047"/>
                </a:cubicBezTo>
                <a:cubicBezTo>
                  <a:pt x="371793" y="3516842"/>
                  <a:pt x="390843" y="3526367"/>
                  <a:pt x="425133" y="3533352"/>
                </a:cubicBezTo>
                <a:cubicBezTo>
                  <a:pt x="459423" y="3540337"/>
                  <a:pt x="474028" y="3538432"/>
                  <a:pt x="506413" y="3542242"/>
                </a:cubicBezTo>
                <a:cubicBezTo>
                  <a:pt x="538798" y="3546052"/>
                  <a:pt x="549593" y="3544147"/>
                  <a:pt x="587058" y="3551132"/>
                </a:cubicBezTo>
                <a:cubicBezTo>
                  <a:pt x="624523" y="3558117"/>
                  <a:pt x="658813" y="3569547"/>
                  <a:pt x="695008" y="3578437"/>
                </a:cubicBezTo>
                <a:cubicBezTo>
                  <a:pt x="731203" y="3587327"/>
                  <a:pt x="736283" y="3591137"/>
                  <a:pt x="766763" y="3596217"/>
                </a:cubicBezTo>
                <a:cubicBezTo>
                  <a:pt x="797243" y="3601297"/>
                  <a:pt x="811213" y="3601297"/>
                  <a:pt x="847408" y="3605107"/>
                </a:cubicBezTo>
                <a:cubicBezTo>
                  <a:pt x="883603" y="3608917"/>
                  <a:pt x="912178" y="3610187"/>
                  <a:pt x="946468" y="3613997"/>
                </a:cubicBezTo>
                <a:cubicBezTo>
                  <a:pt x="980758" y="3617807"/>
                  <a:pt x="989648" y="3620982"/>
                  <a:pt x="1018223" y="3622887"/>
                </a:cubicBezTo>
                <a:cubicBezTo>
                  <a:pt x="1046798" y="3624792"/>
                  <a:pt x="1077278" y="3622887"/>
                  <a:pt x="1090613" y="36228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7215505" y="5589905"/>
            <a:ext cx="287655" cy="215900"/>
          </a:xfrm>
          <a:custGeom>
            <a:avLst/>
            <a:gdLst>
              <a:gd name="connisteX0" fmla="*/ 72390 w 287655"/>
              <a:gd name="connsiteY0" fmla="*/ 0 h 215900"/>
              <a:gd name="connisteX1" fmla="*/ 144145 w 287655"/>
              <a:gd name="connsiteY1" fmla="*/ 62865 h 215900"/>
              <a:gd name="connisteX2" fmla="*/ 215900 w 287655"/>
              <a:gd name="connsiteY2" fmla="*/ 81280 h 215900"/>
              <a:gd name="connisteX3" fmla="*/ 287655 w 287655"/>
              <a:gd name="connsiteY3" fmla="*/ 107950 h 215900"/>
              <a:gd name="connisteX4" fmla="*/ 215900 w 287655"/>
              <a:gd name="connsiteY4" fmla="*/ 144145 h 215900"/>
              <a:gd name="connisteX5" fmla="*/ 144145 w 287655"/>
              <a:gd name="connsiteY5" fmla="*/ 161925 h 215900"/>
              <a:gd name="connisteX6" fmla="*/ 72390 w 287655"/>
              <a:gd name="connsiteY6" fmla="*/ 198120 h 215900"/>
              <a:gd name="connisteX7" fmla="*/ 0 w 287655"/>
              <a:gd name="connsiteY7" fmla="*/ 215900 h 2159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287655" h="215900">
                <a:moveTo>
                  <a:pt x="72390" y="0"/>
                </a:moveTo>
                <a:cubicBezTo>
                  <a:pt x="85090" y="12065"/>
                  <a:pt x="115570" y="46355"/>
                  <a:pt x="144145" y="62865"/>
                </a:cubicBezTo>
                <a:cubicBezTo>
                  <a:pt x="172720" y="79375"/>
                  <a:pt x="187325" y="72390"/>
                  <a:pt x="215900" y="81280"/>
                </a:cubicBezTo>
                <a:cubicBezTo>
                  <a:pt x="244475" y="90170"/>
                  <a:pt x="287655" y="95250"/>
                  <a:pt x="287655" y="107950"/>
                </a:cubicBezTo>
                <a:cubicBezTo>
                  <a:pt x="287655" y="120650"/>
                  <a:pt x="244475" y="133350"/>
                  <a:pt x="215900" y="144145"/>
                </a:cubicBezTo>
                <a:cubicBezTo>
                  <a:pt x="187325" y="154940"/>
                  <a:pt x="172720" y="151130"/>
                  <a:pt x="144145" y="161925"/>
                </a:cubicBezTo>
                <a:cubicBezTo>
                  <a:pt x="115570" y="172720"/>
                  <a:pt x="100965" y="187325"/>
                  <a:pt x="72390" y="198120"/>
                </a:cubicBezTo>
                <a:cubicBezTo>
                  <a:pt x="43815" y="208915"/>
                  <a:pt x="13335" y="213360"/>
                  <a:pt x="0" y="215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p>
            <a:r>
              <a:rPr lang="zh-CN" altLang="zh-CN">
                <a:sym typeface="+mn-ea"/>
              </a:rPr>
              <a:t>删除节点</a:t>
            </a:r>
            <a:r>
              <a:rPr lang="en-US" altLang="zh-CN">
                <a:sym typeface="+mn-ea"/>
              </a:rPr>
              <a:t>6(</a:t>
            </a:r>
            <a:r>
              <a:rPr lang="zh-CN" altLang="en-US">
                <a:sym typeface="+mn-ea"/>
              </a:rPr>
              <a:t>后驱值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代替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793740" y="1645285"/>
            <a:ext cx="4509135" cy="3580130"/>
            <a:chOff x="3042" y="1416"/>
            <a:chExt cx="8742" cy="6288"/>
          </a:xfrm>
        </p:grpSpPr>
        <p:grpSp>
          <p:nvGrpSpPr>
            <p:cNvPr id="42" name="组合 4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3"/>
              <a:endCxn id="55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55" idx="3"/>
              <a:endCxn id="6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5"/>
              <a:endCxn id="56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8583295" y="267779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/>
              <a:t>拓扑排序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294005" y="1534795"/>
            <a:ext cx="3065780" cy="2141220"/>
            <a:chOff x="683" y="2879"/>
            <a:chExt cx="4828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9" idx="2"/>
              <a:endCxn id="10" idx="6"/>
            </p:cNvCxnSpPr>
            <p:nvPr/>
          </p:nvCxnSpPr>
          <p:spPr>
            <a:xfrm flipH="1"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/>
              <a:t>无权最短路径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294005" y="2527300"/>
            <a:ext cx="3066415" cy="2141220"/>
            <a:chOff x="683" y="2879"/>
            <a:chExt cx="4829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7"/>
              <a:endCxn id="4" idx="3"/>
            </p:cNvCxnSpPr>
            <p:nvPr/>
          </p:nvCxnSpPr>
          <p:spPr>
            <a:xfrm flipV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6"/>
              <a:endCxn id="9" idx="2"/>
            </p:cNvCxnSpPr>
            <p:nvPr/>
          </p:nvCxnSpPr>
          <p:spPr>
            <a:xfrm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删除节点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16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37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tmp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051675" y="1955165"/>
            <a:ext cx="4422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删除节点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 sz="2400">
                <a:solidFill>
                  <a:srgbClr val="556A02"/>
                </a:solidFill>
              </a:rPr>
              <a:t>1.tmp-&gt;next-&gt;prev = tmp-&gt;prev</a:t>
            </a:r>
            <a:endParaRPr lang="en-US" altLang="zh-CN" sz="2400">
              <a:solidFill>
                <a:srgbClr val="556A02"/>
              </a:solidFill>
            </a:endParaRPr>
          </a:p>
          <a:p>
            <a:r>
              <a:rPr lang="en-US" altLang="zh-CN" sz="2400">
                <a:solidFill>
                  <a:srgbClr val="FF3399"/>
                </a:solidFill>
              </a:rPr>
              <a:t>2.tmp-&gt;prev-&gt;next = tmp-&gt;next</a:t>
            </a:r>
            <a:endParaRPr lang="en-US" altLang="zh-CN" sz="2400">
              <a:solidFill>
                <a:srgbClr val="FF3399"/>
              </a:solidFill>
            </a:endParaRPr>
          </a:p>
          <a:p>
            <a:r>
              <a:rPr lang="en-US" altLang="zh-CN" sz="2400">
                <a:solidFill>
                  <a:schemeClr val="tx1"/>
                </a:solidFill>
              </a:rPr>
              <a:t>3.delete tmp</a:t>
            </a:r>
            <a:r>
              <a:rPr lang="zh-CN" altLang="en-US" sz="2400">
                <a:solidFill>
                  <a:schemeClr val="tx1"/>
                </a:solidFill>
              </a:rPr>
              <a:t>回收</a:t>
            </a:r>
            <a:r>
              <a:rPr lang="en-US" altLang="zh-CN" sz="2400">
                <a:solidFill>
                  <a:schemeClr val="tx1"/>
                </a:solidFill>
              </a:rPr>
              <a:t>tmp</a:t>
            </a:r>
            <a:r>
              <a:rPr lang="zh-CN" altLang="en-US" sz="2400">
                <a:solidFill>
                  <a:schemeClr val="tx1"/>
                </a:solidFill>
              </a:rPr>
              <a:t>分配的空间</a:t>
            </a: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乘号 3"/>
          <p:cNvSpPr/>
          <p:nvPr/>
        </p:nvSpPr>
        <p:spPr>
          <a:xfrm>
            <a:off x="2953385" y="272986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乘号 5"/>
          <p:cNvSpPr/>
          <p:nvPr/>
        </p:nvSpPr>
        <p:spPr>
          <a:xfrm>
            <a:off x="1873250" y="301942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乘号 6"/>
          <p:cNvSpPr/>
          <p:nvPr/>
        </p:nvSpPr>
        <p:spPr>
          <a:xfrm>
            <a:off x="4854575" y="3884930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3998595" y="423989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曲线连接符 15"/>
          <p:cNvCxnSpPr>
            <a:stCxn id="31" idx="2"/>
          </p:cNvCxnSpPr>
          <p:nvPr/>
        </p:nvCxnSpPr>
        <p:spPr>
          <a:xfrm rot="5400000" flipH="1">
            <a:off x="2355850" y="2240280"/>
            <a:ext cx="2150745" cy="3557270"/>
          </a:xfrm>
          <a:prstGeom prst="curvedConnector4">
            <a:avLst>
              <a:gd name="adj1" fmla="val -11057"/>
              <a:gd name="adj2" fmla="val 88745"/>
            </a:avLst>
          </a:prstGeom>
          <a:ln w="38100">
            <a:solidFill>
              <a:srgbClr val="556A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>
            <a:off x="2750185" y="2169160"/>
            <a:ext cx="3254375" cy="2208530"/>
          </a:xfrm>
          <a:prstGeom prst="curvedConnector3">
            <a:avLst>
              <a:gd name="adj1" fmla="val 86536"/>
            </a:avLst>
          </a:prstGeom>
          <a:ln w="38100">
            <a:solidFill>
              <a:srgbClr val="FF5B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(1/4)</a:t>
            </a:r>
            <a:endParaRPr lang="en-US" altLang="zh-CN"/>
          </a:p>
        </p:txBody>
      </p:sp>
      <p:grpSp>
        <p:nvGrpSpPr>
          <p:cNvPr id="37" name="组合 36"/>
          <p:cNvGrpSpPr/>
          <p:nvPr/>
        </p:nvGrpSpPr>
        <p:grpSpPr>
          <a:xfrm>
            <a:off x="251460" y="1227455"/>
            <a:ext cx="3654425" cy="2545080"/>
            <a:chOff x="485" y="3320"/>
            <a:chExt cx="6194" cy="4142"/>
          </a:xfrm>
        </p:grpSpPr>
        <p:grpSp>
          <p:nvGrpSpPr>
            <p:cNvPr id="24" name="组合 2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12" name="直接箭头连接符 11"/>
              <p:cNvCxnSpPr>
                <a:stCxn id="4" idx="6"/>
                <a:endCxn id="6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6" idx="5"/>
                <a:endCxn id="9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6" idx="3"/>
                <a:endCxn id="10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5" idx="7"/>
                <a:endCxn id="4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4" idx="5"/>
                <a:endCxn id="10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10" idx="2"/>
                <a:endCxn id="5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10" idx="3"/>
                <a:endCxn id="7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0" idx="5"/>
                <a:endCxn id="8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8" idx="2"/>
                <a:endCxn id="7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9" idx="3"/>
                <a:endCxn id="8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6"/>
                <a:endCxn id="9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5" idx="5"/>
                <a:endCxn id="7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99" y="4119"/>
              <a:ext cx="851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51460" y="4157980"/>
            <a:ext cx="3654425" cy="2545080"/>
            <a:chOff x="485" y="3320"/>
            <a:chExt cx="6194" cy="4142"/>
          </a:xfrm>
        </p:grpSpPr>
        <p:grpSp>
          <p:nvGrpSpPr>
            <p:cNvPr id="74" name="组合 7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75" name="组合 74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6" name="椭圆 75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80" name="椭圆 79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3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</p:grpSp>
          <p:cxnSp>
            <p:nvCxnSpPr>
              <p:cNvPr id="83" name="直接箭头连接符 82"/>
              <p:cNvCxnSpPr>
                <a:stCxn id="76" idx="6"/>
                <a:endCxn id="78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>
                <a:stCxn id="78" idx="5"/>
                <a:endCxn id="81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>
                <a:stCxn id="78" idx="3"/>
                <a:endCxn id="82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/>
              <p:cNvCxnSpPr>
                <a:stCxn id="77" idx="7"/>
                <a:endCxn id="76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>
                <a:stCxn id="76" idx="5"/>
                <a:endCxn id="82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/>
              <p:cNvCxnSpPr>
                <a:stCxn id="82" idx="2"/>
                <a:endCxn id="77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>
                <a:stCxn id="82" idx="3"/>
                <a:endCxn id="79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>
                <a:stCxn id="82" idx="5"/>
                <a:endCxn id="80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>
                <a:stCxn id="80" idx="2"/>
                <a:endCxn id="79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>
                <a:stCxn id="81" idx="3"/>
                <a:endCxn id="80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/>
              <p:cNvCxnSpPr>
                <a:stCxn id="82" idx="6"/>
                <a:endCxn id="81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>
                <a:stCxn id="77" idx="5"/>
                <a:endCxn id="79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文本框 9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5399" y="4119"/>
              <a:ext cx="875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209" name="文本框 208"/>
          <p:cNvSpPr txBox="1"/>
          <p:nvPr/>
        </p:nvSpPr>
        <p:spPr>
          <a:xfrm>
            <a:off x="4249420" y="147193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7030A0"/>
                </a:solidFill>
              </a:rPr>
              <a:t>dis[0] = 0     prev[0] = 0</a:t>
            </a:r>
            <a:endParaRPr lang="en-US" altLang="zh-CN" b="1">
              <a:solidFill>
                <a:srgbClr val="7030A0"/>
              </a:solidFill>
            </a:endParaRPr>
          </a:p>
          <a:p>
            <a:r>
              <a:rPr lang="en-US" altLang="zh-CN"/>
              <a:t>dis[1] = M    prev[1] = ?</a:t>
            </a:r>
            <a:endParaRPr lang="en-US" altLang="zh-CN"/>
          </a:p>
          <a:p>
            <a:r>
              <a:rPr lang="en-US" altLang="zh-CN">
                <a:sym typeface="+mn-ea"/>
              </a:rPr>
              <a:t>dis[2] = M    prev[2] = ?</a:t>
            </a:r>
            <a:endParaRPr lang="en-US" altLang="zh-CN"/>
          </a:p>
          <a:p>
            <a:r>
              <a:rPr lang="en-US" altLang="zh-CN">
                <a:sym typeface="+mn-ea"/>
              </a:rPr>
              <a:t>dis[3] = M    prev[3] = ?</a:t>
            </a:r>
            <a:endParaRPr lang="en-US" altLang="zh-CN"/>
          </a:p>
          <a:p>
            <a:r>
              <a:rPr lang="en-US" altLang="zh-CN">
                <a:sym typeface="+mn-ea"/>
              </a:rPr>
              <a:t>dis[4] = M    prev[4] = ?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dis[5] = M    prev[5 = ?</a:t>
            </a:r>
            <a:endParaRPr lang="en-US" altLang="zh-CN"/>
          </a:p>
          <a:p>
            <a:r>
              <a:rPr lang="en-US" altLang="zh-CN">
                <a:sym typeface="+mn-ea"/>
              </a:rPr>
              <a:t>dis[6] = M    prev[6] = ?</a:t>
            </a:r>
            <a:endParaRPr lang="en-US" altLang="zh-CN"/>
          </a:p>
        </p:txBody>
      </p:sp>
      <p:sp>
        <p:nvSpPr>
          <p:cNvPr id="214" name="文本框 213"/>
          <p:cNvSpPr txBox="1"/>
          <p:nvPr/>
        </p:nvSpPr>
        <p:spPr>
          <a:xfrm>
            <a:off x="4307840" y="429260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/>
              <a:t>dis[1] = 2     prev[1] = 0</a:t>
            </a:r>
            <a:endParaRPr lang="en-US" altLang="zh-CN"/>
          </a:p>
          <a:p>
            <a:r>
              <a:rPr lang="en-US" altLang="zh-CN">
                <a:sym typeface="+mn-ea"/>
              </a:rPr>
              <a:t>dis[2] = M    prev[2] = ?</a:t>
            </a:r>
            <a:endParaRPr lang="en-US" altLang="zh-CN"/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dis[3] = 1     prev[3] = 0</a:t>
            </a:r>
            <a:endParaRPr lang="en-US" altLang="zh-CN" b="1">
              <a:solidFill>
                <a:srgbClr val="7030A0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dis[4] = M    prev[4] = ?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dis[5] = M    prev[5] = ?</a:t>
            </a:r>
            <a:endParaRPr lang="en-US" altLang="zh-CN"/>
          </a:p>
          <a:p>
            <a:r>
              <a:rPr lang="en-US" altLang="zh-CN">
                <a:sym typeface="+mn-ea"/>
              </a:rPr>
              <a:t>dis[6] = M    prev[6] = ?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(2/4)</a:t>
            </a:r>
            <a:endParaRPr lang="en-US" altLang="zh-CN"/>
          </a:p>
        </p:txBody>
      </p:sp>
      <p:grpSp>
        <p:nvGrpSpPr>
          <p:cNvPr id="107" name="组合 106"/>
          <p:cNvGrpSpPr/>
          <p:nvPr/>
        </p:nvGrpSpPr>
        <p:grpSpPr>
          <a:xfrm>
            <a:off x="338455" y="1286510"/>
            <a:ext cx="3654425" cy="2545080"/>
            <a:chOff x="485" y="3320"/>
            <a:chExt cx="6194" cy="4142"/>
          </a:xfrm>
        </p:grpSpPr>
        <p:grpSp>
          <p:nvGrpSpPr>
            <p:cNvPr id="108" name="组合 10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09" name="组合 10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10" name="椭圆 10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111" name="椭圆 11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2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椭圆 11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1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15" name="椭圆 11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16" name="椭圆 11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117" name="直接箭头连接符 116"/>
              <p:cNvCxnSpPr>
                <a:stCxn id="110" idx="6"/>
                <a:endCxn id="11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/>
              <p:cNvCxnSpPr>
                <a:stCxn id="112" idx="5"/>
                <a:endCxn id="11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/>
              <p:cNvCxnSpPr>
                <a:stCxn id="112" idx="3"/>
                <a:endCxn id="11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/>
              <p:cNvCxnSpPr>
                <a:stCxn id="111" idx="7"/>
                <a:endCxn id="11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/>
              <p:cNvCxnSpPr>
                <a:stCxn id="110" idx="5"/>
                <a:endCxn id="11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/>
              <p:cNvCxnSpPr>
                <a:stCxn id="116" idx="2"/>
                <a:endCxn id="11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/>
              <p:cNvCxnSpPr>
                <a:stCxn id="116" idx="3"/>
                <a:endCxn id="11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16" idx="5"/>
                <a:endCxn id="11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/>
              <p:cNvCxnSpPr>
                <a:stCxn id="114" idx="2"/>
                <a:endCxn id="11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箭头连接符 125"/>
              <p:cNvCxnSpPr>
                <a:stCxn id="115" idx="3"/>
                <a:endCxn id="11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箭头连接符 126"/>
              <p:cNvCxnSpPr>
                <a:stCxn id="116" idx="6"/>
                <a:endCxn id="11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/>
              <p:cNvCxnSpPr>
                <a:stCxn id="111" idx="5"/>
                <a:endCxn id="11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文本框 12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216" name="文本框 215"/>
          <p:cNvSpPr txBox="1"/>
          <p:nvPr/>
        </p:nvSpPr>
        <p:spPr>
          <a:xfrm>
            <a:off x="4481195" y="1530985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rgbClr val="7030A0"/>
                </a:solidFill>
              </a:rPr>
              <a:t>dis[1] = 2    prev[1] = 0</a:t>
            </a:r>
            <a:endParaRPr lang="en-US" altLang="zh-CN" b="1">
              <a:solidFill>
                <a:srgbClr val="7030A0"/>
              </a:solidFill>
            </a:endParaRPr>
          </a:p>
          <a:p>
            <a:r>
              <a:rPr lang="en-US" altLang="zh-CN">
                <a:sym typeface="+mn-ea"/>
              </a:rPr>
              <a:t>dis[2] = 3    prev[2] = 3</a:t>
            </a:r>
            <a:endParaRPr lang="en-US" altLang="zh-CN"/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dis[4] = 3    prev[4] = 3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dis[5] = 9    prev[5] = 3</a:t>
            </a:r>
            <a:endParaRPr lang="en-US" altLang="zh-CN"/>
          </a:p>
          <a:p>
            <a:r>
              <a:rPr lang="en-US" altLang="zh-CN">
                <a:sym typeface="+mn-ea"/>
              </a:rPr>
              <a:t>dis[6] = 5    prev[6] = 3</a:t>
            </a:r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251460" y="3996055"/>
            <a:ext cx="3654425" cy="2545080"/>
            <a:chOff x="485" y="3320"/>
            <a:chExt cx="6194" cy="4142"/>
          </a:xfrm>
        </p:grpSpPr>
        <p:grpSp>
          <p:nvGrpSpPr>
            <p:cNvPr id="38" name="组合 3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2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47" name="直接箭头连接符 46"/>
              <p:cNvCxnSpPr>
                <a:stCxn id="40" idx="6"/>
                <a:endCxn id="4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42" idx="5"/>
                <a:endCxn id="4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42" idx="3"/>
                <a:endCxn id="4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41" idx="7"/>
                <a:endCxn id="4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>
                <a:stCxn id="40" idx="5"/>
                <a:endCxn id="4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46" idx="2"/>
                <a:endCxn id="4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>
                <a:stCxn id="46" idx="3"/>
                <a:endCxn id="4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>
                <a:stCxn id="46" idx="5"/>
                <a:endCxn id="4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stCxn id="44" idx="2"/>
                <a:endCxn id="4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45" idx="3"/>
                <a:endCxn id="4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>
                <a:stCxn id="46" idx="6"/>
                <a:endCxn id="4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>
                <a:stCxn id="41" idx="5"/>
                <a:endCxn id="4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文本框 5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4481195" y="4511675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/>
              <a:t>dis[1] = 2    prev[1] = 0</a:t>
            </a:r>
            <a:endParaRPr lang="en-US" altLang="zh-CN" b="1"/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dis[2] = 3    prev[2] = 3</a:t>
            </a:r>
            <a:endParaRPr lang="en-US" altLang="zh-CN" b="1">
              <a:solidFill>
                <a:srgbClr val="7030A0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dis[4] = 3    prev[4] = 3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dis[5] = 9    prev[5] = 3</a:t>
            </a:r>
            <a:endParaRPr lang="en-US" altLang="zh-CN"/>
          </a:p>
          <a:p>
            <a:r>
              <a:rPr lang="en-US" altLang="zh-CN">
                <a:sym typeface="+mn-ea"/>
              </a:rPr>
              <a:t>dis[6] = 5    prev[6] = 3</a:t>
            </a: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(2/4)</a:t>
            </a:r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501015" y="1228090"/>
            <a:ext cx="3654425" cy="2545080"/>
            <a:chOff x="485" y="3320"/>
            <a:chExt cx="6194" cy="4142"/>
          </a:xfrm>
        </p:grpSpPr>
        <p:grpSp>
          <p:nvGrpSpPr>
            <p:cNvPr id="5" name="组合 4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" name="椭圆 6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5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4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14" name="直接箭头连接符 13"/>
              <p:cNvCxnSpPr>
                <a:stCxn id="7" idx="6"/>
                <a:endCxn id="9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9" idx="5"/>
                <a:endCxn id="12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9" idx="3"/>
                <a:endCxn id="13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8" idx="7"/>
                <a:endCxn id="7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7" idx="5"/>
                <a:endCxn id="13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3" idx="2"/>
                <a:endCxn id="8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3" idx="3"/>
                <a:endCxn id="10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3" idx="5"/>
                <a:endCxn id="11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1" idx="2"/>
                <a:endCxn id="10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3"/>
                <a:endCxn id="11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3" idx="6"/>
                <a:endCxn id="12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4481830" y="1527175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/>
              <a:t>dis[1] = 2    prev[1] = 0</a:t>
            </a:r>
            <a:endParaRPr lang="en-US" altLang="zh-CN" b="1"/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dis[2] = 3    prev[2]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dis[4] = 3    prev[4] = 3</a:t>
            </a:r>
            <a:endParaRPr lang="en-US" altLang="zh-CN" b="1">
              <a:solidFill>
                <a:srgbClr val="7030A0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dis[5] = 8    prev[5] = 2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dis[6] = 5    prev[6] = 3</a:t>
            </a:r>
            <a:endParaRPr lang="en-US" altLang="zh-CN"/>
          </a:p>
        </p:txBody>
      </p:sp>
      <p:grpSp>
        <p:nvGrpSpPr>
          <p:cNvPr id="73" name="组合 72"/>
          <p:cNvGrpSpPr/>
          <p:nvPr/>
        </p:nvGrpSpPr>
        <p:grpSpPr>
          <a:xfrm>
            <a:off x="501015" y="3920490"/>
            <a:ext cx="3654425" cy="2545080"/>
            <a:chOff x="485" y="3320"/>
            <a:chExt cx="6194" cy="4142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6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4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4481830" y="428879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/>
              <a:t>dis[1] = 2    prev[1] = 0</a:t>
            </a:r>
            <a:endParaRPr lang="en-US" altLang="zh-CN" b="1"/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dis[2] = 3    prev[2]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dis[4] = 3    prev[4]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dis[5] = 8    prev[5] = 2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dis[6] = 5    prev[6] = 3</a:t>
            </a:r>
            <a:endParaRPr lang="en-US" altLang="zh-CN" b="1">
              <a:solidFill>
                <a:srgbClr val="7030A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(4/4)</a:t>
            </a:r>
            <a:endParaRPr lang="en-US" altLang="zh-CN"/>
          </a:p>
        </p:txBody>
      </p:sp>
      <p:grpSp>
        <p:nvGrpSpPr>
          <p:cNvPr id="72" name="组合 71"/>
          <p:cNvGrpSpPr/>
          <p:nvPr/>
        </p:nvGrpSpPr>
        <p:grpSpPr>
          <a:xfrm>
            <a:off x="81915" y="1212850"/>
            <a:ext cx="3654425" cy="2545080"/>
            <a:chOff x="485" y="3320"/>
            <a:chExt cx="6194" cy="4142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5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4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4210050" y="146939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/>
              <a:t>dis[1] = 2    prev[1] = 0</a:t>
            </a:r>
            <a:endParaRPr lang="en-US" altLang="zh-CN" b="1"/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dis[2] = 3    prev[2]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dis[4] = 3    prev[4]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dis[5] = 6    prev[5] = 6</a:t>
            </a:r>
            <a:endParaRPr lang="en-US" altLang="zh-CN" b="1">
              <a:solidFill>
                <a:srgbClr val="7030A0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dis[6] = 5    prev[6]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Union/Find </a:t>
            </a:r>
            <a:r>
              <a:rPr lang="zh-CN" altLang="en-US"/>
              <a:t>并查集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398905" y="2080895"/>
            <a:ext cx="573405" cy="1369060"/>
            <a:chOff x="2179" y="3277"/>
            <a:chExt cx="903" cy="2156"/>
          </a:xfrm>
        </p:grpSpPr>
        <p:sp>
          <p:nvSpPr>
            <p:cNvPr id="2" name="椭圆 1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203450" y="2080895"/>
            <a:ext cx="573405" cy="1369060"/>
            <a:chOff x="2179" y="3277"/>
            <a:chExt cx="903" cy="2156"/>
          </a:xfrm>
        </p:grpSpPr>
        <p:sp>
          <p:nvSpPr>
            <p:cNvPr id="15" name="椭圆 14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086735" y="2080895"/>
            <a:ext cx="573405" cy="1369060"/>
            <a:chOff x="2179" y="3277"/>
            <a:chExt cx="903" cy="2156"/>
          </a:xfrm>
        </p:grpSpPr>
        <p:sp>
          <p:nvSpPr>
            <p:cNvPr id="19" name="椭圆 18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910965" y="2081530"/>
            <a:ext cx="573405" cy="1369060"/>
            <a:chOff x="2179" y="3277"/>
            <a:chExt cx="903" cy="2156"/>
          </a:xfrm>
        </p:grpSpPr>
        <p:sp>
          <p:nvSpPr>
            <p:cNvPr id="23" name="椭圆 22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809490" y="2082165"/>
            <a:ext cx="573405" cy="1369060"/>
            <a:chOff x="2179" y="3277"/>
            <a:chExt cx="903" cy="2156"/>
          </a:xfrm>
        </p:grpSpPr>
        <p:sp>
          <p:nvSpPr>
            <p:cNvPr id="27" name="椭圆 26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693410" y="2082165"/>
            <a:ext cx="573405" cy="1369060"/>
            <a:chOff x="2179" y="3277"/>
            <a:chExt cx="903" cy="2156"/>
          </a:xfrm>
        </p:grpSpPr>
        <p:sp>
          <p:nvSpPr>
            <p:cNvPr id="31" name="椭圆 30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32" name="直接箭头连接符 31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576695" y="2083435"/>
            <a:ext cx="573405" cy="1369060"/>
            <a:chOff x="2179" y="3277"/>
            <a:chExt cx="903" cy="2156"/>
          </a:xfrm>
        </p:grpSpPr>
        <p:sp>
          <p:nvSpPr>
            <p:cNvPr id="35" name="椭圆 34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cxnSp>
          <p:nvCxnSpPr>
            <p:cNvPr id="36" name="直接箭头连接符 35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489190" y="2084070"/>
            <a:ext cx="573405" cy="1369060"/>
            <a:chOff x="2179" y="3277"/>
            <a:chExt cx="903" cy="2156"/>
          </a:xfrm>
        </p:grpSpPr>
        <p:sp>
          <p:nvSpPr>
            <p:cNvPr id="39" name="椭圆 38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cxnSp>
          <p:nvCxnSpPr>
            <p:cNvPr id="40" name="直接箭头连接符 39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sp>
        <p:nvSpPr>
          <p:cNvPr id="42" name="矩形 41"/>
          <p:cNvSpPr/>
          <p:nvPr/>
        </p:nvSpPr>
        <p:spPr>
          <a:xfrm>
            <a:off x="1339215" y="3818890"/>
            <a:ext cx="6724650" cy="751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队列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690370" y="3241040"/>
            <a:ext cx="4545965" cy="542290"/>
            <a:chOff x="2642" y="4168"/>
            <a:chExt cx="7159" cy="854"/>
          </a:xfrm>
        </p:grpSpPr>
        <p:grpSp>
          <p:nvGrpSpPr>
            <p:cNvPr id="1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16</a:t>
                </a:r>
                <a:endParaRPr lang="en-US" altLang="zh-CN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23</a:t>
                </a:r>
                <a:endParaRPr lang="en-US" altLang="zh-CN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68</a:t>
                </a:r>
                <a:endParaRPr lang="en-US" altLang="zh-CN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67</a:t>
                </a:r>
                <a:endParaRPr lang="en-US" altLang="zh-CN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41</a:t>
                </a:r>
                <a:endParaRPr lang="en-US" altLang="zh-CN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34</a:t>
                </a:r>
                <a:endParaRPr lang="en-US" altLang="zh-CN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90370" y="1947545"/>
            <a:ext cx="4545965" cy="542290"/>
            <a:chOff x="2662" y="3067"/>
            <a:chExt cx="7159" cy="854"/>
          </a:xfrm>
        </p:grpSpPr>
        <p:sp>
          <p:nvSpPr>
            <p:cNvPr id="14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9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1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626870" y="132270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26870" y="157924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934200" y="2034540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初始化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934200" y="324485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每次</a:t>
            </a:r>
            <a:r>
              <a:rPr lang="en-US" altLang="zh-CN"/>
              <a:t>push</a:t>
            </a:r>
            <a:r>
              <a:rPr lang="zh-CN" altLang="en-US"/>
              <a:t>数据后，</a:t>
            </a:r>
            <a:br>
              <a:rPr lang="zh-CN" altLang="en-US"/>
            </a:br>
            <a:r>
              <a:rPr lang="en-US" altLang="zh-CN"/>
              <a:t>last</a:t>
            </a:r>
            <a:r>
              <a:rPr lang="zh-CN" altLang="en-US"/>
              <a:t>移动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690370" y="28727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31995" y="28727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  <a:endParaRPr lang="en-US" altLang="zh-CN" b="1">
              <a:solidFill>
                <a:srgbClr val="FF0000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753870" y="4814570"/>
            <a:ext cx="4545965" cy="542290"/>
            <a:chOff x="2642" y="4168"/>
            <a:chExt cx="7159" cy="854"/>
          </a:xfrm>
        </p:grpSpPr>
        <p:grpSp>
          <p:nvGrpSpPr>
            <p:cNvPr id="30" name="组合 2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68</a:t>
                </a:r>
                <a:endParaRPr lang="en-US" altLang="zh-CN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67</a:t>
                </a:r>
                <a:endParaRPr lang="en-US" altLang="zh-CN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41</a:t>
                </a:r>
                <a:endParaRPr lang="en-US" altLang="zh-CN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34</a:t>
                </a:r>
                <a:endParaRPr lang="en-US" altLang="zh-CN"/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38" name="矩形 37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4595495" y="44462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890520" y="44462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934200" y="471170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pop2</a:t>
            </a:r>
            <a:r>
              <a:rPr lang="zh-CN" altLang="en-US"/>
              <a:t>次以后，</a:t>
            </a:r>
            <a:br>
              <a:rPr lang="zh-CN" altLang="en-US"/>
            </a:br>
            <a:r>
              <a:rPr lang="en-US" altLang="zh-CN"/>
              <a:t>First</a:t>
            </a:r>
            <a:r>
              <a:rPr lang="zh-CN" altLang="en-US"/>
              <a:t>移动两次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47040"/>
            <a:ext cx="10515600" cy="1325563"/>
          </a:xfrm>
        </p:spPr>
        <p:txBody>
          <a:bodyPr/>
          <a:p>
            <a:r>
              <a:rPr lang="zh-CN" altLang="en-US"/>
              <a:t>循环队列</a:t>
            </a: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198120" y="1596390"/>
            <a:ext cx="2867660" cy="3665220"/>
            <a:chOff x="1320" y="2212"/>
            <a:chExt cx="4516" cy="5772"/>
          </a:xfrm>
        </p:grpSpPr>
        <p:grpSp>
          <p:nvGrpSpPr>
            <p:cNvPr id="24" name="组合 23"/>
            <p:cNvGrpSpPr/>
            <p:nvPr/>
          </p:nvGrpSpPr>
          <p:grpSpPr>
            <a:xfrm>
              <a:off x="1320" y="2956"/>
              <a:ext cx="3884" cy="3783"/>
              <a:chOff x="2194" y="3124"/>
              <a:chExt cx="3884" cy="3783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2194" y="3124"/>
                <a:ext cx="3884" cy="3783"/>
                <a:chOff x="6802" y="3508"/>
                <a:chExt cx="3884" cy="3783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6802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6" name="直接连接符 5"/>
                <p:cNvCxnSpPr>
                  <a:stCxn id="5" idx="1"/>
                  <a:endCxn id="4" idx="1"/>
                </p:cNvCxnSpPr>
                <p:nvPr/>
              </p:nvCxnSpPr>
              <p:spPr>
                <a:xfrm flipH="1" flipV="1">
                  <a:off x="7371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连接符 6"/>
                <p:cNvCxnSpPr>
                  <a:stCxn id="5" idx="0"/>
                  <a:endCxn id="4" idx="0"/>
                </p:cNvCxnSpPr>
                <p:nvPr/>
              </p:nvCxnSpPr>
              <p:spPr>
                <a:xfrm flipV="1">
                  <a:off x="8745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>
                  <a:stCxn id="5" idx="3"/>
                  <a:endCxn id="4" idx="3"/>
                </p:cNvCxnSpPr>
                <p:nvPr/>
              </p:nvCxnSpPr>
              <p:spPr>
                <a:xfrm flipH="1">
                  <a:off x="7371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stCxn id="5" idx="2"/>
                  <a:endCxn id="4" idx="2"/>
                </p:cNvCxnSpPr>
                <p:nvPr/>
              </p:nvCxnSpPr>
              <p:spPr>
                <a:xfrm flipH="1">
                  <a:off x="6802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>
                  <a:stCxn id="5" idx="7"/>
                  <a:endCxn id="4" idx="7"/>
                </p:cNvCxnSpPr>
                <p:nvPr/>
              </p:nvCxnSpPr>
              <p:spPr>
                <a:xfrm flipV="1">
                  <a:off x="9270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>
                  <a:stCxn id="5" idx="6"/>
                  <a:endCxn id="4" idx="6"/>
                </p:cNvCxnSpPr>
                <p:nvPr/>
              </p:nvCxnSpPr>
              <p:spPr>
                <a:xfrm>
                  <a:off x="9488" y="5399"/>
                  <a:ext cx="1199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>
                  <a:stCxn id="4" idx="5"/>
                  <a:endCxn id="5" idx="5"/>
                </p:cNvCxnSpPr>
                <p:nvPr/>
              </p:nvCxnSpPr>
              <p:spPr>
                <a:xfrm flipH="1" flipV="1">
                  <a:off x="9270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stCxn id="4" idx="4"/>
                  <a:endCxn id="5" idx="4"/>
                </p:cNvCxnSpPr>
                <p:nvPr/>
              </p:nvCxnSpPr>
              <p:spPr>
                <a:xfrm flipV="1">
                  <a:off x="8745" y="6233"/>
                  <a:ext cx="0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文本框 14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2175" y="7404"/>
              <a:ext cx="21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初始化</a:t>
              </a: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173" y="2212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First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842" y="2607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rgbClr val="FF0000"/>
                  </a:solidFill>
                </a:rPr>
                <a:t>Last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H="1">
              <a:off x="3960" y="2676"/>
              <a:ext cx="360" cy="52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4248" y="3060"/>
              <a:ext cx="864" cy="21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>
            <a:off x="3799840" y="1605280"/>
            <a:ext cx="2772410" cy="3942080"/>
            <a:chOff x="5984" y="2528"/>
            <a:chExt cx="4366" cy="6208"/>
          </a:xfrm>
        </p:grpSpPr>
        <p:grpSp>
          <p:nvGrpSpPr>
            <p:cNvPr id="31" name="组合 30"/>
            <p:cNvGrpSpPr/>
            <p:nvPr/>
          </p:nvGrpSpPr>
          <p:grpSpPr>
            <a:xfrm>
              <a:off x="5984" y="2528"/>
              <a:ext cx="4367" cy="6208"/>
              <a:chOff x="1320" y="2212"/>
              <a:chExt cx="4367" cy="6208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320" y="2956"/>
                <a:ext cx="3884" cy="3783"/>
                <a:chOff x="2194" y="3124"/>
                <a:chExt cx="3884" cy="3783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2194" y="3124"/>
                  <a:ext cx="3884" cy="3783"/>
                  <a:chOff x="6802" y="3508"/>
                  <a:chExt cx="3884" cy="3783"/>
                </a:xfrm>
              </p:grpSpPr>
              <p:sp>
                <p:nvSpPr>
                  <p:cNvPr id="34" name="椭圆 33"/>
                  <p:cNvSpPr/>
                  <p:nvPr/>
                </p:nvSpPr>
                <p:spPr>
                  <a:xfrm>
                    <a:off x="6802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椭圆 34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6" name="直接连接符 35"/>
                  <p:cNvCxnSpPr>
                    <a:stCxn id="35" idx="1"/>
                    <a:endCxn id="34" idx="1"/>
                  </p:cNvCxnSpPr>
                  <p:nvPr/>
                </p:nvCxnSpPr>
                <p:spPr>
                  <a:xfrm flipH="1" flipV="1">
                    <a:off x="7371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>
                    <a:stCxn id="35" idx="0"/>
                    <a:endCxn id="34" idx="0"/>
                  </p:cNvCxnSpPr>
                  <p:nvPr/>
                </p:nvCxnSpPr>
                <p:spPr>
                  <a:xfrm flipV="1">
                    <a:off x="8745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>
                    <a:stCxn id="35" idx="3"/>
                    <a:endCxn id="34" idx="3"/>
                  </p:cNvCxnSpPr>
                  <p:nvPr/>
                </p:nvCxnSpPr>
                <p:spPr>
                  <a:xfrm flipH="1">
                    <a:off x="7371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>
                    <a:stCxn id="35" idx="2"/>
                    <a:endCxn id="34" idx="2"/>
                  </p:cNvCxnSpPr>
                  <p:nvPr/>
                </p:nvCxnSpPr>
                <p:spPr>
                  <a:xfrm flipH="1">
                    <a:off x="6802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>
                    <a:stCxn id="35" idx="7"/>
                    <a:endCxn id="34" idx="7"/>
                  </p:cNvCxnSpPr>
                  <p:nvPr/>
                </p:nvCxnSpPr>
                <p:spPr>
                  <a:xfrm flipV="1">
                    <a:off x="9270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>
                    <a:stCxn id="35" idx="6"/>
                    <a:endCxn id="34" idx="6"/>
                  </p:cNvCxnSpPr>
                  <p:nvPr/>
                </p:nvCxnSpPr>
                <p:spPr>
                  <a:xfrm>
                    <a:off x="9488" y="5399"/>
                    <a:ext cx="1199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>
                    <a:stCxn id="34" idx="5"/>
                    <a:endCxn id="35" idx="5"/>
                  </p:cNvCxnSpPr>
                  <p:nvPr/>
                </p:nvCxnSpPr>
                <p:spPr>
                  <a:xfrm flipH="1" flipV="1">
                    <a:off x="9270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>
                    <a:stCxn id="34" idx="4"/>
                    <a:endCxn id="35" idx="4"/>
                  </p:cNvCxnSpPr>
                  <p:nvPr/>
                </p:nvCxnSpPr>
                <p:spPr>
                  <a:xfrm flipV="1">
                    <a:off x="8745" y="6233"/>
                    <a:ext cx="0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文本框 43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</p:grpSp>
          <p:sp>
            <p:nvSpPr>
              <p:cNvPr id="52" name="文本框 51"/>
              <p:cNvSpPr txBox="1"/>
              <p:nvPr/>
            </p:nvSpPr>
            <p:spPr>
              <a:xfrm>
                <a:off x="2175" y="7404"/>
                <a:ext cx="2668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push3</a:t>
                </a:r>
                <a:r>
                  <a:rPr lang="zh-CN" altLang="en-US"/>
                  <a:t>次，</a:t>
                </a:r>
                <a:r>
                  <a:rPr lang="en-US" altLang="zh-CN"/>
                  <a:t>Last</a:t>
                </a:r>
                <a:r>
                  <a:rPr lang="zh-CN" altLang="en-US"/>
                  <a:t>移动三次</a:t>
                </a:r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4173" y="2212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4692" y="6519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5" name="直接箭头连接符 54"/>
              <p:cNvCxnSpPr/>
              <p:nvPr/>
            </p:nvCxnSpPr>
            <p:spPr>
              <a:xfrm flipH="1">
                <a:off x="3960" y="2676"/>
                <a:ext cx="360" cy="52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54" idx="1"/>
              </p:cNvCxnSpPr>
              <p:nvPr/>
            </p:nvCxnSpPr>
            <p:spPr>
              <a:xfrm flipH="1" flipV="1">
                <a:off x="4006" y="6519"/>
                <a:ext cx="686" cy="29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本框 56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984" y="5403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</a:t>
              </a:r>
              <a:endParaRPr lang="en-US" altLang="zh-CN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524115" y="1973580"/>
            <a:ext cx="3098165" cy="3469640"/>
            <a:chOff x="1321" y="2956"/>
            <a:chExt cx="4879" cy="5464"/>
          </a:xfrm>
        </p:grpSpPr>
        <p:grpSp>
          <p:nvGrpSpPr>
            <p:cNvPr id="61" name="组合 60"/>
            <p:cNvGrpSpPr/>
            <p:nvPr/>
          </p:nvGrpSpPr>
          <p:grpSpPr>
            <a:xfrm>
              <a:off x="1321" y="2956"/>
              <a:ext cx="3885" cy="3783"/>
              <a:chOff x="2195" y="3124"/>
              <a:chExt cx="3885" cy="378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195" y="3124"/>
                <a:ext cx="3885" cy="3783"/>
                <a:chOff x="6803" y="3508"/>
                <a:chExt cx="3885" cy="3783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6803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65" name="直接连接符 64"/>
                <p:cNvCxnSpPr>
                  <a:stCxn id="64" idx="1"/>
                  <a:endCxn id="63" idx="1"/>
                </p:cNvCxnSpPr>
                <p:nvPr/>
              </p:nvCxnSpPr>
              <p:spPr>
                <a:xfrm flipH="1" flipV="1">
                  <a:off x="7372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stCxn id="64" idx="0"/>
                  <a:endCxn id="63" idx="0"/>
                </p:cNvCxnSpPr>
                <p:nvPr/>
              </p:nvCxnSpPr>
              <p:spPr>
                <a:xfrm flipV="1">
                  <a:off x="8746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>
                  <a:stCxn id="64" idx="3"/>
                  <a:endCxn id="63" idx="3"/>
                </p:cNvCxnSpPr>
                <p:nvPr/>
              </p:nvCxnSpPr>
              <p:spPr>
                <a:xfrm flipH="1">
                  <a:off x="7372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64" idx="2"/>
                  <a:endCxn id="63" idx="2"/>
                </p:cNvCxnSpPr>
                <p:nvPr/>
              </p:nvCxnSpPr>
              <p:spPr>
                <a:xfrm flipH="1">
                  <a:off x="6803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>
                  <a:stCxn id="64" idx="7"/>
                  <a:endCxn id="63" idx="7"/>
                </p:cNvCxnSpPr>
                <p:nvPr/>
              </p:nvCxnSpPr>
              <p:spPr>
                <a:xfrm flipV="1">
                  <a:off x="9270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64" idx="6"/>
                  <a:endCxn id="63" idx="6"/>
                </p:cNvCxnSpPr>
                <p:nvPr/>
              </p:nvCxnSpPr>
              <p:spPr>
                <a:xfrm>
                  <a:off x="9488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>
                  <a:stCxn id="63" idx="5"/>
                  <a:endCxn id="64" idx="5"/>
                </p:cNvCxnSpPr>
                <p:nvPr/>
              </p:nvCxnSpPr>
              <p:spPr>
                <a:xfrm flipH="1" flipV="1">
                  <a:off x="9270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>
                  <a:stCxn id="63" idx="4"/>
                  <a:endCxn id="64" idx="4"/>
                </p:cNvCxnSpPr>
                <p:nvPr/>
              </p:nvCxnSpPr>
              <p:spPr>
                <a:xfrm flipH="1" flipV="1">
                  <a:off x="8745" y="6233"/>
                  <a:ext cx="1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2175" y="7404"/>
              <a:ext cx="266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pop2</a:t>
              </a:r>
              <a:r>
                <a:rPr lang="zh-CN" altLang="en-US"/>
                <a:t>次，</a:t>
              </a:r>
              <a:r>
                <a:rPr lang="en-US" altLang="zh-CN"/>
                <a:t>First</a:t>
              </a:r>
              <a:r>
                <a:rPr lang="zh-CN" altLang="en-US"/>
                <a:t>移动两次</a:t>
              </a:r>
              <a:endParaRPr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5205" y="5335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First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692" y="6519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rgbClr val="FF0000"/>
                  </a:solidFill>
                </a:rPr>
                <a:t>Last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cxnSp>
          <p:nvCxnSpPr>
            <p:cNvPr id="84" name="直接箭头连接符 83"/>
            <p:cNvCxnSpPr>
              <a:stCxn id="82" idx="1"/>
              <a:endCxn id="88" idx="3"/>
            </p:cNvCxnSpPr>
            <p:nvPr/>
          </p:nvCxnSpPr>
          <p:spPr>
            <a:xfrm flipH="1" flipV="1">
              <a:off x="4620" y="5547"/>
              <a:ext cx="585" cy="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83" idx="1"/>
            </p:cNvCxnSpPr>
            <p:nvPr/>
          </p:nvCxnSpPr>
          <p:spPr>
            <a:xfrm flipH="1" flipV="1">
              <a:off x="4006" y="6519"/>
              <a:ext cx="686" cy="29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文本框 85"/>
          <p:cNvSpPr txBox="1"/>
          <p:nvPr/>
        </p:nvSpPr>
        <p:spPr>
          <a:xfrm>
            <a:off x="9011920" y="2251710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87" name="文本框 86"/>
          <p:cNvSpPr txBox="1"/>
          <p:nvPr/>
        </p:nvSpPr>
        <p:spPr>
          <a:xfrm>
            <a:off x="9352280" y="2741930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9382760" y="343471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循环队列的情况判断（</a:t>
            </a:r>
            <a:r>
              <a:rPr lang="en-US" altLang="zh-CN"/>
              <a:t>size=M</a:t>
            </a:r>
            <a:r>
              <a:rPr lang="zh-CN" altLang="en-US"/>
              <a:t>）</a:t>
            </a:r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838200" y="2306320"/>
            <a:ext cx="2556510" cy="4203700"/>
            <a:chOff x="1320" y="3464"/>
            <a:chExt cx="4026" cy="6620"/>
          </a:xfrm>
        </p:grpSpPr>
        <p:grpSp>
          <p:nvGrpSpPr>
            <p:cNvPr id="89" name="组合 88"/>
            <p:cNvGrpSpPr/>
            <p:nvPr/>
          </p:nvGrpSpPr>
          <p:grpSpPr>
            <a:xfrm>
              <a:off x="1320" y="3464"/>
              <a:ext cx="4026" cy="6620"/>
              <a:chOff x="5844" y="2528"/>
              <a:chExt cx="4026" cy="6620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5844" y="2528"/>
                <a:ext cx="4026" cy="6620"/>
                <a:chOff x="1180" y="2212"/>
                <a:chExt cx="4026" cy="6620"/>
              </a:xfrm>
            </p:grpSpPr>
            <p:grpSp>
              <p:nvGrpSpPr>
                <p:cNvPr id="5" name="组合 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6" name="组合 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7" name="椭圆 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椭圆 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9" name="直接连接符 8"/>
                    <p:cNvCxnSpPr>
                      <a:stCxn id="8" idx="1"/>
                      <a:endCxn id="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连接符 9"/>
                    <p:cNvCxnSpPr>
                      <a:stCxn id="8" idx="0"/>
                      <a:endCxn id="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直接连接符 10"/>
                    <p:cNvCxnSpPr>
                      <a:stCxn id="8" idx="3"/>
                      <a:endCxn id="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直接连接符 11"/>
                    <p:cNvCxnSpPr>
                      <a:stCxn id="8" idx="2"/>
                      <a:endCxn id="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直接连接符 12"/>
                    <p:cNvCxnSpPr>
                      <a:stCxn id="8" idx="7"/>
                      <a:endCxn id="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直接连接符 13"/>
                    <p:cNvCxnSpPr>
                      <a:stCxn id="8" idx="6"/>
                      <a:endCxn id="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直接连接符 14"/>
                    <p:cNvCxnSpPr>
                      <a:stCxn id="7" idx="5"/>
                      <a:endCxn id="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直接连接符 15"/>
                    <p:cNvCxnSpPr>
                      <a:stCxn id="7" idx="4"/>
                      <a:endCxn id="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0</a:t>
                    </a:r>
                    <a:endParaRPr lang="en-US" altLang="zh-CN"/>
                  </a:p>
                </p:txBody>
              </p:sp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5</a:t>
                    </a:r>
                    <a:endParaRPr lang="en-US" altLang="zh-CN"/>
                  </a:p>
                </p:txBody>
              </p:sp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3</a:t>
                    </a:r>
                    <a:endParaRPr lang="en-US" altLang="zh-CN"/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7</a:t>
                    </a:r>
                    <a:endParaRPr lang="en-US" altLang="zh-CN"/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1</a:t>
                    </a:r>
                    <a:endParaRPr lang="en-US" altLang="zh-CN"/>
                  </a:p>
                </p:txBody>
              </p:sp>
            </p:grpSp>
            <p:sp>
              <p:nvSpPr>
                <p:cNvPr id="25" name="文本框 24"/>
                <p:cNvSpPr txBox="1"/>
                <p:nvPr/>
              </p:nvSpPr>
              <p:spPr>
                <a:xfrm>
                  <a:off x="1694" y="7380"/>
                  <a:ext cx="3512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队满：</a:t>
                  </a:r>
                  <a:r>
                    <a:rPr lang="en-US" altLang="zh-CN"/>
                    <a:t>Last</a:t>
                  </a:r>
                  <a:r>
                    <a:rPr lang="zh-CN" altLang="en-US"/>
                    <a:t>的下一个就是</a:t>
                  </a:r>
                  <a:r>
                    <a:rPr lang="en-US" altLang="zh-CN"/>
                    <a:t>First</a:t>
                  </a:r>
                  <a:r>
                    <a:rPr lang="zh-CN" altLang="en-US"/>
                    <a:t>，</a:t>
                  </a:r>
                  <a:endParaRPr lang="zh-CN" altLang="en-US"/>
                </a:p>
                <a:p>
                  <a:r>
                    <a:rPr lang="zh-CN" altLang="en-US"/>
                    <a:t>判断【队列满】</a:t>
                  </a:r>
                  <a:endParaRPr lang="zh-CN" altLang="en-US"/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8" name="直接箭头连接符 2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>
                  <a:stCxn id="27" idx="3"/>
                  <a:endCxn id="63" idx="0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文本框 56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a</a:t>
                </a:r>
                <a:endParaRPr lang="en-US" altLang="zh-CN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b</a:t>
                </a:r>
                <a:endParaRPr lang="en-US" altLang="zh-CN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</a:t>
                </a:r>
                <a:endParaRPr lang="en-US" altLang="zh-CN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</a:t>
              </a:r>
              <a:endParaRPr lang="en-US" altLang="zh-CN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</a:t>
              </a:r>
              <a:endParaRPr lang="en-US" altLang="zh-CN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g</a:t>
              </a:r>
              <a:endParaRPr lang="en-US" altLang="zh-CN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927735" y="1440180"/>
            <a:ext cx="10012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First = Last</a:t>
            </a:r>
            <a:r>
              <a:rPr lang="zh-CN" altLang="en-US"/>
              <a:t>时，我们不知道到底队列中是【队列空】还是【队列满】。</a:t>
            </a:r>
            <a:br>
              <a:rPr lang="zh-CN" altLang="en-US"/>
            </a:br>
            <a:r>
              <a:rPr lang="zh-CN" altLang="en-US"/>
              <a:t>所以牺牲一个存储空间来判断【队列满】的情况：</a:t>
            </a:r>
            <a:r>
              <a:rPr lang="en-US" altLang="zh-CN"/>
              <a:t>Last+1 = First</a:t>
            </a:r>
            <a:br>
              <a:rPr lang="en-US" altLang="zh-CN"/>
            </a:br>
            <a:r>
              <a:rPr lang="zh-CN" altLang="en-US">
                <a:solidFill>
                  <a:srgbClr val="7030A0"/>
                </a:solidFill>
              </a:rPr>
              <a:t>也可以直接在数据结构中增加一个数字，专门记录目前的元素个数</a:t>
            </a:r>
            <a:endParaRPr lang="zh-CN" altLang="en-US">
              <a:solidFill>
                <a:srgbClr val="7030A0"/>
              </a:solidFill>
            </a:endParaRPr>
          </a:p>
        </p:txBody>
      </p:sp>
      <p:grpSp>
        <p:nvGrpSpPr>
          <p:cNvPr id="98" name="组合 97"/>
          <p:cNvGrpSpPr/>
          <p:nvPr/>
        </p:nvGrpSpPr>
        <p:grpSpPr>
          <a:xfrm rot="0">
            <a:off x="3879215" y="2263140"/>
            <a:ext cx="2556510" cy="4000500"/>
            <a:chOff x="5844" y="2412"/>
            <a:chExt cx="4026" cy="6300"/>
          </a:xfrm>
        </p:grpSpPr>
        <p:grpSp>
          <p:nvGrpSpPr>
            <p:cNvPr id="99" name="组合 98"/>
            <p:cNvGrpSpPr/>
            <p:nvPr/>
          </p:nvGrpSpPr>
          <p:grpSpPr>
            <a:xfrm>
              <a:off x="5844" y="2412"/>
              <a:ext cx="4026" cy="6300"/>
              <a:chOff x="1180" y="2096"/>
              <a:chExt cx="4026" cy="630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1321" y="2956"/>
                <a:ext cx="3885" cy="3783"/>
                <a:chOff x="2195" y="3124"/>
                <a:chExt cx="3885" cy="3783"/>
              </a:xfrm>
            </p:grpSpPr>
            <p:grpSp>
              <p:nvGrpSpPr>
                <p:cNvPr id="101" name="组合 100"/>
                <p:cNvGrpSpPr/>
                <p:nvPr/>
              </p:nvGrpSpPr>
              <p:grpSpPr>
                <a:xfrm>
                  <a:off x="2195" y="3124"/>
                  <a:ext cx="3885" cy="3783"/>
                  <a:chOff x="6803" y="3508"/>
                  <a:chExt cx="3885" cy="3783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6803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4" name="直接连接符 103"/>
                  <p:cNvCxnSpPr>
                    <a:stCxn id="103" idx="1"/>
                    <a:endCxn id="102" idx="1"/>
                  </p:cNvCxnSpPr>
                  <p:nvPr/>
                </p:nvCxnSpPr>
                <p:spPr>
                  <a:xfrm flipH="1" flipV="1">
                    <a:off x="7372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>
                    <a:stCxn id="103" idx="0"/>
                    <a:endCxn id="102" idx="0"/>
                  </p:cNvCxnSpPr>
                  <p:nvPr/>
                </p:nvCxnSpPr>
                <p:spPr>
                  <a:xfrm flipV="1">
                    <a:off x="8746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>
                    <a:stCxn id="103" idx="3"/>
                    <a:endCxn id="102" idx="3"/>
                  </p:cNvCxnSpPr>
                  <p:nvPr/>
                </p:nvCxnSpPr>
                <p:spPr>
                  <a:xfrm flipH="1">
                    <a:off x="7372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/>
                  <p:cNvCxnSpPr>
                    <a:stCxn id="103" idx="2"/>
                    <a:endCxn id="102" idx="2"/>
                  </p:cNvCxnSpPr>
                  <p:nvPr/>
                </p:nvCxnSpPr>
                <p:spPr>
                  <a:xfrm flipH="1">
                    <a:off x="6803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>
                    <a:stCxn id="103" idx="7"/>
                    <a:endCxn id="102" idx="7"/>
                  </p:cNvCxnSpPr>
                  <p:nvPr/>
                </p:nvCxnSpPr>
                <p:spPr>
                  <a:xfrm flipV="1">
                    <a:off x="9270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/>
                  <p:cNvCxnSpPr>
                    <a:stCxn id="103" idx="6"/>
                    <a:endCxn id="102" idx="6"/>
                  </p:cNvCxnSpPr>
                  <p:nvPr/>
                </p:nvCxnSpPr>
                <p:spPr>
                  <a:xfrm>
                    <a:off x="9488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/>
                  <p:cNvCxnSpPr>
                    <a:stCxn id="102" idx="5"/>
                    <a:endCxn id="103" idx="5"/>
                  </p:cNvCxnSpPr>
                  <p:nvPr/>
                </p:nvCxnSpPr>
                <p:spPr>
                  <a:xfrm flipH="1" flipV="1">
                    <a:off x="9270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/>
                  <p:cNvCxnSpPr>
                    <a:stCxn id="102" idx="4"/>
                    <a:endCxn id="103" idx="4"/>
                  </p:cNvCxnSpPr>
                  <p:nvPr/>
                </p:nvCxnSpPr>
                <p:spPr>
                  <a:xfrm flipH="1" flipV="1">
                    <a:off x="8745" y="6233"/>
                    <a:ext cx="1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文本框 111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113" name="文本框 112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114" name="文本框 113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15" name="文本框 114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117" name="文本框 116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118" name="文本框 117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19" name="文本框 118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</p:grpSp>
          <p:sp>
            <p:nvSpPr>
              <p:cNvPr id="120" name="文本框 119"/>
              <p:cNvSpPr txBox="1"/>
              <p:nvPr/>
            </p:nvSpPr>
            <p:spPr>
              <a:xfrm>
                <a:off x="1694" y="7380"/>
                <a:ext cx="3512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队满：</a:t>
                </a:r>
                <a:r>
                  <a:rPr lang="en-US" altLang="zh-CN"/>
                  <a:t>Last</a:t>
                </a:r>
                <a:r>
                  <a:rPr lang="zh-CN" altLang="en-US"/>
                  <a:t> </a:t>
                </a:r>
                <a:r>
                  <a:rPr lang="en-US" altLang="zh-CN"/>
                  <a:t>= First</a:t>
                </a:r>
                <a:r>
                  <a:rPr lang="zh-CN" altLang="en-US"/>
                  <a:t>，判断【队列空】</a:t>
                </a:r>
                <a:endParaRPr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180" y="267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1534" y="209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3" name="直接箭头连接符 122"/>
              <p:cNvCxnSpPr/>
              <p:nvPr/>
            </p:nvCxnSpPr>
            <p:spPr>
              <a:xfrm>
                <a:off x="1743" y="3152"/>
                <a:ext cx="576" cy="19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22" idx="3"/>
              </p:cNvCxnSpPr>
              <p:nvPr/>
            </p:nvCxnSpPr>
            <p:spPr>
              <a:xfrm>
                <a:off x="2529" y="2386"/>
                <a:ext cx="342" cy="76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文本框 124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985000" y="2321560"/>
            <a:ext cx="2784475" cy="4203700"/>
            <a:chOff x="1320" y="3464"/>
            <a:chExt cx="4385" cy="6620"/>
          </a:xfrm>
        </p:grpSpPr>
        <p:grpSp>
          <p:nvGrpSpPr>
            <p:cNvPr id="133" name="组合 132"/>
            <p:cNvGrpSpPr/>
            <p:nvPr/>
          </p:nvGrpSpPr>
          <p:grpSpPr>
            <a:xfrm>
              <a:off x="1320" y="3464"/>
              <a:ext cx="4385" cy="6620"/>
              <a:chOff x="5844" y="2528"/>
              <a:chExt cx="4385" cy="6620"/>
            </a:xfrm>
          </p:grpSpPr>
          <p:grpSp>
            <p:nvGrpSpPr>
              <p:cNvPr id="134" name="组合 133"/>
              <p:cNvGrpSpPr/>
              <p:nvPr/>
            </p:nvGrpSpPr>
            <p:grpSpPr>
              <a:xfrm>
                <a:off x="5844" y="2528"/>
                <a:ext cx="4385" cy="6620"/>
                <a:chOff x="1180" y="2212"/>
                <a:chExt cx="4385" cy="6620"/>
              </a:xfrm>
            </p:grpSpPr>
            <p:grpSp>
              <p:nvGrpSpPr>
                <p:cNvPr id="135" name="组合 13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136" name="组合 13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137" name="椭圆 13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" name="椭圆 13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39" name="直接连接符 138"/>
                    <p:cNvCxnSpPr>
                      <a:stCxn id="138" idx="1"/>
                      <a:endCxn id="13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直接连接符 139"/>
                    <p:cNvCxnSpPr>
                      <a:stCxn id="138" idx="0"/>
                      <a:endCxn id="13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直接连接符 140"/>
                    <p:cNvCxnSpPr>
                      <a:stCxn id="138" idx="3"/>
                      <a:endCxn id="13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直接连接符 141"/>
                    <p:cNvCxnSpPr>
                      <a:stCxn id="138" idx="2"/>
                      <a:endCxn id="13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直接连接符 142"/>
                    <p:cNvCxnSpPr>
                      <a:stCxn id="138" idx="7"/>
                      <a:endCxn id="13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直接连接符 143"/>
                    <p:cNvCxnSpPr>
                      <a:stCxn id="138" idx="6"/>
                      <a:endCxn id="13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直接连接符 144"/>
                    <p:cNvCxnSpPr>
                      <a:stCxn id="137" idx="5"/>
                      <a:endCxn id="13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直接连接符 145"/>
                    <p:cNvCxnSpPr>
                      <a:stCxn id="137" idx="4"/>
                      <a:endCxn id="13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7" name="文本框 14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0</a:t>
                    </a:r>
                    <a:endParaRPr lang="en-US" altLang="zh-CN"/>
                  </a:p>
                </p:txBody>
              </p:sp>
              <p:sp>
                <p:nvSpPr>
                  <p:cNvPr id="148" name="文本框 14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5</a:t>
                    </a:r>
                    <a:endParaRPr lang="en-US" altLang="zh-CN"/>
                  </a:p>
                </p:txBody>
              </p:sp>
              <p:sp>
                <p:nvSpPr>
                  <p:cNvPr id="149" name="文本框 14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  <p:sp>
                <p:nvSpPr>
                  <p:cNvPr id="150" name="文本框 14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  <p:sp>
                <p:nvSpPr>
                  <p:cNvPr id="151" name="文本框 15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3</a:t>
                    </a:r>
                    <a:endParaRPr lang="en-US" altLang="zh-CN"/>
                  </a:p>
                </p:txBody>
              </p:sp>
              <p:sp>
                <p:nvSpPr>
                  <p:cNvPr id="152" name="文本框 15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7</a:t>
                    </a:r>
                    <a:endParaRPr lang="en-US" altLang="zh-CN"/>
                  </a:p>
                </p:txBody>
              </p:sp>
              <p:sp>
                <p:nvSpPr>
                  <p:cNvPr id="153" name="文本框 15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  <p:sp>
                <p:nvSpPr>
                  <p:cNvPr id="154" name="文本框 15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1</a:t>
                    </a:r>
                    <a:endParaRPr lang="en-US" altLang="zh-CN"/>
                  </a:p>
                </p:txBody>
              </p:sp>
            </p:grpSp>
            <p:sp>
              <p:nvSpPr>
                <p:cNvPr id="155" name="文本框 154"/>
                <p:cNvSpPr txBox="1"/>
                <p:nvPr/>
              </p:nvSpPr>
              <p:spPr>
                <a:xfrm>
                  <a:off x="1694" y="7380"/>
                  <a:ext cx="3871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目前元素个数：</a:t>
                  </a:r>
                  <a:br>
                    <a:rPr lang="zh-CN" altLang="en-US"/>
                  </a:br>
                  <a:r>
                    <a:rPr lang="en-US" altLang="zh-CN"/>
                    <a:t>(Last - First + M) % M</a:t>
                  </a:r>
                  <a:br>
                    <a:rPr lang="en-US" altLang="zh-CN"/>
                  </a:br>
                  <a:r>
                    <a:rPr lang="en-US" altLang="zh-CN"/>
                    <a:t>(Last-First</a:t>
                  </a:r>
                  <a:r>
                    <a:rPr lang="zh-CN" altLang="en-US"/>
                    <a:t>有可能为负数</a:t>
                  </a:r>
                  <a:r>
                    <a:rPr lang="en-US" altLang="zh-CN"/>
                    <a:t>)</a:t>
                  </a:r>
                  <a:endParaRPr lang="en-US" altLang="zh-CN"/>
                </a:p>
              </p:txBody>
            </p:sp>
            <p:sp>
              <p:nvSpPr>
                <p:cNvPr id="156" name="文本框 15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58" name="直接箭头连接符 15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箭头连接符 158"/>
                <p:cNvCxnSpPr>
                  <a:stCxn id="157" idx="3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文本框 159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a</a:t>
                </a:r>
                <a:endParaRPr lang="en-US" altLang="zh-CN"/>
              </a:p>
            </p:txBody>
          </p:sp>
          <p:sp>
            <p:nvSpPr>
              <p:cNvPr id="161" name="文本框 160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b</a:t>
                </a:r>
                <a:endParaRPr lang="en-US" altLang="zh-CN"/>
              </a:p>
            </p:txBody>
          </p:sp>
          <p:sp>
            <p:nvSpPr>
              <p:cNvPr id="162" name="文本框 161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</a:t>
                </a:r>
                <a:endParaRPr lang="en-US" altLang="zh-CN"/>
              </a:p>
            </p:txBody>
          </p:sp>
        </p:grpSp>
        <p:sp>
          <p:nvSpPr>
            <p:cNvPr id="163" name="文本框 162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</a:t>
              </a:r>
              <a:endParaRPr lang="en-US" altLang="zh-CN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</a:t>
              </a:r>
              <a:endParaRPr lang="en-US" altLang="zh-CN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</a:t>
              </a:r>
              <a:endParaRPr lang="en-US" altLang="zh-CN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g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26000" y="31064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6670" y="2040255"/>
            <a:ext cx="9178925" cy="38087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用链表实现栈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1735" y="2131060"/>
            <a:ext cx="8631555" cy="2596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PUSH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1570" y="1691005"/>
            <a:ext cx="9598660" cy="37109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4250</Words>
  <Application>WPS 演示</Application>
  <PresentationFormat>宽屏</PresentationFormat>
  <Paragraphs>1347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插入节点step1</vt:lpstr>
      <vt:lpstr>插入节点step2</vt:lpstr>
      <vt:lpstr>删除节点</vt:lpstr>
      <vt:lpstr>队列</vt:lpstr>
      <vt:lpstr>循环队列</vt:lpstr>
      <vt:lpstr>循环队列的情况判断（size=M）</vt:lpstr>
      <vt:lpstr>栈</vt:lpstr>
      <vt:lpstr>用链表实现栈</vt:lpstr>
      <vt:lpstr>用链表实现栈（PUSH）</vt:lpstr>
      <vt:lpstr>用链表实现栈（POP）</vt:lpstr>
      <vt:lpstr>用链表实现栈（empty）</vt:lpstr>
      <vt:lpstr>链表插入（插入后节点仍然有序） 1.链表为空时</vt:lpstr>
      <vt:lpstr>链表插入（插入后节点仍然有序） 2.插入位置为链表中间时</vt:lpstr>
      <vt:lpstr>链表插入（插入后节点仍然有序） 3.插入位置为链表末尾时</vt:lpstr>
      <vt:lpstr>链表删除 1.删除位置为链表head时</vt:lpstr>
      <vt:lpstr>链表删除 2.删除位置为其他节点时</vt:lpstr>
      <vt:lpstr>栈实现四则运算</vt:lpstr>
      <vt:lpstr>树 a[] = {6,4,8,2,7,9,1,3,10,0}</vt:lpstr>
      <vt:lpstr>搜索7和11</vt:lpstr>
      <vt:lpstr>插入节点5</vt:lpstr>
      <vt:lpstr>前序遍历:（中左右）: 6-4-2-1-0-3-8-7-9-10 中序遍历:（左中右）: 0-1-2-3-4-6-7-8-9-10 后序遍历:（左右中）: 0-1-3-2-4-7-10-9-8-6 </vt:lpstr>
      <vt:lpstr>非递归前序遍历: 6-4-2-1-0-3-8-7-9-10</vt:lpstr>
      <vt:lpstr>后序遍历: 0-1-3-2-4-7-10-9-8-6</vt:lpstr>
      <vt:lpstr>层次遍历:[6]-[4,8]-[2,7,9]-[1,3,10]-[0]</vt:lpstr>
      <vt:lpstr>层次遍历:[6]-[4,8]-[2,7,9]-[1,3,10]-[0]</vt:lpstr>
      <vt:lpstr>zigzag遍历:[6]-[8,4]-[2,7,9]-[10,3,1]-[0]</vt:lpstr>
      <vt:lpstr>删除节点6(后驱值7代替)</vt:lpstr>
      <vt:lpstr>拓扑排序</vt:lpstr>
      <vt:lpstr>无权最短路径</vt:lpstr>
      <vt:lpstr>有权最短路径 Dijkstra算法(1/4)</vt:lpstr>
      <vt:lpstr>有权最短路径 Dijkstra算法(2/4)</vt:lpstr>
      <vt:lpstr>有权最短路径 Dijkstra算法(2/4)</vt:lpstr>
      <vt:lpstr>有权最短路径 Dijkstra算法(4/4)</vt:lpstr>
      <vt:lpstr>Union/Find 并查集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 du</dc:creator>
  <cp:lastModifiedBy>DUYAN</cp:lastModifiedBy>
  <cp:revision>302</cp:revision>
  <dcterms:created xsi:type="dcterms:W3CDTF">2015-05-05T08:02:00Z</dcterms:created>
  <dcterms:modified xsi:type="dcterms:W3CDTF">2017-10-22T14:46:23Z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