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7" r:id="rId2"/>
    <p:sldId id="263" r:id="rId3"/>
    <p:sldId id="261" r:id="rId4"/>
    <p:sldId id="265" r:id="rId5"/>
    <p:sldId id="266" r:id="rId6"/>
    <p:sldId id="267" r:id="rId7"/>
    <p:sldId id="281" r:id="rId8"/>
    <p:sldId id="282" r:id="rId9"/>
    <p:sldId id="283" r:id="rId10"/>
    <p:sldId id="284" r:id="rId11"/>
    <p:sldId id="285" r:id="rId12"/>
    <p:sldId id="272" r:id="rId13"/>
    <p:sldId id="273" r:id="rId14"/>
    <p:sldId id="274" r:id="rId15"/>
    <p:sldId id="275" r:id="rId16"/>
    <p:sldId id="276" r:id="rId17"/>
    <p:sldId id="286" r:id="rId18"/>
    <p:sldId id="277" r:id="rId19"/>
    <p:sldId id="296" r:id="rId20"/>
    <p:sldId id="297" r:id="rId21"/>
    <p:sldId id="278" r:id="rId22"/>
    <p:sldId id="279" r:id="rId23"/>
    <p:sldId id="280" r:id="rId24"/>
    <p:sldId id="301" r:id="rId25"/>
    <p:sldId id="302" r:id="rId26"/>
    <p:sldId id="304" r:id="rId27"/>
    <p:sldId id="303" r:id="rId28"/>
    <p:sldId id="335" r:id="rId29"/>
    <p:sldId id="336" r:id="rId30"/>
    <p:sldId id="321" r:id="rId31"/>
    <p:sldId id="322" r:id="rId32"/>
    <p:sldId id="323" r:id="rId33"/>
    <p:sldId id="306" r:id="rId34"/>
    <p:sldId id="307" r:id="rId35"/>
    <p:sldId id="308" r:id="rId36"/>
    <p:sldId id="312" r:id="rId37"/>
    <p:sldId id="313" r:id="rId38"/>
    <p:sldId id="310" r:id="rId39"/>
    <p:sldId id="315" r:id="rId40"/>
    <p:sldId id="316" r:id="rId41"/>
    <p:sldId id="317" r:id="rId42"/>
    <p:sldId id="319" r:id="rId43"/>
    <p:sldId id="320" r:id="rId44"/>
    <p:sldId id="33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插入节点</a:t>
            </a:r>
            <a:r>
              <a:rPr lang="en-US" altLang="zh-CN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</a:t>
              </a: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</a:t>
              </a: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6-4-2-1-0-3</a:t>
              </a:r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6-4-2-1-0-3-8</a:t>
              </a:r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树依次插入{6,4,8,2,7,9,1,3,10,0}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(1/3)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</a:t>
            </a:r>
            <a:r>
              <a:rPr lang="zh-CN" altLang="en-US" sz="2800"/>
              <a:t>后序遍历到节点</a:t>
            </a:r>
            <a:r>
              <a:rPr lang="en-US" altLang="zh-CN" sz="2800"/>
              <a:t>0</a:t>
            </a:r>
            <a:r>
              <a:rPr lang="zh-CN" altLang="en-US" sz="2800"/>
              <a:t>没有子树，</a:t>
            </a:r>
            <a:r>
              <a:rPr lang="en-US" altLang="zh-CN" sz="2800"/>
              <a:t>visited[0]=TRUE,</a:t>
            </a:r>
            <a:r>
              <a:rPr lang="zh-CN" altLang="en-US" sz="2800"/>
              <a:t>发现</a:t>
            </a:r>
            <a:r>
              <a:rPr lang="en-US" altLang="zh-CN" sz="2800"/>
              <a:t>3</a:t>
            </a:r>
            <a:r>
              <a:rPr lang="zh-CN" altLang="en-US" sz="2800"/>
              <a:t>未访问</a:t>
            </a:r>
            <a:r>
              <a:rPr lang="en-US" altLang="zh-CN" sz="2800"/>
              <a:t>,</a:t>
            </a:r>
            <a:r>
              <a:rPr lang="zh-CN" altLang="en-US" sz="2800"/>
              <a:t>暂不处理</a:t>
            </a:r>
            <a:r>
              <a:rPr lang="en-US" altLang="zh-CN" sz="280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/>
              <a:t>1.</a:t>
            </a:r>
            <a:r>
              <a:rPr lang="zh-CN" altLang="en-US" sz="2800"/>
              <a:t>初始化不相交集</a:t>
            </a:r>
            <a:r>
              <a:rPr lang="en-US" altLang="zh-CN" sz="2800"/>
              <a:t>lca[],</a:t>
            </a:r>
            <a:r>
              <a:rPr lang="zh-CN" altLang="en-US" sz="2800"/>
              <a:t>令</a:t>
            </a:r>
            <a:r>
              <a:rPr lang="en-US" altLang="zh-CN" sz="280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(2/3)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</a:t>
            </a:r>
            <a:r>
              <a:rPr lang="zh-CN" altLang="en-US" sz="2800"/>
              <a:t>以此回溯到</a:t>
            </a:r>
            <a:r>
              <a:rPr lang="en-US" altLang="zh-CN" sz="2800"/>
              <a:t>2</a:t>
            </a:r>
            <a:r>
              <a:rPr lang="zh-CN" altLang="en-US" sz="2800"/>
              <a:t>节点</a:t>
            </a:r>
            <a:r>
              <a:rPr lang="en-US" altLang="zh-CN" sz="2800"/>
              <a:t>,</a:t>
            </a:r>
            <a:r>
              <a:rPr lang="zh-CN" altLang="en-US" sz="2800"/>
              <a:t>执行合并操作</a:t>
            </a:r>
            <a:r>
              <a:rPr lang="en-US" altLang="zh-CN" sz="2800"/>
              <a:t>union(ancestors[], 2,1):</a:t>
            </a:r>
          </a:p>
          <a:p>
            <a:r>
              <a:rPr lang="zh-CN" altLang="en-US" sz="2800"/>
              <a:t>令</a:t>
            </a:r>
            <a:r>
              <a:rPr lang="en-US" altLang="zh-CN" sz="2800"/>
              <a:t>1</a:t>
            </a:r>
            <a:r>
              <a:rPr lang="zh-CN" altLang="en-US" sz="2800"/>
              <a:t>与</a:t>
            </a:r>
            <a:r>
              <a:rPr lang="en-US" altLang="zh-CN" sz="2800"/>
              <a:t>2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</a:p>
          <a:p>
            <a:r>
              <a:rPr lang="zh-CN" altLang="en-US" sz="2800"/>
              <a:t>此时</a:t>
            </a:r>
            <a:r>
              <a:rPr lang="en-US" altLang="zh-CN" sz="2800">
                <a:solidFill>
                  <a:srgbClr val="FF0000"/>
                </a:solidFill>
              </a:rPr>
              <a:t>0,1,2</a:t>
            </a:r>
            <a:r>
              <a:rPr lang="zh-CN" altLang="en-US" sz="2800">
                <a:solidFill>
                  <a:srgbClr val="FF0000"/>
                </a:solidFill>
              </a:rPr>
              <a:t>同属于</a:t>
            </a:r>
            <a:r>
              <a:rPr lang="zh-CN" altLang="en-US" sz="2800"/>
              <a:t>名为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3.</a:t>
            </a:r>
            <a:r>
              <a:rPr lang="zh-CN" altLang="en-US" sz="2800"/>
              <a:t>回溯至节点</a:t>
            </a:r>
            <a:r>
              <a:rPr lang="en-US" altLang="zh-CN" sz="2800"/>
              <a:t>1,</a:t>
            </a:r>
            <a:r>
              <a:rPr lang="zh-CN" altLang="en-US" sz="2800"/>
              <a:t>执行合并操作</a:t>
            </a:r>
          </a:p>
          <a:p>
            <a:pPr algn="l"/>
            <a:r>
              <a:rPr lang="en-US" altLang="zh-CN" sz="2800"/>
              <a:t>union(ancestors[], 1, 0):</a:t>
            </a:r>
          </a:p>
          <a:p>
            <a:pPr algn="l"/>
            <a:r>
              <a:rPr lang="zh-CN" altLang="en-US" sz="2800"/>
              <a:t>令</a:t>
            </a:r>
            <a:r>
              <a:rPr lang="en-US" altLang="zh-CN" sz="2800"/>
              <a:t>0</a:t>
            </a:r>
            <a:r>
              <a:rPr lang="zh-CN" altLang="en-US" sz="2800"/>
              <a:t>与</a:t>
            </a:r>
            <a:r>
              <a:rPr lang="en-US" altLang="zh-CN" sz="2800"/>
              <a:t>1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</a:p>
          <a:p>
            <a:pPr algn="l"/>
            <a:r>
              <a:rPr lang="zh-CN" altLang="en-US" sz="2800"/>
              <a:t>且集合名为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(3/3)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5.</a:t>
            </a:r>
            <a:r>
              <a:rPr lang="zh-CN" altLang="en-US" sz="2800"/>
              <a:t>访问</a:t>
            </a:r>
            <a:r>
              <a:rPr lang="en-US" altLang="zh-CN" sz="2800"/>
              <a:t>2</a:t>
            </a:r>
            <a:r>
              <a:rPr lang="zh-CN" altLang="en-US" sz="2800"/>
              <a:t>的右子树</a:t>
            </a:r>
            <a:r>
              <a:rPr lang="en-US" altLang="zh-CN" sz="2800"/>
              <a:t>-&gt;</a:t>
            </a:r>
            <a:r>
              <a:rPr lang="zh-CN" altLang="en-US" sz="2800"/>
              <a:t>节点</a:t>
            </a:r>
            <a:r>
              <a:rPr lang="en-US" altLang="zh-CN" sz="2800"/>
              <a:t>3,</a:t>
            </a:r>
            <a:r>
              <a:rPr lang="en-US" altLang="zh-CN" sz="2800">
                <a:sym typeface="+mn-ea"/>
              </a:rPr>
              <a:t>visited[3]=TRUE</a:t>
            </a:r>
          </a:p>
          <a:p>
            <a:pPr algn="l"/>
            <a:r>
              <a:rPr lang="zh-CN" altLang="en-US" sz="2800">
                <a:sym typeface="+mn-ea"/>
              </a:rPr>
              <a:t>此时发现配对节点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已经被访问过</a:t>
            </a:r>
            <a:r>
              <a:rPr lang="en-US" altLang="zh-CN" sz="2800">
                <a:sym typeface="+mn-ea"/>
              </a:rPr>
              <a:t>,</a:t>
            </a:r>
          </a:p>
          <a:p>
            <a:pPr algn="l"/>
            <a:r>
              <a:rPr lang="en-US" altLang="zh-CN" sz="2800">
                <a:sym typeface="+mn-ea"/>
              </a:rPr>
              <a:t>LCA(0,3)=find(ancestors[], 0):</a:t>
            </a:r>
          </a:p>
          <a:p>
            <a:pPr algn="l"/>
            <a:r>
              <a:rPr lang="zh-CN" altLang="en-US" sz="2800">
                <a:sym typeface="+mn-ea"/>
              </a:rPr>
              <a:t>即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的最小公共祖先此时等于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所属</a:t>
            </a:r>
          </a:p>
          <a:p>
            <a:pPr algn="l"/>
            <a:r>
              <a:rPr lang="zh-CN" altLang="en-US" sz="2800">
                <a:sym typeface="+mn-ea"/>
              </a:rPr>
              <a:t>集合的名字</a:t>
            </a:r>
            <a:r>
              <a:rPr lang="en-US" altLang="zh-CN" sz="2800">
                <a:sym typeface="+mn-ea"/>
              </a:rPr>
              <a:t>--&gt;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7030A0"/>
                </a:solidFill>
              </a:rPr>
              <a:t>dis[0] = 0     prev[0] = 0</a:t>
            </a:r>
          </a:p>
          <a:p>
            <a:r>
              <a:rPr lang="en-US" altLang="zh-CN"/>
              <a:t>dis[1] = M    prev[1] = ?</a:t>
            </a:r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>
                <a:sym typeface="+mn-ea"/>
              </a:rPr>
              <a:t>dis[3] = M    prev[3] = ?</a:t>
            </a:r>
            <a:endParaRPr lang="en-US" altLang="zh-CN"/>
          </a:p>
          <a:p>
            <a:r>
              <a:rPr lang="en-US" altLang="zh-CN">
                <a:sym typeface="+mn-ea"/>
              </a:rPr>
              <a:t>dis[4] = M    prev[4] = ?</a:t>
            </a:r>
          </a:p>
          <a:p>
            <a:r>
              <a:rPr lang="en-US" altLang="zh-CN">
                <a:sym typeface="+mn-ea"/>
              </a:rPr>
              <a:t>dis[5] = M    prev[5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 prev[0] = 0</a:t>
            </a:r>
          </a:p>
          <a:p>
            <a:r>
              <a:rPr lang="en-US" altLang="zh-CN"/>
              <a:t>dis[1] = 2     prev[1] = 0</a:t>
            </a:r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dis[3] = 1     prev[3] = 0</a:t>
            </a:r>
          </a:p>
          <a:p>
            <a:r>
              <a:rPr lang="en-US" altLang="zh-CN">
                <a:sym typeface="+mn-ea"/>
              </a:rPr>
              <a:t>dis[4] = M    prev[4] = ?</a:t>
            </a:r>
          </a:p>
          <a:p>
            <a:r>
              <a:rPr lang="en-US" altLang="zh-CN">
                <a:sym typeface="+mn-ea"/>
              </a:rPr>
              <a:t>dis[5] = M    prev[5]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>
                <a:solidFill>
                  <a:srgbClr val="7030A0"/>
                </a:solidFill>
              </a:rPr>
              <a:t>dis[1] = 2    prev[1] = 0</a:t>
            </a:r>
          </a:p>
          <a:p>
            <a:r>
              <a:rPr lang="en-US" altLang="zh-CN">
                <a:sym typeface="+mn-ea"/>
              </a:rPr>
              <a:t>dis[2] = 3    prev[2] = 3</a:t>
            </a:r>
            <a:endParaRPr lang="en-US" altLang="zh-CN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>
                <a:sym typeface="+mn-ea"/>
              </a:rPr>
              <a:t>dis[4] = 3    prev[4] = 3</a:t>
            </a: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>
                <a:sym typeface="+mn-ea"/>
              </a:rPr>
              <a:t>dis[4] = 3    prev[4] = 3</a:t>
            </a: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/>
              <a:t>(0</a:t>
            </a:r>
            <a:r>
              <a:rPr lang="zh-CN" altLang="en-US" sz="2400" b="1"/>
              <a:t>不使用</a:t>
            </a:r>
            <a:r>
              <a:rPr lang="en-US" altLang="zh-CN" sz="2400" b="1"/>
              <a:t>)</a:t>
            </a:r>
          </a:p>
          <a:p>
            <a:r>
              <a:rPr lang="en-US" altLang="zh-CN" sz="2400"/>
              <a:t>find(1) = 1</a:t>
            </a:r>
            <a:br>
              <a:rPr lang="en-US" altLang="zh-CN" sz="2400"/>
            </a:br>
            <a:r>
              <a:rPr lang="en-US" altLang="zh-CN" sz="2400"/>
              <a:t>...</a:t>
            </a:r>
          </a:p>
          <a:p>
            <a:r>
              <a:rPr lang="en-US" altLang="zh-CN" sz="240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Union(S,5,6)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0)</a:t>
            </a:r>
            <a:br>
              <a:rPr lang="en-US" altLang="zh-CN" sz="2400"/>
            </a:br>
            <a:r>
              <a:rPr lang="en-US" altLang="zh-CN" sz="240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Union(S,7,8)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不等于</a:t>
            </a:r>
            <a:r>
              <a:rPr lang="en-US" altLang="zh-CN" sz="2400">
                <a:solidFill>
                  <a:srgbClr val="FF0000"/>
                </a:solidFill>
              </a:rPr>
              <a:t>0)</a:t>
            </a:r>
          </a:p>
          <a:p>
            <a:r>
              <a:rPr lang="en-US" altLang="zh-CN" sz="240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</a:p>
          <a:p>
            <a:r>
              <a:rPr lang="en-US" altLang="zh-CN" sz="2400"/>
              <a:t>find(0) = -1</a:t>
            </a:r>
            <a:br>
              <a:rPr lang="en-US" altLang="zh-CN" sz="2400"/>
            </a:br>
            <a:r>
              <a:rPr lang="en-US" altLang="zh-CN" sz="2400"/>
              <a:t>...</a:t>
            </a:r>
          </a:p>
          <a:p>
            <a:r>
              <a:rPr lang="en-US" altLang="zh-CN" sz="240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2327</Words>
  <Application>Microsoft Office PowerPoint</Application>
  <PresentationFormat>宽屏</PresentationFormat>
  <Paragraphs>954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MS PGothic</vt:lpstr>
      <vt:lpstr>宋体</vt:lpstr>
      <vt:lpstr>Arial</vt:lpstr>
      <vt:lpstr>Calibri</vt:lpstr>
      <vt:lpstr>Calibri Light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yan du</cp:lastModifiedBy>
  <cp:revision>427</cp:revision>
  <dcterms:created xsi:type="dcterms:W3CDTF">2015-05-05T08:02:00Z</dcterms:created>
  <dcterms:modified xsi:type="dcterms:W3CDTF">2018-01-15T14:31:06Z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