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3"/>
    <p:sldId id="263" r:id="rId4"/>
    <p:sldId id="261" r:id="rId5"/>
    <p:sldId id="265" r:id="rId6"/>
    <p:sldId id="266" r:id="rId7"/>
    <p:sldId id="267" r:id="rId8"/>
    <p:sldId id="281" r:id="rId9"/>
    <p:sldId id="282" r:id="rId10"/>
    <p:sldId id="283" r:id="rId11"/>
    <p:sldId id="284" r:id="rId12"/>
    <p:sldId id="285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78" r:id="rId21"/>
    <p:sldId id="279" r:id="rId22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A02"/>
    <a:srgbClr val="FF5B99"/>
    <a:srgbClr val="FF3399"/>
    <a:srgbClr val="FFBCFF"/>
    <a:srgbClr val="FF99FF"/>
    <a:srgbClr val="F7A200"/>
    <a:srgbClr val="F6A200"/>
    <a:srgbClr val="3ACC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插入节点</a:t>
            </a:r>
            <a:r>
              <a:rPr lang="en-US" altLang="zh-CN"/>
              <a:t>step1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step1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节点与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00B050"/>
                </a:solidFill>
              </a:rPr>
              <a:t>1.tmp-&gt;next = head-&gt;next</a:t>
            </a:r>
            <a:endParaRPr lang="en-US" altLang="zh-CN" sz="2400">
              <a:solidFill>
                <a:srgbClr val="00B050"/>
              </a:solidFill>
            </a:endParaRPr>
          </a:p>
          <a:p>
            <a:r>
              <a:rPr lang="en-US" altLang="zh-CN" sz="2400">
                <a:solidFill>
                  <a:srgbClr val="7030A0"/>
                </a:solidFill>
              </a:rPr>
              <a:t>2.tmp-&gt;prev = head</a:t>
            </a:r>
            <a:endParaRPr lang="en-US" altLang="zh-CN" sz="2400">
              <a:solidFill>
                <a:srgbClr val="7030A0"/>
              </a:solidFill>
            </a:endParaRPr>
          </a:p>
          <a:p>
            <a:endParaRPr lang="en-US" altLang="zh-CN" sz="240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3</a:t>
            </a:r>
            <a:endParaRPr lang="en-US" altLang="zh-CN" sz="3200" b="1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4</a:t>
            </a:r>
            <a:endParaRPr lang="en-US" altLang="zh-CN" sz="3200" b="1"/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7</a:t>
            </a:r>
            <a:endParaRPr lang="en-US" altLang="zh-CN" sz="3200" b="1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200" b="1"/>
              <a:t>5</a:t>
            </a:r>
            <a:endParaRPr lang="en-US" altLang="zh-CN" sz="3200" b="1"/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1</a:t>
              </a:r>
              <a:endParaRPr lang="en-US" altLang="zh-CN" sz="3200" b="1"/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3</a:t>
              </a:r>
              <a:endParaRPr lang="en-US" altLang="zh-CN" sz="32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3200" b="1"/>
                <a:t>5</a:t>
              </a:r>
              <a:endParaRPr lang="en-US" altLang="zh-CN" sz="3200" b="1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  <a:endParaRPr lang="en-US" altLang="zh-CN" sz="3200" b="1">
              <a:solidFill>
                <a:srgbClr val="0070C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栈实现四则运算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数字栈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*</a:t>
            </a:r>
            <a:endParaRPr lang="en-US" altLang="zh-CN" sz="3600"/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4</a:t>
            </a:r>
            <a:endParaRPr lang="en-US" altLang="zh-CN" sz="3600"/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12</a:t>
            </a:r>
            <a:endParaRPr lang="en-US" altLang="zh-CN" sz="3600"/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6</a:t>
            </a:r>
            <a:endParaRPr lang="en-US" altLang="zh-CN" sz="3600"/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-</a:t>
            </a:r>
            <a:endParaRPr lang="en-US" altLang="zh-CN" sz="3600"/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5</a:t>
            </a:r>
            <a:endParaRPr lang="en-US" altLang="zh-CN" sz="3600"/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+</a:t>
            </a:r>
            <a:endParaRPr lang="en-US" altLang="zh-CN" sz="3600"/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  <a:endParaRPr lang="en-US" altLang="zh-CN" sz="36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树 </a:t>
            </a:r>
            <a:r>
              <a:rPr lang="en-US" altLang="zh-CN"/>
              <a:t>a[] = {6,4,8,2,7,9,1,3,10,0}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p>
            <a:r>
              <a:rPr lang="zh-CN" altLang="zh-CN"/>
              <a:t>前序遍历</a:t>
            </a:r>
            <a:r>
              <a:rPr lang="en-US" altLang="zh-CN"/>
              <a:t>:</a:t>
            </a:r>
            <a:r>
              <a:rPr lang="zh-CN" altLang="zh-CN"/>
              <a:t>（中左右）</a:t>
            </a:r>
            <a:r>
              <a:rPr lang="en-US" altLang="zh-CN"/>
              <a:t>: 6-4-2-1-0-3-8-7-9-10</a:t>
            </a:r>
            <a:br>
              <a:rPr lang="en-US" altLang="zh-CN"/>
            </a:br>
            <a:r>
              <a:rPr lang="zh-CN" altLang="zh-CN">
                <a:sym typeface="+mn-ea"/>
              </a:rPr>
              <a:t>中序遍历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0-1-2-3-4-6-7-8-9-10</a:t>
            </a:r>
            <a:br>
              <a:rPr lang="en-US" altLang="zh-CN">
                <a:sym typeface="+mn-ea"/>
              </a:rPr>
            </a:br>
            <a:r>
              <a:rPr lang="zh-CN" altLang="zh-CN">
                <a:sym typeface="+mn-ea"/>
              </a:rPr>
              <a:t>后序遍历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0-1-3-2-4-7-10-9-8-6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插入新的节点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FF0000"/>
                </a:solidFill>
              </a:rPr>
              <a:t>step2</a:t>
            </a:r>
            <a:r>
              <a:rPr lang="zh-CN" altLang="en-US" sz="2400">
                <a:solidFill>
                  <a:srgbClr val="FF0000"/>
                </a:solidFill>
              </a:rPr>
              <a:t>：将</a:t>
            </a:r>
            <a:r>
              <a:rPr lang="en-US" altLang="zh-CN" sz="2400">
                <a:solidFill>
                  <a:srgbClr val="FF0000"/>
                </a:solidFill>
              </a:rPr>
              <a:t>head</a:t>
            </a:r>
            <a:r>
              <a:rPr lang="zh-CN" altLang="en-US" sz="2400">
                <a:solidFill>
                  <a:srgbClr val="FF0000"/>
                </a:solidFill>
              </a:rPr>
              <a:t>和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head-&gt;next</a:t>
            </a:r>
            <a:r>
              <a:rPr lang="zh-CN" altLang="en-US" sz="2400">
                <a:solidFill>
                  <a:srgbClr val="FF0000"/>
                </a:solidFill>
              </a:rPr>
              <a:t>与</a:t>
            </a:r>
            <a:r>
              <a:rPr lang="en-US" altLang="zh-CN" sz="2400">
                <a:solidFill>
                  <a:srgbClr val="FF0000"/>
                </a:solidFill>
              </a:rPr>
              <a:t>tmp</a:t>
            </a:r>
            <a:r>
              <a:rPr lang="zh-CN" altLang="en-US" sz="2400">
                <a:solidFill>
                  <a:srgbClr val="FF0000"/>
                </a:solidFill>
              </a:rPr>
              <a:t>链接起来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3.if(head-&gt;next)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6A200"/>
                </a:solidFill>
              </a:rPr>
              <a:t>        head-&gt;next-&gt;prev = tmp</a:t>
            </a:r>
            <a:endParaRPr lang="en-US" altLang="zh-CN" sz="2400">
              <a:solidFill>
                <a:srgbClr val="F6A200"/>
              </a:solidFill>
            </a:endParaRPr>
          </a:p>
          <a:p>
            <a:r>
              <a:rPr lang="en-US" altLang="zh-CN" sz="2400">
                <a:solidFill>
                  <a:srgbClr val="FF99FF"/>
                </a:solidFill>
              </a:rPr>
              <a:t>4.head-&gt;next = tmp</a:t>
            </a:r>
            <a:endParaRPr lang="en-US" altLang="zh-CN" sz="240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zh-CN" altLang="zh-CN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6-4-2-1-0-3-8-7-9-10</a:t>
            </a:r>
            <a:endParaRPr lang="en-US" altLang="zh-CN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</a:t>
              </a:r>
              <a:endParaRPr lang="en-US" altLang="zh-CN" sz="140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</a:t>
              </a:r>
              <a:endParaRPr lang="en-US" altLang="zh-CN" sz="1400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</a:t>
              </a:r>
              <a:endParaRPr lang="en-US" altLang="zh-CN" sz="140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</a:t>
              </a:r>
              <a:endParaRPr lang="en-US" altLang="zh-CN" sz="1400"/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59" name="组合 158"/>
            <p:cNvGrpSpPr/>
            <p:nvPr/>
          </p:nvGrpSpPr>
          <p:grpSpPr>
            <a:xfrm rot="0"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</a:t>
              </a:r>
              <a:endParaRPr lang="en-US" altLang="zh-CN" sz="140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</a:t>
              </a:r>
              <a:endParaRPr lang="en-US" altLang="zh-CN" sz="140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6-4-2-1-0-3-8</a:t>
              </a:r>
              <a:endParaRPr lang="en-US" altLang="zh-CN" sz="140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81241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8</a:t>
                  </a:r>
                  <a:endParaRPr lang="en-US" altLang="zh-CN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9</a:t>
                  </a:r>
                  <a:endParaRPr lang="en-US" altLang="zh-CN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10</a:t>
                  </a:r>
                  <a:endParaRPr lang="en-US" altLang="zh-CN" sz="140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1.node</a:t>
            </a:r>
            <a:r>
              <a:rPr lang="zh-CN" altLang="en-US"/>
              <a:t>节点输出</a:t>
            </a:r>
            <a:r>
              <a:rPr lang="en-US" altLang="zh-CN"/>
              <a:t>val</a:t>
            </a:r>
            <a:r>
              <a:rPr lang="zh-CN" altLang="en-US"/>
              <a:t>，然后</a:t>
            </a:r>
            <a:r>
              <a:rPr lang="en-US" altLang="zh-CN"/>
              <a:t>node-&gt;left</a:t>
            </a:r>
            <a:r>
              <a:rPr lang="zh-CN" altLang="en-US"/>
              <a:t>入栈直至</a:t>
            </a:r>
            <a:r>
              <a:rPr lang="en-US" altLang="zh-CN"/>
              <a:t>NULL</a:t>
            </a:r>
            <a:br>
              <a:rPr lang="zh-CN" altLang="en-US"/>
            </a:br>
            <a:r>
              <a:rPr lang="en-US" altLang="zh-CN"/>
              <a:t>2.pop</a:t>
            </a:r>
            <a:r>
              <a:rPr lang="zh-CN" altLang="en-US"/>
              <a:t>回溯，直至有</a:t>
            </a:r>
            <a:r>
              <a:rPr lang="en-US" altLang="zh-CN"/>
              <a:t>right</a:t>
            </a:r>
            <a:r>
              <a:rPr lang="zh-CN" altLang="en-US"/>
              <a:t>节点，将</a:t>
            </a:r>
            <a:r>
              <a:rPr lang="en-US" altLang="zh-CN"/>
              <a:t>right</a:t>
            </a:r>
            <a:r>
              <a:rPr lang="zh-CN" altLang="en-US"/>
              <a:t>入栈再执行步骤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后序遍历</a:t>
            </a:r>
            <a:r>
              <a:rPr lang="en-US" altLang="zh-CN"/>
              <a:t>: 0-1-3-2-4-7-10-9-8-6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10</a:t>
                </a:r>
                <a:endParaRPr lang="en-US" altLang="zh-CN" sz="140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删除节点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16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37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tmp</a:t>
              </a:r>
              <a:endParaRPr lang="en-US" altLang="zh-CN"/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prev</a:t>
              </a:r>
              <a:r>
                <a:rPr lang="zh-CN" altLang="en-US"/>
                <a:t>指针</a:t>
              </a:r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删除节点</a:t>
            </a:r>
            <a:r>
              <a:rPr lang="en-US" altLang="zh-CN" sz="2400"/>
              <a:t>tmp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en-US" altLang="zh-CN" sz="2400">
                <a:solidFill>
                  <a:srgbClr val="556A02"/>
                </a:solidFill>
              </a:rPr>
              <a:t>1.tmp-&gt;next-&gt;prev = tmp-&gt;prev</a:t>
            </a:r>
            <a:endParaRPr lang="en-US" altLang="zh-CN" sz="2400">
              <a:solidFill>
                <a:srgbClr val="556A02"/>
              </a:solidFill>
            </a:endParaRPr>
          </a:p>
          <a:p>
            <a:r>
              <a:rPr lang="en-US" altLang="zh-CN" sz="2400">
                <a:solidFill>
                  <a:srgbClr val="FF3399"/>
                </a:solidFill>
              </a:rPr>
              <a:t>2.tmp-&gt;prev-&gt;next = tmp-&gt;next</a:t>
            </a:r>
            <a:endParaRPr lang="en-US" altLang="zh-CN" sz="2400">
              <a:solidFill>
                <a:srgbClr val="FF3399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3.delete tmp</a:t>
            </a:r>
            <a:r>
              <a:rPr lang="zh-CN" altLang="en-US" sz="2400">
                <a:solidFill>
                  <a:schemeClr val="tx1"/>
                </a:solidFill>
              </a:rPr>
              <a:t>回收</a:t>
            </a:r>
            <a:r>
              <a:rPr lang="en-US" altLang="zh-CN" sz="2400">
                <a:solidFill>
                  <a:schemeClr val="tx1"/>
                </a:solidFill>
              </a:rPr>
              <a:t>tmp</a:t>
            </a:r>
            <a:r>
              <a:rPr lang="zh-CN" altLang="en-US" sz="2400">
                <a:solidFill>
                  <a:schemeClr val="tx1"/>
                </a:solidFill>
              </a:rPr>
              <a:t>分配的空间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90370" y="32410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16</a:t>
                </a:r>
                <a:endParaRPr lang="en-US" altLang="zh-CN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23</a:t>
                </a:r>
                <a:endParaRPr lang="en-US" altLang="zh-CN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0370" y="1947545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26870" y="13227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26870" y="15792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4200" y="2034540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34200" y="32448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90370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1995" y="28727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3870" y="4814570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68</a:t>
                </a:r>
                <a:endParaRPr lang="en-US" altLang="zh-CN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67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34</a:t>
                </a:r>
                <a:endParaRPr lang="en-US" altLang="zh-CN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595495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0520" y="44462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4200" y="471170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1325563"/>
          </a:xfrm>
        </p:spPr>
        <p:txBody>
          <a:bodyPr/>
          <a:p>
            <a:r>
              <a:rPr lang="zh-CN" altLang="en-US"/>
              <a:t>循环队列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98120" y="1596390"/>
            <a:ext cx="2867660" cy="3665220"/>
            <a:chOff x="1320" y="2212"/>
            <a:chExt cx="4516" cy="5772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173" y="221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842" y="2607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960" y="2676"/>
              <a:ext cx="360" cy="5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248" y="3060"/>
              <a:ext cx="864" cy="2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799840" y="1605280"/>
            <a:ext cx="2772410" cy="3942080"/>
            <a:chOff x="5984" y="2528"/>
            <a:chExt cx="4366" cy="620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528"/>
              <a:ext cx="4367" cy="6208"/>
              <a:chOff x="1320" y="2212"/>
              <a:chExt cx="4367" cy="620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4173" y="221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692" y="65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直接箭头连接符 54"/>
              <p:cNvCxnSpPr/>
              <p:nvPr/>
            </p:nvCxnSpPr>
            <p:spPr>
              <a:xfrm flipH="1">
                <a:off x="3960" y="2676"/>
                <a:ext cx="360" cy="52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54" idx="1"/>
              </p:cNvCxnSpPr>
              <p:nvPr/>
            </p:nvCxnSpPr>
            <p:spPr>
              <a:xfrm flipH="1" flipV="1">
                <a:off x="4006" y="6519"/>
                <a:ext cx="686" cy="2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3098165" cy="3469640"/>
            <a:chOff x="1321" y="2956"/>
            <a:chExt cx="4879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205" y="5335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First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692" y="651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</a:rPr>
                <a:t>Last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2" idx="1"/>
              <a:endCxn id="88" idx="3"/>
            </p:cNvCxnSpPr>
            <p:nvPr/>
          </p:nvCxnSpPr>
          <p:spPr>
            <a:xfrm flipH="1" flipV="1">
              <a:off x="4620" y="5547"/>
              <a:ext cx="585" cy="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3" idx="1"/>
            </p:cNvCxnSpPr>
            <p:nvPr/>
          </p:nvCxnSpPr>
          <p:spPr>
            <a:xfrm flipH="1" flipV="1">
              <a:off x="4006" y="6519"/>
              <a:ext cx="686" cy="2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85"/>
          <p:cNvSpPr txBox="1"/>
          <p:nvPr/>
        </p:nvSpPr>
        <p:spPr>
          <a:xfrm>
            <a:off x="9011920" y="225171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9352280" y="274193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838200" y="2306320"/>
            <a:ext cx="2556510" cy="4203700"/>
            <a:chOff x="1320" y="3464"/>
            <a:chExt cx="4026" cy="6620"/>
          </a:xfrm>
        </p:grpSpPr>
        <p:grpSp>
          <p:nvGrpSpPr>
            <p:cNvPr id="89" name="组合 88"/>
            <p:cNvGrpSpPr/>
            <p:nvPr/>
          </p:nvGrpSpPr>
          <p:grpSpPr>
            <a:xfrm>
              <a:off x="1320" y="3464"/>
              <a:ext cx="4026" cy="6620"/>
              <a:chOff x="5844" y="2528"/>
              <a:chExt cx="4026" cy="662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844" y="2528"/>
                <a:ext cx="4026" cy="6620"/>
                <a:chOff x="1180" y="2212"/>
                <a:chExt cx="4026" cy="6620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  <a:endParaRPr lang="zh-CN" altLang="en-US"/>
                </a:p>
                <a:p>
                  <a:r>
                    <a:rPr lang="zh-CN" altLang="en-US"/>
                    <a:t>判断【队列满】</a:t>
                  </a:r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>
                  <a:stCxn id="27" idx="3"/>
                  <a:endCxn id="63" idx="0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  <a:endParaRPr lang="zh-CN" altLang="en-US">
              <a:solidFill>
                <a:srgbClr val="7030A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 rot="0"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0</a:t>
                  </a:r>
                  <a:endParaRPr lang="en-US" altLang="zh-CN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5</a:t>
                  </a:r>
                  <a:endParaRPr lang="en-US" altLang="zh-CN"/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4</a:t>
                  </a:r>
                  <a:endParaRPr lang="en-US" altLang="zh-CN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2</a:t>
                  </a:r>
                  <a:endParaRPr lang="en-US" altLang="zh-CN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3</a:t>
                  </a:r>
                  <a:endParaRPr lang="en-US" altLang="zh-CN"/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7</a:t>
                  </a:r>
                  <a:endParaRPr lang="en-US" altLang="zh-CN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6</a:t>
                  </a:r>
                  <a:endParaRPr lang="en-US" altLang="zh-CN"/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1</a:t>
                  </a:r>
                  <a:endParaRPr lang="en-US" altLang="zh-CN"/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  <a:endParaRPr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0</a:t>
                    </a:r>
                    <a:endParaRPr lang="en-US" altLang="zh-CN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5</a:t>
                    </a:r>
                    <a:endParaRPr lang="en-US" altLang="zh-CN"/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4</a:t>
                    </a:r>
                    <a:endParaRPr lang="en-US" altLang="zh-CN"/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3</a:t>
                    </a:r>
                    <a:endParaRPr lang="en-US" altLang="zh-CN"/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6</a:t>
                    </a:r>
                    <a:endParaRPr lang="en-US" altLang="zh-CN"/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1</a:t>
                    </a:r>
                    <a:endParaRPr lang="en-US" altLang="zh-CN"/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  <a:endParaRPr lang="en-US" altLang="zh-CN"/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  <a:endParaRPr lang="en-US" altLang="zh-CN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</a:t>
                </a:r>
                <a:endParaRPr lang="en-US" altLang="zh-CN"/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</a:t>
                </a:r>
                <a:endParaRPr lang="en-US" altLang="zh-CN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</a:t>
                </a:r>
                <a:endParaRPr lang="en-US" altLang="zh-CN"/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e</a:t>
              </a:r>
              <a:endParaRPr lang="en-US" altLang="zh-CN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f</a:t>
              </a:r>
              <a:endParaRPr lang="en-US" altLang="zh-CN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g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用链表实现栈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2131060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演示</Application>
  <PresentationFormat>宽屏</PresentationFormat>
  <Paragraphs>724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主题</vt:lpstr>
      <vt:lpstr>插入节点step1</vt:lpstr>
      <vt:lpstr>插入节点step2</vt:lpstr>
      <vt:lpstr>删除节点</vt:lpstr>
      <vt:lpstr>队列</vt:lpstr>
      <vt:lpstr>循环队列</vt:lpstr>
      <vt:lpstr>循环队列的情况判断（size=M）</vt:lpstr>
      <vt:lpstr>PowerPoint 演示文稿</vt:lpstr>
      <vt:lpstr>PowerPoint 演示文稿</vt:lpstr>
      <vt:lpstr>PowerPoint 演示文稿</vt:lpstr>
      <vt:lpstr>用链表实现栈（PUSH）</vt:lpstr>
      <vt:lpstr>用链表实现栈（PUSH）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PowerPoint 演示文稿</vt:lpstr>
      <vt:lpstr>树 a[] = {6,4,8,2,7,9,1,3,10,0}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wantone321@gmail.com</cp:lastModifiedBy>
  <cp:revision>214</cp:revision>
  <dcterms:created xsi:type="dcterms:W3CDTF">2015-05-05T08:02:00Z</dcterms:created>
  <dcterms:modified xsi:type="dcterms:W3CDTF">2017-10-17T13:21:40Z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