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3"/>
    <p:sldId id="263" r:id="rId4"/>
    <p:sldId id="261" r:id="rId5"/>
    <p:sldId id="265" r:id="rId6"/>
    <p:sldId id="266" r:id="rId7"/>
    <p:sldId id="267" r:id="rId8"/>
    <p:sldId id="281" r:id="rId9"/>
    <p:sldId id="282" r:id="rId10"/>
    <p:sldId id="283" r:id="rId11"/>
    <p:sldId id="284" r:id="rId12"/>
    <p:sldId id="285" r:id="rId13"/>
    <p:sldId id="272" r:id="rId14"/>
    <p:sldId id="273" r:id="rId15"/>
    <p:sldId id="274" r:id="rId16"/>
    <p:sldId id="275" r:id="rId17"/>
    <p:sldId id="276" r:id="rId18"/>
    <p:sldId id="286" r:id="rId19"/>
    <p:sldId id="277" r:id="rId20"/>
    <p:sldId id="296" r:id="rId21"/>
    <p:sldId id="297" r:id="rId22"/>
    <p:sldId id="278" r:id="rId23"/>
    <p:sldId id="279" r:id="rId24"/>
    <p:sldId id="280" r:id="rId26"/>
    <p:sldId id="301" r:id="rId27"/>
    <p:sldId id="302" r:id="rId28"/>
    <p:sldId id="304" r:id="rId29"/>
    <p:sldId id="303" r:id="rId30"/>
    <p:sldId id="335" r:id="rId31"/>
    <p:sldId id="336" r:id="rId32"/>
    <p:sldId id="321" r:id="rId33"/>
    <p:sldId id="322" r:id="rId34"/>
    <p:sldId id="323" r:id="rId35"/>
    <p:sldId id="306" r:id="rId36"/>
    <p:sldId id="307" r:id="rId37"/>
    <p:sldId id="308" r:id="rId38"/>
    <p:sldId id="312" r:id="rId39"/>
    <p:sldId id="313" r:id="rId40"/>
    <p:sldId id="310" r:id="rId41"/>
    <p:sldId id="315" r:id="rId42"/>
    <p:sldId id="316" r:id="rId43"/>
    <p:sldId id="317" r:id="rId44"/>
    <p:sldId id="319" r:id="rId45"/>
    <p:sldId id="320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A02"/>
    <a:srgbClr val="FF5B99"/>
    <a:srgbClr val="FF3399"/>
    <a:srgbClr val="FFBCFF"/>
    <a:srgbClr val="FF99FF"/>
    <a:srgbClr val="F7A200"/>
    <a:srgbClr val="F6A200"/>
    <a:srgbClr val="3ACC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插入节点</a:t>
            </a:r>
            <a:r>
              <a:rPr lang="en-US" altLang="zh-CN"/>
              <a:t>step1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step1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节点与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00B050"/>
                </a:solidFill>
              </a:rPr>
              <a:t>1.tmp-&gt;next = head-&gt;next</a:t>
            </a:r>
            <a:endParaRPr lang="en-US" altLang="zh-CN" sz="2400">
              <a:solidFill>
                <a:srgbClr val="00B050"/>
              </a:solidFill>
            </a:endParaRPr>
          </a:p>
          <a:p>
            <a:r>
              <a:rPr lang="en-US" altLang="zh-CN" sz="2400">
                <a:solidFill>
                  <a:srgbClr val="7030A0"/>
                </a:solidFill>
              </a:rPr>
              <a:t>2.tmp-&gt;prev = head</a:t>
            </a:r>
            <a:endParaRPr lang="en-US" altLang="zh-CN" sz="2400">
              <a:solidFill>
                <a:srgbClr val="7030A0"/>
              </a:solidFill>
            </a:endParaRPr>
          </a:p>
          <a:p>
            <a:endParaRPr lang="en-US" altLang="zh-CN" sz="240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1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5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栈实现四则运算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数字栈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*</a:t>
            </a:r>
            <a:endParaRPr lang="en-US" altLang="zh-CN" sz="3600"/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2</a:t>
            </a:r>
            <a:endParaRPr lang="en-US" altLang="zh-CN" sz="3600"/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-</a:t>
            </a:r>
            <a:endParaRPr lang="en-US" altLang="zh-CN" sz="3600"/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5</a:t>
            </a:r>
            <a:endParaRPr lang="en-US" altLang="zh-CN" sz="3600"/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  <a:endParaRPr lang="en-US" altLang="zh-CN" sz="36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树 </a:t>
            </a:r>
            <a:r>
              <a:rPr lang="en-US" altLang="zh-CN"/>
              <a:t>a[] = {6,4,8,2,7,9,1,3,10,0}</a:t>
            </a:r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  <a:endParaRPr lang="en-US" altLang="zh-CN" b="1">
              <a:solidFill>
                <a:srgbClr val="7030A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  <a:endParaRPr lang="zh-CN" altLang="en-US" sz="2400" b="1">
              <a:solidFill>
                <a:srgbClr val="00B050"/>
              </a:solidFill>
            </a:endParaRP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</a:rPr>
              <a:t>搜索</a:t>
            </a:r>
            <a:r>
              <a:rPr lang="en-US" altLang="zh-CN" sz="2400" b="1">
                <a:solidFill>
                  <a:srgbClr val="7030A0"/>
                </a:solidFill>
              </a:rPr>
              <a:t>11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  <a:endParaRPr lang="zh-CN" altLang="en-US" sz="2400" b="1">
              <a:solidFill>
                <a:srgbClr val="7030A0"/>
              </a:solidFill>
            </a:endParaRPr>
          </a:p>
          <a:p>
            <a:r>
              <a:rPr lang="en-US" altLang="zh-CN" sz="2400" b="1">
                <a:solidFill>
                  <a:srgbClr val="7030A0"/>
                </a:solidFill>
              </a:rPr>
              <a:t>1.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6</a:t>
            </a:r>
            <a:r>
              <a:rPr lang="zh-CN" altLang="en-US" sz="2400" b="1">
                <a:solidFill>
                  <a:srgbClr val="7030A0"/>
                </a:solidFill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2.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8</a:t>
            </a:r>
            <a:r>
              <a:rPr lang="zh-CN" altLang="en-US" sz="2400" b="1">
                <a:solidFill>
                  <a:srgbClr val="7030A0"/>
                </a:solidFill>
              </a:rPr>
              <a:t>，往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>
                <a:solidFill>
                  <a:srgbClr val="7030A0"/>
                </a:solidFill>
              </a:rPr>
              <a:t>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3.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en-US" altLang="zh-CN" sz="2400" b="1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zh-CN" altLang="en-US" sz="2400" b="1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，未找到</a:t>
            </a:r>
            <a:endParaRPr lang="zh-CN" altLang="en-US" sz="2400" b="1">
              <a:solidFill>
                <a:srgbClr val="7030A0"/>
              </a:solidFill>
              <a:sym typeface="+mn-ea"/>
            </a:endParaRP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step2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与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3.if(head-&gt;next)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        head-&gt;next-&gt;prev = tmp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F99FF"/>
                </a:solidFill>
              </a:rPr>
              <a:t>4.head-&gt;next = tmp</a:t>
            </a:r>
            <a:endParaRPr lang="en-US" altLang="zh-CN" sz="240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US" altLang="zh-CN" b="1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  <a:endParaRPr lang="en-US" altLang="zh-CN" b="1">
              <a:solidFill>
                <a:srgbClr val="7030A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p>
            <a:r>
              <a:rPr lang="zh-CN" altLang="zh-CN"/>
              <a:t>前序遍历</a:t>
            </a:r>
            <a:r>
              <a:rPr lang="en-US" altLang="zh-CN"/>
              <a:t>:</a:t>
            </a:r>
            <a:r>
              <a:rPr lang="zh-CN" altLang="zh-CN"/>
              <a:t>（中左右）</a:t>
            </a:r>
            <a:r>
              <a:rPr lang="en-US" altLang="zh-CN"/>
              <a:t>: 6-4-2-1-0-3-8-7-9-10</a:t>
            </a:r>
            <a:br>
              <a:rPr lang="en-US" altLang="zh-CN"/>
            </a:br>
            <a:r>
              <a:rPr lang="zh-CN" altLang="zh-CN">
                <a:sym typeface="+mn-ea"/>
              </a:rPr>
              <a:t>中序遍历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0-1-2-3-4-6-7-8-9-10</a:t>
            </a:r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后序遍历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0-1-3-2-4-7-10-9-8-6</a:t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6-4-2-1-0-3-8-7-9-10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</a:t>
              </a:r>
              <a:endParaRPr lang="en-US" altLang="zh-CN" sz="1400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</a:t>
              </a:r>
              <a:endParaRPr lang="en-US" altLang="zh-CN" sz="1400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</a:t>
              </a:r>
              <a:endParaRPr lang="en-US" altLang="zh-CN" sz="1400"/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59" name="组合 158"/>
            <p:cNvGrpSpPr/>
            <p:nvPr/>
          </p:nvGrpSpPr>
          <p:grpSpPr>
            <a:xfrm rot="0"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</a:t>
              </a:r>
              <a:endParaRPr lang="en-US" altLang="zh-CN" sz="140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6-4-2-1-0-3-8</a:t>
              </a:r>
              <a:endParaRPr lang="en-US" altLang="zh-CN" sz="140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  <a:endParaRPr lang="en-US" altLang="zh-CN"/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  <a:endParaRPr lang="en-US" altLang="zh-CN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后序遍历</a:t>
            </a:r>
            <a:r>
              <a:rPr lang="en-US" altLang="zh-CN"/>
              <a:t>: 0-1-3-2-4-7-10-9-8-6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Lv1</a:t>
            </a:r>
            <a:endParaRPr lang="en-US" altLang="zh-CN"/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Lv2</a:t>
            </a:r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Lv3</a:t>
            </a:r>
            <a:endParaRPr lang="en-US" altLang="zh-CN"/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  <a:endParaRPr lang="en-US" altLang="zh-CN"/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  <a:endParaRPr lang="en-US" altLang="zh-CN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p>
            <a:r>
              <a:rPr lang="en-US" altLang="zh-CN"/>
              <a:t>zigzag</a:t>
            </a:r>
            <a:r>
              <a:rPr lang="zh-CN" altLang="zh-CN"/>
              <a:t>遍历</a:t>
            </a:r>
            <a:r>
              <a:rPr lang="en-US" altLang="zh-CN"/>
              <a:t>:[6]-[8,4]-[2,7,9]-[10,3,1]-[0]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  <a:endParaRPr lang="en-US" altLang="zh-CN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树依次</a:t>
            </a:r>
            <a:r>
              <a:rPr lang="zh-CN" altLang="en-US">
                <a:sym typeface="+mn-ea"/>
              </a:rPr>
              <a:t>插入</a:t>
            </a:r>
            <a:r>
              <a:rPr lang="zh-CN" altLang="en-US">
                <a:sym typeface="+mn-ea"/>
              </a:rPr>
              <a:t>{6,4,8,2,7,9,1,3,10,0}</a:t>
            </a:r>
            <a:endParaRPr lang="zh-CN" altLang="en-US"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096000" y="1645285"/>
            <a:ext cx="4207391" cy="2699901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6955" y="5583555"/>
            <a:ext cx="8888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同样的输入情况下</a:t>
            </a:r>
            <a:r>
              <a:rPr lang="en-US" altLang="zh-CN" sz="3200"/>
              <a:t>,</a:t>
            </a:r>
            <a:r>
              <a:rPr lang="zh-CN" altLang="en-US" sz="3200"/>
              <a:t>左边得到的是普通二叉树，</a:t>
            </a:r>
            <a:endParaRPr lang="zh-CN" altLang="en-US" sz="3200"/>
          </a:p>
          <a:p>
            <a:r>
              <a:rPr lang="zh-CN" altLang="en-US" sz="3200" b="1"/>
              <a:t>右边得到的是具有平衡性的</a:t>
            </a:r>
            <a:r>
              <a:rPr lang="en-US" altLang="zh-CN" sz="3200" b="1"/>
              <a:t>AVL</a:t>
            </a:r>
            <a:r>
              <a:rPr lang="zh-CN" altLang="en-US" sz="3200" b="1"/>
              <a:t>树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右箭头 52"/>
          <p:cNvSpPr/>
          <p:nvPr/>
        </p:nvSpPr>
        <p:spPr>
          <a:xfrm>
            <a:off x="7007860" y="378015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 rot="19740000">
            <a:off x="6296025" y="3095625"/>
            <a:ext cx="800735" cy="2519680"/>
          </a:xfrm>
          <a:prstGeom prst="roundRect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树删除节点</a:t>
            </a:r>
            <a:r>
              <a:rPr lang="en-US" altLang="zh-CN">
                <a:sym typeface="+mn-ea"/>
              </a:rPr>
              <a:t>6</a:t>
            </a:r>
            <a:endParaRPr lang="en-US" altLang="zh-CN">
              <a:sym typeface="+mn-ea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6845" y="1354455"/>
            <a:ext cx="3833495" cy="2472690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87115" y="230949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411855" y="2814955"/>
            <a:ext cx="3950335" cy="2557780"/>
            <a:chOff x="3628" y="1416"/>
            <a:chExt cx="8157" cy="4742"/>
          </a:xfrm>
        </p:grpSpPr>
        <p:grpSp>
          <p:nvGrpSpPr>
            <p:cNvPr id="7" name="组合 6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5" name="直接箭头连接符 34"/>
            <p:cNvCxnSpPr>
              <a:stCxn id="25" idx="3"/>
              <a:endCxn id="26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5"/>
              <a:endCxn id="28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2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3"/>
              <a:endCxn id="34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8" idx="3"/>
              <a:endCxn id="29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31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1" idx="5"/>
              <a:endCxn id="33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5" idx="5"/>
              <a:endCxn id="27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646670" y="3691255"/>
            <a:ext cx="3595836" cy="2557780"/>
            <a:chOff x="3628" y="1416"/>
            <a:chExt cx="7425" cy="4742"/>
          </a:xfrm>
        </p:grpSpPr>
        <p:grpSp>
          <p:nvGrpSpPr>
            <p:cNvPr id="58" name="组合 57"/>
            <p:cNvGrpSpPr/>
            <p:nvPr/>
          </p:nvGrpSpPr>
          <p:grpSpPr>
            <a:xfrm>
              <a:off x="3628" y="1416"/>
              <a:ext cx="7425" cy="4742"/>
              <a:chOff x="3564" y="1480"/>
              <a:chExt cx="7425" cy="474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830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0131" y="4016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79" name="直接箭头连接符 78"/>
            <p:cNvCxnSpPr>
              <a:stCxn id="59" idx="3"/>
              <a:endCxn id="6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0" idx="5"/>
              <a:endCxn id="62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6" idx="3"/>
              <a:endCxn id="78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2" idx="3"/>
              <a:endCxn id="73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1" idx="3"/>
            </p:cNvCxnSpPr>
            <p:nvPr/>
          </p:nvCxnSpPr>
          <p:spPr>
            <a:xfrm flipH="1">
              <a:off x="8715" y="3204"/>
              <a:ext cx="444" cy="8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1" idx="5"/>
              <a:endCxn id="77" idx="1"/>
            </p:cNvCxnSpPr>
            <p:nvPr/>
          </p:nvCxnSpPr>
          <p:spPr>
            <a:xfrm>
              <a:off x="9645" y="3204"/>
              <a:ext cx="675" cy="8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59" idx="5"/>
              <a:endCxn id="6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5538470" y="401764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删除节点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删除节点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556A02"/>
                </a:solidFill>
              </a:rPr>
              <a:t>1.tmp-&gt;next-&gt;prev = tmp-&gt;prev</a:t>
            </a:r>
            <a:endParaRPr lang="en-US" altLang="zh-CN" sz="2400">
              <a:solidFill>
                <a:srgbClr val="556A02"/>
              </a:solidFill>
            </a:endParaRPr>
          </a:p>
          <a:p>
            <a:r>
              <a:rPr lang="en-US" altLang="zh-CN" sz="2400">
                <a:solidFill>
                  <a:srgbClr val="FF3399"/>
                </a:solidFill>
              </a:rPr>
              <a:t>2.tmp-&gt;prev-&gt;next = tmp-&gt;next</a:t>
            </a:r>
            <a:endParaRPr lang="en-US" altLang="zh-CN" sz="2400">
              <a:solidFill>
                <a:srgbClr val="FF3399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3.delete tmp</a:t>
            </a:r>
            <a:r>
              <a:rPr lang="zh-CN" altLang="en-US" sz="2400">
                <a:solidFill>
                  <a:schemeClr val="tx1"/>
                </a:solidFill>
              </a:rPr>
              <a:t>回收</a:t>
            </a:r>
            <a:r>
              <a:rPr lang="en-US" altLang="zh-CN" sz="2400">
                <a:solidFill>
                  <a:schemeClr val="tx1"/>
                </a:solidFill>
              </a:rPr>
              <a:t>tmp</a:t>
            </a:r>
            <a:r>
              <a:rPr lang="zh-CN" altLang="en-US" sz="2400">
                <a:solidFill>
                  <a:schemeClr val="tx1"/>
                </a:solidFill>
              </a:rPr>
              <a:t>分配的空间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(1/3)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83505" y="4697730"/>
            <a:ext cx="5028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</a:t>
            </a:r>
            <a:r>
              <a:rPr lang="zh-CN" altLang="en-US" sz="2800"/>
              <a:t>后序遍历到节点</a:t>
            </a:r>
            <a:r>
              <a:rPr lang="en-US" altLang="zh-CN" sz="2800"/>
              <a:t>0</a:t>
            </a:r>
            <a:r>
              <a:rPr lang="zh-CN" altLang="en-US" sz="2800"/>
              <a:t>没有子树，</a:t>
            </a:r>
            <a:r>
              <a:rPr lang="en-US" altLang="zh-CN" sz="2800"/>
              <a:t>visited[0]=TRUE,</a:t>
            </a:r>
            <a:r>
              <a:rPr lang="zh-CN" altLang="en-US" sz="2800"/>
              <a:t>发现</a:t>
            </a:r>
            <a:r>
              <a:rPr lang="en-US" altLang="zh-CN" sz="2800"/>
              <a:t>3</a:t>
            </a:r>
            <a:r>
              <a:rPr lang="zh-CN" altLang="en-US" sz="2800"/>
              <a:t>未访问</a:t>
            </a:r>
            <a:r>
              <a:rPr lang="en-US" altLang="zh-CN" sz="2800"/>
              <a:t>,</a:t>
            </a:r>
            <a:r>
              <a:rPr lang="zh-CN" altLang="en-US" sz="2800"/>
              <a:t>暂不处理</a:t>
            </a:r>
            <a:r>
              <a:rPr lang="en-US" altLang="zh-CN" sz="2800"/>
              <a:t>.</a:t>
            </a:r>
            <a:endParaRPr lang="en-US" altLang="zh-CN" sz="2800"/>
          </a:p>
        </p:txBody>
      </p:sp>
      <p:grpSp>
        <p:nvGrpSpPr>
          <p:cNvPr id="47" name="组合 46"/>
          <p:cNvGrpSpPr/>
          <p:nvPr/>
        </p:nvGrpSpPr>
        <p:grpSpPr>
          <a:xfrm>
            <a:off x="441325" y="979805"/>
            <a:ext cx="4364355" cy="2684145"/>
            <a:chOff x="3042" y="1416"/>
            <a:chExt cx="8742" cy="6288"/>
          </a:xfrm>
        </p:grpSpPr>
        <p:grpSp>
          <p:nvGrpSpPr>
            <p:cNvPr id="48" name="组合 47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59" name="直接箭头连接符 58"/>
            <p:cNvCxnSpPr>
              <a:stCxn id="49" idx="3"/>
              <a:endCxn id="5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0" idx="3"/>
              <a:endCxn id="52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2" idx="3"/>
              <a:endCxn id="56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5"/>
              <a:endCxn id="53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5"/>
              <a:endCxn id="55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1" idx="3"/>
              <a:endCxn id="54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5"/>
              <a:endCxn id="57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5"/>
              <a:endCxn id="5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4991735" y="1990725"/>
            <a:ext cx="610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/>
              <a:t>1.</a:t>
            </a:r>
            <a:r>
              <a:rPr lang="zh-CN" altLang="en-US" sz="2800"/>
              <a:t>初始化不相交集</a:t>
            </a:r>
            <a:r>
              <a:rPr lang="en-US" altLang="zh-CN" sz="2800"/>
              <a:t>lca[],</a:t>
            </a:r>
            <a:r>
              <a:rPr lang="zh-CN" altLang="en-US" sz="2800"/>
              <a:t>令</a:t>
            </a:r>
            <a:r>
              <a:rPr lang="en-US" altLang="zh-CN" sz="2800"/>
              <a:t>ancestors[i] = i</a:t>
            </a:r>
            <a:endParaRPr lang="en-US" altLang="zh-CN" sz="2800"/>
          </a:p>
        </p:txBody>
      </p:sp>
      <p:grpSp>
        <p:nvGrpSpPr>
          <p:cNvPr id="91" name="组合 90"/>
          <p:cNvGrpSpPr/>
          <p:nvPr/>
        </p:nvGrpSpPr>
        <p:grpSpPr>
          <a:xfrm>
            <a:off x="441325" y="3816985"/>
            <a:ext cx="4364854" cy="2684145"/>
            <a:chOff x="3042" y="1416"/>
            <a:chExt cx="8743" cy="6288"/>
          </a:xfrm>
        </p:grpSpPr>
        <p:grpSp>
          <p:nvGrpSpPr>
            <p:cNvPr id="92" name="组合 9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03" name="直接箭头连接符 102"/>
            <p:cNvCxnSpPr>
              <a:stCxn id="93" idx="3"/>
              <a:endCxn id="9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4" idx="3"/>
              <a:endCxn id="96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3"/>
              <a:endCxn id="100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6" idx="5"/>
              <a:endCxn id="97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5" idx="5"/>
              <a:endCxn id="99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5" idx="3"/>
              <a:endCxn id="98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9" idx="5"/>
              <a:endCxn id="101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3" idx="5"/>
              <a:endCxn id="9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 flipH="1">
            <a:off x="734342" y="5841136"/>
            <a:ext cx="291057" cy="38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(2/3)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3095" y="4765675"/>
            <a:ext cx="5028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4.</a:t>
            </a:r>
            <a:r>
              <a:rPr lang="zh-CN" altLang="en-US" sz="2800"/>
              <a:t>以此回溯到</a:t>
            </a:r>
            <a:r>
              <a:rPr lang="en-US" altLang="zh-CN" sz="2800"/>
              <a:t>2</a:t>
            </a:r>
            <a:r>
              <a:rPr lang="zh-CN" altLang="en-US" sz="2800"/>
              <a:t>节点</a:t>
            </a:r>
            <a:r>
              <a:rPr lang="en-US" altLang="zh-CN" sz="2800"/>
              <a:t>,</a:t>
            </a:r>
            <a:r>
              <a:rPr lang="zh-CN" altLang="en-US" sz="2800"/>
              <a:t>执行合并操作</a:t>
            </a:r>
            <a:r>
              <a:rPr lang="en-US" altLang="zh-CN" sz="2800"/>
              <a:t>union(ancestors[], 2,1):</a:t>
            </a:r>
            <a:endParaRPr lang="en-US" altLang="zh-CN" sz="2800"/>
          </a:p>
          <a:p>
            <a:r>
              <a:rPr lang="zh-CN" altLang="en-US" sz="2800"/>
              <a:t>令</a:t>
            </a:r>
            <a:r>
              <a:rPr lang="en-US" altLang="zh-CN" sz="2800"/>
              <a:t>1</a:t>
            </a:r>
            <a:r>
              <a:rPr lang="zh-CN" altLang="en-US" sz="2800"/>
              <a:t>与</a:t>
            </a:r>
            <a:r>
              <a:rPr lang="en-US" altLang="zh-CN" sz="2800"/>
              <a:t>2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  <a:endParaRPr lang="en-US" altLang="zh-CN" sz="2800"/>
          </a:p>
          <a:p>
            <a:r>
              <a:rPr lang="zh-CN" altLang="en-US" sz="2800"/>
              <a:t>此时</a:t>
            </a:r>
            <a:r>
              <a:rPr lang="en-US" altLang="zh-CN" sz="2800">
                <a:solidFill>
                  <a:srgbClr val="FF0000"/>
                </a:solidFill>
              </a:rPr>
              <a:t>0,1,2</a:t>
            </a:r>
            <a:r>
              <a:rPr lang="zh-CN" altLang="en-US" sz="2800">
                <a:solidFill>
                  <a:srgbClr val="FF0000"/>
                </a:solidFill>
              </a:rPr>
              <a:t>同属于</a:t>
            </a:r>
            <a:r>
              <a:rPr lang="zh-CN" altLang="en-US" sz="2800"/>
              <a:t>名为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/>
              <a:t>的集合</a:t>
            </a:r>
            <a:endParaRPr lang="zh-CN" altLang="en-US" sz="2800"/>
          </a:p>
        </p:txBody>
      </p:sp>
      <p:sp>
        <p:nvSpPr>
          <p:cNvPr id="68" name="文本框 67"/>
          <p:cNvSpPr txBox="1"/>
          <p:nvPr/>
        </p:nvSpPr>
        <p:spPr>
          <a:xfrm>
            <a:off x="5589270" y="1365885"/>
            <a:ext cx="46335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/>
              <a:t>3.</a:t>
            </a:r>
            <a:r>
              <a:rPr lang="zh-CN" altLang="en-US" sz="2800"/>
              <a:t>回溯至节点</a:t>
            </a:r>
            <a:r>
              <a:rPr lang="en-US" altLang="zh-CN" sz="2800"/>
              <a:t>1,</a:t>
            </a:r>
            <a:r>
              <a:rPr lang="zh-CN" altLang="en-US" sz="2800"/>
              <a:t>执行合并操作</a:t>
            </a:r>
            <a:endParaRPr lang="zh-CN" altLang="en-US" sz="2800"/>
          </a:p>
          <a:p>
            <a:pPr algn="l"/>
            <a:r>
              <a:rPr lang="en-US" altLang="zh-CN" sz="2800"/>
              <a:t>union(ancestors[], 1, 0):</a:t>
            </a:r>
            <a:endParaRPr lang="en-US" altLang="zh-CN" sz="2800"/>
          </a:p>
          <a:p>
            <a:pPr algn="l"/>
            <a:r>
              <a:rPr lang="zh-CN" altLang="en-US" sz="2800"/>
              <a:t>令</a:t>
            </a:r>
            <a:r>
              <a:rPr lang="en-US" altLang="zh-CN" sz="2800"/>
              <a:t>0</a:t>
            </a:r>
            <a:r>
              <a:rPr lang="zh-CN" altLang="en-US" sz="2800"/>
              <a:t>与</a:t>
            </a:r>
            <a:r>
              <a:rPr lang="en-US" altLang="zh-CN" sz="2800"/>
              <a:t>1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  <a:endParaRPr lang="en-US" altLang="zh-CN" sz="2800"/>
          </a:p>
          <a:p>
            <a:pPr algn="l"/>
            <a:r>
              <a:rPr lang="zh-CN" altLang="en-US" sz="2800"/>
              <a:t>且集合名为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5755" y="951230"/>
            <a:ext cx="4364854" cy="2684145"/>
            <a:chOff x="513" y="1723"/>
            <a:chExt cx="6874" cy="4227"/>
          </a:xfrm>
        </p:grpSpPr>
        <p:grpSp>
          <p:nvGrpSpPr>
            <p:cNvPr id="91" name="组合 90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03" name="直接箭头连接符 102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4" idx="3"/>
                <a:endCxn id="96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6" idx="3"/>
                <a:endCxn id="100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96" idx="5"/>
                <a:endCxn id="97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5" idx="5"/>
                <a:endCxn id="99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95" idx="3"/>
                <a:endCxn id="98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9" idx="5"/>
                <a:endCxn id="101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93" idx="5"/>
                <a:endCxn id="95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02" idx="7"/>
              <a:endCxn id="100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4970" y="383984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  <a:endParaRPr lang="en-US" altLang="zh-CN">
                    <a:sym typeface="+mn-ea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  <a:endParaRPr lang="en-US" altLang="zh-CN">
                    <a:sym typeface="+mn-ea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(3/3)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598795" y="1365885"/>
            <a:ext cx="63188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/>
              <a:t>5.</a:t>
            </a:r>
            <a:r>
              <a:rPr lang="zh-CN" altLang="en-US" sz="2800"/>
              <a:t>访问</a:t>
            </a:r>
            <a:r>
              <a:rPr lang="en-US" altLang="zh-CN" sz="2800"/>
              <a:t>2</a:t>
            </a:r>
            <a:r>
              <a:rPr lang="zh-CN" altLang="en-US" sz="2800"/>
              <a:t>的右子树</a:t>
            </a:r>
            <a:r>
              <a:rPr lang="en-US" altLang="zh-CN" sz="2800"/>
              <a:t>-&gt;</a:t>
            </a:r>
            <a:r>
              <a:rPr lang="zh-CN" altLang="en-US" sz="2800"/>
              <a:t>节点</a:t>
            </a:r>
            <a:r>
              <a:rPr lang="en-US" altLang="zh-CN" sz="2800"/>
              <a:t>3,</a:t>
            </a:r>
            <a:r>
              <a:rPr lang="en-US" altLang="zh-CN" sz="2800">
                <a:sym typeface="+mn-ea"/>
              </a:rPr>
              <a:t>visited[3]=TRUE</a:t>
            </a:r>
            <a:endParaRPr lang="en-US" altLang="zh-CN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此时发现配对节点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已经被访问过</a:t>
            </a:r>
            <a:r>
              <a:rPr lang="en-US" altLang="zh-CN" sz="2800">
                <a:sym typeface="+mn-ea"/>
              </a:rPr>
              <a:t>,</a:t>
            </a:r>
            <a:endParaRPr lang="en-US" altLang="zh-CN" sz="2800">
              <a:sym typeface="+mn-ea"/>
            </a:endParaRPr>
          </a:p>
          <a:p>
            <a:pPr algn="l"/>
            <a:r>
              <a:rPr lang="en-US" altLang="zh-CN" sz="2800">
                <a:sym typeface="+mn-ea"/>
              </a:rPr>
              <a:t>LCA(0,3)=find(ancestors[], 0):</a:t>
            </a:r>
            <a:endParaRPr lang="en-US" altLang="zh-CN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即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与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的最小公共祖先此时等于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所属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集合的名字</a:t>
            </a:r>
            <a:r>
              <a:rPr lang="en-US" altLang="zh-CN" sz="2800">
                <a:sym typeface="+mn-ea"/>
              </a:rPr>
              <a:t>--&gt;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2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  <a:p>
            <a:endParaRPr lang="en-US" altLang="zh-CN" sz="2800"/>
          </a:p>
        </p:txBody>
      </p:sp>
      <p:grpSp>
        <p:nvGrpSpPr>
          <p:cNvPr id="5" name="组合 4"/>
          <p:cNvGrpSpPr/>
          <p:nvPr/>
        </p:nvGrpSpPr>
        <p:grpSpPr>
          <a:xfrm>
            <a:off x="288925" y="100139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  <a:endParaRPr lang="en-US" altLang="zh-CN">
                    <a:sym typeface="+mn-ea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  <a:endParaRPr lang="en-US" altLang="zh-CN">
                    <a:sym typeface="+mn-ea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拓扑排序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无权最短路径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  <a:endParaRPr lang="en-US" altLang="zh-CN"/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4157980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3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</a:rPr>
              <a:t>dis[0] = 0     prev[0] = 0</a:t>
            </a:r>
            <a:endParaRPr lang="en-US" altLang="zh-CN" b="1">
              <a:solidFill>
                <a:srgbClr val="7030A0"/>
              </a:solidFill>
            </a:endParaRPr>
          </a:p>
          <a:p>
            <a:r>
              <a:rPr lang="en-US" altLang="zh-CN"/>
              <a:t>dis[1] = M    prev[1] = ?</a:t>
            </a:r>
            <a:endParaRPr lang="en-US" altLang="zh-CN"/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>
                <a:sym typeface="+mn-ea"/>
              </a:rPr>
              <a:t>dis[3] = M    prev[3] = ?</a:t>
            </a:r>
            <a:endParaRPr lang="en-US" altLang="zh-CN"/>
          </a:p>
          <a:p>
            <a:r>
              <a:rPr lang="en-US" altLang="zh-CN">
                <a:sym typeface="+mn-ea"/>
              </a:rPr>
              <a:t>dis[4] = M    prev[4] = ?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M    prev[5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4307840" y="429260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/>
              <a:t>dis[1] = 2     prev[1] = 0</a:t>
            </a:r>
            <a:endParaRPr lang="en-US" altLang="zh-CN"/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dis[3] = 1     prev[3] = 0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M    prev[4] = ?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M    prev[5]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  <a:endParaRPr lang="en-US" altLang="zh-CN"/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1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4481195" y="153098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rgbClr val="7030A0"/>
                </a:solidFill>
              </a:rPr>
              <a:t>dis[1] = 2    prev[1] = 0</a:t>
            </a:r>
            <a:endParaRPr lang="en-US" altLang="zh-CN" b="1">
              <a:solidFill>
                <a:srgbClr val="7030A0"/>
              </a:solidFill>
            </a:endParaRPr>
          </a:p>
          <a:p>
            <a:r>
              <a:rPr lang="en-US" altLang="zh-CN">
                <a:sym typeface="+mn-ea"/>
              </a:rPr>
              <a:t>dis[2] = 3    prev[2] = 3</a:t>
            </a:r>
            <a:endParaRPr lang="en-US" altLang="zh-CN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3    prev[4] =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251460" y="3996055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2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481195" y="45116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3    prev[4] =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4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4481830" y="15271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73" name="组合 72"/>
          <p:cNvGrpSpPr/>
          <p:nvPr/>
        </p:nvGrpSpPr>
        <p:grpSpPr>
          <a:xfrm>
            <a:off x="501015" y="392049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6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481830" y="42887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dis[6] = 5    prev[6]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  <a:endParaRPr lang="en-US" altLang="zh-CN"/>
          </a:p>
        </p:txBody>
      </p:sp>
      <p:grpSp>
        <p:nvGrpSpPr>
          <p:cNvPr id="72" name="组合 71"/>
          <p:cNvGrpSpPr/>
          <p:nvPr/>
        </p:nvGrpSpPr>
        <p:grpSpPr>
          <a:xfrm>
            <a:off x="819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5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210050" y="14693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dis[5] = 6    prev[5] = 6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dis[6] = 5    prev[6]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初始化</a:t>
            </a:r>
            <a:r>
              <a:rPr lang="en-US" altLang="zh-CN" sz="2400" b="1"/>
              <a:t>(0</a:t>
            </a:r>
            <a:r>
              <a:rPr lang="zh-CN" altLang="en-US" sz="2400" b="1"/>
              <a:t>不使用</a:t>
            </a:r>
            <a:r>
              <a:rPr lang="en-US" altLang="zh-CN" sz="2400" b="1"/>
              <a:t>)</a:t>
            </a:r>
            <a:endParaRPr lang="en-US" altLang="zh-CN" sz="2400" b="1"/>
          </a:p>
          <a:p>
            <a:r>
              <a:rPr lang="en-US" altLang="zh-CN" sz="2400"/>
              <a:t>find(1) = 1</a:t>
            </a:r>
            <a:br>
              <a:rPr lang="en-US" altLang="zh-CN" sz="2400"/>
            </a:br>
            <a:r>
              <a:rPr lang="en-US" altLang="zh-CN" sz="2400"/>
              <a:t>...</a:t>
            </a:r>
            <a:endParaRPr lang="en-US" altLang="zh-CN" sz="2400"/>
          </a:p>
          <a:p>
            <a:r>
              <a:rPr lang="en-US" altLang="zh-CN" sz="2400"/>
              <a:t>find(8) = 8</a:t>
            </a:r>
            <a:endParaRPr lang="en-US" altLang="zh-CN" sz="2400"/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Union(S,5,6)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0)</a:t>
            </a:r>
            <a:br>
              <a:rPr lang="en-US" altLang="zh-CN" sz="2400"/>
            </a:br>
            <a:r>
              <a:rPr lang="en-US" altLang="zh-CN" sz="2400"/>
              <a:t>find(6) = 5</a:t>
            </a:r>
            <a:endParaRPr lang="en-US" altLang="zh-CN" sz="2400"/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90370" y="32410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16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23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0370" y="1947545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26870" y="132270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26870" y="15792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34200" y="203454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34200" y="32448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90370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31995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53870" y="4814570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595495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90520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34200" y="471170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Union(S,7,8)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不等于</a:t>
            </a:r>
            <a:r>
              <a:rPr lang="en-US" altLang="zh-CN" sz="2400">
                <a:solidFill>
                  <a:srgbClr val="FF0000"/>
                </a:solidFill>
              </a:rPr>
              <a:t>0)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find(8) = 7</a:t>
            </a:r>
            <a:endParaRPr lang="en-US" altLang="zh-CN" sz="2400"/>
          </a:p>
        </p:txBody>
      </p:sp>
      <p:grpSp>
        <p:nvGrpSpPr>
          <p:cNvPr id="72" name="组合 71"/>
          <p:cNvGrpSpPr/>
          <p:nvPr/>
        </p:nvGrpSpPr>
        <p:grpSpPr>
          <a:xfrm rot="0"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6" name="组合 75"/>
          <p:cNvGrpSpPr/>
          <p:nvPr/>
        </p:nvGrpSpPr>
        <p:grpSpPr>
          <a:xfrm rot="0"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80" name="组合 79"/>
          <p:cNvGrpSpPr/>
          <p:nvPr/>
        </p:nvGrpSpPr>
        <p:grpSpPr>
          <a:xfrm rot="0"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84" name="组合 83"/>
          <p:cNvGrpSpPr/>
          <p:nvPr/>
        </p:nvGrpSpPr>
        <p:grpSpPr>
          <a:xfrm rot="0"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88" name="组合 87"/>
          <p:cNvGrpSpPr/>
          <p:nvPr/>
        </p:nvGrpSpPr>
        <p:grpSpPr>
          <a:xfrm rot="0"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92" name="组合 91"/>
          <p:cNvGrpSpPr/>
          <p:nvPr/>
        </p:nvGrpSpPr>
        <p:grpSpPr>
          <a:xfrm rot="0"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96" name="组合 95"/>
          <p:cNvGrpSpPr/>
          <p:nvPr/>
        </p:nvGrpSpPr>
        <p:grpSpPr>
          <a:xfrm rot="0"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100" name="组合 99"/>
          <p:cNvGrpSpPr/>
          <p:nvPr/>
        </p:nvGrpSpPr>
        <p:grpSpPr>
          <a:xfrm rot="0"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  <a:endParaRPr lang="en-US" altLang="zh-CN" sz="2400" b="1"/>
          </a:p>
          <a:p>
            <a:r>
              <a:rPr lang="en-US" altLang="zh-CN" sz="2400" b="1"/>
              <a:t>find(7) = 5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 </a:t>
            </a:r>
            <a:r>
              <a:rPr lang="zh-CN" altLang="en-US"/>
              <a:t>优化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初始化</a:t>
            </a:r>
            <a:endParaRPr lang="zh-CN" altLang="en-US" sz="2400" b="1"/>
          </a:p>
          <a:p>
            <a:r>
              <a:rPr lang="en-US" altLang="zh-CN" sz="2400"/>
              <a:t>find(0) = -1</a:t>
            </a:r>
            <a:br>
              <a:rPr lang="en-US" altLang="zh-CN" sz="2400"/>
            </a:br>
            <a:r>
              <a:rPr lang="en-US" altLang="zh-CN" sz="2400"/>
              <a:t>...</a:t>
            </a:r>
            <a:endParaRPr lang="en-US" altLang="zh-CN" sz="2400"/>
          </a:p>
          <a:p>
            <a:r>
              <a:rPr lang="en-US" altLang="zh-CN" sz="2400"/>
              <a:t>find(7) = -1</a:t>
            </a:r>
            <a:endParaRPr lang="en-US" altLang="zh-CN" sz="2400"/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-2)</a:t>
            </a:r>
            <a:br>
              <a:rPr lang="en-US" altLang="zh-CN" sz="2400"/>
            </a:br>
            <a:r>
              <a:rPr lang="en-US" altLang="zh-CN" sz="2400"/>
              <a:t>find(5) = 4</a:t>
            </a:r>
            <a:endParaRPr lang="en-US" altLang="zh-CN" sz="2400"/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  <a:endParaRPr lang="en-US" altLang="zh-CN" sz="2400"/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 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  <a:endParaRPr lang="en-US" altLang="zh-CN" sz="2400"/>
          </a:p>
          <a:p>
            <a:r>
              <a:rPr lang="en-US" altLang="zh-CN" sz="2400"/>
              <a:t>find(6) = 4</a:t>
            </a:r>
            <a:endParaRPr lang="en-US" altLang="zh-CN" sz="2400"/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ym typeface="+mn-ea"/>
                  </a:rPr>
                  <a:t>-3</a:t>
                </a:r>
                <a:endParaRPr lang="en-US" altLang="zh-CN" b="1">
                  <a:sym typeface="+mn-ea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find(7)-&gt;</a:t>
            </a:r>
            <a:endParaRPr lang="en-US" altLang="zh-CN" sz="2400" b="1"/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  <a:endParaRPr lang="en-US" altLang="zh-CN" sz="2400" b="1">
              <a:solidFill>
                <a:srgbClr val="FF0000"/>
              </a:solidFill>
            </a:endParaRP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7040"/>
            <a:ext cx="10515600" cy="1325563"/>
          </a:xfrm>
        </p:spPr>
        <p:txBody>
          <a:bodyPr/>
          <a:p>
            <a:r>
              <a:rPr lang="zh-CN" altLang="en-US"/>
              <a:t>循环队列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98120" y="1596390"/>
            <a:ext cx="2867660" cy="3665220"/>
            <a:chOff x="1320" y="2212"/>
            <a:chExt cx="4516" cy="5772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初始化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3" y="221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842" y="2607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960" y="2676"/>
              <a:ext cx="360" cy="5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48" y="3060"/>
              <a:ext cx="864" cy="2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799840" y="1605280"/>
            <a:ext cx="2772410" cy="3942080"/>
            <a:chOff x="5984" y="2528"/>
            <a:chExt cx="4366" cy="6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528"/>
              <a:ext cx="4367" cy="6208"/>
              <a:chOff x="1320" y="2212"/>
              <a:chExt cx="4367" cy="620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173" y="221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692" y="65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 flipH="1">
                <a:off x="3960" y="2676"/>
                <a:ext cx="360" cy="5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4" idx="1"/>
              </p:cNvCxnSpPr>
              <p:nvPr/>
            </p:nvCxnSpPr>
            <p:spPr>
              <a:xfrm flipH="1" flipV="1">
                <a:off x="4006" y="6519"/>
                <a:ext cx="686" cy="29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3098165" cy="3469640"/>
            <a:chOff x="1321" y="2956"/>
            <a:chExt cx="4879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05" y="533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692" y="651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84" name="直接箭头连接符 83"/>
            <p:cNvCxnSpPr>
              <a:stCxn id="82" idx="1"/>
              <a:endCxn id="88" idx="3"/>
            </p:cNvCxnSpPr>
            <p:nvPr/>
          </p:nvCxnSpPr>
          <p:spPr>
            <a:xfrm flipH="1" flipV="1">
              <a:off x="4620" y="5547"/>
              <a:ext cx="585" cy="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3" idx="1"/>
            </p:cNvCxnSpPr>
            <p:nvPr/>
          </p:nvCxnSpPr>
          <p:spPr>
            <a:xfrm flipH="1" flipV="1">
              <a:off x="4006" y="6519"/>
              <a:ext cx="686" cy="2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9011920" y="225171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7" name="文本框 86"/>
          <p:cNvSpPr txBox="1"/>
          <p:nvPr/>
        </p:nvSpPr>
        <p:spPr>
          <a:xfrm>
            <a:off x="9352280" y="274193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838200" y="2306320"/>
            <a:ext cx="2556510" cy="4203700"/>
            <a:chOff x="1320" y="3464"/>
            <a:chExt cx="4026" cy="6620"/>
          </a:xfrm>
        </p:grpSpPr>
        <p:grpSp>
          <p:nvGrpSpPr>
            <p:cNvPr id="89" name="组合 88"/>
            <p:cNvGrpSpPr/>
            <p:nvPr/>
          </p:nvGrpSpPr>
          <p:grpSpPr>
            <a:xfrm>
              <a:off x="1320" y="3464"/>
              <a:ext cx="4026" cy="6620"/>
              <a:chOff x="5844" y="2528"/>
              <a:chExt cx="4026" cy="6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844" y="2528"/>
                <a:ext cx="4026" cy="6620"/>
                <a:chOff x="1180" y="2212"/>
                <a:chExt cx="4026" cy="6620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  <a:endParaRPr lang="zh-CN" altLang="en-US"/>
                </a:p>
                <a:p>
                  <a:r>
                    <a:rPr lang="zh-CN" altLang="en-US"/>
                    <a:t>判断【队列满】</a:t>
                  </a:r>
                  <a:endParaRPr lang="zh-CN" altLang="en-US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7" idx="3"/>
                  <a:endCxn id="63" idx="0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  <a:endParaRPr lang="zh-CN" altLang="en-US">
              <a:solidFill>
                <a:srgbClr val="7030A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 rot="0"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  <a:endParaRPr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  <a:endParaRPr lang="en-US" altLang="zh-CN"/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用链表实现栈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735" y="2131060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5364</Words>
  <Application>WPS 演示</Application>
  <PresentationFormat>宽屏</PresentationFormat>
  <Paragraphs>1851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MS PGothic</vt:lpstr>
      <vt:lpstr>Office 主题</vt:lpstr>
      <vt:lpstr>插入节点step1</vt:lpstr>
      <vt:lpstr>插入节点step2</vt:lpstr>
      <vt:lpstr>删除节点</vt:lpstr>
      <vt:lpstr>队列</vt:lpstr>
      <vt:lpstr>循环队列</vt:lpstr>
      <vt:lpstr>循环队列的情况判断（size=M）</vt:lpstr>
      <vt:lpstr>栈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删除节点6(后驱值7代替)</vt:lpstr>
      <vt:lpstr>AVL树</vt:lpstr>
      <vt:lpstr>Tarjan 求LCA(0,3)   (1/3)</vt:lpstr>
      <vt:lpstr>Tarjan 求LCA(0,3)   (2/3)</vt:lpstr>
      <vt:lpstr>Tarjan 求LCA(0,3)   (3/3)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</vt:lpstr>
      <vt:lpstr>Union/Find </vt:lpstr>
      <vt:lpstr>Union 优化</vt:lpstr>
      <vt:lpstr>Union 优化</vt:lpstr>
      <vt:lpstr>Find 优化(path compression)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DUYAN</cp:lastModifiedBy>
  <cp:revision>403</cp:revision>
  <dcterms:created xsi:type="dcterms:W3CDTF">2015-05-05T08:02:00Z</dcterms:created>
  <dcterms:modified xsi:type="dcterms:W3CDTF">2017-10-28T12:28:43Z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