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3"/>
    <p:sldId id="263" r:id="rId4"/>
    <p:sldId id="261" r:id="rId5"/>
    <p:sldId id="265" r:id="rId6"/>
    <p:sldId id="266" r:id="rId7"/>
    <p:sldId id="267" r:id="rId8"/>
    <p:sldId id="268" r:id="rId9"/>
    <p:sldId id="269" r:id="rId10"/>
    <p:sldId id="270" r:id="rId11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A02"/>
    <a:srgbClr val="FF5B99"/>
    <a:srgbClr val="FF3399"/>
    <a:srgbClr val="FFBCFF"/>
    <a:srgbClr val="FF99FF"/>
    <a:srgbClr val="F7A200"/>
    <a:srgbClr val="F6A200"/>
    <a:srgbClr val="3ACC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插入节点</a:t>
            </a:r>
            <a:r>
              <a:rPr lang="en-US" altLang="zh-CN"/>
              <a:t>step1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1186180" y="260159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48700" y="601853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1650" y="378269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43915" y="3380740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41140" y="3843655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27" idx="0"/>
          </p:cNvCxnSpPr>
          <p:nvPr/>
        </p:nvCxnSpPr>
        <p:spPr>
          <a:xfrm>
            <a:off x="3242945" y="2999740"/>
            <a:ext cx="1826895" cy="84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906770" y="495744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6237605" y="4300220"/>
            <a:ext cx="888365" cy="674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8" idx="2"/>
          </p:cNvCxnSpPr>
          <p:nvPr/>
        </p:nvCxnSpPr>
        <p:spPr>
          <a:xfrm flipH="1" flipV="1">
            <a:off x="2214880" y="3380740"/>
            <a:ext cx="1826260" cy="839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27" idx="2"/>
          </p:cNvCxnSpPr>
          <p:nvPr/>
        </p:nvCxnSpPr>
        <p:spPr>
          <a:xfrm flipH="1" flipV="1">
            <a:off x="5069840" y="4622800"/>
            <a:ext cx="83693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63535" y="5459730"/>
            <a:ext cx="1086485" cy="55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14875" y="190246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25970" y="2036445"/>
            <a:ext cx="4195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step1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节点与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00B050"/>
                </a:solidFill>
              </a:rPr>
              <a:t>1.tmp-&gt;next = head-&gt;next</a:t>
            </a:r>
            <a:endParaRPr lang="en-US" altLang="zh-CN" sz="2400">
              <a:solidFill>
                <a:srgbClr val="00B050"/>
              </a:solidFill>
            </a:endParaRPr>
          </a:p>
          <a:p>
            <a:r>
              <a:rPr lang="en-US" altLang="zh-CN" sz="2400">
                <a:solidFill>
                  <a:srgbClr val="7030A0"/>
                </a:solidFill>
              </a:rPr>
              <a:t>2.tmp-&gt;prev = head</a:t>
            </a:r>
            <a:endParaRPr lang="en-US" altLang="zh-CN" sz="2400">
              <a:solidFill>
                <a:srgbClr val="7030A0"/>
              </a:solidFill>
            </a:endParaRPr>
          </a:p>
          <a:p>
            <a:endParaRPr lang="en-US" altLang="zh-CN" sz="2400"/>
          </a:p>
        </p:txBody>
      </p:sp>
      <p:cxnSp>
        <p:nvCxnSpPr>
          <p:cNvPr id="57" name="直接箭头连接符 56"/>
          <p:cNvCxnSpPr>
            <a:stCxn id="55" idx="2"/>
            <a:endCxn id="27" idx="0"/>
          </p:cNvCxnSpPr>
          <p:nvPr/>
        </p:nvCxnSpPr>
        <p:spPr>
          <a:xfrm flipH="1">
            <a:off x="5069840" y="2681605"/>
            <a:ext cx="1466215" cy="11620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1"/>
            <a:endCxn id="8" idx="0"/>
          </p:cNvCxnSpPr>
          <p:nvPr/>
        </p:nvCxnSpPr>
        <p:spPr>
          <a:xfrm flipH="1">
            <a:off x="2214880" y="2279015"/>
            <a:ext cx="2499995" cy="3225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后</a:t>
            </a:r>
            <a:r>
              <a:rPr lang="zh-CN" altLang="zh-CN"/>
              <a:t>序遍历</a:t>
            </a:r>
            <a:r>
              <a:rPr lang="en-US" altLang="zh-CN"/>
              <a:t>: 0-1-3-2-4-7-10-9-8-6</a:t>
            </a: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插入节点</a:t>
            </a:r>
            <a:r>
              <a:rPr lang="en-US" altLang="zh-CN">
                <a:sym typeface="+mn-ea"/>
              </a:rPr>
              <a:t>step2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279005" y="1955165"/>
            <a:ext cx="419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step2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与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6A200"/>
                </a:solidFill>
              </a:rPr>
              <a:t>3.if(head-&gt;next)</a:t>
            </a:r>
            <a:endParaRPr lang="en-US" altLang="zh-CN" sz="2400">
              <a:solidFill>
                <a:srgbClr val="F6A200"/>
              </a:solidFill>
            </a:endParaRPr>
          </a:p>
          <a:p>
            <a:r>
              <a:rPr lang="en-US" altLang="zh-CN" sz="2400">
                <a:solidFill>
                  <a:srgbClr val="F6A200"/>
                </a:solidFill>
              </a:rPr>
              <a:t>        head-&gt;next-&gt;prev = tmp</a:t>
            </a:r>
            <a:endParaRPr lang="en-US" altLang="zh-CN" sz="2400">
              <a:solidFill>
                <a:srgbClr val="F6A200"/>
              </a:solidFill>
            </a:endParaRPr>
          </a:p>
          <a:p>
            <a:r>
              <a:rPr lang="en-US" altLang="zh-CN" sz="2400">
                <a:solidFill>
                  <a:srgbClr val="FF99FF"/>
                </a:solidFill>
              </a:rPr>
              <a:t>4.head-&gt;next = tmp</a:t>
            </a:r>
            <a:endParaRPr lang="en-US" altLang="zh-CN" sz="2400">
              <a:solidFill>
                <a:srgbClr val="FF99FF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删除节点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051675" y="1955165"/>
            <a:ext cx="4422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删除节点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556A02"/>
                </a:solidFill>
              </a:rPr>
              <a:t>1.tmp-&gt;next-&gt;prev = tmp-&gt;prev</a:t>
            </a:r>
            <a:endParaRPr lang="en-US" altLang="zh-CN" sz="2400">
              <a:solidFill>
                <a:srgbClr val="556A02"/>
              </a:solidFill>
            </a:endParaRPr>
          </a:p>
          <a:p>
            <a:r>
              <a:rPr lang="en-US" altLang="zh-CN" sz="2400">
                <a:solidFill>
                  <a:srgbClr val="FF3399"/>
                </a:solidFill>
              </a:rPr>
              <a:t>2.tmp-&gt;prev-&gt;next = tmp-&gt;next</a:t>
            </a:r>
            <a:endParaRPr lang="en-US" altLang="zh-CN" sz="2400">
              <a:solidFill>
                <a:srgbClr val="FF3399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3.delete tmp</a:t>
            </a:r>
            <a:r>
              <a:rPr lang="zh-CN" altLang="en-US" sz="2400">
                <a:solidFill>
                  <a:schemeClr val="tx1"/>
                </a:solidFill>
              </a:rPr>
              <a:t>回收</a:t>
            </a:r>
            <a:r>
              <a:rPr lang="en-US" altLang="zh-CN" sz="2400">
                <a:solidFill>
                  <a:schemeClr val="tx1"/>
                </a:solidFill>
              </a:rPr>
              <a:t>tmp</a:t>
            </a:r>
            <a:r>
              <a:rPr lang="zh-CN" altLang="en-US" sz="2400">
                <a:solidFill>
                  <a:schemeClr val="tx1"/>
                </a:solidFill>
              </a:rPr>
              <a:t>分配的空间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乘号 3"/>
          <p:cNvSpPr/>
          <p:nvPr/>
        </p:nvSpPr>
        <p:spPr>
          <a:xfrm>
            <a:off x="2953385" y="272986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1873250" y="301942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4854575" y="3884930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3998595" y="423989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31" idx="2"/>
          </p:cNvCxnSpPr>
          <p:nvPr/>
        </p:nvCxnSpPr>
        <p:spPr>
          <a:xfrm rot="5400000" flipH="1">
            <a:off x="2355850" y="2240280"/>
            <a:ext cx="2150745" cy="3557270"/>
          </a:xfrm>
          <a:prstGeom prst="curvedConnector4">
            <a:avLst>
              <a:gd name="adj1" fmla="val -11057"/>
              <a:gd name="adj2" fmla="val 88745"/>
            </a:avLst>
          </a:prstGeom>
          <a:ln w="38100">
            <a:solidFill>
              <a:srgbClr val="556A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>
            <a:off x="2750185" y="2169160"/>
            <a:ext cx="3254375" cy="2208530"/>
          </a:xfrm>
          <a:prstGeom prst="curvedConnector3">
            <a:avLst>
              <a:gd name="adj1" fmla="val 86536"/>
            </a:avLst>
          </a:prstGeom>
          <a:ln w="38100">
            <a:solidFill>
              <a:srgbClr val="FF5B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队列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690370" y="3241040"/>
            <a:ext cx="4545965" cy="542290"/>
            <a:chOff x="2642" y="4168"/>
            <a:chExt cx="7159" cy="854"/>
          </a:xfrm>
        </p:grpSpPr>
        <p:grpSp>
          <p:nvGrpSpPr>
            <p:cNvPr id="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16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23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68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67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41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34</a:t>
                </a:r>
                <a:endParaRPr lang="en-US" altLang="zh-CN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90370" y="1947545"/>
            <a:ext cx="4545965" cy="542290"/>
            <a:chOff x="2662" y="3067"/>
            <a:chExt cx="7159" cy="854"/>
          </a:xfrm>
        </p:grpSpPr>
        <p:sp>
          <p:nvSpPr>
            <p:cNvPr id="14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26870" y="132270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26870" y="15792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34200" y="2034540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934200" y="324485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每次</a:t>
            </a:r>
            <a:r>
              <a:rPr lang="en-US" altLang="zh-CN"/>
              <a:t>push</a:t>
            </a:r>
            <a:r>
              <a:rPr lang="zh-CN" altLang="en-US"/>
              <a:t>数据后，</a:t>
            </a:r>
            <a:br>
              <a:rPr lang="zh-CN" altLang="en-US"/>
            </a:br>
            <a:r>
              <a:rPr lang="en-US" altLang="zh-CN"/>
              <a:t>last</a:t>
            </a:r>
            <a:r>
              <a:rPr lang="zh-CN" altLang="en-US"/>
              <a:t>移动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690370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31995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53870" y="4814570"/>
            <a:ext cx="4545965" cy="542290"/>
            <a:chOff x="2642" y="4168"/>
            <a:chExt cx="7159" cy="8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68</a:t>
                </a:r>
                <a:endParaRPr lang="en-US" altLang="zh-CN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67</a:t>
                </a:r>
                <a:endParaRPr lang="en-US" altLang="zh-CN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41</a:t>
                </a:r>
                <a:endParaRPr lang="en-US" altLang="zh-CN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34</a:t>
                </a:r>
                <a:endParaRPr lang="en-US" altLang="zh-CN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4595495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890520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934200" y="471170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pop2</a:t>
            </a:r>
            <a:r>
              <a:rPr lang="zh-CN" altLang="en-US"/>
              <a:t>次以后，</a:t>
            </a:r>
            <a:br>
              <a:rPr lang="zh-CN" altLang="en-US"/>
            </a:br>
            <a:r>
              <a:rPr lang="en-US" altLang="zh-CN"/>
              <a:t>First</a:t>
            </a:r>
            <a:r>
              <a:rPr lang="zh-CN" altLang="en-US"/>
              <a:t>移动两次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47040"/>
            <a:ext cx="10515600" cy="1325563"/>
          </a:xfrm>
        </p:spPr>
        <p:txBody>
          <a:bodyPr/>
          <a:p>
            <a:r>
              <a:rPr lang="zh-CN" altLang="en-US"/>
              <a:t>循环队列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98120" y="1596390"/>
            <a:ext cx="2867660" cy="3665220"/>
            <a:chOff x="1320" y="2212"/>
            <a:chExt cx="4516" cy="5772"/>
          </a:xfrm>
        </p:grpSpPr>
        <p:grpSp>
          <p:nvGrpSpPr>
            <p:cNvPr id="24" name="组合 23"/>
            <p:cNvGrpSpPr/>
            <p:nvPr/>
          </p:nvGrpSpPr>
          <p:grpSpPr>
            <a:xfrm>
              <a:off x="1320" y="2956"/>
              <a:ext cx="3884" cy="3783"/>
              <a:chOff x="2194" y="3124"/>
              <a:chExt cx="3884" cy="378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94" y="3124"/>
                <a:ext cx="3884" cy="3783"/>
                <a:chOff x="6802" y="3508"/>
                <a:chExt cx="3884" cy="378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6802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>
                  <a:stCxn id="5" idx="1"/>
                  <a:endCxn id="4" idx="1"/>
                </p:cNvCxnSpPr>
                <p:nvPr/>
              </p:nvCxnSpPr>
              <p:spPr>
                <a:xfrm flipH="1" flipV="1">
                  <a:off x="7371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>
                  <a:stCxn id="5" idx="0"/>
                  <a:endCxn id="4" idx="0"/>
                </p:cNvCxnSpPr>
                <p:nvPr/>
              </p:nvCxnSpPr>
              <p:spPr>
                <a:xfrm flipV="1">
                  <a:off x="8745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>
                  <a:stCxn id="5" idx="3"/>
                  <a:endCxn id="4" idx="3"/>
                </p:cNvCxnSpPr>
                <p:nvPr/>
              </p:nvCxnSpPr>
              <p:spPr>
                <a:xfrm flipH="1">
                  <a:off x="7371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5" idx="2"/>
                  <a:endCxn id="4" idx="2"/>
                </p:cNvCxnSpPr>
                <p:nvPr/>
              </p:nvCxnSpPr>
              <p:spPr>
                <a:xfrm flipH="1">
                  <a:off x="6802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5" idx="7"/>
                  <a:endCxn id="4" idx="7"/>
                </p:cNvCxnSpPr>
                <p:nvPr/>
              </p:nvCxnSpPr>
              <p:spPr>
                <a:xfrm flipV="1">
                  <a:off x="9270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>
                  <a:stCxn id="5" idx="6"/>
                  <a:endCxn id="4" idx="6"/>
                </p:cNvCxnSpPr>
                <p:nvPr/>
              </p:nvCxnSpPr>
              <p:spPr>
                <a:xfrm>
                  <a:off x="9488" y="5399"/>
                  <a:ext cx="119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stCxn id="4" idx="5"/>
                  <a:endCxn id="5" idx="5"/>
                </p:cNvCxnSpPr>
                <p:nvPr/>
              </p:nvCxnSpPr>
              <p:spPr>
                <a:xfrm flipH="1" flipV="1">
                  <a:off x="9270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" idx="4"/>
                  <a:endCxn id="5" idx="4"/>
                </p:cNvCxnSpPr>
                <p:nvPr/>
              </p:nvCxnSpPr>
              <p:spPr>
                <a:xfrm flipV="1">
                  <a:off x="8745" y="6233"/>
                  <a:ext cx="0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175" y="7404"/>
              <a:ext cx="2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初始化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173" y="2212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842" y="2607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3960" y="2676"/>
              <a:ext cx="360" cy="5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4248" y="3060"/>
              <a:ext cx="864" cy="21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3799840" y="1605280"/>
            <a:ext cx="2772410" cy="3942080"/>
            <a:chOff x="5984" y="2528"/>
            <a:chExt cx="4366" cy="6208"/>
          </a:xfrm>
        </p:grpSpPr>
        <p:grpSp>
          <p:nvGrpSpPr>
            <p:cNvPr id="31" name="组合 30"/>
            <p:cNvGrpSpPr/>
            <p:nvPr/>
          </p:nvGrpSpPr>
          <p:grpSpPr>
            <a:xfrm>
              <a:off x="5984" y="2528"/>
              <a:ext cx="4367" cy="6208"/>
              <a:chOff x="1320" y="2212"/>
              <a:chExt cx="4367" cy="620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20" y="2956"/>
                <a:ext cx="3884" cy="3783"/>
                <a:chOff x="2194" y="3124"/>
                <a:chExt cx="3884" cy="3783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194" y="3124"/>
                  <a:ext cx="3884" cy="3783"/>
                  <a:chOff x="6802" y="3508"/>
                  <a:chExt cx="3884" cy="3783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6802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连接符 35"/>
                  <p:cNvCxnSpPr>
                    <a:stCxn id="35" idx="1"/>
                    <a:endCxn id="34" idx="1"/>
                  </p:cNvCxnSpPr>
                  <p:nvPr/>
                </p:nvCxnSpPr>
                <p:spPr>
                  <a:xfrm flipH="1" flipV="1">
                    <a:off x="7371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>
                    <a:stCxn id="35" idx="0"/>
                    <a:endCxn id="34" idx="0"/>
                  </p:cNvCxnSpPr>
                  <p:nvPr/>
                </p:nvCxnSpPr>
                <p:spPr>
                  <a:xfrm flipV="1">
                    <a:off x="8745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>
                    <a:stCxn id="35" idx="3"/>
                    <a:endCxn id="34" idx="3"/>
                  </p:cNvCxnSpPr>
                  <p:nvPr/>
                </p:nvCxnSpPr>
                <p:spPr>
                  <a:xfrm flipH="1">
                    <a:off x="7371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stCxn id="35" idx="2"/>
                    <a:endCxn id="34" idx="2"/>
                  </p:cNvCxnSpPr>
                  <p:nvPr/>
                </p:nvCxnSpPr>
                <p:spPr>
                  <a:xfrm flipH="1">
                    <a:off x="6802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>
                    <a:stCxn id="35" idx="7"/>
                    <a:endCxn id="34" idx="7"/>
                  </p:cNvCxnSpPr>
                  <p:nvPr/>
                </p:nvCxnSpPr>
                <p:spPr>
                  <a:xfrm flipV="1">
                    <a:off x="9270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>
                    <a:stCxn id="35" idx="6"/>
                    <a:endCxn id="34" idx="6"/>
                  </p:cNvCxnSpPr>
                  <p:nvPr/>
                </p:nvCxnSpPr>
                <p:spPr>
                  <a:xfrm>
                    <a:off x="9488" y="5399"/>
                    <a:ext cx="1199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>
                    <a:stCxn id="34" idx="5"/>
                    <a:endCxn id="35" idx="5"/>
                  </p:cNvCxnSpPr>
                  <p:nvPr/>
                </p:nvCxnSpPr>
                <p:spPr>
                  <a:xfrm flipH="1" flipV="1">
                    <a:off x="9270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stCxn id="34" idx="4"/>
                    <a:endCxn id="35" idx="4"/>
                  </p:cNvCxnSpPr>
                  <p:nvPr/>
                </p:nvCxnSpPr>
                <p:spPr>
                  <a:xfrm flipV="1">
                    <a:off x="8745" y="6233"/>
                    <a:ext cx="0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2175" y="7404"/>
                <a:ext cx="266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push3</a:t>
                </a:r>
                <a:r>
                  <a:rPr lang="zh-CN" altLang="en-US"/>
                  <a:t>次，</a:t>
                </a:r>
                <a:r>
                  <a:rPr lang="en-US" altLang="zh-CN"/>
                  <a:t>Last</a:t>
                </a:r>
                <a:r>
                  <a:rPr lang="zh-CN" altLang="en-US"/>
                  <a:t>移动三次</a:t>
                </a:r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4173" y="2212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4692" y="6519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5" name="直接箭头连接符 54"/>
              <p:cNvCxnSpPr/>
              <p:nvPr/>
            </p:nvCxnSpPr>
            <p:spPr>
              <a:xfrm flipH="1">
                <a:off x="3960" y="2676"/>
                <a:ext cx="360" cy="52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54" idx="1"/>
              </p:cNvCxnSpPr>
              <p:nvPr/>
            </p:nvCxnSpPr>
            <p:spPr>
              <a:xfrm flipH="1" flipV="1">
                <a:off x="4006" y="6519"/>
                <a:ext cx="686" cy="29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984" y="5403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</a:t>
              </a:r>
              <a:endParaRPr lang="en-US" altLang="zh-CN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24115" y="1973580"/>
            <a:ext cx="3098165" cy="3469640"/>
            <a:chOff x="1321" y="2956"/>
            <a:chExt cx="4879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205" y="5335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692" y="651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cxnSp>
          <p:nvCxnSpPr>
            <p:cNvPr id="84" name="直接箭头连接符 83"/>
            <p:cNvCxnSpPr>
              <a:stCxn id="82" idx="1"/>
              <a:endCxn id="88" idx="3"/>
            </p:cNvCxnSpPr>
            <p:nvPr/>
          </p:nvCxnSpPr>
          <p:spPr>
            <a:xfrm flipH="1" flipV="1">
              <a:off x="4620" y="5547"/>
              <a:ext cx="585" cy="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83" idx="1"/>
            </p:cNvCxnSpPr>
            <p:nvPr/>
          </p:nvCxnSpPr>
          <p:spPr>
            <a:xfrm flipH="1" flipV="1">
              <a:off x="4006" y="6519"/>
              <a:ext cx="686" cy="29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85"/>
          <p:cNvSpPr txBox="1"/>
          <p:nvPr/>
        </p:nvSpPr>
        <p:spPr>
          <a:xfrm>
            <a:off x="9011920" y="225171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7" name="文本框 86"/>
          <p:cNvSpPr txBox="1"/>
          <p:nvPr/>
        </p:nvSpPr>
        <p:spPr>
          <a:xfrm>
            <a:off x="9352280" y="274193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9382760" y="34347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循环队列的情况判断（</a:t>
            </a:r>
            <a:r>
              <a:rPr lang="en-US" altLang="zh-CN"/>
              <a:t>size=M</a:t>
            </a:r>
            <a:r>
              <a:rPr lang="zh-CN" altLang="en-US"/>
              <a:t>）</a:t>
            </a:r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838200" y="2306320"/>
            <a:ext cx="2556510" cy="4203700"/>
            <a:chOff x="1320" y="3464"/>
            <a:chExt cx="4026" cy="6620"/>
          </a:xfrm>
        </p:grpSpPr>
        <p:grpSp>
          <p:nvGrpSpPr>
            <p:cNvPr id="89" name="组合 88"/>
            <p:cNvGrpSpPr/>
            <p:nvPr/>
          </p:nvGrpSpPr>
          <p:grpSpPr>
            <a:xfrm>
              <a:off x="1320" y="3464"/>
              <a:ext cx="4026" cy="6620"/>
              <a:chOff x="5844" y="2528"/>
              <a:chExt cx="4026" cy="662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844" y="2528"/>
                <a:ext cx="4026" cy="6620"/>
                <a:chOff x="1180" y="2212"/>
                <a:chExt cx="4026" cy="6620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7" name="椭圆 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" name="直接连接符 8"/>
                    <p:cNvCxnSpPr>
                      <a:stCxn id="8" idx="1"/>
                      <a:endCxn id="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>
                      <a:stCxn id="8" idx="0"/>
                      <a:endCxn id="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>
                      <a:stCxn id="8" idx="3"/>
                      <a:endCxn id="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>
                      <a:stCxn id="8" idx="2"/>
                      <a:endCxn id="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/>
                    <p:cNvCxnSpPr>
                      <a:stCxn id="8" idx="7"/>
                      <a:endCxn id="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>
                      <a:stCxn id="8" idx="6"/>
                      <a:endCxn id="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/>
                    <p:cNvCxnSpPr>
                      <a:stCxn id="7" idx="5"/>
                      <a:endCxn id="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>
                      <a:stCxn id="7" idx="4"/>
                      <a:endCxn id="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5</a:t>
                    </a:r>
                    <a:endParaRPr lang="en-US" altLang="zh-CN"/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3</a:t>
                    </a:r>
                    <a:endParaRPr lang="en-US" altLang="zh-CN"/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1694" y="7380"/>
                  <a:ext cx="3512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队满：</a:t>
                  </a:r>
                  <a:r>
                    <a:rPr lang="en-US" altLang="zh-CN"/>
                    <a:t>Last</a:t>
                  </a:r>
                  <a:r>
                    <a:rPr lang="zh-CN" altLang="en-US"/>
                    <a:t>的下一个就是</a:t>
                  </a:r>
                  <a:r>
                    <a:rPr lang="en-US" altLang="zh-CN"/>
                    <a:t>First</a:t>
                  </a:r>
                  <a:r>
                    <a:rPr lang="zh-CN" altLang="en-US"/>
                    <a:t>，</a:t>
                  </a:r>
                  <a:endParaRPr lang="zh-CN" altLang="en-US"/>
                </a:p>
                <a:p>
                  <a:r>
                    <a:rPr lang="zh-CN" altLang="en-US"/>
                    <a:t>判断【队列满】</a:t>
                  </a:r>
                  <a:endParaRPr lang="zh-CN" altLang="en-US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8" name="直接箭头连接符 2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>
                  <a:stCxn id="27" idx="3"/>
                  <a:endCxn id="63" idx="0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文本框 56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</a:t>
              </a:r>
              <a:endParaRPr lang="en-US" altLang="zh-CN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27735" y="1440180"/>
            <a:ext cx="1001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First = Last</a:t>
            </a:r>
            <a:r>
              <a:rPr lang="zh-CN" altLang="en-US"/>
              <a:t>时，我们不知道到底队列中是【队列空】还是【队列满】。</a:t>
            </a:r>
            <a:br>
              <a:rPr lang="zh-CN" altLang="en-US"/>
            </a:br>
            <a:r>
              <a:rPr lang="zh-CN" altLang="en-US"/>
              <a:t>所以牺牲一个存储空间来判断【队列满】的情况：</a:t>
            </a:r>
            <a:r>
              <a:rPr lang="en-US" altLang="zh-CN"/>
              <a:t>Last+1 = First</a:t>
            </a:r>
            <a:br>
              <a:rPr lang="en-US" altLang="zh-CN"/>
            </a:br>
            <a:r>
              <a:rPr lang="zh-CN" altLang="en-US">
                <a:solidFill>
                  <a:srgbClr val="7030A0"/>
                </a:solidFill>
              </a:rPr>
              <a:t>也可以直接在数据结构中增加一个数字，专门记录目前的元素个数</a:t>
            </a:r>
            <a:endParaRPr lang="zh-CN" altLang="en-US">
              <a:solidFill>
                <a:srgbClr val="7030A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 rot="0">
            <a:off x="3879215" y="2263140"/>
            <a:ext cx="2556510" cy="4000500"/>
            <a:chOff x="5844" y="2412"/>
            <a:chExt cx="4026" cy="6300"/>
          </a:xfrm>
        </p:grpSpPr>
        <p:grpSp>
          <p:nvGrpSpPr>
            <p:cNvPr id="99" name="组合 98"/>
            <p:cNvGrpSpPr/>
            <p:nvPr/>
          </p:nvGrpSpPr>
          <p:grpSpPr>
            <a:xfrm>
              <a:off x="5844" y="2412"/>
              <a:ext cx="4026" cy="6300"/>
              <a:chOff x="1180" y="2096"/>
              <a:chExt cx="4026" cy="63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" name="直接连接符 103"/>
                  <p:cNvCxnSpPr>
                    <a:stCxn id="103" idx="1"/>
                    <a:endCxn id="102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>
                    <a:stCxn id="103" idx="0"/>
                    <a:endCxn id="102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3" idx="3"/>
                    <a:endCxn id="102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>
                    <a:stCxn id="103" idx="2"/>
                    <a:endCxn id="102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>
                    <a:stCxn id="103" idx="7"/>
                    <a:endCxn id="102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>
                    <a:stCxn id="103" idx="6"/>
                    <a:endCxn id="102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stCxn id="102" idx="5"/>
                    <a:endCxn id="103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>
                    <a:stCxn id="102" idx="4"/>
                    <a:endCxn id="103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本框 111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</p:grpSp>
          <p:sp>
            <p:nvSpPr>
              <p:cNvPr id="120" name="文本框 119"/>
              <p:cNvSpPr txBox="1"/>
              <p:nvPr/>
            </p:nvSpPr>
            <p:spPr>
              <a:xfrm>
                <a:off x="1694" y="7380"/>
                <a:ext cx="351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 </a:t>
                </a:r>
                <a:r>
                  <a:rPr lang="en-US" altLang="zh-CN"/>
                  <a:t>= First</a:t>
                </a:r>
                <a:r>
                  <a:rPr lang="zh-CN" altLang="en-US"/>
                  <a:t>，判断【队列空】</a:t>
                </a:r>
                <a:endParaRPr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180" y="267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534" y="209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1743" y="3152"/>
                <a:ext cx="576" cy="1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2" idx="3"/>
              </p:cNvCxnSpPr>
              <p:nvPr/>
            </p:nvCxnSpPr>
            <p:spPr>
              <a:xfrm>
                <a:off x="2529" y="2386"/>
                <a:ext cx="342" cy="76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85000" y="2321560"/>
            <a:ext cx="2784475" cy="4203700"/>
            <a:chOff x="1320" y="3464"/>
            <a:chExt cx="4385" cy="6620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320" y="3464"/>
              <a:ext cx="4385" cy="6620"/>
              <a:chOff x="5844" y="2528"/>
              <a:chExt cx="4385" cy="6620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5844" y="2528"/>
                <a:ext cx="4385" cy="6620"/>
                <a:chOff x="1180" y="2212"/>
                <a:chExt cx="4385" cy="6620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9" name="直接连接符 138"/>
                    <p:cNvCxnSpPr>
                      <a:stCxn id="138" idx="1"/>
                      <a:endCxn id="13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连接符 139"/>
                    <p:cNvCxnSpPr>
                      <a:stCxn id="138" idx="0"/>
                      <a:endCxn id="13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直接连接符 140"/>
                    <p:cNvCxnSpPr>
                      <a:stCxn id="138" idx="3"/>
                      <a:endCxn id="13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直接连接符 141"/>
                    <p:cNvCxnSpPr>
                      <a:stCxn id="138" idx="2"/>
                      <a:endCxn id="13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/>
                    <p:cNvCxnSpPr>
                      <a:stCxn id="138" idx="7"/>
                      <a:endCxn id="13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连接符 143"/>
                    <p:cNvCxnSpPr>
                      <a:stCxn id="138" idx="6"/>
                      <a:endCxn id="13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>
                      <a:stCxn id="137" idx="5"/>
                      <a:endCxn id="13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/>
                    <p:cNvCxnSpPr>
                      <a:stCxn id="137" idx="4"/>
                      <a:endCxn id="13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5</a:t>
                    </a:r>
                    <a:endParaRPr lang="en-US" altLang="zh-CN"/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150" name="文本框 14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3</a:t>
                    </a:r>
                    <a:endParaRPr lang="en-US" altLang="zh-CN"/>
                  </a:p>
                </p:txBody>
              </p:sp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</p:grpSp>
            <p:sp>
              <p:nvSpPr>
                <p:cNvPr id="155" name="文本框 154"/>
                <p:cNvSpPr txBox="1"/>
                <p:nvPr/>
              </p:nvSpPr>
              <p:spPr>
                <a:xfrm>
                  <a:off x="1694" y="7380"/>
                  <a:ext cx="3871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目前元素个数：</a:t>
                  </a:r>
                  <a:br>
                    <a:rPr lang="zh-CN" altLang="en-US"/>
                  </a:br>
                  <a:r>
                    <a:rPr lang="en-US" altLang="zh-CN"/>
                    <a:t>(Last - First + M) % M</a:t>
                  </a:r>
                  <a:br>
                    <a:rPr lang="en-US" altLang="zh-CN"/>
                  </a:br>
                  <a:r>
                    <a:rPr lang="en-US" altLang="zh-CN"/>
                    <a:t>(Last-First</a:t>
                  </a:r>
                  <a:r>
                    <a:rPr lang="zh-CN" altLang="en-US"/>
                    <a:t>有可能为负数</a:t>
                  </a:r>
                  <a:r>
                    <a:rPr lang="en-US" altLang="zh-CN"/>
                    <a:t>)</a:t>
                  </a:r>
                  <a:endParaRPr lang="en-US" altLang="zh-CN"/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58" name="直接箭头连接符 15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/>
                <p:cNvCxnSpPr>
                  <a:stCxn id="157" idx="3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树 </a:t>
            </a:r>
            <a:r>
              <a:rPr lang="en-US" altLang="zh-CN"/>
              <a:t>a[] = {6,4,8,2,7,9,1,3,10,0}</a:t>
            </a:r>
            <a:endParaRPr lang="en-US" altLang="zh-CN"/>
          </a:p>
        </p:txBody>
      </p:sp>
      <p:grpSp>
        <p:nvGrpSpPr>
          <p:cNvPr id="24" name="组合 23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4845"/>
            <a:ext cx="10515600" cy="1325563"/>
          </a:xfrm>
        </p:spPr>
        <p:txBody>
          <a:bodyPr>
            <a:normAutofit fontScale="90000"/>
          </a:bodyPr>
          <a:p>
            <a:r>
              <a:rPr lang="zh-CN" altLang="zh-CN"/>
              <a:t>前序遍历</a:t>
            </a:r>
            <a:r>
              <a:rPr lang="en-US" altLang="zh-CN"/>
              <a:t>:</a:t>
            </a:r>
            <a:r>
              <a:rPr lang="zh-CN" altLang="zh-CN"/>
              <a:t>（中左右）</a:t>
            </a:r>
            <a:r>
              <a:rPr lang="en-US" altLang="zh-CN"/>
              <a:t>: 6-4-2-1-0-3-8-7-9-10</a:t>
            </a:r>
            <a:br>
              <a:rPr lang="en-US" altLang="zh-CN"/>
            </a:br>
            <a:r>
              <a:rPr lang="zh-CN" altLang="zh-CN">
                <a:sym typeface="+mn-ea"/>
              </a:rPr>
              <a:t>中序遍历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（左中右）</a:t>
            </a:r>
            <a:r>
              <a:rPr lang="en-US" altLang="zh-CN">
                <a:sym typeface="+mn-ea"/>
              </a:rPr>
              <a:t>: </a:t>
            </a:r>
            <a:r>
              <a:rPr lang="en-US" altLang="zh-CN">
                <a:sym typeface="+mn-ea"/>
              </a:rPr>
              <a:t>0-1-2-3-4-6-7-8-9-10</a:t>
            </a:r>
            <a:br>
              <a:rPr lang="en-US" altLang="zh-CN">
                <a:sym typeface="+mn-ea"/>
              </a:rPr>
            </a:br>
            <a:r>
              <a:rPr lang="zh-CN" altLang="zh-CN">
                <a:sym typeface="+mn-ea"/>
              </a:rPr>
              <a:t>后序遍历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（左右中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: 0-1-3-2-4-7-10-9-8-6</a:t>
            </a:r>
            <a:br>
              <a:rPr lang="en-US" altLang="zh-CN"/>
            </a:b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054225" y="208534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65125"/>
            <a:ext cx="10515600" cy="1325563"/>
          </a:xfrm>
        </p:spPr>
        <p:txBody>
          <a:bodyPr/>
          <a:p>
            <a:r>
              <a:rPr lang="zh-CN" altLang="zh-CN">
                <a:sym typeface="+mn-ea"/>
              </a:rPr>
              <a:t>非递归</a:t>
            </a:r>
            <a:r>
              <a:rPr lang="zh-CN" altLang="zh-CN">
                <a:sym typeface="+mn-ea"/>
              </a:rPr>
              <a:t>前序遍历</a:t>
            </a:r>
            <a:r>
              <a:rPr lang="en-US" altLang="zh-CN">
                <a:sym typeface="+mn-ea"/>
              </a:rPr>
              <a:t>: 6-4-2-1-0-3-8-7-9-10</a:t>
            </a:r>
            <a:endParaRPr lang="en-US" altLang="zh-CN"/>
          </a:p>
        </p:txBody>
      </p:sp>
      <p:grpSp>
        <p:nvGrpSpPr>
          <p:cNvPr id="98" name="组合 97"/>
          <p:cNvGrpSpPr/>
          <p:nvPr/>
        </p:nvGrpSpPr>
        <p:grpSpPr>
          <a:xfrm>
            <a:off x="175895" y="1691005"/>
            <a:ext cx="1206500" cy="2132965"/>
            <a:chOff x="277" y="2663"/>
            <a:chExt cx="1900" cy="3359"/>
          </a:xfrm>
        </p:grpSpPr>
        <p:sp>
          <p:nvSpPr>
            <p:cNvPr id="77" name="文本框 7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</a:t>
              </a:r>
              <a:endParaRPr lang="en-US" altLang="zh-CN" sz="1400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3" name="直接连接符 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直接连接符 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直接连接符 48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78" name="右箭头 77"/>
              <p:cNvSpPr/>
              <p:nvPr/>
            </p:nvSpPr>
            <p:spPr>
              <a:xfrm>
                <a:off x="1705" y="370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358265" y="1691005"/>
            <a:ext cx="1206500" cy="2132965"/>
            <a:chOff x="277" y="2663"/>
            <a:chExt cx="1900" cy="3359"/>
          </a:xfrm>
        </p:grpSpPr>
        <p:sp>
          <p:nvSpPr>
            <p:cNvPr id="100" name="文本框 99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</a:t>
              </a:r>
              <a:endParaRPr lang="en-US" altLang="zh-CN" sz="1400"/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111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13" name="右箭头 112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541270" y="1691005"/>
            <a:ext cx="1206500" cy="2132965"/>
            <a:chOff x="277" y="2663"/>
            <a:chExt cx="1900" cy="3359"/>
          </a:xfrm>
        </p:grpSpPr>
        <p:sp>
          <p:nvSpPr>
            <p:cNvPr id="119" name="文本框 118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</a:t>
              </a:r>
              <a:endParaRPr lang="en-US" altLang="zh-CN" sz="1400"/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文本框 130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32" name="右箭头 131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646170" y="1637030"/>
            <a:ext cx="1206500" cy="2132965"/>
            <a:chOff x="277" y="2663"/>
            <a:chExt cx="1900" cy="3359"/>
          </a:xfrm>
        </p:grpSpPr>
        <p:sp>
          <p:nvSpPr>
            <p:cNvPr id="138" name="文本框 137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</a:t>
              </a:r>
              <a:endParaRPr lang="en-US" altLang="zh-CN" sz="1400"/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41" name="组合 140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文本框 149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51" name="右箭头 150"/>
              <p:cNvSpPr/>
              <p:nvPr/>
            </p:nvSpPr>
            <p:spPr>
              <a:xfrm>
                <a:off x="1705" y="3759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52" name="文本框 151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813300" y="1691005"/>
            <a:ext cx="1104900" cy="2132965"/>
            <a:chOff x="277" y="2663"/>
            <a:chExt cx="1740" cy="3359"/>
          </a:xfrm>
        </p:grpSpPr>
        <p:sp>
          <p:nvSpPr>
            <p:cNvPr id="157" name="文本框 15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</a:t>
              </a:r>
              <a:endParaRPr lang="en-US" altLang="zh-CN" sz="1400"/>
            </a:p>
          </p:txBody>
        </p:sp>
        <p:grpSp>
          <p:nvGrpSpPr>
            <p:cNvPr id="159" name="组合 158"/>
            <p:cNvGrpSpPr/>
            <p:nvPr/>
          </p:nvGrpSpPr>
          <p:grpSpPr>
            <a:xfrm rot="0">
              <a:off x="445" y="2663"/>
              <a:ext cx="1260" cy="2791"/>
              <a:chOff x="445" y="2663"/>
              <a:chExt cx="1260" cy="2791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481" y="2663"/>
                <a:ext cx="1180" cy="2684"/>
                <a:chOff x="1147" y="2683"/>
                <a:chExt cx="1180" cy="2684"/>
              </a:xfrm>
            </p:grpSpPr>
            <p:cxnSp>
              <p:nvCxnSpPr>
                <p:cNvPr id="161" name="直接连接符 160"/>
                <p:cNvCxnSpPr/>
                <p:nvPr/>
              </p:nvCxnSpPr>
              <p:spPr>
                <a:xfrm>
                  <a:off x="1147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2313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1169" y="5345"/>
                  <a:ext cx="115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直接连接符 163"/>
              <p:cNvCxnSpPr/>
              <p:nvPr/>
            </p:nvCxnSpPr>
            <p:spPr>
              <a:xfrm>
                <a:off x="471" y="4873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503" y="4360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03" y="3849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445" y="3441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460" y="3052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514" y="4874"/>
                <a:ext cx="8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29285" y="4055745"/>
            <a:ext cx="1206500" cy="2132965"/>
            <a:chOff x="277" y="2663"/>
            <a:chExt cx="1900" cy="3359"/>
          </a:xfrm>
        </p:grpSpPr>
        <p:sp>
          <p:nvSpPr>
            <p:cNvPr id="176" name="文本框 175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</a:t>
              </a:r>
              <a:endParaRPr lang="en-US" altLang="zh-CN" sz="1400"/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直接连接符 18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文本框 18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89" name="右箭头 188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90" name="文本框 18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cxnSp>
        <p:nvCxnSpPr>
          <p:cNvPr id="195" name="肘形连接符 194"/>
          <p:cNvCxnSpPr/>
          <p:nvPr/>
        </p:nvCxnSpPr>
        <p:spPr>
          <a:xfrm rot="10800000" flipV="1">
            <a:off x="629285" y="3813175"/>
            <a:ext cx="4377690" cy="1049020"/>
          </a:xfrm>
          <a:prstGeom prst="bentConnector3">
            <a:avLst>
              <a:gd name="adj1" fmla="val 105657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1835785" y="4020185"/>
            <a:ext cx="1206500" cy="2132965"/>
            <a:chOff x="277" y="2663"/>
            <a:chExt cx="1900" cy="3359"/>
          </a:xfrm>
        </p:grpSpPr>
        <p:sp>
          <p:nvSpPr>
            <p:cNvPr id="197" name="文本框 19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6-4-2-1-0-3</a:t>
              </a:r>
              <a:endParaRPr lang="en-US" altLang="zh-CN" sz="1400"/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99" name="组合 198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00" name="组合 199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直接连接符 203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文本框 208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210" name="右箭头 209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11" name="文本框 21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940685" y="4020185"/>
            <a:ext cx="1912620" cy="2132965"/>
            <a:chOff x="277" y="2663"/>
            <a:chExt cx="3012" cy="3359"/>
          </a:xfrm>
        </p:grpSpPr>
        <p:sp>
          <p:nvSpPr>
            <p:cNvPr id="216" name="文本框 215"/>
            <p:cNvSpPr txBox="1"/>
            <p:nvPr/>
          </p:nvSpPr>
          <p:spPr>
            <a:xfrm>
              <a:off x="277" y="5539"/>
              <a:ext cx="189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6-4-2-1-0-3-8</a:t>
              </a:r>
              <a:endParaRPr lang="en-US" altLang="zh-CN" sz="1400"/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445" y="2663"/>
              <a:ext cx="2844" cy="2791"/>
              <a:chOff x="445" y="2663"/>
              <a:chExt cx="2844" cy="2791"/>
            </a:xfrm>
          </p:grpSpPr>
          <p:grpSp>
            <p:nvGrpSpPr>
              <p:cNvPr id="218" name="组合 21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19" name="组合 21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文本框 22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229" name="右箭头 228"/>
              <p:cNvSpPr/>
              <p:nvPr/>
            </p:nvSpPr>
            <p:spPr>
              <a:xfrm>
                <a:off x="1705" y="3649"/>
                <a:ext cx="1584" cy="886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省略</a:t>
                </a:r>
                <a:r>
                  <a:rPr lang="en-US" altLang="zh-CN"/>
                  <a:t>...</a:t>
                </a:r>
                <a:endParaRPr lang="en-US" altLang="zh-CN"/>
              </a:p>
            </p:txBody>
          </p:sp>
        </p:grpSp>
        <p:sp>
          <p:nvSpPr>
            <p:cNvPr id="230" name="文本框 22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419215" y="2812415"/>
            <a:ext cx="5399405" cy="4027170"/>
            <a:chOff x="10260" y="4344"/>
            <a:chExt cx="8503" cy="6342"/>
          </a:xfrm>
        </p:grpSpPr>
        <p:grpSp>
          <p:nvGrpSpPr>
            <p:cNvPr id="7" name="组合 6"/>
            <p:cNvGrpSpPr/>
            <p:nvPr/>
          </p:nvGrpSpPr>
          <p:grpSpPr>
            <a:xfrm>
              <a:off x="10449" y="4360"/>
              <a:ext cx="8314" cy="6327"/>
              <a:chOff x="3042" y="1416"/>
              <a:chExt cx="8742" cy="628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8</a:t>
                  </a:r>
                  <a:endParaRPr lang="en-US" altLang="zh-CN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9</a:t>
                  </a:r>
                  <a:endParaRPr lang="en-US" altLang="zh-CN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10</a:t>
                  </a:r>
                  <a:endParaRPr lang="en-US" altLang="zh-CN" sz="1400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</p:grpSp>
          <p:cxnSp>
            <p:nvCxnSpPr>
              <p:cNvPr id="19" name="直接箭头连接符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2" idx="3"/>
                <a:endCxn id="16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3628" y="6054"/>
                <a:ext cx="564" cy="10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5"/>
                <a:endCxn id="13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1" idx="5"/>
                <a:endCxn id="15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1" idx="3"/>
                <a:endCxn id="14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5" idx="5"/>
                <a:endCxn id="17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9" idx="5"/>
                <a:endCxn id="11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直接箭头连接符 235"/>
            <p:cNvCxnSpPr/>
            <p:nvPr/>
          </p:nvCxnSpPr>
          <p:spPr>
            <a:xfrm flipH="1">
              <a:off x="13353" y="4344"/>
              <a:ext cx="1138" cy="116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 flipH="1">
              <a:off x="12245" y="5655"/>
              <a:ext cx="1021" cy="12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 flipH="1">
              <a:off x="11241" y="7072"/>
              <a:ext cx="915" cy="13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 flipH="1">
              <a:off x="10260" y="8597"/>
              <a:ext cx="842" cy="142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 flipV="1">
              <a:off x="11498" y="7987"/>
              <a:ext cx="1261" cy="250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>
              <a:off x="12850" y="8047"/>
              <a:ext cx="533" cy="1323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H="1" flipV="1">
              <a:off x="13406" y="7318"/>
              <a:ext cx="714" cy="89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 flipV="1">
              <a:off x="13495" y="5421"/>
              <a:ext cx="1584" cy="180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15124" y="5488"/>
              <a:ext cx="937" cy="58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H="1">
              <a:off x="15280" y="6093"/>
              <a:ext cx="696" cy="106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V="1">
              <a:off x="16195" y="6470"/>
              <a:ext cx="418" cy="60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>
              <a:off x="16664" y="6648"/>
              <a:ext cx="981" cy="209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文本框 251"/>
          <p:cNvSpPr txBox="1"/>
          <p:nvPr/>
        </p:nvSpPr>
        <p:spPr>
          <a:xfrm>
            <a:off x="5879465" y="1316990"/>
            <a:ext cx="5695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1.node</a:t>
            </a:r>
            <a:r>
              <a:rPr lang="zh-CN" altLang="en-US"/>
              <a:t>节点输出</a:t>
            </a:r>
            <a:r>
              <a:rPr lang="en-US" altLang="zh-CN"/>
              <a:t>val</a:t>
            </a:r>
            <a:r>
              <a:rPr lang="zh-CN" altLang="en-US"/>
              <a:t>，然后</a:t>
            </a:r>
            <a:r>
              <a:rPr lang="en-US" altLang="zh-CN"/>
              <a:t>node-&gt;left</a:t>
            </a:r>
            <a:r>
              <a:rPr lang="zh-CN" altLang="en-US"/>
              <a:t>入栈直至</a:t>
            </a:r>
            <a:r>
              <a:rPr lang="en-US" altLang="zh-CN"/>
              <a:t>NULL</a:t>
            </a:r>
            <a:br>
              <a:rPr lang="zh-CN" altLang="en-US"/>
            </a:br>
            <a:r>
              <a:rPr lang="en-US" altLang="zh-CN"/>
              <a:t>2.pop</a:t>
            </a:r>
            <a:r>
              <a:rPr lang="zh-CN" altLang="en-US"/>
              <a:t>回溯，直至有</a:t>
            </a:r>
            <a:r>
              <a:rPr lang="en-US" altLang="zh-CN"/>
              <a:t>right</a:t>
            </a:r>
            <a:r>
              <a:rPr lang="zh-CN" altLang="en-US"/>
              <a:t>节点，将</a:t>
            </a:r>
            <a:r>
              <a:rPr lang="en-US" altLang="zh-CN"/>
              <a:t>right</a:t>
            </a:r>
            <a:r>
              <a:rPr lang="zh-CN" altLang="en-US"/>
              <a:t>入栈再执行步骤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1350</Words>
  <Application>WPS 演示</Application>
  <PresentationFormat>宽屏</PresentationFormat>
  <Paragraphs>494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插入节点step1</vt:lpstr>
      <vt:lpstr>插入节点step2</vt:lpstr>
      <vt:lpstr>删除节点</vt:lpstr>
      <vt:lpstr>队列</vt:lpstr>
      <vt:lpstr>循环队列</vt:lpstr>
      <vt:lpstr>循环队列的情况判断（size=M）</vt:lpstr>
      <vt:lpstr>PowerPoint 演示文稿</vt:lpstr>
      <vt:lpstr>树前序遍历（非递归）</vt:lpstr>
      <vt:lpstr>前序遍历: 6-4-2-1-0-3-8-7-9-10</vt:lpstr>
      <vt:lpstr>前序遍历: 6-4-2-1-0-3-8-7-9-10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du</dc:creator>
  <cp:lastModifiedBy>DUYAN</cp:lastModifiedBy>
  <cp:revision>143</cp:revision>
  <dcterms:created xsi:type="dcterms:W3CDTF">2015-05-05T08:02:00Z</dcterms:created>
  <dcterms:modified xsi:type="dcterms:W3CDTF">2017-10-09T05:59:23Z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