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5" r:id="rId7"/>
    <p:sldId id="272" r:id="rId8"/>
    <p:sldId id="266" r:id="rId9"/>
    <p:sldId id="271" r:id="rId10"/>
    <p:sldId id="273" r:id="rId11"/>
    <p:sldId id="274" r:id="rId12"/>
    <p:sldId id="275" r:id="rId13"/>
    <p:sldId id="283" r:id="rId14"/>
    <p:sldId id="284" r:id="rId15"/>
    <p:sldId id="285" r:id="rId16"/>
    <p:sldId id="286" r:id="rId17"/>
    <p:sldId id="287" r:id="rId18"/>
    <p:sldId id="288" r:id="rId19"/>
    <p:sldId id="267" r:id="rId20"/>
    <p:sldId id="259" r:id="rId21"/>
    <p:sldId id="279" r:id="rId22"/>
    <p:sldId id="260" r:id="rId23"/>
    <p:sldId id="282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28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4BBA5-E70B-4968-83C5-A2FB239D3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9DF2C6-51A0-44EC-8C67-7E842DEC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4495B-E530-495E-AE1E-365DBB53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9B4-EA93-474B-B6F7-C2BE15DA93EA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EE484-F499-409D-80C8-5BEE1D6E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A74AD-1EB2-4EA2-AB69-D77F8693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6E0-6672-4296-8220-B3406908B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CAD5E-1FDD-4CDB-BDBC-5CA52478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284413-DD23-4404-B6A6-DB9E551E0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144F8-BD88-46CA-A7DB-A63ED2D6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9B4-EA93-474B-B6F7-C2BE15DA93EA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81545-CD04-4E5F-8159-FE8AC64D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48292-A71B-4460-9BFE-73CE5961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6E0-6672-4296-8220-B3406908B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68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F0CB48-5F58-4BE0-B644-E915AB83B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2F252F-8D5F-42D9-A7C1-5C75B2DCC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B10DE-0B6A-478A-B36E-333C71D9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9B4-EA93-474B-B6F7-C2BE15DA93EA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4BFE5-C72C-476B-BA40-A86428EB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152CE-FFB7-4CFB-B45A-3034EA2D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6E0-6672-4296-8220-B3406908B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9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2F66-A63E-4824-9135-6A4B362B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7E63A-3E58-4589-B22A-BFBC1EEF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3758B-4B56-4FA3-8647-B6C6FD40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9B4-EA93-474B-B6F7-C2BE15DA93EA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2A56A-A82C-4010-9C49-3C6A2D7D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8B1F8-E961-464D-A41B-8061AEED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6E0-6672-4296-8220-B3406908B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8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02097-1FAB-41BD-A098-7ABC18D3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60C6B-B7B3-4DC1-83E1-82A6BC273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2AB08-0E24-4A71-8AD2-D90CE4C4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9B4-EA93-474B-B6F7-C2BE15DA93EA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829B8-53EC-4661-BC8E-836A0B0A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08FF8-F7BA-4372-A766-8E1374AB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6E0-6672-4296-8220-B3406908B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6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16CA5-4222-4172-A540-756024CB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0198A-F7DD-4E57-8779-35380F70F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5847B5-85F7-43C2-A60B-D5F538F88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32A3C-E893-4887-8945-361EA81B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9B4-EA93-474B-B6F7-C2BE15DA93EA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E9F66-BDBC-4894-974B-B4B3DC30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CFF59-6D20-4EC9-AF1F-1EF1ED11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6E0-6672-4296-8220-B3406908B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2D27C-B1EB-4075-991F-B6479163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2CFAD6-B807-4D0A-B7AF-DB803AE5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15EC61-2247-42CE-AE2A-20848E79C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0D6F10-86BB-4F4C-BADB-77D34206A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1A146F-8125-4A3D-8B7A-F6BCEB1EB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0F1D9-B3A3-4CD1-B947-4A3B8FAC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9B4-EA93-474B-B6F7-C2BE15DA93EA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2B85AC-2E65-4E13-B258-632D5A08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4A0921-D6E7-4207-B764-26CFE58C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6E0-6672-4296-8220-B3406908B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53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816C2-D40F-4431-BA06-91CEFDF4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68B973-5374-4D74-AA72-9CE54BCA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9B4-EA93-474B-B6F7-C2BE15DA93EA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8B33FA-36B6-4EF7-B80C-7D3B865F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6F052C-DB02-43AC-BDAB-E7420AD2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6E0-6672-4296-8220-B3406908B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7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8C951A-A2A8-4C13-AEF4-038B053E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9B4-EA93-474B-B6F7-C2BE15DA93EA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3E7C0-AE99-4E76-A66A-5C0FA2D0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628F2E-8E28-4349-81EF-981AD490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6E0-6672-4296-8220-B3406908B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2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31B23-96F4-4CD7-A94B-D00D80CA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91518-1F35-48E0-BD86-8A63259B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35B17-A9AE-4137-9F7B-B57FC6B08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FB2E01-2F37-4868-91B7-4F3EDB6B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9B4-EA93-474B-B6F7-C2BE15DA93EA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5F5AB-F0F6-4DD9-B177-4C7111F9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A5962A-FDAF-47AC-AE44-32A0A095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6E0-6672-4296-8220-B3406908B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9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8CDC8-6993-42A5-BCA0-112B4DCD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38C326-F6D8-4ED6-8652-890DC643D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7DAC36-D55A-4506-923D-21925006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2AB46-2724-4FEF-871B-A35E54D3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D9B4-EA93-474B-B6F7-C2BE15DA93EA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9BC09-35E9-4FF7-8F06-418B1A68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3D316B-716A-4D74-A2D3-05114FA6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6E0-6672-4296-8220-B3406908B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5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5EA080-7FB1-4C21-9E0F-5B7AB22C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6CD39-439D-4CD6-8124-9E9F71F11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8D6FE-2C67-4592-95E5-BBA54FBB5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D9B4-EA93-474B-B6F7-C2BE15DA93EA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A8E5C-AD76-4607-819A-6E0EDEFA6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F0AEC-1A88-4691-864E-2808A2014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206E0-6672-4296-8220-B3406908B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75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6DD38-A780-4B3F-928D-11F7E2C1E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979" y="2458122"/>
            <a:ext cx="10200042" cy="965778"/>
          </a:xfrm>
        </p:spPr>
        <p:txBody>
          <a:bodyPr/>
          <a:lstStyle/>
          <a:p>
            <a:r>
              <a:rPr lang="en-US" altLang="zh-CN" kern="0" spc="100" dirty="0"/>
              <a:t>32 </a:t>
            </a:r>
            <a:r>
              <a:rPr lang="zh-CN" altLang="en-US" kern="0" spc="100" dirty="0"/>
              <a:t>位 </a:t>
            </a:r>
            <a:r>
              <a:rPr lang="en-US" altLang="zh-CN" kern="0" spc="100" dirty="0"/>
              <a:t>MIPS </a:t>
            </a:r>
            <a:r>
              <a:rPr lang="zh-CN" altLang="en-US" kern="0" spc="100" dirty="0"/>
              <a:t>多周期 </a:t>
            </a:r>
            <a:r>
              <a:rPr lang="en-US" altLang="zh-CN" kern="0" spc="100" dirty="0"/>
              <a:t>CPU </a:t>
            </a:r>
            <a:r>
              <a:rPr lang="zh-CN" altLang="en-US" kern="0" spc="100" dirty="0"/>
              <a:t>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E2FDD-E20F-4788-B8A8-73B6964F8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3130" y="3688098"/>
            <a:ext cx="5145741" cy="85162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2020 </a:t>
            </a:r>
            <a:r>
              <a:rPr lang="zh-CN" altLang="en-US" dirty="0"/>
              <a:t>级数据科学 </a:t>
            </a:r>
            <a:r>
              <a:rPr lang="en-US" altLang="zh-CN" dirty="0"/>
              <a:t>4 </a:t>
            </a:r>
            <a:r>
              <a:rPr lang="zh-CN" altLang="en-US" dirty="0"/>
              <a:t>班</a:t>
            </a:r>
            <a:endParaRPr lang="en-US" altLang="zh-CN" dirty="0"/>
          </a:p>
          <a:p>
            <a:r>
              <a:rPr lang="zh-CN" altLang="zh-CN" b="1" dirty="0"/>
              <a:t>刘文博 林骋楷 李清扬</a:t>
            </a:r>
            <a:r>
              <a:rPr lang="en-US" altLang="zh-CN" b="1" dirty="0"/>
              <a:t> </a:t>
            </a:r>
            <a:r>
              <a:rPr lang="zh-CN" altLang="zh-CN" b="1" dirty="0"/>
              <a:t>韩旭达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0355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1D8E27-2EE1-4C82-8362-EFCE758E5139}"/>
              </a:ext>
            </a:extLst>
          </p:cNvPr>
          <p:cNvSpPr txBox="1"/>
          <p:nvPr/>
        </p:nvSpPr>
        <p:spPr>
          <a:xfrm>
            <a:off x="446442" y="299401"/>
            <a:ext cx="549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模块设计 </a:t>
            </a:r>
            <a:r>
              <a:rPr lang="en-US" altLang="zh-CN" sz="2800" kern="0" spc="100" dirty="0"/>
              <a:t>– ALU</a:t>
            </a:r>
            <a:endParaRPr lang="zh-CN" altLang="en-US" sz="2800" kern="0" spc="1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760A0B-D727-BAB3-1BFB-FBC4A522C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2" y="1215961"/>
            <a:ext cx="6125260" cy="462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1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1D8E27-2EE1-4C82-8362-EFCE758E5139}"/>
              </a:ext>
            </a:extLst>
          </p:cNvPr>
          <p:cNvSpPr txBox="1"/>
          <p:nvPr/>
        </p:nvSpPr>
        <p:spPr>
          <a:xfrm>
            <a:off x="446441" y="299401"/>
            <a:ext cx="525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模块设计 </a:t>
            </a:r>
            <a:r>
              <a:rPr lang="en-US" altLang="zh-CN" sz="2800" kern="0" spc="100" dirty="0"/>
              <a:t>– </a:t>
            </a:r>
            <a:r>
              <a:rPr lang="zh-CN" altLang="en-US" sz="2800" kern="0" spc="100" dirty="0"/>
              <a:t>多路选择器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5CA478-FFDB-1F48-62B6-F3B69F4A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1" y="1242707"/>
            <a:ext cx="494416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0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1D8E27-2EE1-4C82-8362-EFCE758E5139}"/>
              </a:ext>
            </a:extLst>
          </p:cNvPr>
          <p:cNvSpPr txBox="1"/>
          <p:nvPr/>
        </p:nvSpPr>
        <p:spPr>
          <a:xfrm>
            <a:off x="446441" y="299401"/>
            <a:ext cx="3896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模块设计 </a:t>
            </a:r>
            <a:r>
              <a:rPr lang="en-US" altLang="zh-CN" sz="2800" kern="0" spc="100" dirty="0"/>
              <a:t>– </a:t>
            </a:r>
            <a:r>
              <a:rPr lang="zh-CN" altLang="en-US" sz="2800" kern="0" spc="100" dirty="0"/>
              <a:t>指令存储器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8B60E6-37C8-3BA0-D092-BAF0321C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1" y="1190126"/>
            <a:ext cx="7614462" cy="474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0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1D8E27-2EE1-4C82-8362-EFCE758E5139}"/>
              </a:ext>
            </a:extLst>
          </p:cNvPr>
          <p:cNvSpPr txBox="1"/>
          <p:nvPr/>
        </p:nvSpPr>
        <p:spPr>
          <a:xfrm>
            <a:off x="446441" y="299401"/>
            <a:ext cx="3896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模块设计 </a:t>
            </a:r>
            <a:r>
              <a:rPr lang="en-US" altLang="zh-CN" sz="2800" kern="0" spc="100" dirty="0"/>
              <a:t>– </a:t>
            </a:r>
            <a:r>
              <a:rPr lang="zh-CN" altLang="en-US" sz="2800" kern="0" spc="100" dirty="0"/>
              <a:t>数据存储器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480A8F-080A-847B-3DD2-370F8852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1" y="885429"/>
            <a:ext cx="3803511" cy="567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3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1D8E27-2EE1-4C82-8362-EFCE758E5139}"/>
              </a:ext>
            </a:extLst>
          </p:cNvPr>
          <p:cNvSpPr txBox="1"/>
          <p:nvPr/>
        </p:nvSpPr>
        <p:spPr>
          <a:xfrm>
            <a:off x="446441" y="299401"/>
            <a:ext cx="3896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模块设计 </a:t>
            </a:r>
            <a:r>
              <a:rPr lang="en-US" altLang="zh-CN" sz="2800" kern="0" spc="100" dirty="0"/>
              <a:t>– </a:t>
            </a:r>
            <a:r>
              <a:rPr lang="zh-CN" altLang="en-US" sz="2800" kern="0" spc="100" dirty="0"/>
              <a:t>寄存器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41B44D-9838-326B-C1BE-41669F98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1" y="990599"/>
            <a:ext cx="4684491" cy="523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1D8E27-2EE1-4C82-8362-EFCE758E5139}"/>
              </a:ext>
            </a:extLst>
          </p:cNvPr>
          <p:cNvSpPr txBox="1"/>
          <p:nvPr/>
        </p:nvSpPr>
        <p:spPr>
          <a:xfrm>
            <a:off x="446441" y="299401"/>
            <a:ext cx="3896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模块设计 </a:t>
            </a:r>
            <a:r>
              <a:rPr lang="en-US" altLang="zh-CN" sz="2800" kern="0" spc="100" dirty="0"/>
              <a:t>– </a:t>
            </a:r>
            <a:r>
              <a:rPr lang="zh-CN" altLang="en-US" sz="2800" kern="0" spc="100" dirty="0"/>
              <a:t>位扩展器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7C4E8C-85D6-FB0B-E426-852F833B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1" y="1396483"/>
            <a:ext cx="546811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83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1D8E27-2EE1-4C82-8362-EFCE758E5139}"/>
              </a:ext>
            </a:extLst>
          </p:cNvPr>
          <p:cNvSpPr txBox="1"/>
          <p:nvPr/>
        </p:nvSpPr>
        <p:spPr>
          <a:xfrm>
            <a:off x="446440" y="299401"/>
            <a:ext cx="425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模块设计 </a:t>
            </a:r>
            <a:r>
              <a:rPr lang="en-US" altLang="zh-CN" sz="2800" kern="0" spc="100" dirty="0"/>
              <a:t>– </a:t>
            </a:r>
            <a:r>
              <a:rPr lang="zh-CN" altLang="en-US" sz="2800" kern="0" spc="100" dirty="0"/>
              <a:t>操作数寄存器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9846A5-3F22-8A7C-B32C-0F772422387F}"/>
              </a:ext>
            </a:extLst>
          </p:cNvPr>
          <p:cNvSpPr txBox="1"/>
          <p:nvPr/>
        </p:nvSpPr>
        <p:spPr>
          <a:xfrm>
            <a:off x="446440" y="1042209"/>
            <a:ext cx="425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spc="100" dirty="0"/>
              <a:t>ADR</a:t>
            </a:r>
            <a:endParaRPr lang="zh-CN" altLang="en-US" sz="2800" kern="0" spc="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151497-AEFB-3FF1-FE57-1F928F253DE9}"/>
              </a:ext>
            </a:extLst>
          </p:cNvPr>
          <p:cNvSpPr txBox="1"/>
          <p:nvPr/>
        </p:nvSpPr>
        <p:spPr>
          <a:xfrm>
            <a:off x="6215868" y="1042209"/>
            <a:ext cx="425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spc="100" dirty="0"/>
              <a:t>BDR</a:t>
            </a:r>
            <a:endParaRPr lang="zh-CN" altLang="en-US" sz="2800" kern="0" spc="1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453B73-11FA-3CAB-F932-4D04FD37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0" y="1868088"/>
            <a:ext cx="3038899" cy="24577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86C453-B307-4AE8-5E0B-24C27702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8" y="1868088"/>
            <a:ext cx="3124636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1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1D8E27-2EE1-4C82-8362-EFCE758E5139}"/>
              </a:ext>
            </a:extLst>
          </p:cNvPr>
          <p:cNvSpPr txBox="1"/>
          <p:nvPr/>
        </p:nvSpPr>
        <p:spPr>
          <a:xfrm>
            <a:off x="446440" y="299401"/>
            <a:ext cx="425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模块设计 </a:t>
            </a:r>
            <a:r>
              <a:rPr lang="en-US" altLang="zh-CN" sz="2800" kern="0" spc="100" dirty="0"/>
              <a:t>– </a:t>
            </a:r>
            <a:r>
              <a:rPr lang="zh-CN" altLang="en-US" sz="2800" kern="0" spc="100" dirty="0"/>
              <a:t>结果寄存器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0C8BAD-C5CC-A4F7-9372-096A9C75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0" y="1972183"/>
            <a:ext cx="3467584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2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1D8E27-2EE1-4C82-8362-EFCE758E5139}"/>
              </a:ext>
            </a:extLst>
          </p:cNvPr>
          <p:cNvSpPr txBox="1"/>
          <p:nvPr/>
        </p:nvSpPr>
        <p:spPr>
          <a:xfrm>
            <a:off x="446440" y="299401"/>
            <a:ext cx="425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模块设计 </a:t>
            </a:r>
            <a:r>
              <a:rPr lang="en-US" altLang="zh-CN" sz="2800" kern="0" spc="100" dirty="0"/>
              <a:t>– </a:t>
            </a:r>
            <a:r>
              <a:rPr lang="zh-CN" altLang="en-US" sz="2800" kern="0" spc="100" dirty="0"/>
              <a:t>数据寄存器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1A9293-715E-7229-7FF4-5F0EC2071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0" y="1787769"/>
            <a:ext cx="3153215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4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1D8E27-2EE1-4C82-8362-EFCE758E5139}"/>
              </a:ext>
            </a:extLst>
          </p:cNvPr>
          <p:cNvSpPr txBox="1"/>
          <p:nvPr/>
        </p:nvSpPr>
        <p:spPr>
          <a:xfrm>
            <a:off x="446442" y="299401"/>
            <a:ext cx="2931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数据通路</a:t>
            </a:r>
          </a:p>
        </p:txBody>
      </p:sp>
      <p:pic>
        <p:nvPicPr>
          <p:cNvPr id="4" name="图片 3" descr="图示, 示意图&#10;&#10;描述已自动生成">
            <a:extLst>
              <a:ext uri="{FF2B5EF4-FFF2-40B4-BE49-F238E27FC236}">
                <a16:creationId xmlns:a16="http://schemas.microsoft.com/office/drawing/2014/main" id="{30D9B30C-1341-277A-ADD1-C0693989C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42" y="998084"/>
            <a:ext cx="6833598" cy="51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6B6305-1E0E-450F-A617-96227A4AD4C8}"/>
              </a:ext>
            </a:extLst>
          </p:cNvPr>
          <p:cNvSpPr txBox="1"/>
          <p:nvPr/>
        </p:nvSpPr>
        <p:spPr>
          <a:xfrm>
            <a:off x="4022464" y="2828836"/>
            <a:ext cx="414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+mj-ea"/>
                <a:ea typeface="+mj-ea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1910226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6B6305-1E0E-450F-A617-96227A4AD4C8}"/>
              </a:ext>
            </a:extLst>
          </p:cNvPr>
          <p:cNvSpPr txBox="1"/>
          <p:nvPr/>
        </p:nvSpPr>
        <p:spPr>
          <a:xfrm>
            <a:off x="4022464" y="2828836"/>
            <a:ext cx="414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+mj-ea"/>
                <a:ea typeface="+mj-ea"/>
              </a:rPr>
              <a:t>仿真测试</a:t>
            </a:r>
          </a:p>
        </p:txBody>
      </p:sp>
    </p:spTree>
    <p:extLst>
      <p:ext uri="{BB962C8B-B14F-4D97-AF65-F5344CB8AC3E}">
        <p14:creationId xmlns:p14="http://schemas.microsoft.com/office/powerpoint/2010/main" val="220663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A0C7D189-DBD1-8516-6629-9ED74C0FD1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6" y="0"/>
            <a:ext cx="10973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59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6B6305-1E0E-450F-A617-96227A4AD4C8}"/>
              </a:ext>
            </a:extLst>
          </p:cNvPr>
          <p:cNvSpPr txBox="1"/>
          <p:nvPr/>
        </p:nvSpPr>
        <p:spPr>
          <a:xfrm>
            <a:off x="4022464" y="2828836"/>
            <a:ext cx="414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+mj-ea"/>
                <a:ea typeface="+mj-ea"/>
              </a:rPr>
              <a:t>性能指标</a:t>
            </a:r>
          </a:p>
        </p:txBody>
      </p:sp>
    </p:spTree>
    <p:extLst>
      <p:ext uri="{BB962C8B-B14F-4D97-AF65-F5344CB8AC3E}">
        <p14:creationId xmlns:p14="http://schemas.microsoft.com/office/powerpoint/2010/main" val="2688645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1D8E27-2EE1-4C82-8362-EFCE758E5139}"/>
              </a:ext>
            </a:extLst>
          </p:cNvPr>
          <p:cNvSpPr txBox="1"/>
          <p:nvPr/>
        </p:nvSpPr>
        <p:spPr>
          <a:xfrm>
            <a:off x="446442" y="299401"/>
            <a:ext cx="4636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性能指标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FCB700-6A7C-4CF8-885D-9F22DEFF5432}"/>
              </a:ext>
            </a:extLst>
          </p:cNvPr>
          <p:cNvSpPr txBox="1"/>
          <p:nvPr/>
        </p:nvSpPr>
        <p:spPr>
          <a:xfrm>
            <a:off x="570155" y="1817659"/>
            <a:ext cx="8654528" cy="225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400" dirty="0"/>
              <a:t>支持</a:t>
            </a:r>
            <a:r>
              <a:rPr lang="en-US" altLang="zh-CN" sz="2400" dirty="0"/>
              <a:t>7</a:t>
            </a:r>
            <a:r>
              <a:rPr lang="zh-CN" altLang="zh-CN" sz="2400" dirty="0"/>
              <a:t>条指令，</a:t>
            </a:r>
            <a:r>
              <a:rPr lang="zh-CN" altLang="en-US" sz="2400" dirty="0"/>
              <a:t>多</a:t>
            </a:r>
            <a:r>
              <a:rPr lang="zh-CN" altLang="zh-CN" sz="2400" dirty="0"/>
              <a:t>周期</a:t>
            </a:r>
            <a:r>
              <a:rPr lang="en-US" altLang="zh-CN" sz="2400" dirty="0"/>
              <a:t>CPI=3.9</a:t>
            </a:r>
            <a:endParaRPr lang="zh-CN" altLang="zh-CN" sz="2400" dirty="0"/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时钟周期：</a:t>
            </a:r>
            <a:r>
              <a:rPr lang="en-US" altLang="zh-CN" sz="2400" dirty="0"/>
              <a:t>100ns</a:t>
            </a:r>
            <a:endParaRPr lang="zh-CN" altLang="zh-CN" sz="2400" dirty="0"/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等效频率：</a:t>
            </a:r>
            <a:r>
              <a:rPr lang="en-US" altLang="zh-CN" sz="2400" dirty="0"/>
              <a:t>10MHz</a:t>
            </a:r>
            <a:endParaRPr lang="zh-CN" altLang="zh-CN" sz="2400" dirty="0"/>
          </a:p>
          <a:p>
            <a:pPr lvl="0">
              <a:lnSpc>
                <a:spcPct val="150000"/>
              </a:lnSpc>
            </a:pPr>
            <a:r>
              <a:rPr lang="zh-CN" altLang="en-US" sz="2400" dirty="0"/>
              <a:t>多周期</a:t>
            </a:r>
            <a:r>
              <a:rPr lang="en-US" altLang="zh-CN" sz="2400" dirty="0"/>
              <a:t>CPU</a:t>
            </a:r>
            <a:r>
              <a:rPr lang="zh-CN" altLang="en-US" sz="2400" dirty="0"/>
              <a:t>中各部件的利用率依然偏低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47732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6B6305-1E0E-450F-A617-96227A4AD4C8}"/>
              </a:ext>
            </a:extLst>
          </p:cNvPr>
          <p:cNvSpPr txBox="1"/>
          <p:nvPr/>
        </p:nvSpPr>
        <p:spPr>
          <a:xfrm>
            <a:off x="4022464" y="2828836"/>
            <a:ext cx="414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+mj-ea"/>
                <a:ea typeface="+mj-ea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9773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046A4649-E38B-4C14-A186-2C90D862CF47}"/>
              </a:ext>
            </a:extLst>
          </p:cNvPr>
          <p:cNvSpPr/>
          <p:nvPr/>
        </p:nvSpPr>
        <p:spPr>
          <a:xfrm>
            <a:off x="570155" y="562757"/>
            <a:ext cx="3130475" cy="1511449"/>
          </a:xfrm>
          <a:prstGeom prst="roundRect">
            <a:avLst>
              <a:gd name="adj" fmla="val 7695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D3F86E-4D12-46B8-A843-845EBD7C18EC}"/>
              </a:ext>
            </a:extLst>
          </p:cNvPr>
          <p:cNvSpPr txBox="1"/>
          <p:nvPr/>
        </p:nvSpPr>
        <p:spPr>
          <a:xfrm>
            <a:off x="742277" y="702604"/>
            <a:ext cx="170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设计语言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CDC196-6171-4CFC-9F08-7200F465CC67}"/>
              </a:ext>
            </a:extLst>
          </p:cNvPr>
          <p:cNvSpPr txBox="1"/>
          <p:nvPr/>
        </p:nvSpPr>
        <p:spPr>
          <a:xfrm>
            <a:off x="742277" y="1322641"/>
            <a:ext cx="1839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Verilog HDL</a:t>
            </a:r>
            <a:endParaRPr lang="zh-CN" altLang="en-US" sz="2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4BE718-4191-4D27-AA86-EB25A2CFE5B7}"/>
              </a:ext>
            </a:extLst>
          </p:cNvPr>
          <p:cNvSpPr/>
          <p:nvPr/>
        </p:nvSpPr>
        <p:spPr>
          <a:xfrm>
            <a:off x="570155" y="2257087"/>
            <a:ext cx="3130475" cy="1511449"/>
          </a:xfrm>
          <a:prstGeom prst="roundRect">
            <a:avLst>
              <a:gd name="adj" fmla="val 7695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48946-178B-437E-A594-1191EA8DABCF}"/>
              </a:ext>
            </a:extLst>
          </p:cNvPr>
          <p:cNvSpPr txBox="1"/>
          <p:nvPr/>
        </p:nvSpPr>
        <p:spPr>
          <a:xfrm>
            <a:off x="742277" y="2396934"/>
            <a:ext cx="170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仿真环境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B03109-C779-4043-917A-B1346B878EAB}"/>
              </a:ext>
            </a:extLst>
          </p:cNvPr>
          <p:cNvSpPr txBox="1"/>
          <p:nvPr/>
        </p:nvSpPr>
        <p:spPr>
          <a:xfrm>
            <a:off x="742277" y="3016971"/>
            <a:ext cx="209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Vivado 2018.3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20F0AD2-4B6F-4300-BFB7-AECE8A693A7F}"/>
              </a:ext>
            </a:extLst>
          </p:cNvPr>
          <p:cNvSpPr/>
          <p:nvPr/>
        </p:nvSpPr>
        <p:spPr>
          <a:xfrm>
            <a:off x="570155" y="3951416"/>
            <a:ext cx="3130475" cy="2348192"/>
          </a:xfrm>
          <a:prstGeom prst="roundRect">
            <a:avLst>
              <a:gd name="adj" fmla="val 7695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3413D3-4A84-4B1B-A148-374368270F7F}"/>
              </a:ext>
            </a:extLst>
          </p:cNvPr>
          <p:cNvSpPr txBox="1"/>
          <p:nvPr/>
        </p:nvSpPr>
        <p:spPr>
          <a:xfrm>
            <a:off x="742277" y="4091264"/>
            <a:ext cx="170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设计目标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6C0302-1176-4785-BE67-FDD1EC679249}"/>
              </a:ext>
            </a:extLst>
          </p:cNvPr>
          <p:cNvSpPr txBox="1"/>
          <p:nvPr/>
        </p:nvSpPr>
        <p:spPr>
          <a:xfrm>
            <a:off x="742277" y="4711301"/>
            <a:ext cx="2791610" cy="1427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/>
              <a:t>基于哈佛结构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zh-CN" altLang="en-US" sz="2000" dirty="0"/>
              <a:t>多周期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zh-CN" altLang="en-US" sz="2000" dirty="0"/>
              <a:t>兼容 </a:t>
            </a:r>
            <a:r>
              <a:rPr lang="en-US" altLang="zh-CN" sz="2000" dirty="0"/>
              <a:t>32 </a:t>
            </a:r>
            <a:r>
              <a:rPr lang="zh-CN" altLang="en-US" sz="2000" dirty="0"/>
              <a:t>位 </a:t>
            </a:r>
            <a:r>
              <a:rPr lang="en-US" altLang="zh-CN" sz="2000" dirty="0"/>
              <a:t>MIPS </a:t>
            </a:r>
            <a:r>
              <a:rPr lang="zh-CN" altLang="en-US" sz="2000" dirty="0"/>
              <a:t>指令集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zh-CN" altLang="en-US" sz="2000" dirty="0"/>
              <a:t>前仿成功</a:t>
            </a:r>
            <a:endParaRPr lang="en-US" altLang="zh-CN" sz="20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F2C9784-1808-468A-A3B3-402D04752DBE}"/>
              </a:ext>
            </a:extLst>
          </p:cNvPr>
          <p:cNvSpPr/>
          <p:nvPr/>
        </p:nvSpPr>
        <p:spPr>
          <a:xfrm>
            <a:off x="4061010" y="562756"/>
            <a:ext cx="3279925" cy="2689411"/>
          </a:xfrm>
          <a:prstGeom prst="roundRect">
            <a:avLst>
              <a:gd name="adj" fmla="val 7695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92F541-F104-42C9-84E3-E0DA5F33284F}"/>
              </a:ext>
            </a:extLst>
          </p:cNvPr>
          <p:cNvSpPr txBox="1"/>
          <p:nvPr/>
        </p:nvSpPr>
        <p:spPr>
          <a:xfrm>
            <a:off x="4233133" y="702604"/>
            <a:ext cx="170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覆盖指令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CE3C149-4858-4BF9-B5FC-32C9E7CA5386}"/>
              </a:ext>
            </a:extLst>
          </p:cNvPr>
          <p:cNvSpPr/>
          <p:nvPr/>
        </p:nvSpPr>
        <p:spPr>
          <a:xfrm>
            <a:off x="4306647" y="1397949"/>
            <a:ext cx="1258644" cy="5232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innerShdw blurRad="254000" dist="38100" dir="2700000">
              <a:prstClr val="black">
                <a:alpha val="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 </a:t>
            </a:r>
            <a:r>
              <a:rPr lang="zh-CN" altLang="en-US" sz="2000" dirty="0">
                <a:solidFill>
                  <a:schemeClr val="tx1"/>
                </a:solidFill>
              </a:rPr>
              <a:t>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9BBE17-CD1E-424A-AFBC-0B01E6092295}"/>
              </a:ext>
            </a:extLst>
          </p:cNvPr>
          <p:cNvSpPr/>
          <p:nvPr/>
        </p:nvSpPr>
        <p:spPr>
          <a:xfrm>
            <a:off x="5810927" y="1397949"/>
            <a:ext cx="1258644" cy="5232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innerShdw blurRad="254000" dist="38100" dir="2700000">
              <a:prstClr val="black">
                <a:alpha val="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J </a:t>
            </a:r>
            <a:r>
              <a:rPr lang="zh-CN" altLang="en-US" sz="2000" dirty="0">
                <a:solidFill>
                  <a:schemeClr val="tx1"/>
                </a:solidFill>
              </a:rPr>
              <a:t>型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A7DE4BE-3FEF-4799-AFEC-AB0EC36DFEF3}"/>
              </a:ext>
            </a:extLst>
          </p:cNvPr>
          <p:cNvSpPr/>
          <p:nvPr/>
        </p:nvSpPr>
        <p:spPr>
          <a:xfrm>
            <a:off x="4306647" y="2093294"/>
            <a:ext cx="2762924" cy="8268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innerShdw blurRad="254000" dist="38100" dir="2700000">
              <a:prstClr val="black">
                <a:alpha val="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E55459F-6038-47F6-82E2-C5AD7B0C26BD}"/>
              </a:ext>
            </a:extLst>
          </p:cNvPr>
          <p:cNvGrpSpPr/>
          <p:nvPr/>
        </p:nvGrpSpPr>
        <p:grpSpPr>
          <a:xfrm>
            <a:off x="4382960" y="2183558"/>
            <a:ext cx="2610298" cy="646331"/>
            <a:chOff x="4360853" y="1970425"/>
            <a:chExt cx="2610298" cy="6463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92BEC07-2C38-414D-A824-210244C8BBD2}"/>
                </a:ext>
              </a:extLst>
            </p:cNvPr>
            <p:cNvSpPr txBox="1"/>
            <p:nvPr/>
          </p:nvSpPr>
          <p:spPr>
            <a:xfrm>
              <a:off x="4888052" y="1970425"/>
              <a:ext cx="208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计算类 取数类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存数类 条件判断类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E68D7CF-10F0-4CE2-A3F1-95A02AEC31C0}"/>
                </a:ext>
              </a:extLst>
            </p:cNvPr>
            <p:cNvSpPr txBox="1"/>
            <p:nvPr/>
          </p:nvSpPr>
          <p:spPr>
            <a:xfrm>
              <a:off x="4360853" y="2107891"/>
              <a:ext cx="57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dirty="0"/>
                <a:t>I </a:t>
              </a:r>
              <a:r>
                <a:rPr lang="zh-CN" altLang="en-US" sz="2000" dirty="0"/>
                <a:t>型</a:t>
              </a:r>
            </a:p>
          </p:txBody>
        </p: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8F355E0-FC0A-4264-BC6F-AC6FCF49492D}"/>
              </a:ext>
            </a:extLst>
          </p:cNvPr>
          <p:cNvSpPr/>
          <p:nvPr/>
        </p:nvSpPr>
        <p:spPr>
          <a:xfrm>
            <a:off x="4061010" y="3478636"/>
            <a:ext cx="3279925" cy="2820972"/>
          </a:xfrm>
          <a:prstGeom prst="roundRect">
            <a:avLst>
              <a:gd name="adj" fmla="val 7695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05CE1E-9BDD-44D2-86EF-22AEB90FD8B5}"/>
              </a:ext>
            </a:extLst>
          </p:cNvPr>
          <p:cNvSpPr txBox="1"/>
          <p:nvPr/>
        </p:nvSpPr>
        <p:spPr>
          <a:xfrm>
            <a:off x="4233132" y="3618484"/>
            <a:ext cx="170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参考资料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5E8A50-B461-4AE6-833C-8130AEA37D5D}"/>
              </a:ext>
            </a:extLst>
          </p:cNvPr>
          <p:cNvSpPr txBox="1"/>
          <p:nvPr/>
        </p:nvSpPr>
        <p:spPr>
          <a:xfrm>
            <a:off x="4233131" y="4238521"/>
            <a:ext cx="2760127" cy="158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563C1"/>
                </a:solidFill>
              </a:rPr>
              <a:t>数字逻辑与组成原理</a:t>
            </a:r>
            <a:endParaRPr lang="en-US" altLang="zh-CN" sz="2000" dirty="0">
              <a:solidFill>
                <a:srgbClr val="0563C1"/>
              </a:solidFill>
            </a:endParaRPr>
          </a:p>
          <a:p>
            <a:r>
              <a:rPr lang="zh-CN" altLang="en-US" sz="2000" dirty="0">
                <a:solidFill>
                  <a:srgbClr val="0563C1"/>
                </a:solidFill>
              </a:rPr>
              <a:t>实践教程</a:t>
            </a:r>
            <a:endParaRPr lang="en-US" altLang="zh-CN" sz="2000" dirty="0">
              <a:solidFill>
                <a:srgbClr val="0563C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清华大学出版社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[</a:t>
            </a:r>
            <a:r>
              <a:rPr lang="zh-CN" altLang="en-US" sz="2000" dirty="0"/>
              <a:t>引用日期</a:t>
            </a:r>
            <a:r>
              <a:rPr lang="en-US" altLang="zh-CN" sz="2000" dirty="0"/>
              <a:t>2022-05-20]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1313876-48F8-4CC0-A051-30D195529D42}"/>
              </a:ext>
            </a:extLst>
          </p:cNvPr>
          <p:cNvSpPr/>
          <p:nvPr/>
        </p:nvSpPr>
        <p:spPr>
          <a:xfrm>
            <a:off x="7701315" y="558392"/>
            <a:ext cx="3920530" cy="5741216"/>
          </a:xfrm>
          <a:prstGeom prst="roundRect">
            <a:avLst>
              <a:gd name="adj" fmla="val 7695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944C877-2533-402D-8C2B-EF11B4BC7F09}"/>
              </a:ext>
            </a:extLst>
          </p:cNvPr>
          <p:cNvSpPr txBox="1"/>
          <p:nvPr/>
        </p:nvSpPr>
        <p:spPr>
          <a:xfrm>
            <a:off x="7869217" y="702604"/>
            <a:ext cx="170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文件结构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2E2F496-FE83-4E7E-8052-4027E2A37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7217" y="2259842"/>
            <a:ext cx="1768727" cy="23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0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6B6305-1E0E-450F-A617-96227A4AD4C8}"/>
              </a:ext>
            </a:extLst>
          </p:cNvPr>
          <p:cNvSpPr txBox="1"/>
          <p:nvPr/>
        </p:nvSpPr>
        <p:spPr>
          <a:xfrm>
            <a:off x="4022464" y="2828836"/>
            <a:ext cx="414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+mj-ea"/>
                <a:ea typeface="+mj-ea"/>
              </a:rPr>
              <a:t>实现细节</a:t>
            </a:r>
          </a:p>
        </p:txBody>
      </p:sp>
    </p:spTree>
    <p:extLst>
      <p:ext uri="{BB962C8B-B14F-4D97-AF65-F5344CB8AC3E}">
        <p14:creationId xmlns:p14="http://schemas.microsoft.com/office/powerpoint/2010/main" val="131906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1D8E27-2EE1-4C82-8362-EFCE758E5139}"/>
              </a:ext>
            </a:extLst>
          </p:cNvPr>
          <p:cNvSpPr txBox="1"/>
          <p:nvPr/>
        </p:nvSpPr>
        <p:spPr>
          <a:xfrm>
            <a:off x="446442" y="299401"/>
            <a:ext cx="216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指令集选取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58626B8-31A7-4C34-A9E1-E072E9308100}"/>
              </a:ext>
            </a:extLst>
          </p:cNvPr>
          <p:cNvSpPr/>
          <p:nvPr/>
        </p:nvSpPr>
        <p:spPr>
          <a:xfrm>
            <a:off x="5192358" y="4807520"/>
            <a:ext cx="1780390" cy="1211160"/>
          </a:xfrm>
          <a:prstGeom prst="roundRect">
            <a:avLst>
              <a:gd name="adj" fmla="val 8689"/>
            </a:avLst>
          </a:prstGeom>
          <a:solidFill>
            <a:schemeClr val="bg1"/>
          </a:solidFill>
          <a:ln>
            <a:noFill/>
          </a:ln>
          <a:effectLst>
            <a:innerShdw blurRad="254000" dist="38100" dir="2700000">
              <a:prstClr val="black">
                <a:alpha val="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CDAD0C2-248A-477C-BA5D-7069B4DB1BDD}"/>
              </a:ext>
            </a:extLst>
          </p:cNvPr>
          <p:cNvSpPr/>
          <p:nvPr/>
        </p:nvSpPr>
        <p:spPr>
          <a:xfrm>
            <a:off x="5192358" y="1340066"/>
            <a:ext cx="1780390" cy="1903561"/>
          </a:xfrm>
          <a:prstGeom prst="roundRect">
            <a:avLst>
              <a:gd name="adj" fmla="val 6093"/>
            </a:avLst>
          </a:prstGeom>
          <a:solidFill>
            <a:schemeClr val="bg1"/>
          </a:solidFill>
          <a:ln>
            <a:noFill/>
          </a:ln>
          <a:effectLst>
            <a:innerShdw blurRad="254000" dist="38100" dir="2700000">
              <a:prstClr val="black">
                <a:alpha val="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BA9C6C-1DEE-402B-81DC-A42CF90AEB1E}"/>
              </a:ext>
            </a:extLst>
          </p:cNvPr>
          <p:cNvSpPr/>
          <p:nvPr/>
        </p:nvSpPr>
        <p:spPr>
          <a:xfrm>
            <a:off x="1362636" y="1340067"/>
            <a:ext cx="1780390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0" spc="100" dirty="0">
                <a:solidFill>
                  <a:schemeClr val="tx1"/>
                </a:solidFill>
              </a:rPr>
              <a:t>ADD</a:t>
            </a:r>
            <a:endParaRPr lang="zh-CN" altLang="en-US" sz="1600" kern="0" spc="1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FA8DAC8-7D96-49C0-ABDE-9D8B9E4ADF6F}"/>
              </a:ext>
            </a:extLst>
          </p:cNvPr>
          <p:cNvSpPr/>
          <p:nvPr/>
        </p:nvSpPr>
        <p:spPr>
          <a:xfrm>
            <a:off x="1362636" y="2033558"/>
            <a:ext cx="1780390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0" spc="100" dirty="0">
                <a:solidFill>
                  <a:schemeClr val="tx1"/>
                </a:solidFill>
              </a:rPr>
              <a:t>SUB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ED4D1C2-F115-4CB2-8775-03A4C884850F}"/>
              </a:ext>
            </a:extLst>
          </p:cNvPr>
          <p:cNvSpPr/>
          <p:nvPr/>
        </p:nvSpPr>
        <p:spPr>
          <a:xfrm>
            <a:off x="1362636" y="2727049"/>
            <a:ext cx="1780390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0" spc="100" dirty="0">
                <a:solidFill>
                  <a:schemeClr val="tx1"/>
                </a:solidFill>
              </a:rPr>
              <a:t>OR</a:t>
            </a:r>
            <a:endParaRPr lang="zh-CN" altLang="en-US" sz="1600" kern="0" spc="100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F84DD35-D4BC-40E5-90D4-D0F1B555E72B}"/>
              </a:ext>
            </a:extLst>
          </p:cNvPr>
          <p:cNvSpPr/>
          <p:nvPr/>
        </p:nvSpPr>
        <p:spPr>
          <a:xfrm>
            <a:off x="1362636" y="3420539"/>
            <a:ext cx="1780390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0" spc="100" dirty="0">
                <a:solidFill>
                  <a:schemeClr val="tx1"/>
                </a:solidFill>
              </a:rPr>
              <a:t>LW</a:t>
            </a:r>
            <a:endParaRPr lang="zh-CN" altLang="en-US" sz="1600" kern="0" spc="1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0E0527F-EB87-4C40-9B90-671D768B8B71}"/>
              </a:ext>
            </a:extLst>
          </p:cNvPr>
          <p:cNvSpPr/>
          <p:nvPr/>
        </p:nvSpPr>
        <p:spPr>
          <a:xfrm>
            <a:off x="1362636" y="4114030"/>
            <a:ext cx="1780390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0" spc="100" dirty="0">
                <a:solidFill>
                  <a:schemeClr val="tx1"/>
                </a:solidFill>
              </a:rPr>
              <a:t>SW</a:t>
            </a:r>
            <a:endParaRPr lang="zh-CN" altLang="en-US" sz="1600" kern="0" spc="100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4FB1E4C-15CC-4A5F-807A-F772821E4112}"/>
              </a:ext>
            </a:extLst>
          </p:cNvPr>
          <p:cNvSpPr/>
          <p:nvPr/>
        </p:nvSpPr>
        <p:spPr>
          <a:xfrm>
            <a:off x="1362636" y="4807521"/>
            <a:ext cx="1780390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0" spc="100" dirty="0">
                <a:solidFill>
                  <a:schemeClr val="tx1"/>
                </a:solidFill>
              </a:rPr>
              <a:t>BEQ</a:t>
            </a:r>
            <a:endParaRPr lang="zh-CN" altLang="en-US" sz="1600" kern="0" spc="100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E50449C-BA5A-4D4A-A665-30C645835387}"/>
              </a:ext>
            </a:extLst>
          </p:cNvPr>
          <p:cNvSpPr/>
          <p:nvPr/>
        </p:nvSpPr>
        <p:spPr>
          <a:xfrm>
            <a:off x="1362636" y="5501013"/>
            <a:ext cx="1780390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0" spc="100" dirty="0">
                <a:solidFill>
                  <a:schemeClr val="tx1"/>
                </a:solidFill>
              </a:rPr>
              <a:t>J</a:t>
            </a:r>
            <a:endParaRPr lang="zh-CN" altLang="en-US" sz="1600" kern="0" spc="100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D8297AF-0222-417C-A27B-9B7116F2DAEC}"/>
              </a:ext>
            </a:extLst>
          </p:cNvPr>
          <p:cNvSpPr/>
          <p:nvPr/>
        </p:nvSpPr>
        <p:spPr>
          <a:xfrm>
            <a:off x="3277497" y="1340067"/>
            <a:ext cx="1780390" cy="1904652"/>
          </a:xfrm>
          <a:prstGeom prst="roundRect">
            <a:avLst>
              <a:gd name="adj" fmla="val 7695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kern="0" spc="100" dirty="0">
                <a:solidFill>
                  <a:schemeClr val="tx1"/>
                </a:solidFill>
              </a:rPr>
              <a:t>R </a:t>
            </a:r>
            <a:r>
              <a:rPr lang="zh-CN" altLang="en-US" sz="2400" kern="0" spc="100" dirty="0">
                <a:solidFill>
                  <a:schemeClr val="tx1"/>
                </a:solidFill>
              </a:rPr>
              <a:t>型</a:t>
            </a:r>
            <a:endParaRPr lang="zh-CN" altLang="en-US" kern="0" spc="100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D764FEE-470C-4698-9E8A-74DCB4CA2AC5}"/>
              </a:ext>
            </a:extLst>
          </p:cNvPr>
          <p:cNvSpPr/>
          <p:nvPr/>
        </p:nvSpPr>
        <p:spPr>
          <a:xfrm>
            <a:off x="3277497" y="3420539"/>
            <a:ext cx="1780390" cy="1904651"/>
          </a:xfrm>
          <a:prstGeom prst="roundRect">
            <a:avLst>
              <a:gd name="adj" fmla="val 7695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kern="0" spc="100" dirty="0">
                <a:solidFill>
                  <a:schemeClr val="tx1"/>
                </a:solidFill>
              </a:rPr>
              <a:t>I </a:t>
            </a:r>
            <a:r>
              <a:rPr lang="zh-CN" altLang="en-US" sz="2400" kern="0" spc="100" dirty="0">
                <a:solidFill>
                  <a:schemeClr val="tx1"/>
                </a:solidFill>
              </a:rPr>
              <a:t>型</a:t>
            </a:r>
            <a:endParaRPr lang="zh-CN" altLang="en-US" kern="0" spc="100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1314473-5852-478F-8A30-5ACAD30B85C5}"/>
              </a:ext>
            </a:extLst>
          </p:cNvPr>
          <p:cNvSpPr/>
          <p:nvPr/>
        </p:nvSpPr>
        <p:spPr>
          <a:xfrm>
            <a:off x="3277497" y="5501013"/>
            <a:ext cx="1780390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kern="0" spc="100" dirty="0">
                <a:solidFill>
                  <a:schemeClr val="tx1"/>
                </a:solidFill>
              </a:rPr>
              <a:t>J </a:t>
            </a:r>
            <a:r>
              <a:rPr lang="zh-CN" altLang="en-US" sz="2400" kern="0" spc="100" dirty="0">
                <a:solidFill>
                  <a:schemeClr val="tx1"/>
                </a:solidFill>
              </a:rPr>
              <a:t>型</a:t>
            </a:r>
            <a:endParaRPr lang="zh-CN" altLang="en-US" kern="0" spc="100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F4B8C22-3CFF-462A-B782-E96D4FC1245C}"/>
              </a:ext>
            </a:extLst>
          </p:cNvPr>
          <p:cNvSpPr/>
          <p:nvPr/>
        </p:nvSpPr>
        <p:spPr>
          <a:xfrm>
            <a:off x="7107219" y="1340067"/>
            <a:ext cx="3722145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zh-CN" altLang="en-US" sz="2000" kern="0" spc="100" dirty="0">
                <a:solidFill>
                  <a:schemeClr val="tx1"/>
                </a:solidFill>
              </a:rPr>
              <a:t>求和</a:t>
            </a:r>
            <a:endParaRPr lang="zh-CN" altLang="en-US" sz="1600" kern="0" spc="100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382ADCF-0F74-4CA3-A83B-D3B1223593EA}"/>
              </a:ext>
            </a:extLst>
          </p:cNvPr>
          <p:cNvSpPr/>
          <p:nvPr/>
        </p:nvSpPr>
        <p:spPr>
          <a:xfrm>
            <a:off x="7107219" y="2038222"/>
            <a:ext cx="3722145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zh-CN" altLang="en-US" sz="2000" kern="0" spc="100" dirty="0">
                <a:solidFill>
                  <a:schemeClr val="tx1"/>
                </a:solidFill>
              </a:rPr>
              <a:t>求差</a:t>
            </a:r>
            <a:endParaRPr lang="zh-CN" altLang="en-US" sz="1600" kern="0" spc="100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92205BA-EF64-4CAE-ACD1-AACD56183422}"/>
              </a:ext>
            </a:extLst>
          </p:cNvPr>
          <p:cNvSpPr/>
          <p:nvPr/>
        </p:nvSpPr>
        <p:spPr>
          <a:xfrm>
            <a:off x="7107219" y="2725957"/>
            <a:ext cx="3722145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zh-CN" altLang="en-US" sz="2000" kern="0" spc="100" dirty="0">
                <a:solidFill>
                  <a:schemeClr val="tx1"/>
                </a:solidFill>
              </a:rPr>
              <a:t>按位或</a:t>
            </a:r>
            <a:endParaRPr lang="zh-CN" altLang="en-US" sz="1600" kern="0" spc="100" dirty="0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1F1178F-9706-4FA3-AA9C-54414B446F14}"/>
              </a:ext>
            </a:extLst>
          </p:cNvPr>
          <p:cNvSpPr/>
          <p:nvPr/>
        </p:nvSpPr>
        <p:spPr>
          <a:xfrm>
            <a:off x="7107219" y="3420539"/>
            <a:ext cx="3722145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zh-CN" altLang="en-US" sz="2000" kern="0" spc="100" dirty="0">
                <a:solidFill>
                  <a:schemeClr val="tx1"/>
                </a:solidFill>
              </a:rPr>
              <a:t>取数</a:t>
            </a:r>
            <a:endParaRPr lang="zh-CN" altLang="en-US" sz="1600" kern="0" spc="100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08D1434-8720-4F33-A64D-4D4E6E9EF2DE}"/>
              </a:ext>
            </a:extLst>
          </p:cNvPr>
          <p:cNvSpPr/>
          <p:nvPr/>
        </p:nvSpPr>
        <p:spPr>
          <a:xfrm>
            <a:off x="7107219" y="4114030"/>
            <a:ext cx="3722145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zh-CN" altLang="en-US" sz="2000" kern="0" spc="100" dirty="0">
                <a:solidFill>
                  <a:schemeClr val="tx1"/>
                </a:solidFill>
              </a:rPr>
              <a:t>存数</a:t>
            </a:r>
            <a:endParaRPr lang="zh-CN" altLang="en-US" sz="1600" kern="0" spc="100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1B49D23-5881-49A4-A899-75A95BCCD08B}"/>
              </a:ext>
            </a:extLst>
          </p:cNvPr>
          <p:cNvSpPr/>
          <p:nvPr/>
        </p:nvSpPr>
        <p:spPr>
          <a:xfrm>
            <a:off x="7107219" y="4807520"/>
            <a:ext cx="3722145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zh-CN" altLang="en-US" sz="2000" kern="0" spc="100" dirty="0">
                <a:solidFill>
                  <a:schemeClr val="tx1"/>
                </a:solidFill>
              </a:rPr>
              <a:t>条件判断跳转</a:t>
            </a:r>
            <a:endParaRPr lang="zh-CN" altLang="en-US" sz="1600" kern="0" spc="100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01E5F65-631F-4C33-8213-2A6DED4F699A}"/>
              </a:ext>
            </a:extLst>
          </p:cNvPr>
          <p:cNvSpPr/>
          <p:nvPr/>
        </p:nvSpPr>
        <p:spPr>
          <a:xfrm>
            <a:off x="7107219" y="5501010"/>
            <a:ext cx="3722145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zh-CN" altLang="en-US" sz="2000" kern="0" spc="100" dirty="0">
                <a:solidFill>
                  <a:schemeClr val="tx1"/>
                </a:solidFill>
              </a:rPr>
              <a:t>跳转</a:t>
            </a:r>
            <a:endParaRPr lang="zh-CN" altLang="en-US" sz="1600" kern="0" spc="100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2F3783E-0698-4DC0-BF11-34D8BF38596D}"/>
              </a:ext>
            </a:extLst>
          </p:cNvPr>
          <p:cNvSpPr/>
          <p:nvPr/>
        </p:nvSpPr>
        <p:spPr>
          <a:xfrm>
            <a:off x="5192358" y="4114030"/>
            <a:ext cx="1780390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kern="0" spc="100" dirty="0">
                <a:solidFill>
                  <a:schemeClr val="tx1"/>
                </a:solidFill>
              </a:rPr>
              <a:t>存数类</a:t>
            </a:r>
            <a:endParaRPr lang="zh-CN" altLang="en-US" sz="1600" kern="0" spc="100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AC090C7-A656-41F9-A191-AE1134F548D4}"/>
              </a:ext>
            </a:extLst>
          </p:cNvPr>
          <p:cNvSpPr/>
          <p:nvPr/>
        </p:nvSpPr>
        <p:spPr>
          <a:xfrm>
            <a:off x="5192358" y="4807521"/>
            <a:ext cx="1780390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kern="0" spc="100" dirty="0">
                <a:solidFill>
                  <a:schemeClr val="tx1"/>
                </a:solidFill>
              </a:rPr>
              <a:t>条件判断类</a:t>
            </a:r>
            <a:endParaRPr lang="zh-CN" altLang="en-US" sz="1600" kern="0" spc="1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8BFD5DF-B055-483E-A6DA-E2A69ECBF451}"/>
              </a:ext>
            </a:extLst>
          </p:cNvPr>
          <p:cNvSpPr/>
          <p:nvPr/>
        </p:nvSpPr>
        <p:spPr>
          <a:xfrm>
            <a:off x="5192358" y="3420539"/>
            <a:ext cx="1780390" cy="517670"/>
          </a:xfrm>
          <a:prstGeom prst="roundRect">
            <a:avLst>
              <a:gd name="adj" fmla="val 17900"/>
            </a:avLst>
          </a:prstGeom>
          <a:solidFill>
            <a:schemeClr val="bg1"/>
          </a:solidFill>
          <a:ln>
            <a:noFill/>
          </a:ln>
          <a:effectLst>
            <a:outerShdw blurRad="254000" dir="2700000" sx="103000" sy="103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kern="0" spc="100" dirty="0">
                <a:solidFill>
                  <a:schemeClr val="tx1"/>
                </a:solidFill>
              </a:rPr>
              <a:t>取数类</a:t>
            </a:r>
            <a:endParaRPr lang="zh-CN" altLang="en-US" sz="1600" kern="0" spc="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2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1D8E27-2EE1-4C82-8362-EFCE758E5139}"/>
              </a:ext>
            </a:extLst>
          </p:cNvPr>
          <p:cNvSpPr txBox="1"/>
          <p:nvPr/>
        </p:nvSpPr>
        <p:spPr>
          <a:xfrm>
            <a:off x="446441" y="299401"/>
            <a:ext cx="7643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模块设计 </a:t>
            </a:r>
            <a:r>
              <a:rPr lang="en-US" altLang="zh-CN" sz="2800" kern="0" spc="100" dirty="0"/>
              <a:t>– </a:t>
            </a:r>
            <a:r>
              <a:rPr lang="zh-CN" altLang="en-US" sz="2800" kern="0" spc="100" dirty="0"/>
              <a:t>控制器</a:t>
            </a:r>
            <a:r>
              <a:rPr lang="en-US" altLang="zh-CN" sz="2800" kern="0" spc="100" dirty="0"/>
              <a:t> </a:t>
            </a:r>
            <a:endParaRPr lang="zh-CN" altLang="en-US" sz="2800" kern="0" spc="1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F2C281-CEFB-A757-A55C-3A36DD94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1" y="1195075"/>
            <a:ext cx="839269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3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1D8E27-2EE1-4C82-8362-EFCE758E5139}"/>
              </a:ext>
            </a:extLst>
          </p:cNvPr>
          <p:cNvSpPr txBox="1"/>
          <p:nvPr/>
        </p:nvSpPr>
        <p:spPr>
          <a:xfrm>
            <a:off x="446442" y="299401"/>
            <a:ext cx="556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模块设计 </a:t>
            </a:r>
            <a:r>
              <a:rPr lang="en-US" altLang="zh-CN" sz="2800" kern="0" spc="100" dirty="0"/>
              <a:t>– </a:t>
            </a:r>
            <a:r>
              <a:rPr lang="zh-CN" altLang="en-US" sz="2800" kern="0" spc="100" dirty="0"/>
              <a:t>状态寄存器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238455-49E6-3E25-BDDF-81173A7B9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2" y="1814287"/>
            <a:ext cx="4439270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0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1D8E27-2EE1-4C82-8362-EFCE758E5139}"/>
              </a:ext>
            </a:extLst>
          </p:cNvPr>
          <p:cNvSpPr txBox="1"/>
          <p:nvPr/>
        </p:nvSpPr>
        <p:spPr>
          <a:xfrm>
            <a:off x="446441" y="299401"/>
            <a:ext cx="517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模块设计 </a:t>
            </a:r>
            <a:r>
              <a:rPr lang="en-US" altLang="zh-CN" sz="2800" kern="0" spc="100" dirty="0"/>
              <a:t>– </a:t>
            </a:r>
            <a:r>
              <a:rPr lang="zh-CN" altLang="en-US" sz="2800" kern="0" spc="100" dirty="0"/>
              <a:t>状态机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9BEE85-E8E6-1AE5-73E6-31C7DD8BF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1" y="1876203"/>
            <a:ext cx="4220164" cy="31817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7B204B-6840-9551-306C-AA4AD4333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716" y="380569"/>
            <a:ext cx="5963482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0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1D8E27-2EE1-4C82-8362-EFCE758E5139}"/>
              </a:ext>
            </a:extLst>
          </p:cNvPr>
          <p:cNvSpPr txBox="1"/>
          <p:nvPr/>
        </p:nvSpPr>
        <p:spPr>
          <a:xfrm>
            <a:off x="446441" y="299401"/>
            <a:ext cx="435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0" spc="100" dirty="0"/>
              <a:t>模块设计 </a:t>
            </a:r>
            <a:r>
              <a:rPr lang="en-US" altLang="zh-CN" sz="2800" kern="0" spc="100" dirty="0"/>
              <a:t>– </a:t>
            </a:r>
            <a:r>
              <a:rPr lang="zh-CN" altLang="en-US" sz="2800" kern="0" spc="100" dirty="0"/>
              <a:t>硬布线控制器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9D3D3E-991B-152B-22DE-7FD31A01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1" y="1099457"/>
            <a:ext cx="6082897" cy="48792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B7A776-E994-2C77-F436-9E849EB01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67" y="299401"/>
            <a:ext cx="3283094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9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FO 103">
      <a:majorFont>
        <a:latin typeface="Product Sans"/>
        <a:ea typeface="小米兰亭"/>
        <a:cs typeface=""/>
      </a:majorFont>
      <a:minorFont>
        <a:latin typeface="Product Sans"/>
        <a:ea typeface="小米兰亭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226</Words>
  <Application>Microsoft Office PowerPoint</Application>
  <PresentationFormat>宽屏</PresentationFormat>
  <Paragraphs>71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Product Sans</vt:lpstr>
      <vt:lpstr>小米兰亭</vt:lpstr>
      <vt:lpstr>Arial</vt:lpstr>
      <vt:lpstr>Office 主题​​</vt:lpstr>
      <vt:lpstr>32 位 MIPS 多周期 CPU 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32位MIPS单周期CPU设计</dc:title>
  <dc:creator>旭达韩</dc:creator>
  <cp:lastModifiedBy>旭达韩</cp:lastModifiedBy>
  <cp:revision>21</cp:revision>
  <dcterms:created xsi:type="dcterms:W3CDTF">2022-04-12T09:19:36Z</dcterms:created>
  <dcterms:modified xsi:type="dcterms:W3CDTF">2022-05-28T13:19:51Z</dcterms:modified>
</cp:coreProperties>
</file>