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709" r:id="rId4"/>
  </p:sldMasterIdLst>
  <p:notesMasterIdLst>
    <p:notesMasterId r:id="rId24"/>
  </p:notesMasterIdLst>
  <p:sldIdLst>
    <p:sldId id="257" r:id="rId5"/>
    <p:sldId id="411" r:id="rId6"/>
    <p:sldId id="500" r:id="rId7"/>
    <p:sldId id="534" r:id="rId8"/>
    <p:sldId id="556" r:id="rId9"/>
    <p:sldId id="557" r:id="rId10"/>
    <p:sldId id="558" r:id="rId11"/>
    <p:sldId id="559" r:id="rId12"/>
    <p:sldId id="560" r:id="rId13"/>
    <p:sldId id="533" r:id="rId14"/>
    <p:sldId id="561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292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蟲 蟲" initials="蟲" lastIdx="2" clrIdx="0">
    <p:extLst>
      <p:ext uri="{19B8F6BF-5375-455C-9EA6-DF929625EA0E}">
        <p15:presenceInfo xmlns:p15="http://schemas.microsoft.com/office/powerpoint/2012/main" userId="31d01e3795c2e3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11D"/>
    <a:srgbClr val="D60504"/>
    <a:srgbClr val="9D9B9D"/>
    <a:srgbClr val="74787F"/>
    <a:srgbClr val="767C86"/>
    <a:srgbClr val="606162"/>
    <a:srgbClr val="686B6E"/>
    <a:srgbClr val="7A7D83"/>
    <a:srgbClr val="6C6F74"/>
    <a:srgbClr val="C1C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338" autoAdjust="0"/>
  </p:normalViewPr>
  <p:slideViewPr>
    <p:cSldViewPr snapToGrid="0">
      <p:cViewPr varScale="1">
        <p:scale>
          <a:sx n="106" d="100"/>
          <a:sy n="106" d="100"/>
        </p:scale>
        <p:origin x="1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408C1-CE37-448D-A220-1B67E23C9042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9F96-D342-48FE-A299-2AC28BD4A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27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150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808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105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116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773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53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245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168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12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69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964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98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18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27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524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555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09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60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41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73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21536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C8DF7-52E5-4ABA-86DD-8FD6C136A4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D4C3E2-3CE7-EA80-DFF0-91F7D4F06C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ckup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4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72489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9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0554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3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47682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3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990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4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6165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38082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>
          <p15:clr>
            <a:srgbClr val="5ACBF0"/>
          </p15:clr>
        </p15:guide>
        <p15:guide id="29" orient="horz" pos="232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DFD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9054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85342779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9099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51024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>
          <p15:clr>
            <a:srgbClr val="5ACBF0"/>
          </p15:clr>
        </p15:guide>
        <p15:guide id="8" orient="horz" pos="3648">
          <p15:clr>
            <a:srgbClr val="5ACBF0"/>
          </p15:clr>
        </p15:guide>
        <p15:guide id="10" pos="3720">
          <p15:clr>
            <a:srgbClr val="C35EA4"/>
          </p15:clr>
        </p15:guide>
        <p15:guide id="11" pos="2993">
          <p15:clr>
            <a:srgbClr val="5ACBF0"/>
          </p15:clr>
        </p15:guide>
        <p15:guide id="12" pos="3552">
          <p15:clr>
            <a:srgbClr val="A4A3A4"/>
          </p15:clr>
        </p15:guide>
        <p15:guide id="14" orient="horz" pos="1440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973419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, Lockup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1" y="5157216"/>
            <a:ext cx="7785402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D67B8-90AB-642F-D3C2-79B0D79991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217" y="5449153"/>
            <a:ext cx="2176078" cy="5186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1B2658-BBE5-FF50-3A49-A12C7B1EA044}"/>
              </a:ext>
            </a:extLst>
          </p:cNvPr>
          <p:cNvCxnSpPr/>
          <p:nvPr userDrawn="1"/>
        </p:nvCxnSpPr>
        <p:spPr>
          <a:xfrm>
            <a:off x="3418764" y="5137316"/>
            <a:ext cx="0" cy="1160060"/>
          </a:xfrm>
          <a:prstGeom prst="line">
            <a:avLst/>
          </a:prstGeom>
          <a:ln w="63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546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586962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and drop your photo here</a:t>
            </a:r>
            <a:br>
              <a:rPr lang="en-US"/>
            </a:br>
            <a:r>
              <a:rPr lang="en-US"/>
              <a:t>or click or tap icon below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4881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27679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8277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612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>
          <p15:clr>
            <a:srgbClr val="5ACBF0"/>
          </p15:clr>
        </p15:guide>
        <p15:guide id="11" orient="horz" pos="127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11820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DFD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5256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2546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85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5511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702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>
          <p15:clr>
            <a:srgbClr val="5ACBF0"/>
          </p15:clr>
        </p15:guide>
        <p15:guide id="11" orient="horz" pos="245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Drag &amp; drop a</a:t>
            </a:r>
            <a:br>
              <a:rPr lang="en-US"/>
            </a:br>
            <a:r>
              <a:rPr lang="en-US"/>
              <a:t>screenshot here</a:t>
            </a:r>
            <a:br>
              <a:rPr lang="en-US"/>
            </a:br>
            <a:r>
              <a:rPr lang="en-US"/>
              <a:t>or click or tap icon</a:t>
            </a:r>
            <a:br>
              <a:rPr lang="en-US"/>
            </a:br>
            <a:r>
              <a:rPr lang="en-US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193904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131028"/>
            <a:ext cx="6961188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477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292099"/>
            <a:ext cx="6667500" cy="597693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04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104745"/>
            <a:ext cx="71803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680069"/>
            <a:ext cx="71803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3A967-0FBB-34B4-4FB2-6A371308B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9010" y="3177856"/>
            <a:ext cx="2727281" cy="6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31CD76-3727-5C5A-936C-21E39A69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" y="3200400"/>
            <a:ext cx="10997217" cy="1933360"/>
          </a:xfrm>
        </p:spPr>
        <p:txBody>
          <a:bodyPr anchor="b">
            <a:noAutofit/>
          </a:bodyPr>
          <a:lstStyle>
            <a:lvl1pPr>
              <a:defRPr sz="4000" spc="-2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7B108C-113D-497F-670A-DDAF72E893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380" y="5230505"/>
            <a:ext cx="10997217" cy="123171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7A3218-9FBC-D7FF-A0AC-D9847C153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" y="789515"/>
            <a:ext cx="2302302" cy="5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9608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2792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482952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61705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CE27-18A9-4B58-967D-F414D11B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2BFC-72AD-43B8-82AA-B9CAA5B85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1436688"/>
            <a:ext cx="11020425" cy="4829175"/>
          </a:xfrm>
        </p:spPr>
        <p:txBody>
          <a:bodyPr/>
          <a:lstStyle>
            <a:lvl1pPr marL="0" indent="0">
              <a:buNone/>
              <a:defRPr sz="1100"/>
            </a:lvl1pPr>
            <a:lvl2pPr marL="228600" indent="0">
              <a:buNone/>
              <a:defRPr sz="1100"/>
            </a:lvl2pPr>
            <a:lvl3pPr marL="457200" indent="0">
              <a:buNone/>
              <a:defRPr sz="1100"/>
            </a:lvl3pPr>
            <a:lvl4pPr marL="661988" indent="0">
              <a:buNone/>
              <a:defRPr sz="1100"/>
            </a:lvl4pPr>
            <a:lvl5pPr marL="855663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572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DFD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0043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9C228-A98B-B784-A41C-3C84AE53BD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1447" y="2841633"/>
            <a:ext cx="4929105" cy="11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3429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5" indent="0" algn="ctr">
              <a:buNone/>
              <a:defRPr sz="2000"/>
            </a:lvl2pPr>
            <a:lvl3pPr marL="914330" indent="0" algn="ctr">
              <a:buNone/>
              <a:defRPr sz="1800"/>
            </a:lvl3pPr>
            <a:lvl4pPr marL="1371495" indent="0" algn="ctr">
              <a:buNone/>
              <a:defRPr sz="1600"/>
            </a:lvl4pPr>
            <a:lvl5pPr marL="1828660" indent="0" algn="ctr">
              <a:buNone/>
              <a:defRPr sz="1600"/>
            </a:lvl5pPr>
            <a:lvl6pPr marL="2285825" indent="0" algn="ctr">
              <a:buNone/>
              <a:defRPr sz="1600"/>
            </a:lvl6pPr>
            <a:lvl7pPr marL="2742990" indent="0" algn="ctr">
              <a:buNone/>
              <a:defRPr sz="1600"/>
            </a:lvl7pPr>
            <a:lvl8pPr marL="3200155" indent="0" algn="ctr">
              <a:buNone/>
              <a:defRPr sz="1600"/>
            </a:lvl8pPr>
            <a:lvl9pPr marL="365732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6986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5626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3261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4657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07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3562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741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5" indent="0">
              <a:buNone/>
              <a:defRPr sz="1400"/>
            </a:lvl2pPr>
            <a:lvl3pPr marL="914330" indent="0">
              <a:buNone/>
              <a:defRPr sz="1200"/>
            </a:lvl3pPr>
            <a:lvl4pPr marL="1371495" indent="0">
              <a:buNone/>
              <a:defRPr sz="1000"/>
            </a:lvl4pPr>
            <a:lvl5pPr marL="1828660" indent="0">
              <a:buNone/>
              <a:defRPr sz="1000"/>
            </a:lvl5pPr>
            <a:lvl6pPr marL="2285825" indent="0">
              <a:buNone/>
              <a:defRPr sz="1000"/>
            </a:lvl6pPr>
            <a:lvl7pPr marL="2742990" indent="0">
              <a:buNone/>
              <a:defRPr sz="1000"/>
            </a:lvl7pPr>
            <a:lvl8pPr marL="3200155" indent="0">
              <a:buNone/>
              <a:defRPr sz="1000"/>
            </a:lvl8pPr>
            <a:lvl9pPr marL="365732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9804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0" indent="0">
              <a:buNone/>
              <a:defRPr sz="2400"/>
            </a:lvl3pPr>
            <a:lvl4pPr marL="1371495" indent="0">
              <a:buNone/>
              <a:defRPr sz="2000"/>
            </a:lvl4pPr>
            <a:lvl5pPr marL="1828660" indent="0">
              <a:buNone/>
              <a:defRPr sz="2000"/>
            </a:lvl5pPr>
            <a:lvl6pPr marL="2285825" indent="0">
              <a:buNone/>
              <a:defRPr sz="2000"/>
            </a:lvl6pPr>
            <a:lvl7pPr marL="2742990" indent="0">
              <a:buNone/>
              <a:defRPr sz="2000"/>
            </a:lvl7pPr>
            <a:lvl8pPr marL="3200155" indent="0">
              <a:buNone/>
              <a:defRPr sz="2000"/>
            </a:lvl8pPr>
            <a:lvl9pPr marL="365732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5" indent="0">
              <a:buNone/>
              <a:defRPr sz="1400"/>
            </a:lvl2pPr>
            <a:lvl3pPr marL="914330" indent="0">
              <a:buNone/>
              <a:defRPr sz="1200"/>
            </a:lvl3pPr>
            <a:lvl4pPr marL="1371495" indent="0">
              <a:buNone/>
              <a:defRPr sz="1000"/>
            </a:lvl4pPr>
            <a:lvl5pPr marL="1828660" indent="0">
              <a:buNone/>
              <a:defRPr sz="1000"/>
            </a:lvl5pPr>
            <a:lvl6pPr marL="2285825" indent="0">
              <a:buNone/>
              <a:defRPr sz="1000"/>
            </a:lvl6pPr>
            <a:lvl7pPr marL="2742990" indent="0">
              <a:buNone/>
              <a:defRPr sz="1000"/>
            </a:lvl7pPr>
            <a:lvl8pPr marL="3200155" indent="0">
              <a:buNone/>
              <a:defRPr sz="1000"/>
            </a:lvl8pPr>
            <a:lvl9pPr marL="365732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16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81318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7666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163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26276" y="2128651"/>
            <a:ext cx="8534400" cy="175260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5333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608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7537947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ctrTitle"/>
          </p:nvPr>
        </p:nvSpPr>
        <p:spPr>
          <a:xfrm>
            <a:off x="541361" y="2036763"/>
            <a:ext cx="9144000" cy="2387600"/>
          </a:xfrm>
        </p:spPr>
        <p:txBody>
          <a:bodyPr anchor="b"/>
          <a:lstStyle>
            <a:lvl1pPr algn="l">
              <a:defRPr sz="4399" i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3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01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054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0188" y="6562343"/>
            <a:ext cx="644651" cy="1524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591043" y="4059935"/>
            <a:ext cx="3935095" cy="2191385"/>
          </a:xfrm>
          <a:custGeom>
            <a:avLst/>
            <a:gdLst/>
            <a:ahLst/>
            <a:cxnLst/>
            <a:rect l="l" t="t" r="r" b="b"/>
            <a:pathLst>
              <a:path w="3935095" h="2191385">
                <a:moveTo>
                  <a:pt x="3934840" y="0"/>
                </a:moveTo>
                <a:lnTo>
                  <a:pt x="0" y="0"/>
                </a:lnTo>
                <a:lnTo>
                  <a:pt x="0" y="2191004"/>
                </a:lnTo>
                <a:lnTo>
                  <a:pt x="3934840" y="2191004"/>
                </a:lnTo>
                <a:lnTo>
                  <a:pt x="3934840" y="0"/>
                </a:lnTo>
                <a:close/>
              </a:path>
            </a:pathLst>
          </a:custGeom>
          <a:solidFill>
            <a:srgbClr val="0D3646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9979" y="3765803"/>
            <a:ext cx="618744" cy="27645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37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172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10188" y="6562343"/>
            <a:ext cx="644651" cy="152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6816" y="188213"/>
            <a:ext cx="1084008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rgbClr val="DFD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7097" y="1125219"/>
            <a:ext cx="10215245" cy="3884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22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10188" y="6562343"/>
            <a:ext cx="644651" cy="152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4852" y="1992983"/>
            <a:ext cx="4391025" cy="1744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563" y="1318894"/>
            <a:ext cx="5450840" cy="2826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532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pic>
        <p:nvPicPr>
          <p:cNvPr id="54" name="Picture 5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7773B8-9BA9-711F-EB8B-F0AE5A2A58D1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10883348" y="6393708"/>
            <a:ext cx="1154036" cy="328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E76E-B47F-2700-404B-74439FFF81C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2324455" cy="153888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rgbClr val="FF8C00"/>
                </a:solidFill>
                <a:latin typeface="Arial" panose="020B0604020202020204" pitchFamily="34" charset="0"/>
              </a:rPr>
              <a:t>[Confidential - Distribution with NDA]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0DE56-6BC9-A6C8-516B-C5C780CA9765}"/>
              </a:ext>
            </a:extLst>
          </p:cNvPr>
          <p:cNvSpPr txBox="1"/>
          <p:nvPr userDrawn="1"/>
        </p:nvSpPr>
        <p:spPr>
          <a:xfrm>
            <a:off x="453919" y="6540253"/>
            <a:ext cx="7131080" cy="236748"/>
          </a:xfrm>
          <a:prstGeom prst="rect">
            <a:avLst/>
          </a:prstGeom>
          <a:noFill/>
        </p:spPr>
        <p:txBody>
          <a:bodyPr wrap="square" lIns="0" tIns="41029" rIns="0" bIns="41029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cap="al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 Q2 2023 embedded Product Roadmap   | </a:t>
            </a:r>
            <a:r>
              <a:rPr lang="en-US" sz="1000" cap="all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Version 1.0 </a:t>
            </a:r>
            <a:r>
              <a:rPr lang="en-US" sz="1000" cap="al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29692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F4676A67-98B4-47DD-ADBD-1F10EDEAE866}" type="datetimeFigureOut">
              <a:rPr lang="zh-TW" altLang="en-US" smtClean="0"/>
              <a:pPr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CCF68912-E366-4690-A4D4-BFF52DBED2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5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ctr" defTabSz="914330" rtl="0" eaLnBrk="1" latinLnBrk="0" hangingPunct="1">
        <a:lnSpc>
          <a:spcPct val="90000"/>
        </a:lnSpc>
        <a:spcBef>
          <a:spcPct val="0"/>
        </a:spcBef>
        <a:buNone/>
        <a:defRPr kumimoji="1" lang="zh-TW" altLang="en-US" sz="4000" b="1" kern="0" baseline="0" dirty="0">
          <a:solidFill>
            <a:srgbClr val="002060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228582" indent="-228582" algn="l" defTabSz="9143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747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2912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077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242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407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2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7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2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576059"/>
            <a:chOff x="0" y="0"/>
            <a:chExt cx="12192000" cy="657605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5760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" y="856488"/>
              <a:ext cx="1999488" cy="4770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3112" y="2470531"/>
            <a:ext cx="9341982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Peripheral Component Interconnect Express</a:t>
            </a:r>
            <a:r>
              <a:rPr lang="en-US" altLang="zh-TW" sz="3200" dirty="0"/>
              <a:t>(</a:t>
            </a:r>
            <a:r>
              <a:rPr lang="en-US" altLang="zh-TW" sz="3200" dirty="0" err="1"/>
              <a:t>Pcie</a:t>
            </a:r>
            <a:r>
              <a:rPr lang="en-US" altLang="zh-TW" sz="3200" dirty="0"/>
              <a:t>)</a:t>
            </a:r>
            <a:br>
              <a:rPr lang="en-US" altLang="zh-TW" sz="3200" dirty="0"/>
            </a:br>
            <a:r>
              <a:rPr lang="en-US" altLang="zh-TW" sz="3200" dirty="0"/>
              <a:t>with Xilinx DMA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 err="1"/>
              <a:t>Bram_ctrl</a:t>
            </a:r>
            <a:endParaRPr 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D63E76-40CD-4004-0CEE-9A755E9CF25B}"/>
              </a:ext>
            </a:extLst>
          </p:cNvPr>
          <p:cNvSpPr txBox="1"/>
          <p:nvPr/>
        </p:nvSpPr>
        <p:spPr>
          <a:xfrm>
            <a:off x="588262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接收</a:t>
            </a:r>
            <a:r>
              <a:rPr lang="en-US" altLang="zh-TW" dirty="0" err="1">
                <a:solidFill>
                  <a:schemeClr val="bg1"/>
                </a:solidFill>
              </a:rPr>
              <a:t>xdma</a:t>
            </a:r>
            <a:r>
              <a:rPr lang="zh-TW" altLang="en-US" dirty="0">
                <a:solidFill>
                  <a:schemeClr val="bg1"/>
                </a:solidFill>
              </a:rPr>
              <a:t>的</a:t>
            </a:r>
            <a:r>
              <a:rPr lang="en-US" altLang="zh-TW" dirty="0" err="1">
                <a:solidFill>
                  <a:schemeClr val="bg1"/>
                </a:solidFill>
              </a:rPr>
              <a:t>axi</a:t>
            </a:r>
            <a:r>
              <a:rPr lang="en-US" altLang="zh-TW" dirty="0">
                <a:solidFill>
                  <a:schemeClr val="bg1"/>
                </a:solidFill>
              </a:rPr>
              <a:t> data</a:t>
            </a:r>
            <a:r>
              <a:rPr lang="zh-TW" altLang="en-US" dirty="0">
                <a:solidFill>
                  <a:schemeClr val="bg1"/>
                </a:solidFill>
              </a:rPr>
              <a:t>並轉給</a:t>
            </a:r>
            <a:r>
              <a:rPr lang="en-US" altLang="zh-TW" dirty="0" err="1">
                <a:solidFill>
                  <a:schemeClr val="bg1"/>
                </a:solidFill>
              </a:rPr>
              <a:t>bram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338DF3-CDE6-C853-B23D-3A994138B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718" y="1553241"/>
            <a:ext cx="6358564" cy="49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8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Bram </a:t>
            </a:r>
            <a:r>
              <a:rPr lang="en-US" sz="3200" dirty="0" err="1"/>
              <a:t>inst</a:t>
            </a:r>
            <a:endParaRPr 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D63E76-40CD-4004-0CEE-9A755E9CF25B}"/>
              </a:ext>
            </a:extLst>
          </p:cNvPr>
          <p:cNvSpPr txBox="1"/>
          <p:nvPr/>
        </p:nvSpPr>
        <p:spPr>
          <a:xfrm>
            <a:off x="588262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FPGA</a:t>
            </a:r>
            <a:r>
              <a:rPr lang="zh-TW" altLang="en-US" dirty="0">
                <a:solidFill>
                  <a:schemeClr val="bg1"/>
                </a:solidFill>
              </a:rPr>
              <a:t>的</a:t>
            </a:r>
            <a:r>
              <a:rPr lang="en-US" altLang="zh-TW" dirty="0" err="1">
                <a:solidFill>
                  <a:schemeClr val="bg1"/>
                </a:solidFill>
              </a:rPr>
              <a:t>bram</a:t>
            </a:r>
            <a:r>
              <a:rPr lang="zh-TW" altLang="en-US" dirty="0">
                <a:solidFill>
                  <a:schemeClr val="bg1"/>
                </a:solidFill>
              </a:rPr>
              <a:t>例化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F00B49-FB9C-963F-B86C-3D1F702D2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05" y="1641242"/>
            <a:ext cx="7196789" cy="48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95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Block Design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33903C-F65E-59A9-D351-355F68688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79" y="2377294"/>
            <a:ext cx="9897242" cy="21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55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Address assign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E716A3-A977-6100-196B-E2E58E4C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07" y="1910644"/>
            <a:ext cx="10166385" cy="3036712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D9A797FA-29FE-B1C4-B58E-B3EBC4A48165}"/>
              </a:ext>
            </a:extLst>
          </p:cNvPr>
          <p:cNvSpPr/>
          <p:nvPr/>
        </p:nvSpPr>
        <p:spPr>
          <a:xfrm>
            <a:off x="920416" y="3429000"/>
            <a:ext cx="342900" cy="2827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9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 err="1"/>
              <a:t>FPGA_Top</a:t>
            </a:r>
            <a:endParaRPr 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80C2F6-582C-E36D-85B5-7DEFAAF4BD57}"/>
              </a:ext>
            </a:extLst>
          </p:cNvPr>
          <p:cNvSpPr txBox="1"/>
          <p:nvPr/>
        </p:nvSpPr>
        <p:spPr>
          <a:xfrm>
            <a:off x="588262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除了</a:t>
            </a:r>
            <a:r>
              <a:rPr lang="en-US" altLang="zh-TW" dirty="0">
                <a:solidFill>
                  <a:schemeClr val="bg1"/>
                </a:solidFill>
              </a:rPr>
              <a:t>bd</a:t>
            </a:r>
            <a:r>
              <a:rPr lang="zh-TW" altLang="en-US" dirty="0">
                <a:solidFill>
                  <a:schemeClr val="bg1"/>
                </a:solidFill>
              </a:rPr>
              <a:t>以外還需添加</a:t>
            </a:r>
            <a:r>
              <a:rPr lang="en-US" altLang="zh-TW" dirty="0">
                <a:solidFill>
                  <a:schemeClr val="bg1"/>
                </a:solidFill>
              </a:rPr>
              <a:t>io &amp; clock buffer</a:t>
            </a:r>
            <a:r>
              <a:rPr lang="zh-TW" altLang="en-US" dirty="0">
                <a:solidFill>
                  <a:schemeClr val="bg1"/>
                </a:solidFill>
              </a:rPr>
              <a:t>，所以另外編寫一個頂層文件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8208E6-498D-83D8-0007-9D33D8CD9399}"/>
              </a:ext>
            </a:extLst>
          </p:cNvPr>
          <p:cNvSpPr txBox="1"/>
          <p:nvPr/>
        </p:nvSpPr>
        <p:spPr>
          <a:xfrm>
            <a:off x="678278" y="1553241"/>
            <a:ext cx="83875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module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fpga_top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wire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o_led0,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wire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i_pcie_rstn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wire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i_pcie_refclkp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i_pcie_refclkn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wire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US" sz="1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i_pcie_rxp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i_pcie_rxn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wire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US" sz="1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o_pcie_txp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o_pcie_txn</a:t>
            </a:r>
            <a:endParaRPr lang="en-US" sz="1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b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wire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pcie_rstn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wire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pcie_refclk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12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 err="1"/>
              <a:t>FPGA_Top</a:t>
            </a:r>
            <a:endParaRPr 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F1C01B-189D-E929-16BB-BC891D67A86D}"/>
              </a:ext>
            </a:extLst>
          </p:cNvPr>
          <p:cNvSpPr txBox="1"/>
          <p:nvPr/>
        </p:nvSpPr>
        <p:spPr>
          <a:xfrm>
            <a:off x="588262" y="1503403"/>
            <a:ext cx="1077427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/////////////////////////////////////////////////////////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Ref clock input buffer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/////////////////////////////////////////////////////////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IBUFDS_GTE2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refclk_ibuf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.CEB             (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1'b0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      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.I               (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i_pcie_refclkp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.IB              (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i_pcie_refclkn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.O               (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pcie_refclk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.ODIV2           (                   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//////////////////////////////////////////////////////////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Reset input buffer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//////////////////////////////////////////////////////////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IBUF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sys_reset_n_ibuf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.I               (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i_pcie_rstn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.O               (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pcie_rstn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 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FF4F5E-F3F3-AF39-B642-8A87770FD449}"/>
              </a:ext>
            </a:extLst>
          </p:cNvPr>
          <p:cNvSpPr txBox="1"/>
          <p:nvPr/>
        </p:nvSpPr>
        <p:spPr>
          <a:xfrm>
            <a:off x="588262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使用</a:t>
            </a:r>
            <a:r>
              <a:rPr lang="en-US" altLang="zh-TW" dirty="0" err="1">
                <a:solidFill>
                  <a:schemeClr val="bg1"/>
                </a:solidFill>
              </a:rPr>
              <a:t>xilinx</a:t>
            </a:r>
            <a:r>
              <a:rPr lang="zh-TW" altLang="en-US" dirty="0">
                <a:solidFill>
                  <a:schemeClr val="bg1"/>
                </a:solidFill>
              </a:rPr>
              <a:t>提供的原語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93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 err="1"/>
              <a:t>FPGA_Top</a:t>
            </a:r>
            <a:endParaRPr 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F1C01B-189D-E929-16BB-BC891D67A86D}"/>
              </a:ext>
            </a:extLst>
          </p:cNvPr>
          <p:cNvSpPr txBox="1"/>
          <p:nvPr/>
        </p:nvSpPr>
        <p:spPr>
          <a:xfrm>
            <a:off x="588262" y="1503403"/>
            <a:ext cx="1077427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///////////////////////////////////////////////////////// 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block design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/////////////////////////////////////////////////////////</a:t>
            </a:r>
          </a:p>
          <a:p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xdma_bram_wrapper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xdma_bram_wrapper_i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.pcie_mgt_0_rxn  (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i_pcie_rxn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.pcie_mgt_0_rxp  (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i_pcie_rxp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.pcie_mgt_0_txn  (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o_pcie_txn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.pcie_mgt_0_txp  (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o_pcie_txp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.sys_clk_0       (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pcie_refclk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.sys_rst_n_0     (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pcie_rstn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 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.user_lnk_up_0   ( o_led0            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FF4F5E-F3F3-AF39-B642-8A87770FD449}"/>
              </a:ext>
            </a:extLst>
          </p:cNvPr>
          <p:cNvSpPr txBox="1"/>
          <p:nvPr/>
        </p:nvSpPr>
        <p:spPr>
          <a:xfrm>
            <a:off x="588262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Block design </a:t>
            </a:r>
            <a:r>
              <a:rPr lang="en-US" altLang="zh-TW" dirty="0" err="1">
                <a:solidFill>
                  <a:schemeClr val="bg1"/>
                </a:solidFill>
              </a:rPr>
              <a:t>inst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42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 err="1"/>
              <a:t>FPGA_Top</a:t>
            </a:r>
            <a:endParaRPr 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FF4F5E-F3F3-AF39-B642-8A87770FD449}"/>
              </a:ext>
            </a:extLst>
          </p:cNvPr>
          <p:cNvSpPr txBox="1"/>
          <p:nvPr/>
        </p:nvSpPr>
        <p:spPr>
          <a:xfrm>
            <a:off x="588262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Constraints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65154A-626E-4533-CD9D-5A0ACEF39B87}"/>
              </a:ext>
            </a:extLst>
          </p:cNvPr>
          <p:cNvSpPr txBox="1"/>
          <p:nvPr/>
        </p:nvSpPr>
        <p:spPr>
          <a:xfrm>
            <a:off x="655783" y="1274674"/>
            <a:ext cx="1122696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set_property</a:t>
            </a:r>
            <a:r>
              <a:rPr lang="en-US" sz="1400" b="0" dirty="0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dict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PACKAGE_PIN AR22  IOSTANDARD LVCMOS15 } [</a:t>
            </a:r>
            <a:r>
              <a:rPr lang="en-US" sz="1400" b="0" dirty="0" err="1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 o_led0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-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dict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PACKAGE_PIN AR23  IOSTANDARD LVCMOS15 } 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o_led1 }];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set_property</a:t>
            </a:r>
            <a:r>
              <a:rPr lang="en-US" sz="1400" b="0" dirty="0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dict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PACKAGE_PIN AY35  IOSTANDARD LVCMOS18  PULLUP true } [</a:t>
            </a:r>
            <a:r>
              <a:rPr lang="en-US" sz="1400" b="0" dirty="0" err="1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i_pcie_rstn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set_property</a:t>
            </a:r>
            <a:r>
              <a:rPr lang="en-US" sz="1400" b="0" dirty="0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PACKAGE_PIN AB8  [</a:t>
            </a:r>
            <a:r>
              <a:rPr lang="en-US" sz="1400" b="0" dirty="0" err="1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i_pcie_refclkp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}];</a:t>
            </a:r>
          </a:p>
          <a:p>
            <a:r>
              <a:rPr lang="en-US" sz="1400" b="0" dirty="0" err="1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create_clock</a:t>
            </a:r>
            <a:r>
              <a:rPr lang="en-US" sz="1400" b="0" dirty="0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sys_clk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period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i_pcie_refclkp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set_property</a:t>
            </a:r>
            <a:r>
              <a:rPr lang="en-US" sz="1400" b="0" dirty="0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PACKAGE_PIN W2   [</a:t>
            </a:r>
            <a:r>
              <a:rPr lang="en-US" sz="1400" b="0" dirty="0" err="1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o_pcie_txp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PACKAGE_PIN AA2  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o_pcie_txp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[1]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PACKAGE_PIN AC2  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o_pcie_txp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[2]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PACKAGE_PIN AE2  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o_pcie_txp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[3]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PACKAGE_PIN AG2  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o_pcie_txp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[4]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PACKAGE_PIN AH4  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o_pcie_txp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[5]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PACKAGE_PIN AJ2  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o_pcie_txp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[6]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PACKAGE_PIN AK4  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o_pcie_txp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[7] }];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set_property</a:t>
            </a:r>
            <a:r>
              <a:rPr lang="en-US" sz="1400" b="0" dirty="0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PACKAGE_PIN Y4   [</a:t>
            </a:r>
            <a:r>
              <a:rPr lang="en-US" sz="1400" b="0" dirty="0" err="1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accent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i_pcie_rxp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PACKAGE_PIN AA6  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i_pcie_rxp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[1]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PACKAGE_PIN AB4  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i_pcie_rxp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[2]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PACKAGE_PIN AC6  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i_pcie_rxp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[3]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PACKAGE_PIN AD4  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i_pcie_rxp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[4]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PACKAGE_PIN AE6  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i_pcie_rxp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[5]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PACKAGE_PIN AF4  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i_pcie_rxp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[6] }];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#set_property PACKAGE_PIN AG6  [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get_ports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i_pcie_rxp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[7] }];</a:t>
            </a:r>
          </a:p>
        </p:txBody>
      </p:sp>
    </p:spTree>
    <p:extLst>
      <p:ext uri="{BB962C8B-B14F-4D97-AF65-F5344CB8AC3E}">
        <p14:creationId xmlns:p14="http://schemas.microsoft.com/office/powerpoint/2010/main" val="2453228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Host PC Driver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FF4F5E-F3F3-AF39-B642-8A87770FD449}"/>
              </a:ext>
            </a:extLst>
          </p:cNvPr>
          <p:cNvSpPr txBox="1"/>
          <p:nvPr/>
        </p:nvSpPr>
        <p:spPr>
          <a:xfrm>
            <a:off x="586800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上電燒錄後，須確保</a:t>
            </a:r>
            <a:r>
              <a:rPr lang="en-US" altLang="zh-TW" dirty="0">
                <a:solidFill>
                  <a:schemeClr val="bg1"/>
                </a:solidFill>
              </a:rPr>
              <a:t>FPGA</a:t>
            </a:r>
            <a:r>
              <a:rPr lang="zh-TW" altLang="en-US" dirty="0">
                <a:solidFill>
                  <a:schemeClr val="bg1"/>
                </a:solidFill>
              </a:rPr>
              <a:t>不斷電的情況下重啟</a:t>
            </a:r>
            <a:r>
              <a:rPr lang="en-US" altLang="zh-TW" dirty="0">
                <a:solidFill>
                  <a:schemeClr val="bg1"/>
                </a:solidFill>
              </a:rPr>
              <a:t>Ubuntu</a:t>
            </a:r>
            <a:r>
              <a:rPr lang="zh-TW" altLang="en-US" dirty="0">
                <a:solidFill>
                  <a:schemeClr val="bg1"/>
                </a:solidFill>
              </a:rPr>
              <a:t>主機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65154A-626E-4533-CD9D-5A0ACEF39B87}"/>
              </a:ext>
            </a:extLst>
          </p:cNvPr>
          <p:cNvSpPr txBox="1"/>
          <p:nvPr/>
        </p:nvSpPr>
        <p:spPr>
          <a:xfrm>
            <a:off x="586800" y="1978651"/>
            <a:ext cx="112269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lspci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                                                                           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...                                                             # </a:t>
            </a:r>
            <a:r>
              <a:rPr lang="en-US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Other</a:t>
            </a:r>
            <a:r>
              <a:rPr lang="zh-TW" alt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PCI Device        </a:t>
            </a:r>
          </a:p>
          <a:p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01:00.0 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Memory controller: Xilinx Corporation Device 7021       # Xilinx PCIe-XDMA </a:t>
            </a:r>
            <a:r>
              <a:rPr lang="en-US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Device</a:t>
            </a:r>
            <a:endParaRPr lang="zh-TW" alt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...                                                             # </a:t>
            </a:r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Other</a:t>
            </a:r>
            <a:r>
              <a:rPr lang="zh-TW" alt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PCI 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Device       </a:t>
            </a:r>
            <a:endParaRPr lang="en-US" sz="1400" b="0" dirty="0">
              <a:solidFill>
                <a:schemeClr val="bg1">
                  <a:lumMod val="50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C9CDF-0692-F82E-D86D-13408706C518}"/>
              </a:ext>
            </a:extLst>
          </p:cNvPr>
          <p:cNvSpPr txBox="1"/>
          <p:nvPr/>
        </p:nvSpPr>
        <p:spPr>
          <a:xfrm>
            <a:off x="586800" y="155324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重啟後先尋找是否有辨識到</a:t>
            </a:r>
            <a:r>
              <a:rPr lang="en-US" altLang="zh-TW" dirty="0">
                <a:solidFill>
                  <a:schemeClr val="bg1"/>
                </a:solidFill>
              </a:rPr>
              <a:t>Xilinx </a:t>
            </a:r>
            <a:r>
              <a:rPr lang="en-US" altLang="zh-TW" dirty="0" err="1">
                <a:solidFill>
                  <a:schemeClr val="bg1"/>
                </a:solidFill>
              </a:rPr>
              <a:t>PCie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Device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EB388E-FDAB-9DE8-CBA6-2F6CA20CC394}"/>
              </a:ext>
            </a:extLst>
          </p:cNvPr>
          <p:cNvSpPr txBox="1"/>
          <p:nvPr/>
        </p:nvSpPr>
        <p:spPr>
          <a:xfrm>
            <a:off x="586800" y="3331512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https://github.com/Xilinx/dma_ip_drivers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7A32B0-A80C-AC25-308F-7BCA331B7A28}"/>
              </a:ext>
            </a:extLst>
          </p:cNvPr>
          <p:cNvSpPr txBox="1"/>
          <p:nvPr/>
        </p:nvSpPr>
        <p:spPr>
          <a:xfrm>
            <a:off x="586800" y="2918286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下載</a:t>
            </a:r>
            <a:r>
              <a:rPr lang="en-US" altLang="zh-TW" dirty="0">
                <a:solidFill>
                  <a:schemeClr val="bg1"/>
                </a:solidFill>
              </a:rPr>
              <a:t>Xilinx</a:t>
            </a:r>
            <a:r>
              <a:rPr lang="zh-TW" altLang="en-US" dirty="0">
                <a:solidFill>
                  <a:schemeClr val="bg1"/>
                </a:solidFill>
              </a:rPr>
              <a:t>提供的</a:t>
            </a:r>
            <a:r>
              <a:rPr lang="en-US" altLang="zh-TW" dirty="0" err="1">
                <a:solidFill>
                  <a:schemeClr val="bg1"/>
                </a:solidFill>
              </a:rPr>
              <a:t>dma</a:t>
            </a:r>
            <a:r>
              <a:rPr lang="en-US" altLang="zh-TW" dirty="0">
                <a:solidFill>
                  <a:schemeClr val="bg1"/>
                </a:solidFill>
              </a:rPr>
              <a:t> driver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4955F6-508E-41F3-001C-5DF923A0B1CE}"/>
              </a:ext>
            </a:extLst>
          </p:cNvPr>
          <p:cNvSpPr txBox="1"/>
          <p:nvPr/>
        </p:nvSpPr>
        <p:spPr>
          <a:xfrm>
            <a:off x="586800" y="4041231"/>
            <a:ext cx="1122696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cd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xdma</a:t>
            </a:r>
            <a:endParaRPr lang="en-US" altLang="zh-TW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sudo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make</a:t>
            </a:r>
            <a:r>
              <a:rPr lang="zh-TW" alt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install</a:t>
            </a:r>
          </a:p>
          <a:p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cd tools</a:t>
            </a:r>
          </a:p>
          <a:p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sudo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mak</a:t>
            </a:r>
            <a:endParaRPr lang="en-US" altLang="zh-TW" sz="1400" dirty="0">
              <a:solidFill>
                <a:schemeClr val="bg1">
                  <a:lumMod val="50000"/>
                </a:schemeClr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chemeClr val="bg1">
                  <a:lumMod val="50000"/>
                </a:schemeClr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24D84E-134F-F893-1072-A91883B62910}"/>
              </a:ext>
            </a:extLst>
          </p:cNvPr>
          <p:cNvSpPr txBox="1"/>
          <p:nvPr/>
        </p:nvSpPr>
        <p:spPr>
          <a:xfrm>
            <a:off x="586800" y="3628005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cd</a:t>
            </a:r>
            <a:r>
              <a:rPr lang="zh-TW" altLang="en-US" dirty="0">
                <a:solidFill>
                  <a:schemeClr val="bg1"/>
                </a:solidFill>
              </a:rPr>
              <a:t>至以下目錄中，並編譯</a:t>
            </a:r>
            <a:r>
              <a:rPr lang="en-US" altLang="zh-TW" dirty="0" err="1">
                <a:solidFill>
                  <a:schemeClr val="bg1"/>
                </a:solidFill>
              </a:rPr>
              <a:t>xdma</a:t>
            </a:r>
            <a:r>
              <a:rPr lang="en-US" altLang="zh-TW" dirty="0">
                <a:solidFill>
                  <a:schemeClr val="bg1"/>
                </a:solidFill>
              </a:rPr>
              <a:t> driver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D322F47-1DD1-7E27-A8A6-A85127E49F17}"/>
              </a:ext>
            </a:extLst>
          </p:cNvPr>
          <p:cNvSpPr txBox="1"/>
          <p:nvPr/>
        </p:nvSpPr>
        <p:spPr>
          <a:xfrm>
            <a:off x="586799" y="4983563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 Kernal Driver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0B3844C-09A2-89F3-B5D7-32A68B12F377}"/>
              </a:ext>
            </a:extLst>
          </p:cNvPr>
          <p:cNvSpPr txBox="1"/>
          <p:nvPr/>
        </p:nvSpPr>
        <p:spPr>
          <a:xfrm>
            <a:off x="586800" y="5338423"/>
            <a:ext cx="112269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sudo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modprobe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xdma</a:t>
            </a:r>
            <a:endParaRPr lang="en-US" altLang="zh-TW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97D5B75-BC67-4F2E-C2F5-7FD0B8C9BD31}"/>
              </a:ext>
            </a:extLst>
          </p:cNvPr>
          <p:cNvSpPr txBox="1"/>
          <p:nvPr/>
        </p:nvSpPr>
        <p:spPr>
          <a:xfrm>
            <a:off x="586800" y="5637237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使用</a:t>
            </a:r>
            <a:r>
              <a:rPr lang="en-US" altLang="zh-TW" dirty="0" err="1">
                <a:solidFill>
                  <a:schemeClr val="bg1"/>
                </a:solidFill>
              </a:rPr>
              <a:t>xilinx</a:t>
            </a:r>
            <a:r>
              <a:rPr lang="zh-TW" altLang="en-US" dirty="0">
                <a:solidFill>
                  <a:schemeClr val="bg1"/>
                </a:solidFill>
              </a:rPr>
              <a:t>提供的測試</a:t>
            </a:r>
            <a:r>
              <a:rPr lang="en-US" altLang="zh-TW" dirty="0">
                <a:solidFill>
                  <a:schemeClr val="bg1"/>
                </a:solidFill>
              </a:rPr>
              <a:t>app</a:t>
            </a:r>
            <a:r>
              <a:rPr lang="zh-TW" altLang="en-US" dirty="0">
                <a:solidFill>
                  <a:schemeClr val="bg1"/>
                </a:solidFill>
              </a:rPr>
              <a:t>來讀寫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9E25408-0D03-057F-9192-D78307335C84}"/>
              </a:ext>
            </a:extLst>
          </p:cNvPr>
          <p:cNvSpPr txBox="1"/>
          <p:nvPr/>
        </p:nvSpPr>
        <p:spPr>
          <a:xfrm>
            <a:off x="586800" y="6027372"/>
            <a:ext cx="112269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./load_driver.sh                                                                                  </a:t>
            </a:r>
          </a:p>
          <a:p>
            <a:r>
              <a:rPr lang="en-US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 ./run_test.sh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46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87" y="29082"/>
            <a:ext cx="2265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40665" algn="l"/>
              </a:tabLst>
              <a:defRPr/>
            </a:pPr>
            <a:r>
              <a:rPr kumimoji="0" sz="600" b="0" i="0" u="none" strike="noStrike" kern="1200" cap="none" spc="0" normalizeH="0" baseline="0" noProof="0" dirty="0">
                <a:ln>
                  <a:noFill/>
                </a:ln>
                <a:solidFill>
                  <a:srgbClr val="878692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◢	</a:t>
            </a:r>
            <a:r>
              <a:rPr kumimoji="0" sz="1000" b="0" i="0" u="none" strike="noStrike" kern="1200" cap="none" spc="-15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[Confidential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-</a:t>
            </a:r>
            <a:r>
              <a:rPr kumimoji="0" sz="1000" b="0" i="0" u="none" strike="noStrike" kern="1200" cap="none" spc="5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000" b="0" i="0" u="none" strike="noStrike" kern="1200" cap="none" spc="-20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Distribution</a:t>
            </a:r>
            <a:r>
              <a:rPr kumimoji="0" sz="1000" b="0" i="0" u="none" strike="noStrike" kern="1200" cap="none" spc="35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with</a:t>
            </a:r>
            <a:r>
              <a:rPr kumimoji="0" sz="1000" b="0" i="0" u="none" strike="noStrike" kern="1200" cap="none" spc="35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000" b="0" i="0" u="none" strike="noStrike" kern="1200" cap="none" spc="-25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NDA]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6224" y="2766060"/>
              <a:ext cx="5559552" cy="1325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Block Diagram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4BBC83-78D9-438E-AB55-58608490C2BC}"/>
              </a:ext>
            </a:extLst>
          </p:cNvPr>
          <p:cNvSpPr/>
          <p:nvPr/>
        </p:nvSpPr>
        <p:spPr>
          <a:xfrm>
            <a:off x="1483164" y="1985853"/>
            <a:ext cx="1620887" cy="3619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  <a:p>
            <a:pPr algn="ctr"/>
            <a:r>
              <a:rPr lang="en-US" dirty="0"/>
              <a:t>PC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19FA4D6-912A-9DE5-571D-9DD45AA48057}"/>
              </a:ext>
            </a:extLst>
          </p:cNvPr>
          <p:cNvSpPr/>
          <p:nvPr/>
        </p:nvSpPr>
        <p:spPr>
          <a:xfrm>
            <a:off x="4876705" y="1985853"/>
            <a:ext cx="6340539" cy="36197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5CA1F3B-A290-A741-E07B-579267F274F8}"/>
              </a:ext>
            </a:extLst>
          </p:cNvPr>
          <p:cNvSpPr txBox="1"/>
          <p:nvPr/>
        </p:nvSpPr>
        <p:spPr>
          <a:xfrm>
            <a:off x="4979406" y="2054109"/>
            <a:ext cx="76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890617-ADA4-8FED-C451-0219632AB26D}"/>
              </a:ext>
            </a:extLst>
          </p:cNvPr>
          <p:cNvSpPr/>
          <p:nvPr/>
        </p:nvSpPr>
        <p:spPr>
          <a:xfrm>
            <a:off x="5364177" y="2772703"/>
            <a:ext cx="1235799" cy="2046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XDMA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4F5985-7704-DD64-7E15-6A48890DA895}"/>
              </a:ext>
            </a:extLst>
          </p:cNvPr>
          <p:cNvSpPr/>
          <p:nvPr/>
        </p:nvSpPr>
        <p:spPr>
          <a:xfrm>
            <a:off x="7528143" y="3470223"/>
            <a:ext cx="1436485" cy="65629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BRAM_CTR</a:t>
            </a:r>
            <a:r>
              <a:rPr lang="en-US" altLang="zh-TW" dirty="0"/>
              <a:t>0</a:t>
            </a:r>
            <a:endParaRPr 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A2E9A07-CAE1-786D-7FF2-2403471AD59A}"/>
              </a:ext>
            </a:extLst>
          </p:cNvPr>
          <p:cNvSpPr/>
          <p:nvPr/>
        </p:nvSpPr>
        <p:spPr>
          <a:xfrm>
            <a:off x="9827629" y="2772702"/>
            <a:ext cx="1235799" cy="20460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BRAM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7CC4637-0D40-80AD-0BEB-7DE743911E0A}"/>
              </a:ext>
            </a:extLst>
          </p:cNvPr>
          <p:cNvCxnSpPr/>
          <p:nvPr/>
        </p:nvCxnSpPr>
        <p:spPr>
          <a:xfrm>
            <a:off x="3104051" y="3670425"/>
            <a:ext cx="1772654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7A01CFA-DA00-3169-2C8C-618B891078C1}"/>
              </a:ext>
            </a:extLst>
          </p:cNvPr>
          <p:cNvSpPr txBox="1"/>
          <p:nvPr/>
        </p:nvSpPr>
        <p:spPr>
          <a:xfrm>
            <a:off x="6797667" y="3429000"/>
            <a:ext cx="76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A58A58B-E535-E371-DFF4-90BC9C81C496}"/>
              </a:ext>
            </a:extLst>
          </p:cNvPr>
          <p:cNvCxnSpPr>
            <a:cxnSpLocks/>
          </p:cNvCxnSpPr>
          <p:nvPr/>
        </p:nvCxnSpPr>
        <p:spPr>
          <a:xfrm>
            <a:off x="6464174" y="3795743"/>
            <a:ext cx="10639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49D05618-6776-E361-3433-090B1C9F3557}"/>
              </a:ext>
            </a:extLst>
          </p:cNvPr>
          <p:cNvCxnSpPr>
            <a:cxnSpLocks/>
          </p:cNvCxnSpPr>
          <p:nvPr/>
        </p:nvCxnSpPr>
        <p:spPr>
          <a:xfrm>
            <a:off x="8964628" y="3786483"/>
            <a:ext cx="8630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8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XDMA IP CORE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4882B3-9CD1-942C-65A5-CDDF6ABF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50" y="1166326"/>
            <a:ext cx="5966100" cy="537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4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XDMA IP Setting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D63E76-40CD-4004-0CEE-9A755E9CF25B}"/>
              </a:ext>
            </a:extLst>
          </p:cNvPr>
          <p:cNvSpPr txBox="1"/>
          <p:nvPr/>
        </p:nvSpPr>
        <p:spPr>
          <a:xfrm>
            <a:off x="588262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 </a:t>
            </a:r>
            <a:r>
              <a:rPr lang="en-US" altLang="zh-TW" dirty="0">
                <a:solidFill>
                  <a:schemeClr val="bg1"/>
                </a:solidFill>
              </a:rPr>
              <a:t>Port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51C02D6-22B9-50D8-1775-CEB0F7E1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877" y="1868832"/>
            <a:ext cx="4552706" cy="363561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7B0161-9FA7-B2F0-0521-5676742D7F2E}"/>
              </a:ext>
            </a:extLst>
          </p:cNvPr>
          <p:cNvSpPr txBox="1"/>
          <p:nvPr/>
        </p:nvSpPr>
        <p:spPr>
          <a:xfrm>
            <a:off x="2171700" y="3871382"/>
            <a:ext cx="15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中斷請求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A6CB8FE-34A2-170B-20FD-61F9462B14CB}"/>
              </a:ext>
            </a:extLst>
          </p:cNvPr>
          <p:cNvSpPr txBox="1"/>
          <p:nvPr/>
        </p:nvSpPr>
        <p:spPr>
          <a:xfrm>
            <a:off x="7842583" y="4378713"/>
            <a:ext cx="15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中斷響應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3477E0-4EF5-2087-8504-75804E657E40}"/>
              </a:ext>
            </a:extLst>
          </p:cNvPr>
          <p:cNvSpPr txBox="1"/>
          <p:nvPr/>
        </p:nvSpPr>
        <p:spPr>
          <a:xfrm>
            <a:off x="7842583" y="2387060"/>
            <a:ext cx="310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與</a:t>
            </a:r>
            <a:r>
              <a:rPr lang="en-US" altLang="zh-TW" dirty="0">
                <a:solidFill>
                  <a:schemeClr val="bg1"/>
                </a:solidFill>
              </a:rPr>
              <a:t>FPGA</a:t>
            </a:r>
            <a:r>
              <a:rPr lang="zh-TW" altLang="en-US" dirty="0">
                <a:solidFill>
                  <a:schemeClr val="bg1"/>
                </a:solidFill>
              </a:rPr>
              <a:t>的</a:t>
            </a:r>
            <a:r>
              <a:rPr lang="en-US" altLang="zh-TW" dirty="0">
                <a:solidFill>
                  <a:schemeClr val="bg1"/>
                </a:solidFill>
              </a:rPr>
              <a:t>User Logic</a:t>
            </a:r>
            <a:r>
              <a:rPr lang="zh-TW" altLang="en-US" dirty="0">
                <a:solidFill>
                  <a:schemeClr val="bg1"/>
                </a:solidFill>
              </a:rPr>
              <a:t>走</a:t>
            </a:r>
            <a:r>
              <a:rPr lang="en-US" altLang="zh-TW" dirty="0" err="1">
                <a:solidFill>
                  <a:schemeClr val="bg1"/>
                </a:solidFill>
              </a:rPr>
              <a:t>axi</a:t>
            </a:r>
            <a:r>
              <a:rPr lang="zh-TW" altLang="en-US" dirty="0">
                <a:solidFill>
                  <a:schemeClr val="bg1"/>
                </a:solidFill>
              </a:rPr>
              <a:t>通信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C05CCF-685F-73F2-4629-C96B2172A1BD}"/>
              </a:ext>
            </a:extLst>
          </p:cNvPr>
          <p:cNvSpPr txBox="1"/>
          <p:nvPr/>
        </p:nvSpPr>
        <p:spPr>
          <a:xfrm>
            <a:off x="7842583" y="3059668"/>
            <a:ext cx="310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PCIE</a:t>
            </a:r>
            <a:r>
              <a:rPr lang="zh-TW" altLang="en-US" dirty="0">
                <a:solidFill>
                  <a:schemeClr val="bg1"/>
                </a:solidFill>
              </a:rPr>
              <a:t>總線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C5B2B2-0923-9AE3-4BC8-C539AA93E302}"/>
              </a:ext>
            </a:extLst>
          </p:cNvPr>
          <p:cNvSpPr txBox="1"/>
          <p:nvPr/>
        </p:nvSpPr>
        <p:spPr>
          <a:xfrm>
            <a:off x="7842583" y="3425097"/>
            <a:ext cx="310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通信完成信號線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2048DD-868A-04D2-693F-2337D8671939}"/>
              </a:ext>
            </a:extLst>
          </p:cNvPr>
          <p:cNvSpPr txBox="1"/>
          <p:nvPr/>
        </p:nvSpPr>
        <p:spPr>
          <a:xfrm>
            <a:off x="7842583" y="3871382"/>
            <a:ext cx="310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驅動</a:t>
            </a:r>
            <a:r>
              <a:rPr lang="en-US" altLang="zh-TW" dirty="0">
                <a:solidFill>
                  <a:schemeClr val="bg1"/>
                </a:solidFill>
              </a:rPr>
              <a:t>AXI</a:t>
            </a:r>
            <a:r>
              <a:rPr lang="zh-TW" altLang="en-US" dirty="0">
                <a:solidFill>
                  <a:schemeClr val="bg1"/>
                </a:solidFill>
              </a:rPr>
              <a:t>傳輸的</a:t>
            </a:r>
            <a:r>
              <a:rPr lang="en-US" altLang="zh-TW" dirty="0" err="1">
                <a:solidFill>
                  <a:schemeClr val="bg1"/>
                </a:solidFill>
              </a:rPr>
              <a:t>CLK&amp;Reset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1AA541-1C9D-E0C5-F83F-DE74F5F47E81}"/>
              </a:ext>
            </a:extLst>
          </p:cNvPr>
          <p:cNvSpPr txBox="1"/>
          <p:nvPr/>
        </p:nvSpPr>
        <p:spPr>
          <a:xfrm>
            <a:off x="618623" y="3412284"/>
            <a:ext cx="310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驅動</a:t>
            </a:r>
            <a:r>
              <a:rPr lang="en-US" altLang="zh-TW" dirty="0" err="1">
                <a:solidFill>
                  <a:schemeClr val="bg1"/>
                </a:solidFill>
              </a:rPr>
              <a:t>PCie</a:t>
            </a:r>
            <a:r>
              <a:rPr lang="zh-TW" altLang="en-US" dirty="0">
                <a:solidFill>
                  <a:schemeClr val="bg1"/>
                </a:solidFill>
              </a:rPr>
              <a:t>通信的</a:t>
            </a:r>
            <a:r>
              <a:rPr lang="en-US" altLang="zh-TW" dirty="0" err="1">
                <a:solidFill>
                  <a:schemeClr val="bg1"/>
                </a:solidFill>
              </a:rPr>
              <a:t>clk&amp;Reset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41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XDMA IP Setting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5E8132-4B3F-AC47-95B5-B05BACFC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679" y="1255483"/>
            <a:ext cx="7265247" cy="542471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750C64A-D704-BC6F-57D9-CDF4AAE05D3F}"/>
              </a:ext>
            </a:extLst>
          </p:cNvPr>
          <p:cNvSpPr txBox="1"/>
          <p:nvPr/>
        </p:nvSpPr>
        <p:spPr>
          <a:xfrm>
            <a:off x="4429715" y="3826683"/>
            <a:ext cx="71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</a:rPr>
              <a:t>傳輸速度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F6EBD4-943B-2A1B-E414-0566B401BBB1}"/>
              </a:ext>
            </a:extLst>
          </p:cNvPr>
          <p:cNvSpPr txBox="1"/>
          <p:nvPr/>
        </p:nvSpPr>
        <p:spPr>
          <a:xfrm>
            <a:off x="4429715" y="4273856"/>
            <a:ext cx="71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</a:rPr>
              <a:t>系統時鐘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9081A7-7728-B8A5-D561-AF3D497359C5}"/>
              </a:ext>
            </a:extLst>
          </p:cNvPr>
          <p:cNvSpPr txBox="1"/>
          <p:nvPr/>
        </p:nvSpPr>
        <p:spPr>
          <a:xfrm>
            <a:off x="4429715" y="3586117"/>
            <a:ext cx="71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Pcie</a:t>
            </a:r>
            <a:r>
              <a:rPr lang="en-US" sz="1000" dirty="0">
                <a:solidFill>
                  <a:srgbClr val="FF0000"/>
                </a:solidFill>
              </a:rPr>
              <a:t> bus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B26650-B375-F80B-34B5-2669891211D4}"/>
              </a:ext>
            </a:extLst>
          </p:cNvPr>
          <p:cNvSpPr txBox="1"/>
          <p:nvPr/>
        </p:nvSpPr>
        <p:spPr>
          <a:xfrm>
            <a:off x="9015752" y="3794089"/>
            <a:ext cx="71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AXI bus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879A83-25C0-BB90-56FA-FE919E9E23F4}"/>
              </a:ext>
            </a:extLst>
          </p:cNvPr>
          <p:cNvSpPr txBox="1"/>
          <p:nvPr/>
        </p:nvSpPr>
        <p:spPr>
          <a:xfrm>
            <a:off x="9015751" y="4202964"/>
            <a:ext cx="71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AXI </a:t>
            </a:r>
            <a:r>
              <a:rPr lang="en-US" sz="1000" dirty="0" err="1">
                <a:solidFill>
                  <a:srgbClr val="FF0000"/>
                </a:solidFill>
              </a:rPr>
              <a:t>clk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2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XDMA IP Setting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423FCB-0465-9A8C-BE36-42C1440F91E0}"/>
              </a:ext>
            </a:extLst>
          </p:cNvPr>
          <p:cNvSpPr txBox="1"/>
          <p:nvPr/>
        </p:nvSpPr>
        <p:spPr>
          <a:xfrm>
            <a:off x="588262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Pcie</a:t>
            </a:r>
            <a:r>
              <a:rPr lang="en-US" dirty="0">
                <a:solidFill>
                  <a:schemeClr val="bg1"/>
                </a:solidFill>
              </a:rPr>
              <a:t> ID</a:t>
            </a:r>
            <a:r>
              <a:rPr lang="zh-TW" altLang="en-US" dirty="0">
                <a:solidFill>
                  <a:schemeClr val="bg1"/>
                </a:solidFill>
              </a:rPr>
              <a:t>辨識 依據</a:t>
            </a:r>
            <a:r>
              <a:rPr lang="en-US" altLang="zh-TW" dirty="0">
                <a:solidFill>
                  <a:schemeClr val="bg1"/>
                </a:solidFill>
              </a:rPr>
              <a:t>Device</a:t>
            </a:r>
            <a:r>
              <a:rPr lang="zh-TW" altLang="en-US" dirty="0">
                <a:solidFill>
                  <a:schemeClr val="bg1"/>
                </a:solidFill>
              </a:rPr>
              <a:t>修改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F388494-A04B-BB1E-DC87-CD3CF40C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63" y="1553241"/>
            <a:ext cx="6089673" cy="479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33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XDMA IP Setting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423FCB-0465-9A8C-BE36-42C1440F91E0}"/>
              </a:ext>
            </a:extLst>
          </p:cNvPr>
          <p:cNvSpPr txBox="1"/>
          <p:nvPr/>
        </p:nvSpPr>
        <p:spPr>
          <a:xfrm>
            <a:off x="588262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PCIE Address</a:t>
            </a:r>
            <a:r>
              <a:rPr lang="zh-TW" altLang="en-US" dirty="0">
                <a:solidFill>
                  <a:schemeClr val="bg1"/>
                </a:solidFill>
              </a:rPr>
              <a:t>分配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FFFC2F-9899-AC4F-6A3F-0C96C0A7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81" y="1503403"/>
            <a:ext cx="6583637" cy="51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XDMA IP Setting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423FCB-0465-9A8C-BE36-42C1440F91E0}"/>
              </a:ext>
            </a:extLst>
          </p:cNvPr>
          <p:cNvSpPr txBox="1"/>
          <p:nvPr/>
        </p:nvSpPr>
        <p:spPr>
          <a:xfrm>
            <a:off x="588262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PCIE </a:t>
            </a:r>
            <a:r>
              <a:rPr lang="zh-TW" altLang="en-US" dirty="0">
                <a:solidFill>
                  <a:schemeClr val="bg1"/>
                </a:solidFill>
              </a:rPr>
              <a:t>中斷設置 最高</a:t>
            </a:r>
            <a:r>
              <a:rPr lang="en-US" altLang="zh-TW" dirty="0">
                <a:solidFill>
                  <a:schemeClr val="bg1"/>
                </a:solidFill>
              </a:rPr>
              <a:t>16bit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5EE2F1-A91F-50E3-BE5E-CC520FD7E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06" y="1503403"/>
            <a:ext cx="6513953" cy="51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58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XDMA IP Setting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423FCB-0465-9A8C-BE36-42C1440F91E0}"/>
              </a:ext>
            </a:extLst>
          </p:cNvPr>
          <p:cNvSpPr txBox="1"/>
          <p:nvPr/>
        </p:nvSpPr>
        <p:spPr>
          <a:xfrm>
            <a:off x="588262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DMA</a:t>
            </a:r>
            <a:r>
              <a:rPr lang="zh-TW" altLang="en-US" dirty="0">
                <a:solidFill>
                  <a:schemeClr val="bg1"/>
                </a:solidFill>
              </a:rPr>
              <a:t>設置 主要修改通道數量 以</a:t>
            </a:r>
            <a:r>
              <a:rPr lang="en-US" altLang="zh-TW" dirty="0">
                <a:solidFill>
                  <a:schemeClr val="bg1"/>
                </a:solidFill>
              </a:rPr>
              <a:t>GEN3</a:t>
            </a:r>
            <a:r>
              <a:rPr lang="zh-TW" altLang="en-US" dirty="0">
                <a:solidFill>
                  <a:schemeClr val="bg1"/>
                </a:solidFill>
              </a:rPr>
              <a:t>來說最高兩讀兩寫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59A94F-A1B2-4F8B-D931-412EBC028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311" y="2024732"/>
            <a:ext cx="6369377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58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MD Corporate Template_Dark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94DDD171-3649-784B-8DFF-0523AEB0E1C6}" vid="{59C6D40F-03E9-B54A-84C3-8AA203559103}"/>
    </a:ext>
  </a:extLst>
</a:theme>
</file>

<file path=ppt/theme/theme4.xml><?xml version="1.0" encoding="utf-8"?>
<a:theme xmlns:a="http://schemas.openxmlformats.org/drawingml/2006/main" name="25_Template 2 - Clou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8006</TotalTime>
  <Words>1096</Words>
  <Application>Microsoft Office PowerPoint</Application>
  <PresentationFormat>寬螢幕</PresentationFormat>
  <Paragraphs>142</Paragraphs>
  <Slides>19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Arial MT</vt:lpstr>
      <vt:lpstr>Arial</vt:lpstr>
      <vt:lpstr>Calibri</vt:lpstr>
      <vt:lpstr>Cambria Math</vt:lpstr>
      <vt:lpstr>Consolas</vt:lpstr>
      <vt:lpstr>Segoe UI</vt:lpstr>
      <vt:lpstr>Times New Roman</vt:lpstr>
      <vt:lpstr>Office Theme</vt:lpstr>
      <vt:lpstr>2_Office Theme</vt:lpstr>
      <vt:lpstr>AMD Corporate Template_Dark</vt:lpstr>
      <vt:lpstr>25_Template 2 - Cloud</vt:lpstr>
      <vt:lpstr>Peripheral Component Interconnect Express(Pcie) with Xilinx DMA</vt:lpstr>
      <vt:lpstr>Block Diagram</vt:lpstr>
      <vt:lpstr>XDMA IP CORE</vt:lpstr>
      <vt:lpstr>XDMA IP Setting</vt:lpstr>
      <vt:lpstr>XDMA IP Setting</vt:lpstr>
      <vt:lpstr>XDMA IP Setting</vt:lpstr>
      <vt:lpstr>XDMA IP Setting</vt:lpstr>
      <vt:lpstr>XDMA IP Setting</vt:lpstr>
      <vt:lpstr>XDMA IP Setting</vt:lpstr>
      <vt:lpstr>Bram_ctrl</vt:lpstr>
      <vt:lpstr>Bram inst</vt:lpstr>
      <vt:lpstr>Block Design</vt:lpstr>
      <vt:lpstr>Address assign</vt:lpstr>
      <vt:lpstr>FPGA_Top</vt:lpstr>
      <vt:lpstr>FPGA_Top</vt:lpstr>
      <vt:lpstr>FPGA_Top</vt:lpstr>
      <vt:lpstr>FPGA_Top</vt:lpstr>
      <vt:lpstr>Host PC Driver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 Embedded Processors</dc:title>
  <dc:creator>Devin.Chung</dc:creator>
  <cp:lastModifiedBy>文宗 鍾</cp:lastModifiedBy>
  <cp:revision>163</cp:revision>
  <dcterms:created xsi:type="dcterms:W3CDTF">2023-07-10T02:30:39Z</dcterms:created>
  <dcterms:modified xsi:type="dcterms:W3CDTF">2024-05-08T09:29:18Z</dcterms:modified>
</cp:coreProperties>
</file>