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709" r:id="rId4"/>
  </p:sldMasterIdLst>
  <p:notesMasterIdLst>
    <p:notesMasterId r:id="rId16"/>
  </p:notesMasterIdLst>
  <p:sldIdLst>
    <p:sldId id="257" r:id="rId5"/>
    <p:sldId id="411" r:id="rId6"/>
    <p:sldId id="572" r:id="rId7"/>
    <p:sldId id="534" r:id="rId8"/>
    <p:sldId id="573" r:id="rId9"/>
    <p:sldId id="574" r:id="rId10"/>
    <p:sldId id="556" r:id="rId11"/>
    <p:sldId id="569" r:id="rId12"/>
    <p:sldId id="575" r:id="rId13"/>
    <p:sldId id="576" r:id="rId14"/>
    <p:sldId id="29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蟲 蟲" initials="蟲" lastIdx="2" clrIdx="0">
    <p:extLst>
      <p:ext uri="{19B8F6BF-5375-455C-9EA6-DF929625EA0E}">
        <p15:presenceInfo xmlns:p15="http://schemas.microsoft.com/office/powerpoint/2012/main" userId="31d01e3795c2e3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11D"/>
    <a:srgbClr val="D60504"/>
    <a:srgbClr val="9D9B9D"/>
    <a:srgbClr val="74787F"/>
    <a:srgbClr val="767C86"/>
    <a:srgbClr val="606162"/>
    <a:srgbClr val="686B6E"/>
    <a:srgbClr val="7A7D83"/>
    <a:srgbClr val="6C6F74"/>
    <a:srgbClr val="C1C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8" autoAdjust="0"/>
  </p:normalViewPr>
  <p:slideViewPr>
    <p:cSldViewPr snapToGrid="0">
      <p:cViewPr varScale="1">
        <p:scale>
          <a:sx n="106" d="100"/>
          <a:sy n="106" d="100"/>
        </p:scale>
        <p:origin x="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408C1-CE37-448D-A220-1B67E23C9042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9F96-D342-48FE-A299-2AC28BD4A4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15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13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96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1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18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72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69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7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69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9F96-D342-48FE-A299-2AC28BD4A4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0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1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73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21536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D4C3E2-3CE7-EA80-DFF0-91F7D4F06C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248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0554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7682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990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6165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8082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9054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8534277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9099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51024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973419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D67B8-90AB-642F-D3C2-79B0D7999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B2658-BBE5-FF50-3A49-A12C7B1EA044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546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58696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and drop your photo here</a:t>
            </a:r>
            <a:br>
              <a:rPr lang="en-US"/>
            </a:br>
            <a:r>
              <a:rPr lang="en-US"/>
              <a:t>or click or tap icon below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4881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7679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/>
              <a:t>Click to edit heading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277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/>
              <a:t>Click to add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11820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5256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2546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/>
              <a:t>Click to add heading</a:t>
            </a:r>
            <a:endParaRPr lang="en-GB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5511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Drag &amp; drop a</a:t>
            </a:r>
            <a:br>
              <a:rPr lang="en-US"/>
            </a:br>
            <a:r>
              <a:rPr lang="en-US"/>
              <a:t>screenshot here</a:t>
            </a:r>
            <a:br>
              <a:rPr lang="en-US"/>
            </a:br>
            <a:r>
              <a:rPr lang="en-US"/>
              <a:t>or click or tap icon</a:t>
            </a:r>
            <a:br>
              <a:rPr lang="en-US"/>
            </a:br>
            <a:r>
              <a:rPr lang="en-US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193904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477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04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3A967-0FBB-34B4-4FB2-6A371308B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31CD76-3727-5C5A-936C-21E39A69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7B108C-113D-497F-670A-DDAF72E893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A3218-9FBC-D7FF-A0AC-D9847C153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60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79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1705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5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004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9C228-A98B-B784-A41C-3C84AE53BD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42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5" indent="0" algn="ctr">
              <a:buNone/>
              <a:defRPr sz="2000"/>
            </a:lvl2pPr>
            <a:lvl3pPr marL="914330" indent="0" algn="ctr">
              <a:buNone/>
              <a:defRPr sz="1800"/>
            </a:lvl3pPr>
            <a:lvl4pPr marL="1371495" indent="0" algn="ctr">
              <a:buNone/>
              <a:defRPr sz="1600"/>
            </a:lvl4pPr>
            <a:lvl5pPr marL="1828660" indent="0" algn="ctr">
              <a:buNone/>
              <a:defRPr sz="1600"/>
            </a:lvl5pPr>
            <a:lvl6pPr marL="2285825" indent="0" algn="ctr">
              <a:buNone/>
              <a:defRPr sz="1600"/>
            </a:lvl6pPr>
            <a:lvl7pPr marL="2742990" indent="0" algn="ctr">
              <a:buNone/>
              <a:defRPr sz="1600"/>
            </a:lvl7pPr>
            <a:lvl8pPr marL="3200155" indent="0" algn="ctr">
              <a:buNone/>
              <a:defRPr sz="1600"/>
            </a:lvl8pPr>
            <a:lvl9pPr marL="365732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98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62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3261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6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07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3562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741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5" indent="0">
              <a:buNone/>
              <a:defRPr sz="1400"/>
            </a:lvl2pPr>
            <a:lvl3pPr marL="914330" indent="0">
              <a:buNone/>
              <a:defRPr sz="1200"/>
            </a:lvl3pPr>
            <a:lvl4pPr marL="1371495" indent="0">
              <a:buNone/>
              <a:defRPr sz="1000"/>
            </a:lvl4pPr>
            <a:lvl5pPr marL="1828660" indent="0">
              <a:buNone/>
              <a:defRPr sz="1000"/>
            </a:lvl5pPr>
            <a:lvl6pPr marL="2285825" indent="0">
              <a:buNone/>
              <a:defRPr sz="1000"/>
            </a:lvl6pPr>
            <a:lvl7pPr marL="2742990" indent="0">
              <a:buNone/>
              <a:defRPr sz="1000"/>
            </a:lvl7pPr>
            <a:lvl8pPr marL="3200155" indent="0">
              <a:buNone/>
              <a:defRPr sz="1000"/>
            </a:lvl8pPr>
            <a:lvl9pPr marL="365732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80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5" indent="0">
              <a:buNone/>
              <a:defRPr sz="1400"/>
            </a:lvl2pPr>
            <a:lvl3pPr marL="914330" indent="0">
              <a:buNone/>
              <a:defRPr sz="1200"/>
            </a:lvl3pPr>
            <a:lvl4pPr marL="1371495" indent="0">
              <a:buNone/>
              <a:defRPr sz="1000"/>
            </a:lvl4pPr>
            <a:lvl5pPr marL="1828660" indent="0">
              <a:buNone/>
              <a:defRPr sz="1000"/>
            </a:lvl5pPr>
            <a:lvl6pPr marL="2285825" indent="0">
              <a:buNone/>
              <a:defRPr sz="1000"/>
            </a:lvl6pPr>
            <a:lvl7pPr marL="2742990" indent="0">
              <a:buNone/>
              <a:defRPr sz="1000"/>
            </a:lvl7pPr>
            <a:lvl8pPr marL="3200155" indent="0">
              <a:buNone/>
              <a:defRPr sz="1000"/>
            </a:lvl8pPr>
            <a:lvl9pPr marL="365732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6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1318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66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A67-98B4-47DD-ADBD-1F10EDEAE866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8912-E366-4690-A4D4-BFF52DBED2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16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26276" y="2128651"/>
            <a:ext cx="8534400" cy="175260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5333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608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537947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ctrTitle"/>
          </p:nvPr>
        </p:nvSpPr>
        <p:spPr>
          <a:xfrm>
            <a:off x="541361" y="2036763"/>
            <a:ext cx="9144000" cy="2387600"/>
          </a:xfrm>
        </p:spPr>
        <p:txBody>
          <a:bodyPr anchor="b"/>
          <a:lstStyle>
            <a:lvl1pPr algn="l">
              <a:defRPr sz="4399" i="1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3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01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54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0188" y="6562343"/>
            <a:ext cx="644651" cy="1524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591043" y="4059935"/>
            <a:ext cx="3935095" cy="2191385"/>
          </a:xfrm>
          <a:custGeom>
            <a:avLst/>
            <a:gdLst/>
            <a:ahLst/>
            <a:cxnLst/>
            <a:rect l="l" t="t" r="r" b="b"/>
            <a:pathLst>
              <a:path w="3935095" h="2191385">
                <a:moveTo>
                  <a:pt x="3934840" y="0"/>
                </a:moveTo>
                <a:lnTo>
                  <a:pt x="0" y="0"/>
                </a:lnTo>
                <a:lnTo>
                  <a:pt x="0" y="2191004"/>
                </a:lnTo>
                <a:lnTo>
                  <a:pt x="3934840" y="2191004"/>
                </a:lnTo>
                <a:lnTo>
                  <a:pt x="3934840" y="0"/>
                </a:lnTo>
                <a:close/>
              </a:path>
            </a:pathLst>
          </a:custGeom>
          <a:solidFill>
            <a:srgbClr val="0D3646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9979" y="3765803"/>
            <a:ext cx="618744" cy="27645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37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7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10188" y="6562343"/>
            <a:ext cx="644651" cy="15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816" y="188213"/>
            <a:ext cx="1084008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DFD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097" y="1125219"/>
            <a:ext cx="10215245" cy="388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22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10188" y="6562343"/>
            <a:ext cx="644651" cy="15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4852" y="1992983"/>
            <a:ext cx="4391025" cy="1744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563" y="1318894"/>
            <a:ext cx="5450840" cy="282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3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7773B8-9BA9-711F-EB8B-F0AE5A2A58D1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E76E-B47F-2700-404B-74439FFF81C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324455" cy="153888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FF8C00"/>
                </a:solidFill>
                <a:latin typeface="Arial" panose="020B0604020202020204" pitchFamily="34" charset="0"/>
              </a:rPr>
              <a:t>[Confidential - Distribution with NDA]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DE56-6BC9-A6C8-516B-C5C780CA9765}"/>
              </a:ext>
            </a:extLst>
          </p:cNvPr>
          <p:cNvSpPr txBox="1"/>
          <p:nvPr userDrawn="1"/>
        </p:nvSpPr>
        <p:spPr>
          <a:xfrm>
            <a:off x="453919" y="6540253"/>
            <a:ext cx="7131080" cy="236748"/>
          </a:xfrm>
          <a:prstGeom prst="rect">
            <a:avLst/>
          </a:prstGeom>
          <a:noFill/>
        </p:spPr>
        <p:txBody>
          <a:bodyPr wrap="square" lIns="0" tIns="41029" rIns="0" bIns="41029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cap="al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 Q2 2023 embedded Product Roadmap   | </a:t>
            </a:r>
            <a:r>
              <a:rPr lang="en-US" sz="1000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Version 1.0 </a:t>
            </a:r>
            <a:r>
              <a:rPr lang="en-US" sz="1000" cap="all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29692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F4676A67-98B4-47DD-ADBD-1F10EDEAE866}" type="datetimeFigureOut">
              <a:rPr lang="zh-TW" altLang="en-US" smtClean="0"/>
              <a:pPr/>
              <a:t>2024/5/9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CCF68912-E366-4690-A4D4-BFF52DBED2D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5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ctr" defTabSz="914330" rtl="0" eaLnBrk="1" latinLnBrk="0" hangingPunct="1">
        <a:lnSpc>
          <a:spcPct val="90000"/>
        </a:lnSpc>
        <a:spcBef>
          <a:spcPct val="0"/>
        </a:spcBef>
        <a:buNone/>
        <a:defRPr kumimoji="1" lang="zh-TW" altLang="en-US" sz="4000" b="1" kern="0" baseline="0" dirty="0">
          <a:solidFill>
            <a:srgbClr val="002060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582" indent="-228582" algn="l" defTabSz="9143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74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291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07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24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40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7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2" indent="-228582" algn="l" defTabSz="9143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576059"/>
            <a:chOff x="0" y="0"/>
            <a:chExt cx="12192000" cy="657605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5760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" y="856488"/>
              <a:ext cx="1999488" cy="4770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3112" y="2470531"/>
            <a:ext cx="9341982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altLang="zh-TW" sz="3200"/>
              <a:t>Versal</a:t>
            </a:r>
            <a:r>
              <a:rPr lang="en-US" altLang="zh-TW" sz="3200" dirty="0"/>
              <a:t>® Architecture</a:t>
            </a:r>
            <a:br>
              <a:rPr lang="en-US" altLang="zh-TW" sz="3200" dirty="0"/>
            </a:br>
            <a:r>
              <a:rPr lang="en-US" altLang="zh-TW" sz="3200" dirty="0"/>
              <a:t>and Subsystems for PCIe®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Load Driver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FF4F5E-F3F3-AF39-B642-8A87770FD449}"/>
              </a:ext>
            </a:extLst>
          </p:cNvPr>
          <p:cNvSpPr txBox="1"/>
          <p:nvPr/>
        </p:nvSpPr>
        <p:spPr>
          <a:xfrm>
            <a:off x="586800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使用官網提供的測試檔案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65154A-626E-4533-CD9D-5A0ACEF39B87}"/>
              </a:ext>
            </a:extLst>
          </p:cNvPr>
          <p:cNvSpPr txBox="1"/>
          <p:nvPr/>
        </p:nvSpPr>
        <p:spPr>
          <a:xfrm>
            <a:off x="586799" y="1468514"/>
            <a:ext cx="11226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echo 8 &gt; /sys/bus/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pci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/devices/0000\:86\:00.0/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qdma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qmax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	# 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使用之前生成的設定檔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7A32B0-A80C-AC25-308F-7BCA331B7A28}"/>
              </a:ext>
            </a:extLst>
          </p:cNvPr>
          <p:cNvSpPr txBox="1"/>
          <p:nvPr/>
        </p:nvSpPr>
        <p:spPr>
          <a:xfrm>
            <a:off x="586797" y="1748472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添加序列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3E2965-F56C-77AA-E4C9-C180B6CE16F1}"/>
              </a:ext>
            </a:extLst>
          </p:cNvPr>
          <p:cNvSpPr txBox="1"/>
          <p:nvPr/>
        </p:nvSpPr>
        <p:spPr>
          <a:xfrm>
            <a:off x="586797" y="2110734"/>
            <a:ext cx="112269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dma-ctl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qdma86000 q add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idx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0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dir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bi 			# adds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dma-ctl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qdma86000 q start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idx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0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dir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bi 			# starts 											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846463-7BC5-B6D2-64FD-9ADFE4346B0E}"/>
              </a:ext>
            </a:extLst>
          </p:cNvPr>
          <p:cNvSpPr txBox="1"/>
          <p:nvPr/>
        </p:nvSpPr>
        <p:spPr>
          <a:xfrm>
            <a:off x="586797" y="2586672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讀寫測試序列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5B309C-B3CE-C6A5-80E0-B3494FE71DEF}"/>
              </a:ext>
            </a:extLst>
          </p:cNvPr>
          <p:cNvSpPr txBox="1"/>
          <p:nvPr/>
        </p:nvSpPr>
        <p:spPr>
          <a:xfrm>
            <a:off x="586797" y="2948934"/>
            <a:ext cx="112269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-to-device –d /dev/qdma86000-MM-0 –s 32 			# PC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寫入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-from-device –d /dev/qdma86000-MM-0 –s 32 		# PC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讀取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7E0FA1-F327-74B1-A384-FDBFA224477D}"/>
              </a:ext>
            </a:extLst>
          </p:cNvPr>
          <p:cNvSpPr txBox="1"/>
          <p:nvPr/>
        </p:nvSpPr>
        <p:spPr>
          <a:xfrm>
            <a:off x="586797" y="3424872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停止序列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29352F-4408-FA18-EAF2-C6F59D58696B}"/>
              </a:ext>
            </a:extLst>
          </p:cNvPr>
          <p:cNvSpPr txBox="1"/>
          <p:nvPr/>
        </p:nvSpPr>
        <p:spPr>
          <a:xfrm>
            <a:off x="586797" y="3787134"/>
            <a:ext cx="112269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dma-ctl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qdma86000 q stop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idx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0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dir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bi 			# stop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dma-ctl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qdma86000 q del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idx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0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dir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bi 			# deletes											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52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87" y="29082"/>
            <a:ext cx="2265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600" b="0" i="0" u="none" strike="noStrike" kern="1200" cap="none" spc="0" normalizeH="0" baseline="0" noProof="0" dirty="0">
                <a:ln>
                  <a:noFill/>
                </a:ln>
                <a:solidFill>
                  <a:srgbClr val="878692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◢	</a:t>
            </a:r>
            <a:r>
              <a:rPr kumimoji="0" sz="1000" b="0" i="0" u="none" strike="noStrike" kern="1200" cap="none" spc="-1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[Confidential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-</a:t>
            </a:r>
            <a:r>
              <a:rPr kumimoji="0" sz="1000" b="0" i="0" u="none" strike="noStrike" kern="1200" cap="none" spc="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000" b="0" i="0" u="none" strike="noStrike" kern="1200" cap="none" spc="-20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Distribution</a:t>
            </a:r>
            <a:r>
              <a:rPr kumimoji="0" sz="1000" b="0" i="0" u="none" strike="noStrike" kern="1200" cap="none" spc="3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with</a:t>
            </a:r>
            <a:r>
              <a:rPr kumimoji="0" sz="1000" b="0" i="0" u="none" strike="noStrike" kern="1200" cap="none" spc="3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000" b="0" i="0" u="none" strike="noStrike" kern="1200" cap="none" spc="-25" normalizeH="0" baseline="0" noProof="0" dirty="0">
                <a:ln>
                  <a:noFill/>
                </a:ln>
                <a:solidFill>
                  <a:srgbClr val="FF8A0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NDA]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6224" y="2766060"/>
              <a:ext cx="5559552" cy="1325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Versal CPM Architecture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55C30D2E-4B3F-6261-B414-4944641E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32" y="838011"/>
            <a:ext cx="5950756" cy="5415455"/>
          </a:xfrm>
          <a:prstGeom prst="rect">
            <a:avLst/>
          </a:prstGeom>
        </p:spPr>
      </p:pic>
      <p:sp>
        <p:nvSpPr>
          <p:cNvPr id="67" name="object 10">
            <a:extLst>
              <a:ext uri="{FF2B5EF4-FFF2-40B4-BE49-F238E27FC236}">
                <a16:creationId xmlns:a16="http://schemas.microsoft.com/office/drawing/2014/main" id="{919907FD-9AFD-E236-1388-82C967193BE5}"/>
              </a:ext>
            </a:extLst>
          </p:cNvPr>
          <p:cNvSpPr txBox="1"/>
          <p:nvPr/>
        </p:nvSpPr>
        <p:spPr>
          <a:xfrm>
            <a:off x="2653537" y="1288796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CPM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03CBF5FD-79C0-54C8-E6AD-A2A3212BA355}"/>
              </a:ext>
            </a:extLst>
          </p:cNvPr>
          <p:cNvSpPr txBox="1"/>
          <p:nvPr/>
        </p:nvSpPr>
        <p:spPr>
          <a:xfrm>
            <a:off x="588263" y="1858771"/>
            <a:ext cx="43726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0" dirty="0">
                <a:solidFill>
                  <a:srgbClr val="E10000"/>
                </a:solidFill>
                <a:latin typeface="Webdings"/>
                <a:cs typeface="Webdings"/>
              </a:rPr>
              <a:t></a:t>
            </a:r>
            <a:r>
              <a:rPr lang="en-US" sz="1450" spc="40" dirty="0">
                <a:solidFill>
                  <a:srgbClr val="E10000"/>
                </a:solidFill>
                <a:latin typeface="Times New Roman"/>
                <a:cs typeface="Times New Roman"/>
              </a:rPr>
              <a:t> </a:t>
            </a:r>
            <a:r>
              <a:rPr lang="zh-TW" altLang="en-US" sz="1800" spc="-5" dirty="0">
                <a:solidFill>
                  <a:schemeClr val="bg1"/>
                </a:solidFill>
                <a:latin typeface="Arial MT"/>
                <a:cs typeface="Arial MT"/>
              </a:rPr>
              <a:t>將</a:t>
            </a:r>
            <a:r>
              <a:rPr lang="en-US" altLang="zh-TW" spc="-5" dirty="0">
                <a:solidFill>
                  <a:schemeClr val="bg1"/>
                </a:solidFill>
                <a:latin typeface="Arial MT"/>
                <a:cs typeface="Arial MT"/>
              </a:rPr>
              <a:t>GT,NOC,DDR,PS,PL</a:t>
            </a:r>
            <a:r>
              <a:rPr lang="zh-TW" altLang="en-US" spc="-5" dirty="0">
                <a:solidFill>
                  <a:schemeClr val="bg1"/>
                </a:solidFill>
                <a:latin typeface="Arial MT"/>
                <a:cs typeface="Arial MT"/>
              </a:rPr>
              <a:t>之間專門硬核化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9" name="object 12">
            <a:extLst>
              <a:ext uri="{FF2B5EF4-FFF2-40B4-BE49-F238E27FC236}">
                <a16:creationId xmlns:a16="http://schemas.microsoft.com/office/drawing/2014/main" id="{422AC87C-D49E-8F17-1ACC-4EBC91F63C3E}"/>
              </a:ext>
            </a:extLst>
          </p:cNvPr>
          <p:cNvSpPr txBox="1"/>
          <p:nvPr/>
        </p:nvSpPr>
        <p:spPr>
          <a:xfrm>
            <a:off x="588263" y="2611882"/>
            <a:ext cx="45624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 algn="just">
              <a:lnSpc>
                <a:spcPct val="100000"/>
              </a:lnSpc>
              <a:spcBef>
                <a:spcPts val="100"/>
              </a:spcBef>
            </a:pPr>
            <a:r>
              <a:rPr sz="1450" spc="-10" dirty="0">
                <a:solidFill>
                  <a:srgbClr val="E10000"/>
                </a:solidFill>
                <a:latin typeface="Webdings"/>
                <a:cs typeface="Webdings"/>
              </a:rPr>
              <a:t></a:t>
            </a:r>
            <a:r>
              <a:rPr sz="1450" spc="-10" dirty="0">
                <a:solidFill>
                  <a:srgbClr val="E10000"/>
                </a:solidFill>
                <a:latin typeface="Times New Roman"/>
                <a:cs typeface="Times New Roman"/>
              </a:rPr>
              <a:t> </a:t>
            </a:r>
            <a:r>
              <a:rPr lang="zh-TW" altLang="en-US" spc="-5" dirty="0">
                <a:solidFill>
                  <a:schemeClr val="bg1"/>
                </a:solidFill>
                <a:latin typeface="Arial MT"/>
                <a:cs typeface="Times New Roman"/>
              </a:rPr>
              <a:t>另外多整合了兩個</a:t>
            </a:r>
            <a:r>
              <a:rPr lang="en-US" altLang="zh-TW" spc="-5" dirty="0">
                <a:solidFill>
                  <a:schemeClr val="bg1"/>
                </a:solidFill>
                <a:latin typeface="Arial MT"/>
                <a:cs typeface="Times New Roman"/>
              </a:rPr>
              <a:t>PCIE Controller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2" name="object 19">
            <a:extLst>
              <a:ext uri="{FF2B5EF4-FFF2-40B4-BE49-F238E27FC236}">
                <a16:creationId xmlns:a16="http://schemas.microsoft.com/office/drawing/2014/main" id="{38244CFC-03E5-7096-1B12-9A1DAF277B64}"/>
              </a:ext>
            </a:extLst>
          </p:cNvPr>
          <p:cNvSpPr/>
          <p:nvPr/>
        </p:nvSpPr>
        <p:spPr>
          <a:xfrm>
            <a:off x="1709672" y="17533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28575">
            <a:solidFill>
              <a:srgbClr val="E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98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Versal CPM Architecture</a:t>
            </a:r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919907FD-9AFD-E236-1388-82C967193BE5}"/>
              </a:ext>
            </a:extLst>
          </p:cNvPr>
          <p:cNvSpPr txBox="1"/>
          <p:nvPr/>
        </p:nvSpPr>
        <p:spPr>
          <a:xfrm>
            <a:off x="2280558" y="1356443"/>
            <a:ext cx="20207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CPM</a:t>
            </a:r>
            <a:r>
              <a:rPr lang="zh-TW" altLang="en-US"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b="1" spc="-10" dirty="0" err="1">
                <a:solidFill>
                  <a:srgbClr val="FF0000"/>
                </a:solidFill>
                <a:latin typeface="Arial"/>
                <a:cs typeface="Arial"/>
              </a:rPr>
              <a:t>PCie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03CBF5FD-79C0-54C8-E6AD-A2A3212BA355}"/>
              </a:ext>
            </a:extLst>
          </p:cNvPr>
          <p:cNvSpPr txBox="1"/>
          <p:nvPr/>
        </p:nvSpPr>
        <p:spPr>
          <a:xfrm>
            <a:off x="588263" y="1858771"/>
            <a:ext cx="43726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0" dirty="0">
                <a:solidFill>
                  <a:srgbClr val="E10000"/>
                </a:solidFill>
                <a:latin typeface="Webdings"/>
                <a:cs typeface="Webdings"/>
              </a:rPr>
              <a:t></a:t>
            </a:r>
            <a:r>
              <a:rPr lang="en-US" sz="1450" spc="-10" dirty="0">
                <a:solidFill>
                  <a:srgbClr val="E10000"/>
                </a:solidFill>
                <a:latin typeface="Webdings"/>
                <a:cs typeface="Webdings"/>
              </a:rPr>
              <a:t> </a:t>
            </a:r>
            <a:r>
              <a:rPr lang="zh-TW" altLang="en-US" sz="1800" spc="-5" dirty="0">
                <a:solidFill>
                  <a:schemeClr val="bg1"/>
                </a:solidFill>
                <a:latin typeface="Arial MT"/>
                <a:cs typeface="Arial MT"/>
              </a:rPr>
              <a:t>具有較高的頻寬且整合了</a:t>
            </a:r>
            <a:r>
              <a:rPr lang="en-US" altLang="zh-TW" sz="1800" spc="-5" dirty="0">
                <a:solidFill>
                  <a:schemeClr val="bg1"/>
                </a:solidFill>
                <a:latin typeface="Arial MT"/>
                <a:cs typeface="Arial MT"/>
              </a:rPr>
              <a:t>DMA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9" name="object 12">
            <a:extLst>
              <a:ext uri="{FF2B5EF4-FFF2-40B4-BE49-F238E27FC236}">
                <a16:creationId xmlns:a16="http://schemas.microsoft.com/office/drawing/2014/main" id="{422AC87C-D49E-8F17-1ACC-4EBC91F63C3E}"/>
              </a:ext>
            </a:extLst>
          </p:cNvPr>
          <p:cNvSpPr txBox="1"/>
          <p:nvPr/>
        </p:nvSpPr>
        <p:spPr>
          <a:xfrm>
            <a:off x="588263" y="2611882"/>
            <a:ext cx="456247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 algn="just">
              <a:lnSpc>
                <a:spcPct val="100000"/>
              </a:lnSpc>
              <a:spcBef>
                <a:spcPts val="100"/>
              </a:spcBef>
            </a:pPr>
            <a:r>
              <a:rPr sz="1450" spc="-10" dirty="0">
                <a:solidFill>
                  <a:srgbClr val="E10000"/>
                </a:solidFill>
                <a:latin typeface="Webdings"/>
                <a:cs typeface="Webdings"/>
              </a:rPr>
              <a:t></a:t>
            </a:r>
            <a:r>
              <a:rPr sz="1450" spc="-10" dirty="0">
                <a:solidFill>
                  <a:srgbClr val="E10000"/>
                </a:solidFill>
                <a:latin typeface="Times New Roman"/>
                <a:cs typeface="Times New Roman"/>
              </a:rPr>
              <a:t> </a:t>
            </a:r>
            <a:r>
              <a:rPr lang="zh-TW" altLang="en-US" spc="-5" dirty="0">
                <a:solidFill>
                  <a:schemeClr val="bg1"/>
                </a:solidFill>
                <a:latin typeface="Arial MT"/>
                <a:cs typeface="Times New Roman"/>
              </a:rPr>
              <a:t>開機啟動速度比</a:t>
            </a:r>
            <a:r>
              <a:rPr lang="en-US" altLang="zh-TW" spc="-5" dirty="0">
                <a:solidFill>
                  <a:schemeClr val="bg1"/>
                </a:solidFill>
                <a:latin typeface="Arial MT"/>
                <a:cs typeface="Times New Roman"/>
              </a:rPr>
              <a:t>PL</a:t>
            </a:r>
            <a:r>
              <a:rPr lang="zh-TW" altLang="en-US" spc="-5" dirty="0">
                <a:solidFill>
                  <a:schemeClr val="bg1"/>
                </a:solidFill>
                <a:latin typeface="Arial MT"/>
                <a:cs typeface="Times New Roman"/>
              </a:rPr>
              <a:t>端的</a:t>
            </a:r>
            <a:r>
              <a:rPr lang="en-US" altLang="zh-TW" spc="-5" dirty="0" err="1">
                <a:solidFill>
                  <a:schemeClr val="bg1"/>
                </a:solidFill>
                <a:latin typeface="Arial MT"/>
                <a:cs typeface="Times New Roman"/>
              </a:rPr>
              <a:t>Pcie</a:t>
            </a:r>
            <a:r>
              <a:rPr lang="zh-TW" altLang="en-US" spc="-5" dirty="0">
                <a:solidFill>
                  <a:schemeClr val="bg1"/>
                </a:solidFill>
                <a:latin typeface="Arial MT"/>
                <a:cs typeface="Times New Roman"/>
              </a:rPr>
              <a:t>更快</a:t>
            </a:r>
            <a:endParaRPr lang="en-US" altLang="zh-TW" spc="-5" dirty="0">
              <a:solidFill>
                <a:schemeClr val="bg1"/>
              </a:solidFill>
              <a:latin typeface="Arial MT"/>
              <a:cs typeface="Times New Roman"/>
            </a:endParaRPr>
          </a:p>
          <a:p>
            <a:pPr marL="247015" marR="5080" indent="-234950" algn="just">
              <a:lnSpc>
                <a:spcPct val="100000"/>
              </a:lnSpc>
              <a:spcBef>
                <a:spcPts val="100"/>
              </a:spcBef>
            </a:pPr>
            <a:r>
              <a:rPr lang="zh-TW" altLang="en-US" spc="-5" dirty="0">
                <a:solidFill>
                  <a:schemeClr val="bg1"/>
                </a:solidFill>
                <a:latin typeface="Arial MT"/>
                <a:cs typeface="Times New Roman"/>
              </a:rPr>
              <a:t>   且 </a:t>
            </a:r>
            <a:r>
              <a:rPr lang="en-US" altLang="zh-TW" spc="-5" dirty="0">
                <a:solidFill>
                  <a:schemeClr val="bg1"/>
                </a:solidFill>
                <a:latin typeface="Arial MT"/>
                <a:cs typeface="Times New Roman"/>
              </a:rPr>
              <a:t>Address</a:t>
            </a:r>
            <a:r>
              <a:rPr lang="zh-TW" altLang="en-US" spc="-5" dirty="0">
                <a:solidFill>
                  <a:schemeClr val="bg1"/>
                </a:solidFill>
                <a:latin typeface="Arial MT"/>
                <a:cs typeface="Times New Roman"/>
              </a:rPr>
              <a:t>可以自動配置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2" name="object 19">
            <a:extLst>
              <a:ext uri="{FF2B5EF4-FFF2-40B4-BE49-F238E27FC236}">
                <a16:creationId xmlns:a16="http://schemas.microsoft.com/office/drawing/2014/main" id="{38244CFC-03E5-7096-1B12-9A1DAF277B64}"/>
              </a:ext>
            </a:extLst>
          </p:cNvPr>
          <p:cNvSpPr/>
          <p:nvPr/>
        </p:nvSpPr>
        <p:spPr>
          <a:xfrm>
            <a:off x="1709672" y="1753361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28575">
            <a:solidFill>
              <a:srgbClr val="E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04728E-A78C-B931-6C06-E2FFE31A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8" y="1451221"/>
            <a:ext cx="6734442" cy="43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78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Example Design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D63E76-40CD-4004-0CEE-9A755E9CF25B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Vivado</a:t>
            </a:r>
            <a:r>
              <a:rPr lang="en-US" dirty="0">
                <a:solidFill>
                  <a:schemeClr val="bg1"/>
                </a:solidFill>
              </a:rPr>
              <a:t> Example Design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CCA5A6-2C02-D4FA-E9AA-E94081608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49" y="1503403"/>
            <a:ext cx="8137301" cy="51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4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Example Design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D63E76-40CD-4004-0CEE-9A755E9CF25B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CPM IP Setting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EDCBED-D987-EFAF-175F-A59C670F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260" y="1553241"/>
            <a:ext cx="6611479" cy="49803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0E7FFD-8554-3AFE-F474-20E19212D8E2}"/>
              </a:ext>
            </a:extLst>
          </p:cNvPr>
          <p:cNvSpPr/>
          <p:nvPr/>
        </p:nvSpPr>
        <p:spPr>
          <a:xfrm>
            <a:off x="4578016" y="3627521"/>
            <a:ext cx="3483142" cy="403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Example Design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D63E76-40CD-4004-0CEE-9A755E9CF25B}"/>
              </a:ext>
            </a:extLst>
          </p:cNvPr>
          <p:cNvSpPr txBox="1"/>
          <p:nvPr/>
        </p:nvSpPr>
        <p:spPr>
          <a:xfrm>
            <a:off x="588262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NOC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78F2C5-B816-C5DD-C93C-DF51D4D0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84" y="1553241"/>
            <a:ext cx="7784432" cy="46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0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XDMA IP Setting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5E8132-4B3F-AC47-95B5-B05BACFC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79" y="1255483"/>
            <a:ext cx="7265247" cy="54247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50C64A-D704-BC6F-57D9-CDF4AAE05D3F}"/>
              </a:ext>
            </a:extLst>
          </p:cNvPr>
          <p:cNvSpPr txBox="1"/>
          <p:nvPr/>
        </p:nvSpPr>
        <p:spPr>
          <a:xfrm>
            <a:off x="4429715" y="3826683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</a:rPr>
              <a:t>傳輸速度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F6EBD4-943B-2A1B-E414-0566B401BBB1}"/>
              </a:ext>
            </a:extLst>
          </p:cNvPr>
          <p:cNvSpPr txBox="1"/>
          <p:nvPr/>
        </p:nvSpPr>
        <p:spPr>
          <a:xfrm>
            <a:off x="4429715" y="4273856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</a:rPr>
              <a:t>系統時鐘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9081A7-7728-B8A5-D561-AF3D497359C5}"/>
              </a:ext>
            </a:extLst>
          </p:cNvPr>
          <p:cNvSpPr txBox="1"/>
          <p:nvPr/>
        </p:nvSpPr>
        <p:spPr>
          <a:xfrm>
            <a:off x="4429715" y="3586117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Pcie</a:t>
            </a:r>
            <a:r>
              <a:rPr lang="en-US" sz="1000" dirty="0">
                <a:solidFill>
                  <a:srgbClr val="FF0000"/>
                </a:solidFill>
              </a:rPr>
              <a:t> bus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B26650-B375-F80B-34B5-2669891211D4}"/>
              </a:ext>
            </a:extLst>
          </p:cNvPr>
          <p:cNvSpPr txBox="1"/>
          <p:nvPr/>
        </p:nvSpPr>
        <p:spPr>
          <a:xfrm>
            <a:off x="9015752" y="3794089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AXI bus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879A83-25C0-BB90-56FA-FE919E9E23F4}"/>
              </a:ext>
            </a:extLst>
          </p:cNvPr>
          <p:cNvSpPr txBox="1"/>
          <p:nvPr/>
        </p:nvSpPr>
        <p:spPr>
          <a:xfrm>
            <a:off x="9015751" y="4202964"/>
            <a:ext cx="71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AXI </a:t>
            </a:r>
            <a:r>
              <a:rPr lang="en-US" sz="1000" dirty="0" err="1">
                <a:solidFill>
                  <a:srgbClr val="FF0000"/>
                </a:solidFill>
              </a:rPr>
              <a:t>clk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2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Install Host PC Driver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FF4F5E-F3F3-AF39-B642-8A87770FD449}"/>
              </a:ext>
            </a:extLst>
          </p:cNvPr>
          <p:cNvSpPr txBox="1"/>
          <p:nvPr/>
        </p:nvSpPr>
        <p:spPr>
          <a:xfrm>
            <a:off x="586800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上電燒錄後，須確保</a:t>
            </a:r>
            <a:r>
              <a:rPr lang="en-US" altLang="zh-TW" dirty="0">
                <a:solidFill>
                  <a:schemeClr val="bg1"/>
                </a:solidFill>
              </a:rPr>
              <a:t>FPGA</a:t>
            </a:r>
            <a:r>
              <a:rPr lang="zh-TW" altLang="en-US" dirty="0">
                <a:solidFill>
                  <a:schemeClr val="bg1"/>
                </a:solidFill>
              </a:rPr>
              <a:t>不斷電的情況下重啟</a:t>
            </a:r>
            <a:r>
              <a:rPr lang="en-US" altLang="zh-TW" dirty="0">
                <a:solidFill>
                  <a:schemeClr val="bg1"/>
                </a:solidFill>
              </a:rPr>
              <a:t>Ubuntu</a:t>
            </a:r>
            <a:r>
              <a:rPr lang="zh-TW" altLang="en-US" dirty="0">
                <a:solidFill>
                  <a:schemeClr val="bg1"/>
                </a:solidFill>
              </a:rPr>
              <a:t>主機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65154A-626E-4533-CD9D-5A0ACEF39B87}"/>
              </a:ext>
            </a:extLst>
          </p:cNvPr>
          <p:cNvSpPr txBox="1"/>
          <p:nvPr/>
        </p:nvSpPr>
        <p:spPr>
          <a:xfrm>
            <a:off x="586800" y="1978651"/>
            <a:ext cx="112269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sudo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–s 						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apt-get update 						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apt-get install build-essential 				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apt-get install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libaio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-dev 				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C9CDF-0692-F82E-D86D-13408706C518}"/>
              </a:ext>
            </a:extLst>
          </p:cNvPr>
          <p:cNvSpPr txBox="1"/>
          <p:nvPr/>
        </p:nvSpPr>
        <p:spPr>
          <a:xfrm>
            <a:off x="586800" y="155324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重啟後先安裝必須的依賴庫及套件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B388E-FDAB-9DE8-CBA6-2F6CA20CC394}"/>
              </a:ext>
            </a:extLst>
          </p:cNvPr>
          <p:cNvSpPr txBox="1"/>
          <p:nvPr/>
        </p:nvSpPr>
        <p:spPr>
          <a:xfrm>
            <a:off x="586800" y="3331512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https://github.com/Xilinx/dma_ip_drivers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7A32B0-A80C-AC25-308F-7BCA331B7A28}"/>
              </a:ext>
            </a:extLst>
          </p:cNvPr>
          <p:cNvSpPr txBox="1"/>
          <p:nvPr/>
        </p:nvSpPr>
        <p:spPr>
          <a:xfrm>
            <a:off x="586800" y="2918286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下載</a:t>
            </a:r>
            <a:r>
              <a:rPr lang="en-US" altLang="zh-TW" dirty="0">
                <a:solidFill>
                  <a:schemeClr val="bg1"/>
                </a:solidFill>
              </a:rPr>
              <a:t>Xilinx</a:t>
            </a:r>
            <a:r>
              <a:rPr lang="zh-TW" altLang="en-US" dirty="0">
                <a:solidFill>
                  <a:schemeClr val="bg1"/>
                </a:solidFill>
              </a:rPr>
              <a:t>提供的</a:t>
            </a:r>
            <a:r>
              <a:rPr lang="en-US" altLang="zh-TW" dirty="0" err="1">
                <a:solidFill>
                  <a:schemeClr val="bg1"/>
                </a:solidFill>
              </a:rPr>
              <a:t>dma</a:t>
            </a:r>
            <a:r>
              <a:rPr lang="en-US" altLang="zh-TW" dirty="0">
                <a:solidFill>
                  <a:schemeClr val="bg1"/>
                </a:solidFill>
              </a:rPr>
              <a:t> driver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4955F6-508E-41F3-001C-5DF923A0B1CE}"/>
              </a:ext>
            </a:extLst>
          </p:cNvPr>
          <p:cNvSpPr txBox="1"/>
          <p:nvPr/>
        </p:nvSpPr>
        <p:spPr>
          <a:xfrm>
            <a:off x="586800" y="4041231"/>
            <a:ext cx="112269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unzip dma_ip_drivers-master.zip 				# 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解壓縮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driver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包</a:t>
            </a:r>
            <a:endParaRPr lang="en-US" altLang="zh-TW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cd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dma_ip_drivers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-master/QDMA/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linux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-kernel 			# cd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進目錄中</a:t>
            </a:r>
            <a:endParaRPr lang="en-US" altLang="zh-TW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make clean 						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make 							# build driver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make install 						# install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xdma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driver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sudo</a:t>
            </a:r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reboot</a:t>
            </a:r>
            <a:endParaRPr lang="en-US" altLang="zh-TW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24D84E-134F-F893-1072-A91883B62910}"/>
              </a:ext>
            </a:extLst>
          </p:cNvPr>
          <p:cNvSpPr txBox="1"/>
          <p:nvPr/>
        </p:nvSpPr>
        <p:spPr>
          <a:xfrm>
            <a:off x="586800" y="3628005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cd</a:t>
            </a:r>
            <a:r>
              <a:rPr lang="zh-TW" altLang="en-US" dirty="0">
                <a:solidFill>
                  <a:schemeClr val="bg1"/>
                </a:solidFill>
              </a:rPr>
              <a:t>至以下目錄中，並編譯</a:t>
            </a:r>
            <a:r>
              <a:rPr lang="en-US" altLang="zh-TW" dirty="0" err="1">
                <a:solidFill>
                  <a:schemeClr val="bg1"/>
                </a:solidFill>
              </a:rPr>
              <a:t>xdma</a:t>
            </a:r>
            <a:r>
              <a:rPr lang="en-US" altLang="zh-TW" dirty="0">
                <a:solidFill>
                  <a:schemeClr val="bg1"/>
                </a:solidFill>
              </a:rPr>
              <a:t> driver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4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4116-6048-421E-B460-B9157634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Load Driver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FF4F5E-F3F3-AF39-B642-8A87770FD449}"/>
              </a:ext>
            </a:extLst>
          </p:cNvPr>
          <p:cNvSpPr txBox="1"/>
          <p:nvPr/>
        </p:nvSpPr>
        <p:spPr>
          <a:xfrm>
            <a:off x="586800" y="1134071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Ubuntu</a:t>
            </a:r>
            <a:r>
              <a:rPr lang="zh-TW" altLang="en-US" dirty="0">
                <a:solidFill>
                  <a:schemeClr val="bg1"/>
                </a:solidFill>
              </a:rPr>
              <a:t>重開後確認是否有成功辨識到</a:t>
            </a:r>
            <a:r>
              <a:rPr lang="en-US" altLang="zh-TW" dirty="0" err="1">
                <a:solidFill>
                  <a:schemeClr val="bg1"/>
                </a:solidFill>
              </a:rPr>
              <a:t>Pcie</a:t>
            </a:r>
            <a:r>
              <a:rPr lang="en-US" altLang="zh-TW" dirty="0">
                <a:solidFill>
                  <a:schemeClr val="bg1"/>
                </a:solidFill>
              </a:rPr>
              <a:t> 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65154A-626E-4533-CD9D-5A0ACEF39B87}"/>
              </a:ext>
            </a:extLst>
          </p:cNvPr>
          <p:cNvSpPr txBox="1"/>
          <p:nvPr/>
        </p:nvSpPr>
        <p:spPr>
          <a:xfrm>
            <a:off x="586799" y="1468514"/>
            <a:ext cx="112269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sudo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–s 						# need to be root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lspci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–vvd:b03f 						# note BDF e.g. “86:00.0” on 1st line				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7A32B0-A80C-AC25-308F-7BCA331B7A28}"/>
              </a:ext>
            </a:extLst>
          </p:cNvPr>
          <p:cNvSpPr txBox="1"/>
          <p:nvPr/>
        </p:nvSpPr>
        <p:spPr>
          <a:xfrm>
            <a:off x="586798" y="2022512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利用</a:t>
            </a:r>
            <a:r>
              <a:rPr lang="en-US" altLang="zh-TW" dirty="0">
                <a:solidFill>
                  <a:schemeClr val="bg1"/>
                </a:solidFill>
              </a:rPr>
              <a:t>script</a:t>
            </a:r>
            <a:r>
              <a:rPr lang="zh-TW" altLang="en-US" dirty="0">
                <a:solidFill>
                  <a:schemeClr val="bg1"/>
                </a:solidFill>
              </a:rPr>
              <a:t>生成對應的設定檔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4955F6-508E-41F3-001C-5DF923A0B1CE}"/>
              </a:ext>
            </a:extLst>
          </p:cNvPr>
          <p:cNvSpPr txBox="1"/>
          <p:nvPr/>
        </p:nvSpPr>
        <p:spPr>
          <a:xfrm>
            <a:off x="586797" y="3701342"/>
            <a:ext cx="112269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modprobe</a:t>
            </a:r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qdma</a:t>
            </a:r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-pf 					# </a:t>
            </a:r>
            <a:r>
              <a:rPr lang="zh-TW" altLang="en-US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加載驅動</a:t>
            </a:r>
            <a:endParaRPr lang="en-US" altLang="zh-TW" sz="14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lspci</a:t>
            </a:r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–vvd:b03f 						# </a:t>
            </a:r>
            <a:r>
              <a:rPr lang="zh-TW" altLang="en-US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再搜尋一次確認是否有成功加載</a:t>
            </a:r>
            <a:endParaRPr lang="en-US" altLang="zh-TW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24D84E-134F-F893-1072-A91883B62910}"/>
              </a:ext>
            </a:extLst>
          </p:cNvPr>
          <p:cNvSpPr txBox="1"/>
          <p:nvPr/>
        </p:nvSpPr>
        <p:spPr>
          <a:xfrm>
            <a:off x="586797" y="3299782"/>
            <a:ext cx="1094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加載驅動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3E2965-F56C-77AA-E4C9-C180B6CE16F1}"/>
              </a:ext>
            </a:extLst>
          </p:cNvPr>
          <p:cNvSpPr txBox="1"/>
          <p:nvPr/>
        </p:nvSpPr>
        <p:spPr>
          <a:xfrm>
            <a:off x="586798" y="2362873"/>
            <a:ext cx="112269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dma_ip_drivers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-master/QDMA/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linux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-kernel 			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cd scripts ; 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chmod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0755 *.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				</a:t>
            </a: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./qdma_generate_conf_file.sh 0x86 1 1 0 			# 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利用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Xilinx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提供的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script</a:t>
            </a:r>
            <a:r>
              <a:rPr lang="zh-TW" alt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生成裝置的設定檔</a:t>
            </a:r>
            <a:endParaRPr lang="en-US" altLang="zh-TW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cd .. 											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98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94DDD171-3649-784B-8DFF-0523AEB0E1C6}" vid="{59C6D40F-03E9-B54A-84C3-8AA203559103}"/>
    </a:ext>
  </a:extLst>
</a:theme>
</file>

<file path=ppt/theme/theme4.xml><?xml version="1.0" encoding="utf-8"?>
<a:theme xmlns:a="http://schemas.openxmlformats.org/drawingml/2006/main" name="25_Template 2 - Clou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8449</TotalTime>
  <Words>619</Words>
  <Application>Microsoft Office PowerPoint</Application>
  <PresentationFormat>寬螢幕</PresentationFormat>
  <Paragraphs>73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Arial MT</vt:lpstr>
      <vt:lpstr>Arial</vt:lpstr>
      <vt:lpstr>Calibri</vt:lpstr>
      <vt:lpstr>Cambria Math</vt:lpstr>
      <vt:lpstr>Consolas</vt:lpstr>
      <vt:lpstr>Segoe UI</vt:lpstr>
      <vt:lpstr>Times New Roman</vt:lpstr>
      <vt:lpstr>Webdings</vt:lpstr>
      <vt:lpstr>Office Theme</vt:lpstr>
      <vt:lpstr>2_Office Theme</vt:lpstr>
      <vt:lpstr>AMD Corporate Template_Dark</vt:lpstr>
      <vt:lpstr>25_Template 2 - Cloud</vt:lpstr>
      <vt:lpstr>Versal® Architecture and Subsystems for PCIe®</vt:lpstr>
      <vt:lpstr>Versal CPM Architecture</vt:lpstr>
      <vt:lpstr>Versal CPM Architecture</vt:lpstr>
      <vt:lpstr>Example Design</vt:lpstr>
      <vt:lpstr>Example Design</vt:lpstr>
      <vt:lpstr>Example Design</vt:lpstr>
      <vt:lpstr>XDMA IP Setting</vt:lpstr>
      <vt:lpstr>Install Host PC Driver</vt:lpstr>
      <vt:lpstr>Load Driver</vt:lpstr>
      <vt:lpstr>Load Driver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 Embedded Processors</dc:title>
  <dc:creator>Devin.Chung</dc:creator>
  <cp:lastModifiedBy>文宗 鍾</cp:lastModifiedBy>
  <cp:revision>166</cp:revision>
  <dcterms:created xsi:type="dcterms:W3CDTF">2023-07-10T02:30:39Z</dcterms:created>
  <dcterms:modified xsi:type="dcterms:W3CDTF">2024-05-09T06:58:40Z</dcterms:modified>
</cp:coreProperties>
</file>