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58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72CE3-7491-285D-F5E5-FF63B34B9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6CA9D-C681-96A8-0091-E12056B34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923FF2-A426-AE88-6192-ACD3CE49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4641-3591-4410-A9A1-48FE14961394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CAB1AA-F994-0E97-ADFB-BED49346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F8DCFB-E355-4E60-4C2D-F5E5243D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A3AA-1F7F-40BE-AC65-3D1C3248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14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9CC54-AA31-E406-80E0-F2396237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C99D8D-D182-A072-C3D2-CE9276D86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6D56C-7421-0E21-2304-26742E4A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4641-3591-4410-A9A1-48FE14961394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F85137-76D6-65C1-7B45-37632F43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4C345C-EE44-11A4-6AF6-4EE2C36BD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A3AA-1F7F-40BE-AC65-3D1C3248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99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1BD9A5-7891-DF83-C762-BEA76EDCFD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1A0674-F9EC-1E80-B71B-745BD5BB9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BB7443-E642-E0C0-A9A0-C6A9C34B6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4641-3591-4410-A9A1-48FE14961394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A5AA4-AA61-F173-7799-2875CBA04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7C280-06C5-D146-4103-F8731235D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A3AA-1F7F-40BE-AC65-3D1C3248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3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3D991-C363-0361-6DCD-56300A51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1C2D10-BE77-0D25-DC94-5A7AF6FAF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F591EB-282E-6B6A-E329-79D24A961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4641-3591-4410-A9A1-48FE14961394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4BA8D-A309-B1AB-CC86-17F227413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65D0A1-F88B-E4F2-CE51-C993AC5B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A3AA-1F7F-40BE-AC65-3D1C3248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9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E2360-6A51-573C-428D-CD1EB1BC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37FD9B-C615-E11B-0142-C5250F29B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496A1-D18F-0C50-B511-7D77BB78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4641-3591-4410-A9A1-48FE14961394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351002-4500-09E9-9204-113FA2A4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FE78D3-42C2-5D88-DF9D-3D8E5192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A3AA-1F7F-40BE-AC65-3D1C3248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18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BAE99-7F12-28AF-67C4-CCDBDB31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CF6E1-C217-474D-67E3-4407E3B95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743050-876E-3BFA-4C7D-5958C301F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8174B1-C84E-7C4D-85F9-9368C93FA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4641-3591-4410-A9A1-48FE14961394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9F16BF-3EFE-CC08-6EFA-E0C30318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837D31-1ED2-6235-4FDF-873DDCFA7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A3AA-1F7F-40BE-AC65-3D1C3248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66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8DC1D-8FCB-7C05-114A-07E7420AD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E79627-C9D1-E70F-7DC3-037A04A36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1BE96C-76C6-D8C9-E8EA-66102AD52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A42B13-BB18-B03E-4D28-5655D1189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D36711-4778-A995-04AA-B20F41B33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98B751-D4D3-18D7-B1ED-CAB4C1CD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4641-3591-4410-A9A1-48FE14961394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A5CFF0-6E16-D47E-D1EA-8811B570E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EC6AE0-0894-EFAF-165A-8CE9F92E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A3AA-1F7F-40BE-AC65-3D1C3248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0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B7634-E167-8D7E-0768-08E0523C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AE1157-AC4A-1366-08AB-D9D9F644A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4641-3591-4410-A9A1-48FE14961394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EE844D-FA0F-B56D-22F5-54C46D8F9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C7EE64-932C-7844-7DD7-21EFD5A7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A3AA-1F7F-40BE-AC65-3D1C3248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57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CE354A-C1D3-4021-CF88-18C3A0748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4641-3591-4410-A9A1-48FE14961394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918F92-3E56-3C7B-F221-A7F6481B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5DC759-D001-5EAA-3CCA-DC3D66A3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A3AA-1F7F-40BE-AC65-3D1C3248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342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F101-6E19-A25B-39DD-1AD52EF47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D8B9F-7F6C-B44E-14FC-51EC3CD82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814F3B-6A8C-4BC2-B1B6-49609DEB4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982384-4E10-1E83-E7AD-B0FC0C97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4641-3591-4410-A9A1-48FE14961394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277285-F032-9CC7-3DBB-DC768D27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80926E-0771-DD32-31C8-20E42BB3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A3AA-1F7F-40BE-AC65-3D1C3248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29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EE316-7C4F-8B84-1B54-D13DDEDD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89970C-23A4-3CE1-526C-DE7D68AE2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4443E8-58D2-2BBB-7520-759D96334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5B5E4-F600-27CB-620A-C21931F51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4641-3591-4410-A9A1-48FE14961394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C495EC-F6DA-9D30-A4C9-B72C42C2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AD6258-9F9E-7DEA-F14A-46E098F5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A3AA-1F7F-40BE-AC65-3D1C3248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51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EA0E65-8146-163C-9185-DDD9907DD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B7FE70-26D2-206B-C1AA-376DD1AE1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3345F1-801D-4452-4650-186146942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804641-3591-4410-A9A1-48FE14961394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04F496-8B3E-AE68-8E07-B7B270C66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563571-2799-DB4A-DF05-03DC4E709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1FA3AA-1F7F-40BE-AC65-3D1C3248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8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50CC1-07C3-D743-403F-3FCD8CC8C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[</a:t>
            </a:r>
            <a:r>
              <a:rPr lang="ko-KR" altLang="en-US" sz="4000"/>
              <a:t>웨이투텍</a:t>
            </a:r>
            <a:r>
              <a:rPr lang="en-US" altLang="ko-KR" sz="4000"/>
              <a:t>]</a:t>
            </a:r>
            <a:br>
              <a:rPr lang="en-US" altLang="ko-KR" sz="4000"/>
            </a:br>
            <a:r>
              <a:rPr lang="ko-KR" altLang="en-US" sz="4000"/>
              <a:t>카메라 관리 툴 기안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418176-750A-8355-0474-A8AEF5146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200"/>
              <a:t>2025.06.16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84283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D267D-09F9-5FEC-85A7-12F67B59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87127D0-6965-822D-55C0-42C34635D968}"/>
              </a:ext>
            </a:extLst>
          </p:cNvPr>
          <p:cNvSpPr/>
          <p:nvPr/>
        </p:nvSpPr>
        <p:spPr>
          <a:xfrm>
            <a:off x="4164677" y="2302625"/>
            <a:ext cx="3125586" cy="18454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B90356-FBAD-CF6D-BACD-47341C1169D1}"/>
              </a:ext>
            </a:extLst>
          </p:cNvPr>
          <p:cNvSpPr txBox="1"/>
          <p:nvPr/>
        </p:nvSpPr>
        <p:spPr>
          <a:xfrm>
            <a:off x="412954" y="275303"/>
            <a:ext cx="2226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카메라 </a:t>
            </a:r>
            <a:r>
              <a:rPr lang="en-US" altLang="ko-KR" sz="2400" b="1"/>
              <a:t>IP </a:t>
            </a:r>
            <a:r>
              <a:rPr lang="ko-KR" altLang="en-US" sz="2400" b="1"/>
              <a:t>설정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202875-55F4-A43C-91A3-8123DAF6A0F7}"/>
              </a:ext>
            </a:extLst>
          </p:cNvPr>
          <p:cNvSpPr/>
          <p:nvPr/>
        </p:nvSpPr>
        <p:spPr>
          <a:xfrm>
            <a:off x="4837610" y="3513846"/>
            <a:ext cx="983226" cy="2654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123.123.123.1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54B39B8-7002-3EA5-D692-48D6594BBAEB}"/>
              </a:ext>
            </a:extLst>
          </p:cNvPr>
          <p:cNvSpPr/>
          <p:nvPr/>
        </p:nvSpPr>
        <p:spPr>
          <a:xfrm>
            <a:off x="5971698" y="3150827"/>
            <a:ext cx="983226" cy="2654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IP</a:t>
            </a:r>
            <a:r>
              <a:rPr lang="ko-KR" altLang="en-US" sz="1100">
                <a:solidFill>
                  <a:schemeClr val="tx1"/>
                </a:solidFill>
              </a:rPr>
              <a:t> 설정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683164-3BE9-D937-9BA8-6862B29F743B}"/>
              </a:ext>
            </a:extLst>
          </p:cNvPr>
          <p:cNvSpPr/>
          <p:nvPr/>
        </p:nvSpPr>
        <p:spPr>
          <a:xfrm>
            <a:off x="4408736" y="3508973"/>
            <a:ext cx="477221" cy="2654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게이트웨이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2BBCCB6-6E3A-4AF6-4BC8-5D0D678A50CC}"/>
              </a:ext>
            </a:extLst>
          </p:cNvPr>
          <p:cNvSpPr/>
          <p:nvPr/>
        </p:nvSpPr>
        <p:spPr>
          <a:xfrm>
            <a:off x="4832336" y="3150829"/>
            <a:ext cx="983226" cy="2654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255.255.255.0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D79E14-B3A4-0AB8-A2BC-D06CD2DB4E17}"/>
              </a:ext>
            </a:extLst>
          </p:cNvPr>
          <p:cNvSpPr/>
          <p:nvPr/>
        </p:nvSpPr>
        <p:spPr>
          <a:xfrm>
            <a:off x="4832336" y="2797560"/>
            <a:ext cx="983226" cy="2654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123.123.123.123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26FBFD3-72F1-24C4-FCFE-AD676E4C739A}"/>
              </a:ext>
            </a:extLst>
          </p:cNvPr>
          <p:cNvSpPr/>
          <p:nvPr/>
        </p:nvSpPr>
        <p:spPr>
          <a:xfrm>
            <a:off x="4458711" y="3150828"/>
            <a:ext cx="373625" cy="2654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넷마스크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19FE15F-D877-4CE8-F9B7-013960BA34FB}"/>
              </a:ext>
            </a:extLst>
          </p:cNvPr>
          <p:cNvSpPr/>
          <p:nvPr/>
        </p:nvSpPr>
        <p:spPr>
          <a:xfrm>
            <a:off x="4453795" y="2792683"/>
            <a:ext cx="373625" cy="2654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IP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E9B77A2-7CCD-4CC0-0D0A-87211BFA14D4}"/>
              </a:ext>
            </a:extLst>
          </p:cNvPr>
          <p:cNvSpPr/>
          <p:nvPr/>
        </p:nvSpPr>
        <p:spPr>
          <a:xfrm>
            <a:off x="5966333" y="2792682"/>
            <a:ext cx="983226" cy="2654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IP</a:t>
            </a:r>
            <a:r>
              <a:rPr lang="ko-KR" altLang="en-US" sz="1000">
                <a:solidFill>
                  <a:schemeClr val="tx1"/>
                </a:solidFill>
              </a:rPr>
              <a:t> 설정 성공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FB1705E-C3BC-9FF7-D954-85CEAF18E16C}"/>
              </a:ext>
            </a:extLst>
          </p:cNvPr>
          <p:cNvSpPr/>
          <p:nvPr/>
        </p:nvSpPr>
        <p:spPr>
          <a:xfrm>
            <a:off x="467359" y="2596488"/>
            <a:ext cx="3206865" cy="9124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카메라를 선택할때</a:t>
            </a:r>
            <a:r>
              <a:rPr lang="en-US" altLang="ko-KR" sz="100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000">
                <a:solidFill>
                  <a:schemeClr val="tx1"/>
                </a:solidFill>
              </a:rPr>
              <a:t>선택한 카메라의 </a:t>
            </a:r>
            <a:r>
              <a:rPr lang="en-US" altLang="ko-KR" sz="1000">
                <a:solidFill>
                  <a:schemeClr val="tx1"/>
                </a:solidFill>
              </a:rPr>
              <a:t>IP, netmask, gw</a:t>
            </a:r>
            <a:r>
              <a:rPr lang="ko-KR" altLang="en-US" sz="1000">
                <a:solidFill>
                  <a:schemeClr val="tx1"/>
                </a:solidFill>
              </a:rPr>
              <a:t> 정보를 반영</a:t>
            </a:r>
            <a:endParaRPr lang="en-US" altLang="ko-KR" sz="1000">
              <a:solidFill>
                <a:schemeClr val="tx1"/>
              </a:solidFill>
            </a:endParaRPr>
          </a:p>
          <a:p>
            <a:endParaRPr lang="en-US" altLang="ko-KR" sz="1000">
              <a:solidFill>
                <a:schemeClr val="tx1"/>
              </a:solidFill>
            </a:endParaRPr>
          </a:p>
          <a:p>
            <a:r>
              <a:rPr lang="en-US" altLang="ko-KR" sz="1000">
                <a:solidFill>
                  <a:schemeClr val="tx1"/>
                </a:solidFill>
              </a:rPr>
              <a:t>1</a:t>
            </a:r>
            <a:r>
              <a:rPr lang="ko-KR" altLang="en-US" sz="1000">
                <a:solidFill>
                  <a:schemeClr val="tx1"/>
                </a:solidFill>
              </a:rPr>
              <a:t>개의 카메라를 선택할때마다 반영됨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EB1333C-1E86-D14E-CD54-62F04E791409}"/>
              </a:ext>
            </a:extLst>
          </p:cNvPr>
          <p:cNvCxnSpPr>
            <a:cxnSpLocks/>
            <a:stCxn id="2" idx="3"/>
            <a:endCxn id="33" idx="1"/>
          </p:cNvCxnSpPr>
          <p:nvPr/>
        </p:nvCxnSpPr>
        <p:spPr>
          <a:xfrm>
            <a:off x="3674224" y="3052731"/>
            <a:ext cx="734511" cy="24742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0AA1CF0-D74E-5D5F-0F49-961ABB15EB6A}"/>
              </a:ext>
            </a:extLst>
          </p:cNvPr>
          <p:cNvSpPr txBox="1"/>
          <p:nvPr/>
        </p:nvSpPr>
        <p:spPr>
          <a:xfrm>
            <a:off x="4164677" y="1794056"/>
            <a:ext cx="3125586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1</a:t>
            </a:r>
            <a:r>
              <a:rPr lang="ko-KR" altLang="en-US" sz="1000"/>
              <a:t>개의 카메라 선택되었을때만 활성</a:t>
            </a:r>
            <a:endParaRPr lang="en-US" altLang="ko-KR" sz="10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2AC9059-16ED-CE99-9397-39D931634657}"/>
              </a:ext>
            </a:extLst>
          </p:cNvPr>
          <p:cNvSpPr/>
          <p:nvPr/>
        </p:nvSpPr>
        <p:spPr>
          <a:xfrm>
            <a:off x="4408735" y="2709948"/>
            <a:ext cx="1484989" cy="11804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9453590-AE7E-3768-87BE-75F394A59EC9}"/>
              </a:ext>
            </a:extLst>
          </p:cNvPr>
          <p:cNvSpPr/>
          <p:nvPr/>
        </p:nvSpPr>
        <p:spPr>
          <a:xfrm>
            <a:off x="7719137" y="3890355"/>
            <a:ext cx="1458114" cy="46166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클릭시 </a:t>
            </a:r>
            <a:r>
              <a:rPr lang="en-US" altLang="ko-KR" sz="1000">
                <a:solidFill>
                  <a:schemeClr val="tx1"/>
                </a:solidFill>
              </a:rPr>
              <a:t>IP </a:t>
            </a:r>
            <a:r>
              <a:rPr lang="ko-KR" altLang="en-US" sz="1000">
                <a:solidFill>
                  <a:schemeClr val="tx1"/>
                </a:solidFill>
              </a:rPr>
              <a:t>설정 실행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5F5DB86-F785-F9D1-820C-25789840B658}"/>
              </a:ext>
            </a:extLst>
          </p:cNvPr>
          <p:cNvSpPr/>
          <p:nvPr/>
        </p:nvSpPr>
        <p:spPr>
          <a:xfrm>
            <a:off x="7725038" y="2073522"/>
            <a:ext cx="4051695" cy="127285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IP</a:t>
            </a:r>
            <a:r>
              <a:rPr lang="ko-KR" altLang="en-US" sz="1000">
                <a:solidFill>
                  <a:schemeClr val="tx1"/>
                </a:solidFill>
              </a:rPr>
              <a:t> 상태 표시</a:t>
            </a:r>
            <a:endParaRPr lang="en-US" altLang="ko-KR" sz="1000">
              <a:solidFill>
                <a:schemeClr val="tx1"/>
              </a:solidFill>
            </a:endParaRPr>
          </a:p>
          <a:p>
            <a:endParaRPr lang="en-US" altLang="ko-KR" sz="1000">
              <a:solidFill>
                <a:schemeClr val="tx1"/>
              </a:solidFill>
            </a:endParaRPr>
          </a:p>
          <a:p>
            <a:r>
              <a:rPr lang="en-US" altLang="ko-KR" sz="1000">
                <a:solidFill>
                  <a:schemeClr val="tx1"/>
                </a:solidFill>
              </a:rPr>
              <a:t>"IP </a:t>
            </a:r>
            <a:r>
              <a:rPr lang="ko-KR" altLang="en-US" sz="1000">
                <a:solidFill>
                  <a:schemeClr val="tx1"/>
                </a:solidFill>
              </a:rPr>
              <a:t>설정 성공</a:t>
            </a:r>
            <a:r>
              <a:rPr lang="en-US" altLang="ko-KR" sz="1000">
                <a:solidFill>
                  <a:schemeClr val="tx1"/>
                </a:solidFill>
              </a:rPr>
              <a:t>" : IP</a:t>
            </a:r>
            <a:r>
              <a:rPr lang="ko-KR" altLang="en-US" sz="1000">
                <a:solidFill>
                  <a:schemeClr val="tx1"/>
                </a:solidFill>
              </a:rPr>
              <a:t>설정 성공시</a:t>
            </a:r>
            <a:endParaRPr lang="en-US" altLang="ko-KR" sz="1000">
              <a:solidFill>
                <a:schemeClr val="tx1"/>
              </a:solidFill>
            </a:endParaRPr>
          </a:p>
          <a:p>
            <a:r>
              <a:rPr lang="en-US" altLang="ko-KR" sz="1000">
                <a:solidFill>
                  <a:schemeClr val="tx1"/>
                </a:solidFill>
              </a:rPr>
              <a:t>"" : </a:t>
            </a:r>
            <a:r>
              <a:rPr lang="ko-KR" altLang="en-US" sz="1000">
                <a:solidFill>
                  <a:schemeClr val="tx1"/>
                </a:solidFill>
              </a:rPr>
              <a:t>초기 상태</a:t>
            </a:r>
            <a:endParaRPr lang="en-US" altLang="ko-KR" sz="1000">
              <a:solidFill>
                <a:schemeClr val="tx1"/>
              </a:solidFill>
            </a:endParaRPr>
          </a:p>
          <a:p>
            <a:endParaRPr lang="en-US" altLang="ko-KR" sz="1000">
              <a:solidFill>
                <a:schemeClr val="tx1"/>
              </a:solidFill>
            </a:endParaRPr>
          </a:p>
          <a:p>
            <a:r>
              <a:rPr lang="en-US" altLang="ko-KR" sz="1000">
                <a:solidFill>
                  <a:schemeClr val="tx1"/>
                </a:solidFill>
              </a:rPr>
              <a:t>※ </a:t>
            </a:r>
            <a:r>
              <a:rPr lang="ko-KR" altLang="en-US" sz="1000">
                <a:solidFill>
                  <a:schemeClr val="tx1"/>
                </a:solidFill>
              </a:rPr>
              <a:t>다른 카메라 선택시 초기 상태로 변경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5E0D91-4001-A717-9DB5-18316DC26869}"/>
              </a:ext>
            </a:extLst>
          </p:cNvPr>
          <p:cNvCxnSpPr>
            <a:cxnSpLocks/>
            <a:stCxn id="29" idx="3"/>
            <a:endCxn id="54" idx="1"/>
          </p:cNvCxnSpPr>
          <p:nvPr/>
        </p:nvCxnSpPr>
        <p:spPr>
          <a:xfrm>
            <a:off x="6954924" y="3283563"/>
            <a:ext cx="764213" cy="83762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690B51AD-B633-45FD-88CE-B291624F068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 flipV="1">
            <a:off x="6949559" y="2709948"/>
            <a:ext cx="775479" cy="21547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793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DD57A-D385-EB67-AF80-C149EA65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9B8528F-B5CC-197E-D145-A477E836618D}"/>
              </a:ext>
            </a:extLst>
          </p:cNvPr>
          <p:cNvSpPr/>
          <p:nvPr/>
        </p:nvSpPr>
        <p:spPr>
          <a:xfrm>
            <a:off x="4763192" y="2585258"/>
            <a:ext cx="2352502" cy="1687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7FC615-3340-CE97-936E-61AE96115E99}"/>
              </a:ext>
            </a:extLst>
          </p:cNvPr>
          <p:cNvSpPr txBox="1"/>
          <p:nvPr/>
        </p:nvSpPr>
        <p:spPr>
          <a:xfrm>
            <a:off x="412954" y="275303"/>
            <a:ext cx="5173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카메라 펌웨어 업데이트 </a:t>
            </a:r>
            <a:r>
              <a:rPr lang="en-US" altLang="ko-KR" sz="2400" b="1"/>
              <a:t>/ </a:t>
            </a:r>
            <a:r>
              <a:rPr lang="ko-KR" altLang="en-US" sz="2400" b="1"/>
              <a:t>설정 전송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6A67049-32E3-9770-C9D8-D46D4164AA05}"/>
              </a:ext>
            </a:extLst>
          </p:cNvPr>
          <p:cNvSpPr/>
          <p:nvPr/>
        </p:nvSpPr>
        <p:spPr>
          <a:xfrm>
            <a:off x="5470128" y="3294127"/>
            <a:ext cx="983226" cy="2654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업데이트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F8185A2-A60C-61EB-30A5-3B419A0D85C6}"/>
              </a:ext>
            </a:extLst>
          </p:cNvPr>
          <p:cNvSpPr/>
          <p:nvPr/>
        </p:nvSpPr>
        <p:spPr>
          <a:xfrm>
            <a:off x="5470128" y="3652005"/>
            <a:ext cx="1182338" cy="2654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초기화업데이트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ADE6466-17A9-277D-8C21-03D0B904B3E4}"/>
              </a:ext>
            </a:extLst>
          </p:cNvPr>
          <p:cNvSpPr/>
          <p:nvPr/>
        </p:nvSpPr>
        <p:spPr>
          <a:xfrm>
            <a:off x="5470127" y="2890714"/>
            <a:ext cx="1182337" cy="2654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tx1"/>
                </a:solidFill>
              </a:rPr>
              <a:t>a.bin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60C3099-465B-E82B-6B5B-161FFF326796}"/>
              </a:ext>
            </a:extLst>
          </p:cNvPr>
          <p:cNvSpPr/>
          <p:nvPr/>
        </p:nvSpPr>
        <p:spPr>
          <a:xfrm>
            <a:off x="5018571" y="2885841"/>
            <a:ext cx="451200" cy="2654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파일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C8A0281-E76A-6DFC-9AD0-8849747385EB}"/>
              </a:ext>
            </a:extLst>
          </p:cNvPr>
          <p:cNvSpPr/>
          <p:nvPr/>
        </p:nvSpPr>
        <p:spPr>
          <a:xfrm>
            <a:off x="6201265" y="2893150"/>
            <a:ext cx="451199" cy="2654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>
                <a:solidFill>
                  <a:schemeClr val="tx1"/>
                </a:solidFill>
              </a:rPr>
              <a:t>찾아보기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C1AEFF7-B183-5EAE-6EE5-4924A787D802}"/>
              </a:ext>
            </a:extLst>
          </p:cNvPr>
          <p:cNvSpPr/>
          <p:nvPr/>
        </p:nvSpPr>
        <p:spPr>
          <a:xfrm>
            <a:off x="2210274" y="2832462"/>
            <a:ext cx="1458114" cy="67954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전송할 파일 선택기</a:t>
            </a:r>
            <a:endParaRPr lang="en-US" altLang="ko-KR" sz="1000">
              <a:solidFill>
                <a:schemeClr val="tx1"/>
              </a:solidFill>
            </a:endParaRPr>
          </a:p>
          <a:p>
            <a:endParaRPr lang="en-US" altLang="ko-KR" sz="1000">
              <a:solidFill>
                <a:schemeClr val="tx1"/>
              </a:solidFill>
            </a:endParaRPr>
          </a:p>
          <a:p>
            <a:r>
              <a:rPr lang="ko-KR" altLang="en-US" sz="1000">
                <a:solidFill>
                  <a:schemeClr val="tx1"/>
                </a:solidFill>
              </a:rPr>
              <a:t>펌웨어 </a:t>
            </a:r>
            <a:r>
              <a:rPr lang="en-US" altLang="ko-KR" sz="1000">
                <a:solidFill>
                  <a:schemeClr val="tx1"/>
                </a:solidFill>
              </a:rPr>
              <a:t>(*.bin, *.img)</a:t>
            </a:r>
          </a:p>
          <a:p>
            <a:r>
              <a:rPr lang="ko-KR" altLang="en-US" sz="1000">
                <a:solidFill>
                  <a:schemeClr val="tx1"/>
                </a:solidFill>
              </a:rPr>
              <a:t>설정파일 </a:t>
            </a:r>
            <a:r>
              <a:rPr lang="en-US" altLang="ko-KR" sz="1000">
                <a:solidFill>
                  <a:schemeClr val="tx1"/>
                </a:solidFill>
              </a:rPr>
              <a:t>(*.tar.gz)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CDF78E5-5BB3-4BA5-CACB-5AABE63079D4}"/>
              </a:ext>
            </a:extLst>
          </p:cNvPr>
          <p:cNvCxnSpPr>
            <a:cxnSpLocks/>
            <a:stCxn id="2" idx="3"/>
            <a:endCxn id="49" idx="1"/>
          </p:cNvCxnSpPr>
          <p:nvPr/>
        </p:nvCxnSpPr>
        <p:spPr>
          <a:xfrm flipV="1">
            <a:off x="3668388" y="3018577"/>
            <a:ext cx="1350183" cy="15365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D58E47C-F7CB-F8E4-E532-E2834E381656}"/>
              </a:ext>
            </a:extLst>
          </p:cNvPr>
          <p:cNvSpPr/>
          <p:nvPr/>
        </p:nvSpPr>
        <p:spPr>
          <a:xfrm>
            <a:off x="1662545" y="3811076"/>
            <a:ext cx="2005843" cy="46166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펌웨어 파일 선택시 </a:t>
            </a:r>
            <a:r>
              <a:rPr lang="en-US" altLang="ko-KR" sz="1000">
                <a:solidFill>
                  <a:schemeClr val="tx1"/>
                </a:solidFill>
              </a:rPr>
              <a:t>"</a:t>
            </a:r>
            <a:r>
              <a:rPr lang="ko-KR" altLang="en-US" sz="1000">
                <a:solidFill>
                  <a:schemeClr val="tx1"/>
                </a:solidFill>
              </a:rPr>
              <a:t>업데이트</a:t>
            </a:r>
            <a:r>
              <a:rPr lang="en-US" altLang="ko-KR" sz="1000">
                <a:solidFill>
                  <a:schemeClr val="tx1"/>
                </a:solidFill>
              </a:rPr>
              <a:t>"</a:t>
            </a:r>
          </a:p>
          <a:p>
            <a:r>
              <a:rPr lang="ko-KR" altLang="en-US" sz="1000">
                <a:solidFill>
                  <a:schemeClr val="tx1"/>
                </a:solidFill>
              </a:rPr>
              <a:t>설정파일 선택시 </a:t>
            </a:r>
            <a:r>
              <a:rPr lang="en-US" altLang="ko-KR" sz="1000">
                <a:solidFill>
                  <a:schemeClr val="tx1"/>
                </a:solidFill>
              </a:rPr>
              <a:t>"</a:t>
            </a:r>
            <a:r>
              <a:rPr lang="ko-KR" altLang="en-US" sz="1000">
                <a:solidFill>
                  <a:schemeClr val="tx1"/>
                </a:solidFill>
              </a:rPr>
              <a:t>설정전송</a:t>
            </a:r>
            <a:r>
              <a:rPr lang="en-US" altLang="ko-KR" sz="1000">
                <a:solidFill>
                  <a:schemeClr val="tx1"/>
                </a:solidFill>
              </a:rPr>
              <a:t>"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4337028-C7E6-3613-2F7E-373EF001DE6C}"/>
              </a:ext>
            </a:extLst>
          </p:cNvPr>
          <p:cNvCxnSpPr>
            <a:cxnSpLocks/>
            <a:stCxn id="20" idx="3"/>
            <a:endCxn id="46" idx="1"/>
          </p:cNvCxnSpPr>
          <p:nvPr/>
        </p:nvCxnSpPr>
        <p:spPr>
          <a:xfrm flipV="1">
            <a:off x="3668388" y="3426863"/>
            <a:ext cx="1801740" cy="61504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E18CD36-CCF4-95A2-4075-C6176467FDCA}"/>
              </a:ext>
            </a:extLst>
          </p:cNvPr>
          <p:cNvSpPr/>
          <p:nvPr/>
        </p:nvSpPr>
        <p:spPr>
          <a:xfrm>
            <a:off x="1321724" y="4571808"/>
            <a:ext cx="2343485" cy="46166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펌웨어 파일 선택시 </a:t>
            </a:r>
            <a:r>
              <a:rPr lang="en-US" altLang="ko-KR" sz="1000">
                <a:solidFill>
                  <a:schemeClr val="tx1"/>
                </a:solidFill>
              </a:rPr>
              <a:t>"</a:t>
            </a:r>
            <a:r>
              <a:rPr lang="ko-KR" altLang="en-US" sz="1000">
                <a:solidFill>
                  <a:schemeClr val="tx1"/>
                </a:solidFill>
              </a:rPr>
              <a:t>초기화업데이트</a:t>
            </a:r>
            <a:r>
              <a:rPr lang="en-US" altLang="ko-KR" sz="1000">
                <a:solidFill>
                  <a:schemeClr val="tx1"/>
                </a:solidFill>
              </a:rPr>
              <a:t>"</a:t>
            </a:r>
          </a:p>
          <a:p>
            <a:r>
              <a:rPr lang="ko-KR" altLang="en-US" sz="1000">
                <a:solidFill>
                  <a:schemeClr val="tx1"/>
                </a:solidFill>
              </a:rPr>
              <a:t>설정파일 선택시 비활성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746F2BA-9B09-0609-F687-7BC03749AEF8}"/>
              </a:ext>
            </a:extLst>
          </p:cNvPr>
          <p:cNvCxnSpPr>
            <a:cxnSpLocks/>
            <a:stCxn id="33" idx="3"/>
            <a:endCxn id="47" idx="1"/>
          </p:cNvCxnSpPr>
          <p:nvPr/>
        </p:nvCxnSpPr>
        <p:spPr>
          <a:xfrm flipV="1">
            <a:off x="3665209" y="3784741"/>
            <a:ext cx="1804919" cy="10179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50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B691F-CE97-8431-63A1-A625C1536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6AAFB12-F1BC-F4C1-4EF0-DC7AFEF721F2}"/>
              </a:ext>
            </a:extLst>
          </p:cNvPr>
          <p:cNvSpPr/>
          <p:nvPr/>
        </p:nvSpPr>
        <p:spPr>
          <a:xfrm>
            <a:off x="5261958" y="2552008"/>
            <a:ext cx="3000894" cy="21446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A69FF4-A74D-1632-0132-2C2E82F735A1}"/>
              </a:ext>
            </a:extLst>
          </p:cNvPr>
          <p:cNvSpPr txBox="1"/>
          <p:nvPr/>
        </p:nvSpPr>
        <p:spPr>
          <a:xfrm>
            <a:off x="412954" y="275303"/>
            <a:ext cx="4118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카메라 공장 초기화 </a:t>
            </a:r>
            <a:r>
              <a:rPr lang="en-US" altLang="ko-KR" sz="2400" b="1"/>
              <a:t>(</a:t>
            </a:r>
            <a:r>
              <a:rPr lang="ko-KR" altLang="en-US" sz="2400" b="1"/>
              <a:t>팝업창</a:t>
            </a:r>
            <a:r>
              <a:rPr lang="en-US" altLang="ko-KR" sz="2400" b="1"/>
              <a:t>)</a:t>
            </a:r>
            <a:endParaRPr lang="ko-KR" altLang="en-US" sz="2400" b="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D3FD84-29E9-F7C8-00F6-E7F64013209C}"/>
              </a:ext>
            </a:extLst>
          </p:cNvPr>
          <p:cNvSpPr/>
          <p:nvPr/>
        </p:nvSpPr>
        <p:spPr>
          <a:xfrm>
            <a:off x="5808968" y="3249321"/>
            <a:ext cx="983226" cy="2654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chemeClr val="tx1"/>
                </a:solidFill>
              </a:rPr>
              <a:t>M100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3F4AF1-E2C2-F708-8442-0A885FAB06ED}"/>
              </a:ext>
            </a:extLst>
          </p:cNvPr>
          <p:cNvSpPr/>
          <p:nvPr/>
        </p:nvSpPr>
        <p:spPr>
          <a:xfrm>
            <a:off x="6890517" y="3249320"/>
            <a:ext cx="983226" cy="2654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공장 초기화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7196B9-7CC9-AC9D-7955-C945DAA9301D}"/>
              </a:ext>
            </a:extLst>
          </p:cNvPr>
          <p:cNvSpPr/>
          <p:nvPr/>
        </p:nvSpPr>
        <p:spPr>
          <a:xfrm>
            <a:off x="5430427" y="3241764"/>
            <a:ext cx="373625" cy="2654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모델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FF0FE0-05C4-D074-D526-F475EBA1E68A}"/>
              </a:ext>
            </a:extLst>
          </p:cNvPr>
          <p:cNvSpPr/>
          <p:nvPr/>
        </p:nvSpPr>
        <p:spPr>
          <a:xfrm>
            <a:off x="6534123" y="3249320"/>
            <a:ext cx="258071" cy="2654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B935847B-5C89-2F3B-C716-03D5B2CACF8A}"/>
              </a:ext>
            </a:extLst>
          </p:cNvPr>
          <p:cNvSpPr/>
          <p:nvPr/>
        </p:nvSpPr>
        <p:spPr>
          <a:xfrm rot="10800000">
            <a:off x="6583336" y="3313243"/>
            <a:ext cx="159643" cy="137623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E1DEAE-30B1-E892-B685-B3331754BCCF}"/>
              </a:ext>
            </a:extLst>
          </p:cNvPr>
          <p:cNvSpPr/>
          <p:nvPr/>
        </p:nvSpPr>
        <p:spPr>
          <a:xfrm>
            <a:off x="5430427" y="2887166"/>
            <a:ext cx="1312552" cy="2654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공장 초기화 중 </a:t>
            </a:r>
            <a:r>
              <a:rPr lang="en-US" altLang="ko-KR" sz="1000">
                <a:solidFill>
                  <a:schemeClr val="tx1"/>
                </a:solidFill>
              </a:rPr>
              <a:t>...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3EC9DD-6AF8-82E5-7AD0-EBDE4557D2C1}"/>
              </a:ext>
            </a:extLst>
          </p:cNvPr>
          <p:cNvSpPr/>
          <p:nvPr/>
        </p:nvSpPr>
        <p:spPr>
          <a:xfrm>
            <a:off x="1105812" y="2256724"/>
            <a:ext cx="3300150" cy="127285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공장 초기화 상태 표시</a:t>
            </a:r>
            <a:endParaRPr lang="en-US" altLang="ko-KR" sz="1000">
              <a:solidFill>
                <a:schemeClr val="tx1"/>
              </a:solidFill>
            </a:endParaRPr>
          </a:p>
          <a:p>
            <a:endParaRPr lang="en-US" altLang="ko-KR" sz="1000">
              <a:solidFill>
                <a:schemeClr val="tx1"/>
              </a:solidFill>
            </a:endParaRPr>
          </a:p>
          <a:p>
            <a:r>
              <a:rPr lang="en-US" altLang="ko-KR" sz="1000">
                <a:solidFill>
                  <a:schemeClr val="tx1"/>
                </a:solidFill>
              </a:rPr>
              <a:t>"</a:t>
            </a:r>
            <a:r>
              <a:rPr lang="ko-KR" altLang="en-US" sz="1000">
                <a:solidFill>
                  <a:schemeClr val="tx1"/>
                </a:solidFill>
              </a:rPr>
              <a:t>공장 초기화 중</a:t>
            </a:r>
            <a:r>
              <a:rPr lang="en-US" altLang="ko-KR" sz="1000">
                <a:solidFill>
                  <a:schemeClr val="tx1"/>
                </a:solidFill>
              </a:rPr>
              <a:t>..." : </a:t>
            </a:r>
            <a:r>
              <a:rPr lang="ko-KR" altLang="en-US" sz="1000">
                <a:solidFill>
                  <a:schemeClr val="tx1"/>
                </a:solidFill>
              </a:rPr>
              <a:t>초기화 시작 </a:t>
            </a:r>
            <a:r>
              <a:rPr lang="en-US" altLang="ko-KR" sz="1000">
                <a:solidFill>
                  <a:schemeClr val="tx1"/>
                </a:solidFill>
              </a:rPr>
              <a:t>~ </a:t>
            </a:r>
            <a:r>
              <a:rPr lang="ko-KR" altLang="en-US" sz="1000">
                <a:solidFill>
                  <a:schemeClr val="tx1"/>
                </a:solidFill>
              </a:rPr>
              <a:t>초기화 도중 상태</a:t>
            </a:r>
            <a:endParaRPr lang="en-US" altLang="ko-KR" sz="1000">
              <a:solidFill>
                <a:schemeClr val="tx1"/>
              </a:solidFill>
            </a:endParaRPr>
          </a:p>
          <a:p>
            <a:r>
              <a:rPr lang="en-US" altLang="ko-KR" sz="1000">
                <a:solidFill>
                  <a:schemeClr val="tx1"/>
                </a:solidFill>
              </a:rPr>
              <a:t>"</a:t>
            </a:r>
            <a:r>
              <a:rPr lang="ko-KR" altLang="en-US" sz="1000">
                <a:solidFill>
                  <a:schemeClr val="tx1"/>
                </a:solidFill>
              </a:rPr>
              <a:t>공장 초기화 완료</a:t>
            </a:r>
            <a:r>
              <a:rPr lang="en-US" altLang="ko-KR" sz="1000">
                <a:solidFill>
                  <a:schemeClr val="tx1"/>
                </a:solidFill>
              </a:rPr>
              <a:t>" : </a:t>
            </a:r>
            <a:r>
              <a:rPr lang="ko-KR" altLang="en-US" sz="1000">
                <a:solidFill>
                  <a:schemeClr val="tx1"/>
                </a:solidFill>
              </a:rPr>
              <a:t>초기화 완료시</a:t>
            </a:r>
            <a:endParaRPr lang="en-US" altLang="ko-KR" sz="1000">
              <a:solidFill>
                <a:schemeClr val="tx1"/>
              </a:solidFill>
            </a:endParaRPr>
          </a:p>
          <a:p>
            <a:r>
              <a:rPr lang="en-US" altLang="ko-KR" sz="1000">
                <a:solidFill>
                  <a:schemeClr val="tx1"/>
                </a:solidFill>
              </a:rPr>
              <a:t>"" : </a:t>
            </a:r>
            <a:r>
              <a:rPr lang="ko-KR" altLang="en-US" sz="1000">
                <a:solidFill>
                  <a:schemeClr val="tx1"/>
                </a:solidFill>
              </a:rPr>
              <a:t>초기 상태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6A91696-9472-DEBF-C219-FB3B6BD84568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4405962" y="2893150"/>
            <a:ext cx="1024465" cy="12675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39DB8D-C5AF-A319-5D3C-42C9E0869DB5}"/>
              </a:ext>
            </a:extLst>
          </p:cNvPr>
          <p:cNvSpPr/>
          <p:nvPr/>
        </p:nvSpPr>
        <p:spPr>
          <a:xfrm>
            <a:off x="1883841" y="3730578"/>
            <a:ext cx="2563467" cy="77913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모델 선택 드롭다운 메뉴</a:t>
            </a:r>
            <a:endParaRPr lang="en-US" altLang="ko-KR" sz="1000">
              <a:solidFill>
                <a:schemeClr val="tx1"/>
              </a:solidFill>
            </a:endParaRPr>
          </a:p>
          <a:p>
            <a:endParaRPr lang="en-US" altLang="ko-KR" sz="1000">
              <a:solidFill>
                <a:schemeClr val="tx1"/>
              </a:solidFill>
            </a:endParaRPr>
          </a:p>
          <a:p>
            <a:r>
              <a:rPr lang="en-US" altLang="ko-KR" sz="1000">
                <a:solidFill>
                  <a:schemeClr val="tx1"/>
                </a:solidFill>
              </a:rPr>
              <a:t>(</a:t>
            </a:r>
            <a:r>
              <a:rPr lang="ko-KR" altLang="en-US" sz="1000">
                <a:solidFill>
                  <a:schemeClr val="tx1"/>
                </a:solidFill>
              </a:rPr>
              <a:t>모델 리스트는 별도 텍스트 파일로 저장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1ECBC6C-5CCD-AAA9-258C-67F8F673008A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4447308" y="3374500"/>
            <a:ext cx="983119" cy="74564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AB682AF-B810-88F1-BF16-D73DC7CF23CE}"/>
              </a:ext>
            </a:extLst>
          </p:cNvPr>
          <p:cNvSpPr/>
          <p:nvPr/>
        </p:nvSpPr>
        <p:spPr>
          <a:xfrm>
            <a:off x="5804052" y="4120147"/>
            <a:ext cx="983226" cy="2654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115200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B7D9DAD-C0CB-96D3-DC4B-5852930C7184}"/>
              </a:ext>
            </a:extLst>
          </p:cNvPr>
          <p:cNvSpPr/>
          <p:nvPr/>
        </p:nvSpPr>
        <p:spPr>
          <a:xfrm>
            <a:off x="5430427" y="4120146"/>
            <a:ext cx="373625" cy="2654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통신속도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60F3282-3230-029B-2AF0-675A82FFF499}"/>
              </a:ext>
            </a:extLst>
          </p:cNvPr>
          <p:cNvSpPr/>
          <p:nvPr/>
        </p:nvSpPr>
        <p:spPr>
          <a:xfrm>
            <a:off x="5425511" y="3705364"/>
            <a:ext cx="373625" cy="2654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포트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6785AEA-3C4A-FAB8-679F-4191F17EA3B4}"/>
              </a:ext>
            </a:extLst>
          </p:cNvPr>
          <p:cNvSpPr/>
          <p:nvPr/>
        </p:nvSpPr>
        <p:spPr>
          <a:xfrm>
            <a:off x="8727986" y="3611797"/>
            <a:ext cx="1646297" cy="58400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COM </a:t>
            </a:r>
            <a:r>
              <a:rPr lang="ko-KR" altLang="en-US" sz="1000">
                <a:solidFill>
                  <a:schemeClr val="tx1"/>
                </a:solidFill>
              </a:rPr>
              <a:t>포트 선택</a:t>
            </a:r>
            <a:endParaRPr lang="en-US" altLang="ko-KR" sz="1000">
              <a:solidFill>
                <a:schemeClr val="tx1"/>
              </a:solidFill>
            </a:endParaRPr>
          </a:p>
          <a:p>
            <a:endParaRPr lang="en-US" altLang="ko-KR" sz="1000">
              <a:solidFill>
                <a:schemeClr val="tx1"/>
              </a:solidFill>
            </a:endParaRPr>
          </a:p>
          <a:p>
            <a:r>
              <a:rPr lang="en-US" altLang="ko-KR" sz="1000">
                <a:solidFill>
                  <a:schemeClr val="tx1"/>
                </a:solidFill>
              </a:rPr>
              <a:t>(</a:t>
            </a:r>
            <a:r>
              <a:rPr lang="ko-KR" altLang="en-US" sz="1000">
                <a:solidFill>
                  <a:schemeClr val="tx1"/>
                </a:solidFill>
              </a:rPr>
              <a:t>존재하는 포트 리스트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7030CD1-6735-AD98-4621-5B9440A346DB}"/>
              </a:ext>
            </a:extLst>
          </p:cNvPr>
          <p:cNvSpPr/>
          <p:nvPr/>
        </p:nvSpPr>
        <p:spPr>
          <a:xfrm>
            <a:off x="5804052" y="3703360"/>
            <a:ext cx="983226" cy="2654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chemeClr val="tx1"/>
                </a:solidFill>
              </a:rPr>
              <a:t>COM4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64C8E5C-8C3D-81CD-A194-DD837DF84533}"/>
              </a:ext>
            </a:extLst>
          </p:cNvPr>
          <p:cNvSpPr/>
          <p:nvPr/>
        </p:nvSpPr>
        <p:spPr>
          <a:xfrm>
            <a:off x="6529207" y="3703359"/>
            <a:ext cx="258071" cy="2654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1FBEC531-36CC-4E23-4B2B-2B3C1395CDB8}"/>
              </a:ext>
            </a:extLst>
          </p:cNvPr>
          <p:cNvSpPr/>
          <p:nvPr/>
        </p:nvSpPr>
        <p:spPr>
          <a:xfrm rot="10800000">
            <a:off x="6578420" y="3767282"/>
            <a:ext cx="159643" cy="137623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3A65403-D236-7C1B-FC6D-9C7E7E0FE261}"/>
              </a:ext>
            </a:extLst>
          </p:cNvPr>
          <p:cNvSpPr/>
          <p:nvPr/>
        </p:nvSpPr>
        <p:spPr>
          <a:xfrm>
            <a:off x="8804946" y="4509715"/>
            <a:ext cx="1646297" cy="58400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baudrate</a:t>
            </a:r>
            <a:r>
              <a:rPr lang="ko-KR" altLang="en-US" sz="1000">
                <a:solidFill>
                  <a:schemeClr val="tx1"/>
                </a:solidFill>
              </a:rPr>
              <a:t> 설정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0BF78A7-AA72-D109-6CD3-5212F0CB459A}"/>
              </a:ext>
            </a:extLst>
          </p:cNvPr>
          <p:cNvCxnSpPr>
            <a:cxnSpLocks/>
            <a:stCxn id="35" idx="3"/>
            <a:endCxn id="31" idx="1"/>
          </p:cNvCxnSpPr>
          <p:nvPr/>
        </p:nvCxnSpPr>
        <p:spPr>
          <a:xfrm>
            <a:off x="6787278" y="3836095"/>
            <a:ext cx="1940708" cy="6770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0EAD895-08F5-C931-EC8E-070C44540D51}"/>
              </a:ext>
            </a:extLst>
          </p:cNvPr>
          <p:cNvCxnSpPr>
            <a:cxnSpLocks/>
            <a:stCxn id="25" idx="3"/>
            <a:endCxn id="37" idx="1"/>
          </p:cNvCxnSpPr>
          <p:nvPr/>
        </p:nvCxnSpPr>
        <p:spPr>
          <a:xfrm>
            <a:off x="6787278" y="4252883"/>
            <a:ext cx="2017668" cy="54883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051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F8F59-F89C-BEFF-0821-EB59F78C5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C6A8A23-0759-5F64-E91C-C24466B534E6}"/>
              </a:ext>
            </a:extLst>
          </p:cNvPr>
          <p:cNvSpPr txBox="1"/>
          <p:nvPr/>
        </p:nvSpPr>
        <p:spPr>
          <a:xfrm>
            <a:off x="412954" y="275303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설정 </a:t>
            </a:r>
            <a:r>
              <a:rPr lang="en-US" altLang="ko-KR" sz="2400" b="1"/>
              <a:t>(</a:t>
            </a:r>
            <a:r>
              <a:rPr lang="ko-KR" altLang="en-US" sz="2400" b="1"/>
              <a:t>팝업창</a:t>
            </a:r>
            <a:r>
              <a:rPr lang="en-US" altLang="ko-KR" sz="2400" b="1"/>
              <a:t>)</a:t>
            </a:r>
            <a:endParaRPr lang="ko-KR" altLang="en-US" sz="24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ACC0CD-049F-12EB-496A-487FA6DFED3D}"/>
              </a:ext>
            </a:extLst>
          </p:cNvPr>
          <p:cNvSpPr txBox="1"/>
          <p:nvPr/>
        </p:nvSpPr>
        <p:spPr>
          <a:xfrm>
            <a:off x="1018215" y="1307690"/>
            <a:ext cx="33901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[</a:t>
            </a:r>
            <a:r>
              <a:rPr lang="ko-KR" altLang="en-US" sz="1400"/>
              <a:t>설정 리스트</a:t>
            </a:r>
            <a:r>
              <a:rPr lang="en-US" altLang="ko-KR" sz="140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카메라 펌웨어 프로토콜 포트</a:t>
            </a:r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/>
              <a:t>RTSP </a:t>
            </a:r>
            <a:r>
              <a:rPr lang="ko-KR" altLang="en-US" sz="1400"/>
              <a:t>포트</a:t>
            </a:r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웹페이지 포트</a:t>
            </a:r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리스트 정보 파일 변환 형식 </a:t>
            </a:r>
            <a:r>
              <a:rPr lang="en-US" altLang="ko-KR" sz="1400"/>
              <a:t>(xls, txt)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카메라 리스트 기본 정렬 방식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154069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05CF9-51A2-8E28-1F99-6BCA5C423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EF11B2-3607-C05A-51CC-E34146583E20}"/>
              </a:ext>
            </a:extLst>
          </p:cNvPr>
          <p:cNvSpPr txBox="1"/>
          <p:nvPr/>
        </p:nvSpPr>
        <p:spPr>
          <a:xfrm>
            <a:off x="412954" y="27530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관련 프로토콜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0178DE-F51B-76C7-09E4-8685EE5D54B0}"/>
              </a:ext>
            </a:extLst>
          </p:cNvPr>
          <p:cNvSpPr txBox="1"/>
          <p:nvPr/>
        </p:nvSpPr>
        <p:spPr>
          <a:xfrm>
            <a:off x="1018215" y="1307690"/>
            <a:ext cx="608846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카메라 관련 프로토콜</a:t>
            </a:r>
            <a:r>
              <a:rPr lang="en-US" altLang="ko-KR"/>
              <a:t>]</a:t>
            </a:r>
          </a:p>
          <a:p>
            <a:endParaRPr lang="en-US" altLang="ko-KR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/>
              <a:t>카메라 검색 프로토콜</a:t>
            </a:r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/>
              <a:t>broadcast </a:t>
            </a:r>
            <a:r>
              <a:rPr lang="ko-KR" altLang="en-US"/>
              <a:t>패킷 사용하여 </a:t>
            </a:r>
            <a:r>
              <a:rPr lang="en-US" altLang="ko-KR"/>
              <a:t>lan</a:t>
            </a:r>
            <a:r>
              <a:rPr lang="ko-KR" altLang="en-US"/>
              <a:t>내부 카메라 검색</a:t>
            </a:r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/>
              <a:t>ip, netmask, gw, mac </a:t>
            </a:r>
            <a:r>
              <a:rPr lang="ko-KR" altLang="en-US"/>
              <a:t>정보 수신</a:t>
            </a:r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/>
              <a:t>ip, netmask, gw </a:t>
            </a:r>
            <a:r>
              <a:rPr lang="ko-KR" altLang="en-US"/>
              <a:t>정보 수정 가능</a:t>
            </a:r>
            <a:endParaRPr lang="en-US" altLang="ko-KR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/>
              <a:t>카메라 펌웨어 프로토콜</a:t>
            </a:r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/>
              <a:t>tcp 7061 </a:t>
            </a:r>
            <a:r>
              <a:rPr lang="ko-KR" altLang="en-US"/>
              <a:t>포트 사용하여 카메라 펌웨어 정보 통신</a:t>
            </a:r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/>
              <a:t>firmware</a:t>
            </a:r>
            <a:r>
              <a:rPr lang="ko-KR" altLang="en-US"/>
              <a:t> </a:t>
            </a:r>
            <a:r>
              <a:rPr lang="en-US" altLang="ko-KR"/>
              <a:t>version,</a:t>
            </a:r>
            <a:r>
              <a:rPr lang="ko-KR" altLang="en-US"/>
              <a:t> </a:t>
            </a:r>
            <a:r>
              <a:rPr lang="en-US" altLang="ko-KR"/>
              <a:t>mac, sn </a:t>
            </a:r>
            <a:r>
              <a:rPr lang="ko-KR" altLang="en-US"/>
              <a:t>정보 수신</a:t>
            </a:r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카메라 펌웨어 업데이트 가능</a:t>
            </a:r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카메라 설정 전송 가능</a:t>
            </a:r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카메라 재부팅 가능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5944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9E914-31D2-40FD-F465-298EDD19E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C30B31-9A40-F2C2-F49F-676E06101710}"/>
              </a:ext>
            </a:extLst>
          </p:cNvPr>
          <p:cNvSpPr txBox="1"/>
          <p:nvPr/>
        </p:nvSpPr>
        <p:spPr>
          <a:xfrm>
            <a:off x="412954" y="27530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외부 파일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56BF3FB-EB44-9E1A-9979-EF5973FD9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68424"/>
              </p:ext>
            </p:extLst>
          </p:nvPr>
        </p:nvGraphicFramePr>
        <p:xfrm>
          <a:off x="1175341" y="1268306"/>
          <a:ext cx="10312848" cy="21818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9088">
                  <a:extLst>
                    <a:ext uri="{9D8B030D-6E8A-4147-A177-3AD203B41FA5}">
                      <a16:colId xmlns:a16="http://schemas.microsoft.com/office/drawing/2014/main" val="3818003997"/>
                    </a:ext>
                  </a:extLst>
                </a:gridCol>
                <a:gridCol w="2901809">
                  <a:extLst>
                    <a:ext uri="{9D8B030D-6E8A-4147-A177-3AD203B41FA5}">
                      <a16:colId xmlns:a16="http://schemas.microsoft.com/office/drawing/2014/main" val="1686302492"/>
                    </a:ext>
                  </a:extLst>
                </a:gridCol>
                <a:gridCol w="4321951">
                  <a:extLst>
                    <a:ext uri="{9D8B030D-6E8A-4147-A177-3AD203B41FA5}">
                      <a16:colId xmlns:a16="http://schemas.microsoft.com/office/drawing/2014/main" val="2663024823"/>
                    </a:ext>
                  </a:extLst>
                </a:gridCol>
              </a:tblGrid>
              <a:tr h="3835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934483"/>
                  </a:ext>
                </a:extLst>
              </a:tr>
              <a:tr h="3835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카메라 검색 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camlist.txt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192.168.1.116</a:t>
                      </a:r>
                    </a:p>
                    <a:p>
                      <a:pPr latinLnBrk="1"/>
                      <a:r>
                        <a:rPr lang="en-US" altLang="ko-KR" sz="1000"/>
                        <a:t>192.168.1.33</a:t>
                      </a:r>
                    </a:p>
                    <a:p>
                      <a:pPr latinLnBrk="1"/>
                      <a:r>
                        <a:rPr lang="en-US" altLang="ko-KR" sz="1000"/>
                        <a:t>172.16.7.110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541571"/>
                  </a:ext>
                </a:extLst>
              </a:tr>
              <a:tr h="383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RTSP</a:t>
                      </a:r>
                      <a:r>
                        <a:rPr lang="ko-KR" altLang="en-US" sz="1600"/>
                        <a:t> 주소 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rtsplist.txt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원본</a:t>
                      </a:r>
                      <a:r>
                        <a:rPr lang="en-US" altLang="ko-KR" sz="1000"/>
                        <a:t>1	live1.sdp</a:t>
                      </a:r>
                    </a:p>
                    <a:p>
                      <a:pPr latinLnBrk="1"/>
                      <a:r>
                        <a:rPr lang="ko-KR" altLang="en-US" sz="1000"/>
                        <a:t>원본</a:t>
                      </a:r>
                      <a:r>
                        <a:rPr lang="en-US" altLang="ko-KR" sz="1000"/>
                        <a:t>2	live2.sdp</a:t>
                      </a:r>
                    </a:p>
                    <a:p>
                      <a:pPr latinLnBrk="1"/>
                      <a:r>
                        <a:rPr lang="ko-KR" altLang="en-US" sz="1000"/>
                        <a:t>디워프</a:t>
                      </a:r>
                      <a:r>
                        <a:rPr lang="en-US" altLang="ko-KR" sz="1000"/>
                        <a:t>1	dewarp1.sdp</a:t>
                      </a:r>
                    </a:p>
                    <a:p>
                      <a:pPr latinLnBrk="1"/>
                      <a:r>
                        <a:rPr lang="ko-KR" altLang="en-US" sz="1000"/>
                        <a:t>디워프</a:t>
                      </a:r>
                      <a:r>
                        <a:rPr lang="en-US" altLang="ko-KR" sz="1000"/>
                        <a:t>2	dewarp2.sdp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44990"/>
                  </a:ext>
                </a:extLst>
              </a:tr>
              <a:tr h="3835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공장초기화 모델 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factorydefault\&lt;</a:t>
                      </a:r>
                      <a:r>
                        <a:rPr lang="ko-KR" altLang="en-US" sz="1400"/>
                        <a:t>모델명</a:t>
                      </a:r>
                      <a:r>
                        <a:rPr lang="en-US" altLang="ko-KR" sz="1400"/>
                        <a:t>&gt;.txt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ifconfig</a:t>
                      </a:r>
                    </a:p>
                    <a:p>
                      <a:pPr latinLnBrk="1"/>
                      <a:r>
                        <a:rPr lang="en-US" altLang="ko-KR" sz="1000"/>
                        <a:t>printenv ethaddr</a:t>
                      </a:r>
                    </a:p>
                    <a:p>
                      <a:pPr latinLnBrk="1"/>
                      <a:r>
                        <a:rPr lang="en-US" altLang="ko-KR" sz="1000"/>
                        <a:t>/sbin/firstboot -r -y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432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31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8CB2-2117-36A9-9B3B-F7ABE7847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1F3F6B-2B1C-4E3F-A02E-D9B5CDEC1FD6}"/>
              </a:ext>
            </a:extLst>
          </p:cNvPr>
          <p:cNvSpPr txBox="1"/>
          <p:nvPr/>
        </p:nvSpPr>
        <p:spPr>
          <a:xfrm>
            <a:off x="412954" y="275303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카메라 관리 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108968-F20D-D346-1CCB-542DE78717EF}"/>
              </a:ext>
            </a:extLst>
          </p:cNvPr>
          <p:cNvSpPr txBox="1"/>
          <p:nvPr/>
        </p:nvSpPr>
        <p:spPr>
          <a:xfrm>
            <a:off x="1018215" y="1307690"/>
            <a:ext cx="5270995" cy="4332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개요</a:t>
            </a:r>
            <a:r>
              <a:rPr lang="en-US" altLang="ko-KR"/>
              <a:t>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/>
              <a:t>카메라 정보 확인</a:t>
            </a:r>
            <a:endParaRPr lang="en-US" altLang="ko-KR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/>
              <a:t>카메라 검색 툴 </a:t>
            </a:r>
            <a:r>
              <a:rPr lang="en-US" altLang="ko-KR"/>
              <a:t>+ </a:t>
            </a:r>
            <a:r>
              <a:rPr lang="ko-KR" altLang="en-US"/>
              <a:t>카메라 펌웨어 관리 툴</a:t>
            </a:r>
            <a:r>
              <a:rPr lang="en-US" altLang="ko-KR"/>
              <a:t> </a:t>
            </a:r>
            <a:r>
              <a:rPr lang="ko-KR" altLang="en-US"/>
              <a:t>통합</a:t>
            </a:r>
            <a:endParaRPr lang="en-US" altLang="ko-KR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/>
              <a:t>이외 신규 기능 추가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[</a:t>
            </a:r>
            <a:r>
              <a:rPr lang="ko-KR" altLang="en-US"/>
              <a:t>기능</a:t>
            </a:r>
            <a:r>
              <a:rPr lang="en-US" altLang="ko-KR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카메라 검색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카메라 정보 받아오기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카메라 </a:t>
            </a:r>
            <a:r>
              <a:rPr lang="en-US" altLang="ko-KR"/>
              <a:t>static IP</a:t>
            </a:r>
            <a:r>
              <a:rPr lang="ko-KR" altLang="en-US"/>
              <a:t>설정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카메라 펌웨어 업데이트</a:t>
            </a:r>
            <a:r>
              <a:rPr lang="en-US" altLang="ko-KR"/>
              <a:t> / </a:t>
            </a:r>
            <a:r>
              <a:rPr lang="ko-KR" altLang="en-US"/>
              <a:t>설정 전송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카메라 </a:t>
            </a:r>
            <a:r>
              <a:rPr lang="en-US" altLang="ko-KR"/>
              <a:t>RTSP</a:t>
            </a:r>
            <a:r>
              <a:rPr lang="ko-KR" altLang="en-US"/>
              <a:t> 영상 보기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카메라 공장초기화</a:t>
            </a:r>
            <a:r>
              <a:rPr lang="en-US" altLang="ko-KR"/>
              <a:t>(COM</a:t>
            </a:r>
            <a:r>
              <a:rPr lang="ko-KR" altLang="en-US"/>
              <a:t>포트</a:t>
            </a:r>
            <a:r>
              <a:rPr lang="en-US" altLang="ko-KR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85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B6A15-9E5C-BA2D-48ED-A9AA5A524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AD1580-BA65-263C-58B1-596107DA5D8C}"/>
              </a:ext>
            </a:extLst>
          </p:cNvPr>
          <p:cNvSpPr txBox="1"/>
          <p:nvPr/>
        </p:nvSpPr>
        <p:spPr>
          <a:xfrm>
            <a:off x="412954" y="275303"/>
            <a:ext cx="6407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카메라 펌웨어 관리 툴 </a:t>
            </a:r>
            <a:r>
              <a:rPr lang="en-US" altLang="ko-KR" sz="2400" b="1"/>
              <a:t>(WTTcameraVersion)</a:t>
            </a:r>
            <a:endParaRPr lang="ko-KR" altLang="en-US" sz="2400" b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625D87-8A24-C9EB-982F-911DB7C68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38" y="1002845"/>
            <a:ext cx="6579353" cy="340200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D333551-75B7-966F-3E25-87CEC6175082}"/>
              </a:ext>
            </a:extLst>
          </p:cNvPr>
          <p:cNvSpPr/>
          <p:nvPr/>
        </p:nvSpPr>
        <p:spPr>
          <a:xfrm>
            <a:off x="501444" y="1229032"/>
            <a:ext cx="6524747" cy="18877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94DFA1-6AA5-DE98-4362-59E622832956}"/>
              </a:ext>
            </a:extLst>
          </p:cNvPr>
          <p:cNvSpPr txBox="1"/>
          <p:nvPr/>
        </p:nvSpPr>
        <p:spPr>
          <a:xfrm>
            <a:off x="501444" y="1229032"/>
            <a:ext cx="41549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/>
              <a:t>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14090-5226-1DE1-E750-6139A6EFEDDF}"/>
              </a:ext>
            </a:extLst>
          </p:cNvPr>
          <p:cNvSpPr txBox="1"/>
          <p:nvPr/>
        </p:nvSpPr>
        <p:spPr>
          <a:xfrm>
            <a:off x="7403690" y="2242183"/>
            <a:ext cx="4503156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ⓐ </a:t>
            </a:r>
            <a:r>
              <a:rPr lang="en-US" altLang="ko-KR"/>
              <a:t>: </a:t>
            </a:r>
            <a:r>
              <a:rPr lang="ko-KR" altLang="en-US"/>
              <a:t>카메라 리스트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ⓑ </a:t>
            </a:r>
            <a:r>
              <a:rPr lang="en-US" altLang="ko-KR"/>
              <a:t>: </a:t>
            </a:r>
            <a:r>
              <a:rPr lang="ko-KR" altLang="en-US"/>
              <a:t>서치 방법 설정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ⓒ </a:t>
            </a:r>
            <a:r>
              <a:rPr lang="en-US" altLang="ko-KR"/>
              <a:t>: </a:t>
            </a:r>
            <a:r>
              <a:rPr lang="ko-KR" altLang="en-US"/>
              <a:t>액션 버튼 </a:t>
            </a:r>
            <a:r>
              <a:rPr lang="en-US" altLang="ko-KR"/>
              <a:t>(</a:t>
            </a:r>
            <a:r>
              <a:rPr lang="ko-KR" altLang="en-US"/>
              <a:t>펌웨어 업데이트 </a:t>
            </a:r>
            <a:r>
              <a:rPr lang="en-US" altLang="ko-KR"/>
              <a:t>/ </a:t>
            </a:r>
            <a:r>
              <a:rPr lang="ko-KR" altLang="en-US"/>
              <a:t>재부팅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390AC-DF4A-74D7-3E97-A0D90C8EB087}"/>
              </a:ext>
            </a:extLst>
          </p:cNvPr>
          <p:cNvSpPr txBox="1"/>
          <p:nvPr/>
        </p:nvSpPr>
        <p:spPr>
          <a:xfrm>
            <a:off x="4390102" y="3158347"/>
            <a:ext cx="41549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/>
              <a:t>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5B6B52-A623-7274-BB4C-8AC417966450}"/>
              </a:ext>
            </a:extLst>
          </p:cNvPr>
          <p:cNvSpPr/>
          <p:nvPr/>
        </p:nvSpPr>
        <p:spPr>
          <a:xfrm>
            <a:off x="4390102" y="3116826"/>
            <a:ext cx="2636089" cy="7964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03B1E2-2361-F442-BC92-422699F75527}"/>
              </a:ext>
            </a:extLst>
          </p:cNvPr>
          <p:cNvSpPr txBox="1"/>
          <p:nvPr/>
        </p:nvSpPr>
        <p:spPr>
          <a:xfrm>
            <a:off x="4390102" y="4035520"/>
            <a:ext cx="41549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/>
              <a:t>ⓒ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3DA658-0751-1CC8-6966-7B515D770EAC}"/>
              </a:ext>
            </a:extLst>
          </p:cNvPr>
          <p:cNvSpPr/>
          <p:nvPr/>
        </p:nvSpPr>
        <p:spPr>
          <a:xfrm>
            <a:off x="4390102" y="3993999"/>
            <a:ext cx="2636089" cy="4108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1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73EC0-BF2B-6E48-F275-6D4DE2278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C0C888B5-A46F-A35E-EC13-772C829EF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65" y="1229032"/>
            <a:ext cx="6315956" cy="2829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8744BC-01A3-A1AD-52B3-7AD05CDFE490}"/>
              </a:ext>
            </a:extLst>
          </p:cNvPr>
          <p:cNvSpPr txBox="1"/>
          <p:nvPr/>
        </p:nvSpPr>
        <p:spPr>
          <a:xfrm>
            <a:off x="412954" y="275303"/>
            <a:ext cx="4088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카메라 검색 툴 </a:t>
            </a:r>
            <a:r>
              <a:rPr lang="en-US" altLang="ko-KR" sz="2400" b="1"/>
              <a:t>(CamfreeIP)</a:t>
            </a:r>
            <a:endParaRPr lang="ko-KR" altLang="en-US" sz="2400" b="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0F3CD8-1EFF-80FE-78C2-7E4728A22DA9}"/>
              </a:ext>
            </a:extLst>
          </p:cNvPr>
          <p:cNvSpPr/>
          <p:nvPr/>
        </p:nvSpPr>
        <p:spPr>
          <a:xfrm>
            <a:off x="501444" y="1229032"/>
            <a:ext cx="3795253" cy="2806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A3FD5B-BAEB-1499-EAEF-00B4877D07DC}"/>
              </a:ext>
            </a:extLst>
          </p:cNvPr>
          <p:cNvSpPr txBox="1"/>
          <p:nvPr/>
        </p:nvSpPr>
        <p:spPr>
          <a:xfrm>
            <a:off x="501444" y="1229032"/>
            <a:ext cx="41549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/>
              <a:t>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D5F800-CC4A-9B0B-2A0F-7D0D3823E3C0}"/>
              </a:ext>
            </a:extLst>
          </p:cNvPr>
          <p:cNvSpPr txBox="1"/>
          <p:nvPr/>
        </p:nvSpPr>
        <p:spPr>
          <a:xfrm>
            <a:off x="7403690" y="2242183"/>
            <a:ext cx="2834430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ⓐ </a:t>
            </a:r>
            <a:r>
              <a:rPr lang="en-US" altLang="ko-KR"/>
              <a:t>: </a:t>
            </a:r>
            <a:r>
              <a:rPr lang="ko-KR" altLang="en-US"/>
              <a:t>카메라 리스트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ⓑ </a:t>
            </a:r>
            <a:r>
              <a:rPr lang="en-US" altLang="ko-KR"/>
              <a:t>: </a:t>
            </a:r>
            <a:r>
              <a:rPr lang="ko-KR" altLang="en-US"/>
              <a:t>선택한 카메라 </a:t>
            </a:r>
            <a:r>
              <a:rPr lang="en-US" altLang="ko-KR"/>
              <a:t>IP</a:t>
            </a:r>
            <a:r>
              <a:rPr lang="ko-KR" altLang="en-US"/>
              <a:t>변경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ⓒ </a:t>
            </a:r>
            <a:r>
              <a:rPr lang="en-US" altLang="ko-KR"/>
              <a:t>: </a:t>
            </a:r>
            <a:r>
              <a:rPr lang="ko-KR" altLang="en-US"/>
              <a:t>카메라 검색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A8FF8E-9A3F-CD0B-2973-3E950069C90F}"/>
              </a:ext>
            </a:extLst>
          </p:cNvPr>
          <p:cNvSpPr txBox="1"/>
          <p:nvPr/>
        </p:nvSpPr>
        <p:spPr>
          <a:xfrm>
            <a:off x="4390102" y="3266026"/>
            <a:ext cx="41549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/>
              <a:t>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098991-031C-284A-1B88-C3C2AAA2052C}"/>
              </a:ext>
            </a:extLst>
          </p:cNvPr>
          <p:cNvSpPr/>
          <p:nvPr/>
        </p:nvSpPr>
        <p:spPr>
          <a:xfrm>
            <a:off x="4399934" y="3624668"/>
            <a:ext cx="842208" cy="3950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DC22BF-F927-F0CA-8A94-62A81622C339}"/>
              </a:ext>
            </a:extLst>
          </p:cNvPr>
          <p:cNvSpPr txBox="1"/>
          <p:nvPr/>
        </p:nvSpPr>
        <p:spPr>
          <a:xfrm>
            <a:off x="5978013" y="3266026"/>
            <a:ext cx="41549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/>
              <a:t>ⓒ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2B9949-BC17-AABD-CC96-DE225AA13CA3}"/>
              </a:ext>
            </a:extLst>
          </p:cNvPr>
          <p:cNvSpPr/>
          <p:nvPr/>
        </p:nvSpPr>
        <p:spPr>
          <a:xfrm>
            <a:off x="5978013" y="3638988"/>
            <a:ext cx="842208" cy="3950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6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7D218-9ACB-E696-B1D3-8A1E1884D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25E2BE0-C4F3-5481-4F09-280071B1877B}"/>
              </a:ext>
            </a:extLst>
          </p:cNvPr>
          <p:cNvSpPr/>
          <p:nvPr/>
        </p:nvSpPr>
        <p:spPr>
          <a:xfrm>
            <a:off x="550607" y="914401"/>
            <a:ext cx="11080955" cy="533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726B69-99FC-4A99-0F27-2C074CC5428A}"/>
              </a:ext>
            </a:extLst>
          </p:cNvPr>
          <p:cNvSpPr/>
          <p:nvPr/>
        </p:nvSpPr>
        <p:spPr>
          <a:xfrm>
            <a:off x="550606" y="914401"/>
            <a:ext cx="6931742" cy="32446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2DAB9D-BB0A-15E1-F043-A3DDAD026668}"/>
              </a:ext>
            </a:extLst>
          </p:cNvPr>
          <p:cNvSpPr/>
          <p:nvPr/>
        </p:nvSpPr>
        <p:spPr>
          <a:xfrm>
            <a:off x="7482348" y="914401"/>
            <a:ext cx="4149214" cy="32446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RTSP </a:t>
            </a:r>
            <a:r>
              <a:rPr lang="ko-KR" altLang="en-US">
                <a:solidFill>
                  <a:schemeClr val="tx1"/>
                </a:solidFill>
              </a:rPr>
              <a:t>영상 프리뷰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F5DC3D-61D2-6ECC-303B-FA7360B0428F}"/>
              </a:ext>
            </a:extLst>
          </p:cNvPr>
          <p:cNvSpPr txBox="1"/>
          <p:nvPr/>
        </p:nvSpPr>
        <p:spPr>
          <a:xfrm>
            <a:off x="412954" y="27530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전체 구상도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439C2C8-E6D3-920C-075C-70E65081A6BC}"/>
              </a:ext>
            </a:extLst>
          </p:cNvPr>
          <p:cNvSpPr/>
          <p:nvPr/>
        </p:nvSpPr>
        <p:spPr>
          <a:xfrm>
            <a:off x="982403" y="5043225"/>
            <a:ext cx="983226" cy="2654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123.123.123.123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B454B9-A279-3B53-5A8B-50C7B9482AA7}"/>
              </a:ext>
            </a:extLst>
          </p:cNvPr>
          <p:cNvSpPr/>
          <p:nvPr/>
        </p:nvSpPr>
        <p:spPr>
          <a:xfrm>
            <a:off x="2368752" y="5043225"/>
            <a:ext cx="373625" cy="2654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255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B8F3CE-4D4B-CA58-3E92-B7317D9C6F64}"/>
              </a:ext>
            </a:extLst>
          </p:cNvPr>
          <p:cNvSpPr/>
          <p:nvPr/>
        </p:nvSpPr>
        <p:spPr>
          <a:xfrm>
            <a:off x="982045" y="4609739"/>
            <a:ext cx="983226" cy="2654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/>
                </a:solidFill>
              </a:rPr>
              <a:t>네트워크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2E0A51-2A36-E468-1F9B-BF25D459C527}"/>
              </a:ext>
            </a:extLst>
          </p:cNvPr>
          <p:cNvSpPr/>
          <p:nvPr/>
        </p:nvSpPr>
        <p:spPr>
          <a:xfrm>
            <a:off x="2063594" y="4609738"/>
            <a:ext cx="983226" cy="2654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 시작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8E0201-2AC8-E04B-3949-5CD8B8F8B7CA}"/>
              </a:ext>
            </a:extLst>
          </p:cNvPr>
          <p:cNvSpPr/>
          <p:nvPr/>
        </p:nvSpPr>
        <p:spPr>
          <a:xfrm>
            <a:off x="1990211" y="5043224"/>
            <a:ext cx="373625" cy="2654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~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FA731A-A4F7-D254-C635-EB6A8BE08680}"/>
              </a:ext>
            </a:extLst>
          </p:cNvPr>
          <p:cNvSpPr/>
          <p:nvPr/>
        </p:nvSpPr>
        <p:spPr>
          <a:xfrm>
            <a:off x="608420" y="5038352"/>
            <a:ext cx="373625" cy="2654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검색범위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75318A3-A107-F13F-E625-B00B697308C7}"/>
              </a:ext>
            </a:extLst>
          </p:cNvPr>
          <p:cNvSpPr/>
          <p:nvPr/>
        </p:nvSpPr>
        <p:spPr>
          <a:xfrm>
            <a:off x="603504" y="4602182"/>
            <a:ext cx="373625" cy="2654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검색모드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EEC5D8-6C86-31D6-1C83-1F4933362308}"/>
              </a:ext>
            </a:extLst>
          </p:cNvPr>
          <p:cNvSpPr/>
          <p:nvPr/>
        </p:nvSpPr>
        <p:spPr>
          <a:xfrm>
            <a:off x="1707200" y="4609738"/>
            <a:ext cx="258071" cy="2654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AAEC8C83-3ECB-C1BE-3435-437EEBFEECBC}"/>
              </a:ext>
            </a:extLst>
          </p:cNvPr>
          <p:cNvSpPr/>
          <p:nvPr/>
        </p:nvSpPr>
        <p:spPr>
          <a:xfrm rot="10800000">
            <a:off x="1756413" y="4673661"/>
            <a:ext cx="159643" cy="137623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BF380D-02BB-8084-716E-88AC8F4EE50F}"/>
              </a:ext>
            </a:extLst>
          </p:cNvPr>
          <p:cNvSpPr/>
          <p:nvPr/>
        </p:nvSpPr>
        <p:spPr>
          <a:xfrm>
            <a:off x="550606" y="3715789"/>
            <a:ext cx="6931742" cy="4387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E0231816-36A8-89D0-3649-5A6103595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414191"/>
              </p:ext>
            </p:extLst>
          </p:nvPr>
        </p:nvGraphicFramePr>
        <p:xfrm>
          <a:off x="560438" y="908860"/>
          <a:ext cx="6931740" cy="2799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290">
                  <a:extLst>
                    <a:ext uri="{9D8B030D-6E8A-4147-A177-3AD203B41FA5}">
                      <a16:colId xmlns:a16="http://schemas.microsoft.com/office/drawing/2014/main" val="3766951102"/>
                    </a:ext>
                  </a:extLst>
                </a:gridCol>
                <a:gridCol w="1019159">
                  <a:extLst>
                    <a:ext uri="{9D8B030D-6E8A-4147-A177-3AD203B41FA5}">
                      <a16:colId xmlns:a16="http://schemas.microsoft.com/office/drawing/2014/main" val="2680476369"/>
                    </a:ext>
                  </a:extLst>
                </a:gridCol>
                <a:gridCol w="1305098">
                  <a:extLst>
                    <a:ext uri="{9D8B030D-6E8A-4147-A177-3AD203B41FA5}">
                      <a16:colId xmlns:a16="http://schemas.microsoft.com/office/drawing/2014/main" val="3799496367"/>
                    </a:ext>
                  </a:extLst>
                </a:gridCol>
                <a:gridCol w="931026">
                  <a:extLst>
                    <a:ext uri="{9D8B030D-6E8A-4147-A177-3AD203B41FA5}">
                      <a16:colId xmlns:a16="http://schemas.microsoft.com/office/drawing/2014/main" val="383567800"/>
                    </a:ext>
                  </a:extLst>
                </a:gridCol>
                <a:gridCol w="1213658">
                  <a:extLst>
                    <a:ext uri="{9D8B030D-6E8A-4147-A177-3AD203B41FA5}">
                      <a16:colId xmlns:a16="http://schemas.microsoft.com/office/drawing/2014/main" val="3402609980"/>
                    </a:ext>
                  </a:extLst>
                </a:gridCol>
                <a:gridCol w="1307509">
                  <a:extLst>
                    <a:ext uri="{9D8B030D-6E8A-4147-A177-3AD203B41FA5}">
                      <a16:colId xmlns:a16="http://schemas.microsoft.com/office/drawing/2014/main" val="3500483810"/>
                    </a:ext>
                  </a:extLst>
                </a:gridCol>
              </a:tblGrid>
              <a:tr h="3999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ID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IP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MAC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SN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Version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Status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336518"/>
                  </a:ext>
                </a:extLst>
              </a:tr>
              <a:tr h="3999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192.168.1.1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50:58:4F:00:00:01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2501-0001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m100-20250101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정상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335443"/>
                  </a:ext>
                </a:extLst>
              </a:tr>
              <a:tr h="3999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192.168.1.2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50:58:4F:00:00:02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2501-0002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m100-20250101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연결 실패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156635"/>
                  </a:ext>
                </a:extLst>
              </a:tr>
              <a:tr h="3999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3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192.168.1.3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50:58:4F:00:00:03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2501-0003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m100-20250101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펌웨어업데이트중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68658"/>
                  </a:ext>
                </a:extLst>
              </a:tr>
              <a:tr h="3999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4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192.168.1.4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50:58:4F:00:00:04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2501-0004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m100-20250101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펌웨어업데이트실패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162597"/>
                  </a:ext>
                </a:extLst>
              </a:tr>
              <a:tr h="3999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5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192.168.1.5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50:58:4F:00:00:05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2501-0005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m100-20250101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버전가져오기실패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278219"/>
                  </a:ext>
                </a:extLst>
              </a:tr>
              <a:tr h="3999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6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192.168.1.6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50:58:4F:00:00:06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2501-0006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m100-20250101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정상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640671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7E1078-8C3D-D8F6-3D99-B0AC795B159C}"/>
              </a:ext>
            </a:extLst>
          </p:cNvPr>
          <p:cNvSpPr/>
          <p:nvPr/>
        </p:nvSpPr>
        <p:spPr>
          <a:xfrm>
            <a:off x="603504" y="3802414"/>
            <a:ext cx="983226" cy="2654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전체선택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3D5043A-B43C-5B38-064B-B723489A6B83}"/>
              </a:ext>
            </a:extLst>
          </p:cNvPr>
          <p:cNvSpPr/>
          <p:nvPr/>
        </p:nvSpPr>
        <p:spPr>
          <a:xfrm>
            <a:off x="1685410" y="3802414"/>
            <a:ext cx="983226" cy="2654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내보내기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9DDD48-F965-D6A2-46DF-32D11FAE86FF}"/>
              </a:ext>
            </a:extLst>
          </p:cNvPr>
          <p:cNvSpPr/>
          <p:nvPr/>
        </p:nvSpPr>
        <p:spPr>
          <a:xfrm>
            <a:off x="3932901" y="3800902"/>
            <a:ext cx="983226" cy="2654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핑테스트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29BE08-5D14-FE37-4FC9-7EF9E083FCDE}"/>
              </a:ext>
            </a:extLst>
          </p:cNvPr>
          <p:cNvSpPr/>
          <p:nvPr/>
        </p:nvSpPr>
        <p:spPr>
          <a:xfrm>
            <a:off x="6352460" y="3800901"/>
            <a:ext cx="983226" cy="2654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재부팅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88740A1-8391-F1F7-476D-7F6B9EA32872}"/>
              </a:ext>
            </a:extLst>
          </p:cNvPr>
          <p:cNvSpPr/>
          <p:nvPr/>
        </p:nvSpPr>
        <p:spPr>
          <a:xfrm>
            <a:off x="4505101" y="4960261"/>
            <a:ext cx="983226" cy="2654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123.123.123.1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BB84723-FEE2-6A58-D96F-1CC0FEF9A259}"/>
              </a:ext>
            </a:extLst>
          </p:cNvPr>
          <p:cNvSpPr/>
          <p:nvPr/>
        </p:nvSpPr>
        <p:spPr>
          <a:xfrm>
            <a:off x="5639189" y="4597242"/>
            <a:ext cx="983226" cy="2654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IP</a:t>
            </a:r>
            <a:r>
              <a:rPr lang="ko-KR" altLang="en-US" sz="1100">
                <a:solidFill>
                  <a:schemeClr val="tx1"/>
                </a:solidFill>
              </a:rPr>
              <a:t> 설정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E95207-328E-7ADE-62BE-1360EEE268CA}"/>
              </a:ext>
            </a:extLst>
          </p:cNvPr>
          <p:cNvSpPr/>
          <p:nvPr/>
        </p:nvSpPr>
        <p:spPr>
          <a:xfrm>
            <a:off x="4076227" y="4955388"/>
            <a:ext cx="477221" cy="2654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게이트웨이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DF33D6-8EE0-2328-2FF8-A74E52693333}"/>
              </a:ext>
            </a:extLst>
          </p:cNvPr>
          <p:cNvSpPr/>
          <p:nvPr/>
        </p:nvSpPr>
        <p:spPr>
          <a:xfrm>
            <a:off x="7492178" y="3715789"/>
            <a:ext cx="4139384" cy="4387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730E807-1407-E61D-89CF-9D9C41FF931D}"/>
              </a:ext>
            </a:extLst>
          </p:cNvPr>
          <p:cNvSpPr/>
          <p:nvPr/>
        </p:nvSpPr>
        <p:spPr>
          <a:xfrm>
            <a:off x="10506590" y="3800901"/>
            <a:ext cx="983226" cy="2654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재생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0B191CB-CC2F-418F-5EE5-30F3EC3FCEA4}"/>
              </a:ext>
            </a:extLst>
          </p:cNvPr>
          <p:cNvSpPr/>
          <p:nvPr/>
        </p:nvSpPr>
        <p:spPr>
          <a:xfrm>
            <a:off x="9381618" y="3800901"/>
            <a:ext cx="983226" cy="2654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chemeClr val="tx1"/>
                </a:solidFill>
              </a:rPr>
              <a:t>live1.sdp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F596090-6540-D418-DD98-6666A88ADD62}"/>
              </a:ext>
            </a:extLst>
          </p:cNvPr>
          <p:cNvSpPr/>
          <p:nvPr/>
        </p:nvSpPr>
        <p:spPr>
          <a:xfrm>
            <a:off x="9003077" y="3793344"/>
            <a:ext cx="373625" cy="2654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채널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AD13DF-21F3-565B-7E4A-CDFD58CCE538}"/>
              </a:ext>
            </a:extLst>
          </p:cNvPr>
          <p:cNvSpPr/>
          <p:nvPr/>
        </p:nvSpPr>
        <p:spPr>
          <a:xfrm>
            <a:off x="10106773" y="3800900"/>
            <a:ext cx="258071" cy="2654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6AC8320D-C2E4-E91C-3267-66AD6B4C59A2}"/>
              </a:ext>
            </a:extLst>
          </p:cNvPr>
          <p:cNvSpPr/>
          <p:nvPr/>
        </p:nvSpPr>
        <p:spPr>
          <a:xfrm rot="10800000">
            <a:off x="10155986" y="3864823"/>
            <a:ext cx="159643" cy="137623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109725B-899A-85C7-96C0-5A6E6A2E8402}"/>
              </a:ext>
            </a:extLst>
          </p:cNvPr>
          <p:cNvSpPr/>
          <p:nvPr/>
        </p:nvSpPr>
        <p:spPr>
          <a:xfrm>
            <a:off x="4499827" y="4597244"/>
            <a:ext cx="983226" cy="2654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255.255.255.0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9473512-732F-AC86-91D5-FD69F5F4A71D}"/>
              </a:ext>
            </a:extLst>
          </p:cNvPr>
          <p:cNvSpPr/>
          <p:nvPr/>
        </p:nvSpPr>
        <p:spPr>
          <a:xfrm>
            <a:off x="4499827" y="4243975"/>
            <a:ext cx="983226" cy="2654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123.123.123.123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036BC80-98E9-4B37-E9CF-62BA737BFA23}"/>
              </a:ext>
            </a:extLst>
          </p:cNvPr>
          <p:cNvSpPr/>
          <p:nvPr/>
        </p:nvSpPr>
        <p:spPr>
          <a:xfrm>
            <a:off x="4126202" y="4597243"/>
            <a:ext cx="373625" cy="2654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넷마스크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4F822F5-75C3-7AFE-E10B-D2B886304224}"/>
              </a:ext>
            </a:extLst>
          </p:cNvPr>
          <p:cNvSpPr/>
          <p:nvPr/>
        </p:nvSpPr>
        <p:spPr>
          <a:xfrm>
            <a:off x="4121286" y="4239098"/>
            <a:ext cx="373625" cy="2654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IP</a:t>
            </a:r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FF60249-3079-E631-ADA0-1EC707233943}"/>
              </a:ext>
            </a:extLst>
          </p:cNvPr>
          <p:cNvSpPr/>
          <p:nvPr/>
        </p:nvSpPr>
        <p:spPr>
          <a:xfrm>
            <a:off x="10484800" y="4240101"/>
            <a:ext cx="983226" cy="2654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공장초기화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BDEEEFA-049D-B402-838F-6582D5E9CA54}"/>
              </a:ext>
            </a:extLst>
          </p:cNvPr>
          <p:cNvSpPr/>
          <p:nvPr/>
        </p:nvSpPr>
        <p:spPr>
          <a:xfrm>
            <a:off x="7415307" y="4649101"/>
            <a:ext cx="983226" cy="2654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업데이트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8CFCA00-4CA3-3871-A3DA-AB5FEB645CD2}"/>
              </a:ext>
            </a:extLst>
          </p:cNvPr>
          <p:cNvSpPr/>
          <p:nvPr/>
        </p:nvSpPr>
        <p:spPr>
          <a:xfrm>
            <a:off x="7415307" y="5006979"/>
            <a:ext cx="1182338" cy="2654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초기화업데이트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E008DA5-D522-6EF7-1DD6-37FAD93E5692}"/>
              </a:ext>
            </a:extLst>
          </p:cNvPr>
          <p:cNvSpPr/>
          <p:nvPr/>
        </p:nvSpPr>
        <p:spPr>
          <a:xfrm>
            <a:off x="7415306" y="4245688"/>
            <a:ext cx="1182337" cy="2654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tx1"/>
                </a:solidFill>
              </a:rPr>
              <a:t>a.bin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316732C-2CCD-22E2-66AD-812ACD010473}"/>
              </a:ext>
            </a:extLst>
          </p:cNvPr>
          <p:cNvSpPr/>
          <p:nvPr/>
        </p:nvSpPr>
        <p:spPr>
          <a:xfrm>
            <a:off x="6963750" y="4240815"/>
            <a:ext cx="451200" cy="2654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파일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82CE5C7-ADCF-2D25-BB9A-F84B71454E99}"/>
              </a:ext>
            </a:extLst>
          </p:cNvPr>
          <p:cNvSpPr/>
          <p:nvPr/>
        </p:nvSpPr>
        <p:spPr>
          <a:xfrm>
            <a:off x="8146444" y="4248124"/>
            <a:ext cx="451199" cy="2654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>
                <a:solidFill>
                  <a:schemeClr val="tx1"/>
                </a:solidFill>
              </a:rPr>
              <a:t>찾아보기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AEF2482-662E-04D3-AAB9-145019AE558A}"/>
              </a:ext>
            </a:extLst>
          </p:cNvPr>
          <p:cNvSpPr/>
          <p:nvPr/>
        </p:nvSpPr>
        <p:spPr>
          <a:xfrm>
            <a:off x="10484800" y="4643514"/>
            <a:ext cx="983226" cy="2654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B2D3A1B-7343-419D-5838-1C6FFA80943C}"/>
              </a:ext>
            </a:extLst>
          </p:cNvPr>
          <p:cNvSpPr/>
          <p:nvPr/>
        </p:nvSpPr>
        <p:spPr>
          <a:xfrm>
            <a:off x="5149669" y="3797063"/>
            <a:ext cx="983226" cy="2654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웹페이지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A4C73EC-FA04-E660-DDBB-EEDAFDB480C1}"/>
              </a:ext>
            </a:extLst>
          </p:cNvPr>
          <p:cNvSpPr/>
          <p:nvPr/>
        </p:nvSpPr>
        <p:spPr>
          <a:xfrm>
            <a:off x="603504" y="4247584"/>
            <a:ext cx="983226" cy="2654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검색 중 </a:t>
            </a:r>
            <a:r>
              <a:rPr lang="en-US" altLang="ko-KR" sz="1000">
                <a:solidFill>
                  <a:schemeClr val="tx1"/>
                </a:solidFill>
              </a:rPr>
              <a:t>...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50FA486-D618-544C-BD95-D31FA637B357}"/>
              </a:ext>
            </a:extLst>
          </p:cNvPr>
          <p:cNvSpPr/>
          <p:nvPr/>
        </p:nvSpPr>
        <p:spPr>
          <a:xfrm>
            <a:off x="7763387" y="3808880"/>
            <a:ext cx="983226" cy="2654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2000x1500 15fps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0A1AD51-EB96-5994-112F-32721FA3CDCC}"/>
              </a:ext>
            </a:extLst>
          </p:cNvPr>
          <p:cNvSpPr/>
          <p:nvPr/>
        </p:nvSpPr>
        <p:spPr>
          <a:xfrm>
            <a:off x="5633824" y="4239097"/>
            <a:ext cx="983226" cy="2654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IP</a:t>
            </a:r>
            <a:r>
              <a:rPr lang="ko-KR" altLang="en-US" sz="1000">
                <a:solidFill>
                  <a:schemeClr val="tx1"/>
                </a:solidFill>
              </a:rPr>
              <a:t> 설정 성공</a:t>
            </a:r>
          </a:p>
        </p:txBody>
      </p:sp>
    </p:spTree>
    <p:extLst>
      <p:ext uri="{BB962C8B-B14F-4D97-AF65-F5344CB8AC3E}">
        <p14:creationId xmlns:p14="http://schemas.microsoft.com/office/powerpoint/2010/main" val="288355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1DAC3-9CC0-2F00-622E-D8610CA5E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A1F253A-CE10-4E31-A76C-10590654016B}"/>
              </a:ext>
            </a:extLst>
          </p:cNvPr>
          <p:cNvSpPr/>
          <p:nvPr/>
        </p:nvSpPr>
        <p:spPr>
          <a:xfrm>
            <a:off x="2504097" y="2194561"/>
            <a:ext cx="6931742" cy="32446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5FE8CF-81AB-216B-9260-33C68D80738A}"/>
              </a:ext>
            </a:extLst>
          </p:cNvPr>
          <p:cNvSpPr txBox="1"/>
          <p:nvPr/>
        </p:nvSpPr>
        <p:spPr>
          <a:xfrm>
            <a:off x="412954" y="27530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카메라 리스트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4C06D9D-F2F0-3C22-492C-512222A34326}"/>
              </a:ext>
            </a:extLst>
          </p:cNvPr>
          <p:cNvSpPr/>
          <p:nvPr/>
        </p:nvSpPr>
        <p:spPr>
          <a:xfrm>
            <a:off x="2504097" y="4995949"/>
            <a:ext cx="6931742" cy="4387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BD21C48B-9DA1-9E54-3123-B78D8A809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50051"/>
              </p:ext>
            </p:extLst>
          </p:nvPr>
        </p:nvGraphicFramePr>
        <p:xfrm>
          <a:off x="2513929" y="2189020"/>
          <a:ext cx="6931740" cy="2799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290">
                  <a:extLst>
                    <a:ext uri="{9D8B030D-6E8A-4147-A177-3AD203B41FA5}">
                      <a16:colId xmlns:a16="http://schemas.microsoft.com/office/drawing/2014/main" val="3766951102"/>
                    </a:ext>
                  </a:extLst>
                </a:gridCol>
                <a:gridCol w="1019159">
                  <a:extLst>
                    <a:ext uri="{9D8B030D-6E8A-4147-A177-3AD203B41FA5}">
                      <a16:colId xmlns:a16="http://schemas.microsoft.com/office/drawing/2014/main" val="2680476369"/>
                    </a:ext>
                  </a:extLst>
                </a:gridCol>
                <a:gridCol w="1305098">
                  <a:extLst>
                    <a:ext uri="{9D8B030D-6E8A-4147-A177-3AD203B41FA5}">
                      <a16:colId xmlns:a16="http://schemas.microsoft.com/office/drawing/2014/main" val="3799496367"/>
                    </a:ext>
                  </a:extLst>
                </a:gridCol>
                <a:gridCol w="931026">
                  <a:extLst>
                    <a:ext uri="{9D8B030D-6E8A-4147-A177-3AD203B41FA5}">
                      <a16:colId xmlns:a16="http://schemas.microsoft.com/office/drawing/2014/main" val="383567800"/>
                    </a:ext>
                  </a:extLst>
                </a:gridCol>
                <a:gridCol w="1213658">
                  <a:extLst>
                    <a:ext uri="{9D8B030D-6E8A-4147-A177-3AD203B41FA5}">
                      <a16:colId xmlns:a16="http://schemas.microsoft.com/office/drawing/2014/main" val="3402609980"/>
                    </a:ext>
                  </a:extLst>
                </a:gridCol>
                <a:gridCol w="1307509">
                  <a:extLst>
                    <a:ext uri="{9D8B030D-6E8A-4147-A177-3AD203B41FA5}">
                      <a16:colId xmlns:a16="http://schemas.microsoft.com/office/drawing/2014/main" val="3500483810"/>
                    </a:ext>
                  </a:extLst>
                </a:gridCol>
              </a:tblGrid>
              <a:tr h="3999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ID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IP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MAC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SN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Version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Status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336518"/>
                  </a:ext>
                </a:extLst>
              </a:tr>
              <a:tr h="3999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192.168.1.1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50:58:4F:00:00:01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2501-0001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m100-20250101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정상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335443"/>
                  </a:ext>
                </a:extLst>
              </a:tr>
              <a:tr h="3999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192.168.1.2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50:58:4F:00:00:02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2501-0002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m100-20250101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정상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156635"/>
                  </a:ext>
                </a:extLst>
              </a:tr>
              <a:tr h="3999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3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192.168.1.3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50:58:4F:00:00:03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2501-0003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m100-20250101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펌웨어업데이트중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68658"/>
                  </a:ext>
                </a:extLst>
              </a:tr>
              <a:tr h="3999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4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192.168.1.4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50:58:4F:00:00:04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2501-0004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m100-20250101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펌웨어업데이트실패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162597"/>
                  </a:ext>
                </a:extLst>
              </a:tr>
              <a:tr h="3999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5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192.168.1.5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50:58:4F:00:00:05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N/A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N/A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정상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278219"/>
                  </a:ext>
                </a:extLst>
              </a:tr>
              <a:tr h="3999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6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192.168.1.6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-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-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-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검색 실패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640671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DB6954-57AB-823F-E05D-FBEA4107706E}"/>
              </a:ext>
            </a:extLst>
          </p:cNvPr>
          <p:cNvSpPr/>
          <p:nvPr/>
        </p:nvSpPr>
        <p:spPr>
          <a:xfrm>
            <a:off x="2556995" y="5082574"/>
            <a:ext cx="983226" cy="2654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전체선택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093812-868F-E2C5-6BF4-6F1C7D4DA161}"/>
              </a:ext>
            </a:extLst>
          </p:cNvPr>
          <p:cNvSpPr/>
          <p:nvPr/>
        </p:nvSpPr>
        <p:spPr>
          <a:xfrm>
            <a:off x="3638901" y="5082574"/>
            <a:ext cx="983226" cy="2654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내보내기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C972CD-EFD4-A27E-CFF6-F59E45EDD53E}"/>
              </a:ext>
            </a:extLst>
          </p:cNvPr>
          <p:cNvSpPr/>
          <p:nvPr/>
        </p:nvSpPr>
        <p:spPr>
          <a:xfrm>
            <a:off x="5886392" y="5081062"/>
            <a:ext cx="983226" cy="2654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핑테스트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52182EE-197D-5585-4DBB-F4374B0A3EE9}"/>
              </a:ext>
            </a:extLst>
          </p:cNvPr>
          <p:cNvSpPr/>
          <p:nvPr/>
        </p:nvSpPr>
        <p:spPr>
          <a:xfrm>
            <a:off x="8305951" y="5081061"/>
            <a:ext cx="983226" cy="2654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재부팅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485CE8B-C574-5F3E-6FD7-C429303C47F4}"/>
              </a:ext>
            </a:extLst>
          </p:cNvPr>
          <p:cNvSpPr/>
          <p:nvPr/>
        </p:nvSpPr>
        <p:spPr>
          <a:xfrm>
            <a:off x="7103160" y="5077223"/>
            <a:ext cx="983226" cy="2654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웹페이지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10650C-82A6-8EF1-F4E9-1246F5D7FDCB}"/>
              </a:ext>
            </a:extLst>
          </p:cNvPr>
          <p:cNvSpPr/>
          <p:nvPr/>
        </p:nvSpPr>
        <p:spPr>
          <a:xfrm>
            <a:off x="3638901" y="2199662"/>
            <a:ext cx="5796938" cy="4030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EB5AC8-82BA-A472-8305-A4CED8F5A810}"/>
              </a:ext>
            </a:extLst>
          </p:cNvPr>
          <p:cNvSpPr/>
          <p:nvPr/>
        </p:nvSpPr>
        <p:spPr>
          <a:xfrm>
            <a:off x="412954" y="2189020"/>
            <a:ext cx="1523787" cy="46166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각 카메라 클릭시 </a:t>
            </a:r>
            <a:r>
              <a:rPr lang="en-US" altLang="ko-KR" sz="1000">
                <a:solidFill>
                  <a:schemeClr val="tx1"/>
                </a:solidFill>
              </a:rPr>
              <a:t>ID </a:t>
            </a:r>
            <a:r>
              <a:rPr lang="ko-KR" altLang="en-US" sz="1000">
                <a:solidFill>
                  <a:schemeClr val="tx1"/>
                </a:solidFill>
              </a:rPr>
              <a:t>영역 색이 변하며</a:t>
            </a:r>
            <a:r>
              <a:rPr lang="en-US" altLang="ko-KR" sz="1000">
                <a:solidFill>
                  <a:schemeClr val="tx1"/>
                </a:solidFill>
              </a:rPr>
              <a:t>, </a:t>
            </a:r>
            <a:r>
              <a:rPr lang="ko-KR" altLang="en-US" sz="1000">
                <a:solidFill>
                  <a:schemeClr val="tx1"/>
                </a:solidFill>
              </a:rPr>
              <a:t>선택됨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64A72F4-C7DA-F25E-8D94-CCE8023FEEC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174848" y="2650685"/>
            <a:ext cx="1487440" cy="6245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BD1D369-078C-829B-505E-D5071FC7CC74}"/>
              </a:ext>
            </a:extLst>
          </p:cNvPr>
          <p:cNvCxnSpPr>
            <a:cxnSpLocks/>
          </p:cNvCxnSpPr>
          <p:nvPr/>
        </p:nvCxnSpPr>
        <p:spPr>
          <a:xfrm>
            <a:off x="1174848" y="2650685"/>
            <a:ext cx="1487440" cy="13942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1DAD035-5848-4C5D-0E45-F4E32F963639}"/>
              </a:ext>
            </a:extLst>
          </p:cNvPr>
          <p:cNvSpPr txBox="1"/>
          <p:nvPr/>
        </p:nvSpPr>
        <p:spPr>
          <a:xfrm>
            <a:off x="2609641" y="1687972"/>
            <a:ext cx="877933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순서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3C427B-8B25-186C-3CFF-1A5B5349F10B}"/>
              </a:ext>
            </a:extLst>
          </p:cNvPr>
          <p:cNvSpPr txBox="1"/>
          <p:nvPr/>
        </p:nvSpPr>
        <p:spPr>
          <a:xfrm>
            <a:off x="3691547" y="1687971"/>
            <a:ext cx="877933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IP</a:t>
            </a:r>
            <a:r>
              <a:rPr lang="ko-KR" altLang="en-US" sz="1000"/>
              <a:t>주소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BAF56A-88C5-F0B9-E40F-F84EDDD7E32B}"/>
              </a:ext>
            </a:extLst>
          </p:cNvPr>
          <p:cNvSpPr txBox="1"/>
          <p:nvPr/>
        </p:nvSpPr>
        <p:spPr>
          <a:xfrm>
            <a:off x="4820809" y="1687970"/>
            <a:ext cx="877933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MAC</a:t>
            </a:r>
            <a:r>
              <a:rPr lang="ko-KR" altLang="en-US" sz="1000"/>
              <a:t>주소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F51FF-EAD5-8B0C-5D59-8FC33C745137}"/>
              </a:ext>
            </a:extLst>
          </p:cNvPr>
          <p:cNvSpPr txBox="1"/>
          <p:nvPr/>
        </p:nvSpPr>
        <p:spPr>
          <a:xfrm>
            <a:off x="5950071" y="1687969"/>
            <a:ext cx="877933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시리얼넘버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FB1DF2-AA41-FB9C-02BF-12ABCC202E4B}"/>
              </a:ext>
            </a:extLst>
          </p:cNvPr>
          <p:cNvSpPr txBox="1"/>
          <p:nvPr/>
        </p:nvSpPr>
        <p:spPr>
          <a:xfrm>
            <a:off x="7079333" y="1687968"/>
            <a:ext cx="877933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펌웨어버전</a:t>
            </a:r>
            <a:endParaRPr lang="en-US" altLang="ko-KR" sz="1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F2BD6E-F5E6-EA58-12F2-DB6E083CEA1E}"/>
              </a:ext>
            </a:extLst>
          </p:cNvPr>
          <p:cNvSpPr txBox="1"/>
          <p:nvPr/>
        </p:nvSpPr>
        <p:spPr>
          <a:xfrm>
            <a:off x="8208595" y="1687967"/>
            <a:ext cx="877933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상태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B956E5-5A50-B79F-14B7-008751C44898}"/>
              </a:ext>
            </a:extLst>
          </p:cNvPr>
          <p:cNvSpPr/>
          <p:nvPr/>
        </p:nvSpPr>
        <p:spPr>
          <a:xfrm>
            <a:off x="412954" y="4539799"/>
            <a:ext cx="1756668" cy="46166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초기상태 또는 검색 실패시</a:t>
            </a:r>
            <a:endParaRPr lang="en-US" altLang="ko-KR" sz="1000">
              <a:solidFill>
                <a:schemeClr val="tx1"/>
              </a:solidFill>
            </a:endParaRPr>
          </a:p>
          <a:p>
            <a:r>
              <a:rPr lang="ko-KR" altLang="en-US" sz="1000">
                <a:solidFill>
                  <a:schemeClr val="tx1"/>
                </a:solidFill>
              </a:rPr>
              <a:t>선택불가</a:t>
            </a:r>
            <a:r>
              <a:rPr lang="en-US" altLang="ko-KR" sz="100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000">
                <a:solidFill>
                  <a:schemeClr val="tx1"/>
                </a:solidFill>
              </a:rPr>
              <a:t>회색으로 표시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AE1164F-2939-A1BA-A52E-EC505F864066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169622" y="4770632"/>
            <a:ext cx="527854" cy="9018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5434A6F-5F71-CC94-1C38-4F54B64D5939}"/>
              </a:ext>
            </a:extLst>
          </p:cNvPr>
          <p:cNvSpPr/>
          <p:nvPr/>
        </p:nvSpPr>
        <p:spPr>
          <a:xfrm>
            <a:off x="412954" y="5670038"/>
            <a:ext cx="3417123" cy="9000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1</a:t>
            </a:r>
            <a:r>
              <a:rPr lang="ko-KR" altLang="en-US" sz="1000">
                <a:solidFill>
                  <a:schemeClr val="tx1"/>
                </a:solidFill>
              </a:rPr>
              <a:t>개 이상의 카메라가 선택될시 </a:t>
            </a:r>
            <a:r>
              <a:rPr lang="en-US" altLang="ko-KR" sz="1000">
                <a:solidFill>
                  <a:schemeClr val="tx1"/>
                </a:solidFill>
              </a:rPr>
              <a:t>"</a:t>
            </a:r>
            <a:r>
              <a:rPr lang="ko-KR" altLang="en-US" sz="1000">
                <a:solidFill>
                  <a:schemeClr val="tx1"/>
                </a:solidFill>
              </a:rPr>
              <a:t>선택해제</a:t>
            </a:r>
            <a:r>
              <a:rPr lang="en-US" altLang="ko-KR" sz="1000">
                <a:solidFill>
                  <a:schemeClr val="tx1"/>
                </a:solidFill>
              </a:rPr>
              <a:t>" </a:t>
            </a:r>
            <a:r>
              <a:rPr lang="ko-KR" altLang="en-US" sz="1000">
                <a:solidFill>
                  <a:schemeClr val="tx1"/>
                </a:solidFill>
              </a:rPr>
              <a:t>버튼으로 변경</a:t>
            </a:r>
            <a:endParaRPr lang="en-US" altLang="ko-KR" sz="1000">
              <a:solidFill>
                <a:schemeClr val="tx1"/>
              </a:solidFill>
            </a:endParaRPr>
          </a:p>
          <a:p>
            <a:endParaRPr lang="en-US" altLang="ko-KR" sz="1000">
              <a:solidFill>
                <a:schemeClr val="tx1"/>
              </a:solidFill>
            </a:endParaRPr>
          </a:p>
          <a:p>
            <a:r>
              <a:rPr lang="en-US" altLang="ko-KR" sz="1000">
                <a:solidFill>
                  <a:schemeClr val="tx1"/>
                </a:solidFill>
              </a:rPr>
              <a:t>"</a:t>
            </a:r>
            <a:r>
              <a:rPr lang="ko-KR" altLang="en-US" sz="1000">
                <a:solidFill>
                  <a:schemeClr val="tx1"/>
                </a:solidFill>
              </a:rPr>
              <a:t>전체선택</a:t>
            </a:r>
            <a:r>
              <a:rPr lang="en-US" altLang="ko-KR" sz="1000">
                <a:solidFill>
                  <a:schemeClr val="tx1"/>
                </a:solidFill>
              </a:rPr>
              <a:t>" : </a:t>
            </a:r>
            <a:r>
              <a:rPr lang="ko-KR" altLang="en-US" sz="1000">
                <a:solidFill>
                  <a:schemeClr val="tx1"/>
                </a:solidFill>
              </a:rPr>
              <a:t>선택 가능한 모든 카메라들을 선택</a:t>
            </a:r>
            <a:endParaRPr lang="en-US" altLang="ko-KR" sz="1000">
              <a:solidFill>
                <a:schemeClr val="tx1"/>
              </a:solidFill>
            </a:endParaRPr>
          </a:p>
          <a:p>
            <a:r>
              <a:rPr lang="en-US" altLang="ko-KR" sz="1000">
                <a:solidFill>
                  <a:schemeClr val="tx1"/>
                </a:solidFill>
              </a:rPr>
              <a:t>"</a:t>
            </a:r>
            <a:r>
              <a:rPr lang="ko-KR" altLang="en-US" sz="1000">
                <a:solidFill>
                  <a:schemeClr val="tx1"/>
                </a:solidFill>
              </a:rPr>
              <a:t>선택해제</a:t>
            </a:r>
            <a:r>
              <a:rPr lang="en-US" altLang="ko-KR" sz="1000">
                <a:solidFill>
                  <a:schemeClr val="tx1"/>
                </a:solidFill>
              </a:rPr>
              <a:t>" : </a:t>
            </a:r>
            <a:r>
              <a:rPr lang="ko-KR" altLang="en-US" sz="1000">
                <a:solidFill>
                  <a:schemeClr val="tx1"/>
                </a:solidFill>
              </a:rPr>
              <a:t>모든 카메라 선택 해제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D5C9070-0C5A-0C7C-55E2-18E61C222D32}"/>
              </a:ext>
            </a:extLst>
          </p:cNvPr>
          <p:cNvCxnSpPr>
            <a:cxnSpLocks/>
            <a:stCxn id="28" idx="0"/>
            <a:endCxn id="22" idx="2"/>
          </p:cNvCxnSpPr>
          <p:nvPr/>
        </p:nvCxnSpPr>
        <p:spPr>
          <a:xfrm flipV="1">
            <a:off x="2121516" y="5348045"/>
            <a:ext cx="927092" cy="3219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6EE74F8-5BE1-E76F-6D76-DDB0F07A4CD7}"/>
              </a:ext>
            </a:extLst>
          </p:cNvPr>
          <p:cNvSpPr/>
          <p:nvPr/>
        </p:nvSpPr>
        <p:spPr>
          <a:xfrm>
            <a:off x="3942475" y="5806105"/>
            <a:ext cx="1756668" cy="46166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카메라 리스트 정보 액셀 파일로 내보내기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7213618-DD2C-8A7F-A6CD-B14721862B44}"/>
              </a:ext>
            </a:extLst>
          </p:cNvPr>
          <p:cNvCxnSpPr>
            <a:cxnSpLocks/>
            <a:stCxn id="33" idx="0"/>
            <a:endCxn id="23" idx="2"/>
          </p:cNvCxnSpPr>
          <p:nvPr/>
        </p:nvCxnSpPr>
        <p:spPr>
          <a:xfrm flipH="1" flipV="1">
            <a:off x="4130514" y="5348045"/>
            <a:ext cx="690295" cy="4580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B6F58B8-3D51-68A6-66C5-ED856FE445F3}"/>
              </a:ext>
            </a:extLst>
          </p:cNvPr>
          <p:cNvSpPr/>
          <p:nvPr/>
        </p:nvSpPr>
        <p:spPr>
          <a:xfrm>
            <a:off x="5643576" y="5806105"/>
            <a:ext cx="2145726" cy="76401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1</a:t>
            </a:r>
            <a:r>
              <a:rPr lang="ko-KR" altLang="en-US" sz="1000">
                <a:solidFill>
                  <a:schemeClr val="tx1"/>
                </a:solidFill>
              </a:rPr>
              <a:t>개의 카메라 선택되었을때 활성</a:t>
            </a:r>
            <a:endParaRPr lang="en-US" altLang="ko-KR" sz="1000">
              <a:solidFill>
                <a:schemeClr val="tx1"/>
              </a:solidFill>
            </a:endParaRPr>
          </a:p>
          <a:p>
            <a:endParaRPr lang="en-US" altLang="ko-KR" sz="1000">
              <a:solidFill>
                <a:schemeClr val="tx1"/>
              </a:solidFill>
            </a:endParaRPr>
          </a:p>
          <a:p>
            <a:r>
              <a:rPr lang="en-US" altLang="ko-KR" sz="1000">
                <a:solidFill>
                  <a:schemeClr val="tx1"/>
                </a:solidFill>
              </a:rPr>
              <a:t>ping &lt;IP&gt; -t -s 2000</a:t>
            </a:r>
            <a:br>
              <a:rPr lang="en-US" altLang="ko-KR" sz="1000">
                <a:solidFill>
                  <a:schemeClr val="tx1"/>
                </a:solidFill>
              </a:rPr>
            </a:br>
            <a:r>
              <a:rPr lang="ko-KR" altLang="en-US" sz="1000">
                <a:solidFill>
                  <a:schemeClr val="tx1"/>
                </a:solidFill>
              </a:rPr>
              <a:t>실행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C5A1C52-2375-FA0D-3AC3-459D275A39C3}"/>
              </a:ext>
            </a:extLst>
          </p:cNvPr>
          <p:cNvCxnSpPr>
            <a:cxnSpLocks/>
            <a:stCxn id="37" idx="0"/>
            <a:endCxn id="24" idx="2"/>
          </p:cNvCxnSpPr>
          <p:nvPr/>
        </p:nvCxnSpPr>
        <p:spPr>
          <a:xfrm flipH="1" flipV="1">
            <a:off x="6378005" y="5346533"/>
            <a:ext cx="338434" cy="4595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10EDA8-6508-64EE-0C0F-4F8F2B5F2429}"/>
              </a:ext>
            </a:extLst>
          </p:cNvPr>
          <p:cNvSpPr/>
          <p:nvPr/>
        </p:nvSpPr>
        <p:spPr>
          <a:xfrm>
            <a:off x="7957266" y="5806105"/>
            <a:ext cx="1331911" cy="9000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1</a:t>
            </a:r>
            <a:r>
              <a:rPr lang="ko-KR" altLang="en-US" sz="1000">
                <a:solidFill>
                  <a:schemeClr val="tx1"/>
                </a:solidFill>
              </a:rPr>
              <a:t>개의 카메라 선택되었을때 활성</a:t>
            </a:r>
            <a:endParaRPr lang="en-US" altLang="ko-KR" sz="1000">
              <a:solidFill>
                <a:schemeClr val="tx1"/>
              </a:solidFill>
            </a:endParaRPr>
          </a:p>
          <a:p>
            <a:endParaRPr lang="en-US" altLang="ko-KR" sz="1000">
              <a:solidFill>
                <a:schemeClr val="tx1"/>
              </a:solidFill>
            </a:endParaRPr>
          </a:p>
          <a:p>
            <a:r>
              <a:rPr lang="en-US" altLang="ko-KR" sz="1000">
                <a:solidFill>
                  <a:schemeClr val="tx1"/>
                </a:solidFill>
              </a:rPr>
              <a:t>http://&lt;IP&gt;:4011</a:t>
            </a:r>
          </a:p>
          <a:p>
            <a:r>
              <a:rPr lang="ko-KR" altLang="en-US" sz="1000">
                <a:solidFill>
                  <a:schemeClr val="tx1"/>
                </a:solidFill>
              </a:rPr>
              <a:t>웹 브라우저 실행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D48BA32-9133-B135-E3E2-1C5F9AFC4357}"/>
              </a:ext>
            </a:extLst>
          </p:cNvPr>
          <p:cNvCxnSpPr>
            <a:cxnSpLocks/>
            <a:stCxn id="44" idx="0"/>
            <a:endCxn id="52" idx="2"/>
          </p:cNvCxnSpPr>
          <p:nvPr/>
        </p:nvCxnSpPr>
        <p:spPr>
          <a:xfrm flipH="1" flipV="1">
            <a:off x="7594773" y="5342694"/>
            <a:ext cx="1028449" cy="46341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E6A53CF-BAD9-C191-275A-A6BD81B03BC4}"/>
              </a:ext>
            </a:extLst>
          </p:cNvPr>
          <p:cNvSpPr/>
          <p:nvPr/>
        </p:nvSpPr>
        <p:spPr>
          <a:xfrm>
            <a:off x="9514463" y="5806105"/>
            <a:ext cx="1425086" cy="46166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선택한 카메라 재부팅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3612414-ED20-C257-9BCA-A28C5AE9BD6C}"/>
              </a:ext>
            </a:extLst>
          </p:cNvPr>
          <p:cNvCxnSpPr>
            <a:cxnSpLocks/>
            <a:stCxn id="48" idx="0"/>
            <a:endCxn id="25" idx="2"/>
          </p:cNvCxnSpPr>
          <p:nvPr/>
        </p:nvCxnSpPr>
        <p:spPr>
          <a:xfrm flipH="1" flipV="1">
            <a:off x="8797564" y="5346532"/>
            <a:ext cx="1429442" cy="45957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E8272C0-C46F-CEFF-2677-275513BDEF70}"/>
              </a:ext>
            </a:extLst>
          </p:cNvPr>
          <p:cNvSpPr/>
          <p:nvPr/>
        </p:nvSpPr>
        <p:spPr>
          <a:xfrm>
            <a:off x="10003194" y="2141096"/>
            <a:ext cx="1523787" cy="46166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각 목차 클릭시 목차에 따른 리스트 정렬 실행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CFFFDDD-776C-A2B5-B3F1-6484C9353D8D}"/>
              </a:ext>
            </a:extLst>
          </p:cNvPr>
          <p:cNvCxnSpPr>
            <a:cxnSpLocks/>
            <a:stCxn id="55" idx="1"/>
            <a:endCxn id="2" idx="3"/>
          </p:cNvCxnSpPr>
          <p:nvPr/>
        </p:nvCxnSpPr>
        <p:spPr>
          <a:xfrm flipH="1">
            <a:off x="9435839" y="2371929"/>
            <a:ext cx="567355" cy="2928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531F94B-385E-3CC8-FA58-24B2782A24E6}"/>
              </a:ext>
            </a:extLst>
          </p:cNvPr>
          <p:cNvSpPr/>
          <p:nvPr/>
        </p:nvSpPr>
        <p:spPr>
          <a:xfrm>
            <a:off x="3942475" y="887484"/>
            <a:ext cx="2258216" cy="46166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현재 선택된 정렬 방식 색으로 표시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7CBE111-FBED-6089-D697-CA1E372F106F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4323087" y="1349149"/>
            <a:ext cx="748496" cy="105206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03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67F15-730F-3600-A30C-F80380FFB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5479458-DDEB-C074-2762-6C6460866994}"/>
              </a:ext>
            </a:extLst>
          </p:cNvPr>
          <p:cNvSpPr txBox="1"/>
          <p:nvPr/>
        </p:nvSpPr>
        <p:spPr>
          <a:xfrm>
            <a:off x="412954" y="275303"/>
            <a:ext cx="3209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카메라 리스트 </a:t>
            </a:r>
            <a:r>
              <a:rPr lang="en-US" altLang="ko-KR" sz="2400" b="1"/>
              <a:t>- </a:t>
            </a:r>
            <a:r>
              <a:rPr lang="ko-KR" altLang="en-US" sz="2400" b="1"/>
              <a:t>상태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6425196-A268-84FE-B052-A8FA13AC9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565396"/>
              </p:ext>
            </p:extLst>
          </p:nvPr>
        </p:nvGraphicFramePr>
        <p:xfrm>
          <a:off x="1017848" y="1203960"/>
          <a:ext cx="10196022" cy="531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3621">
                  <a:extLst>
                    <a:ext uri="{9D8B030D-6E8A-4147-A177-3AD203B41FA5}">
                      <a16:colId xmlns:a16="http://schemas.microsoft.com/office/drawing/2014/main" val="1700246418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4167040319"/>
                    </a:ext>
                  </a:extLst>
                </a:gridCol>
                <a:gridCol w="4937761">
                  <a:extLst>
                    <a:ext uri="{9D8B030D-6E8A-4147-A177-3AD203B41FA5}">
                      <a16:colId xmlns:a16="http://schemas.microsoft.com/office/drawing/2014/main" val="2350484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상태명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상세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505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정상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정상 통신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IP</a:t>
                      </a:r>
                      <a:r>
                        <a:rPr lang="ko-KR" altLang="en-US" sz="1000"/>
                        <a:t>서치 프로토콜</a:t>
                      </a:r>
                      <a:r>
                        <a:rPr lang="en-US" altLang="ko-KR" sz="1000"/>
                        <a:t>,</a:t>
                      </a:r>
                    </a:p>
                    <a:p>
                      <a:pPr latinLnBrk="1"/>
                      <a:r>
                        <a:rPr lang="ko-KR" altLang="en-US" sz="1000"/>
                        <a:t>펌웨어 확인 프로토콜 통신 중</a:t>
                      </a:r>
                      <a:endParaRPr lang="en-US" altLang="ko-KR" sz="1000"/>
                    </a:p>
                    <a:p>
                      <a:pPr latinLnBrk="1"/>
                      <a:r>
                        <a:rPr lang="en-US" altLang="ko-KR" sz="1000"/>
                        <a:t>1</a:t>
                      </a:r>
                      <a:r>
                        <a:rPr lang="ko-KR" altLang="en-US" sz="1000"/>
                        <a:t>개라도 통신 완료시 적용</a:t>
                      </a:r>
                      <a:endParaRPr lang="en-US" altLang="ko-KR" sz="1000"/>
                    </a:p>
                    <a:p>
                      <a:pPr latinLnBrk="1"/>
                      <a:endParaRPr lang="en-US" altLang="ko-KR" sz="1000"/>
                    </a:p>
                    <a:p>
                      <a:pPr latinLnBrk="1"/>
                      <a:r>
                        <a:rPr lang="en-US" altLang="ko-KR" sz="1000"/>
                        <a:t>[</a:t>
                      </a:r>
                      <a:r>
                        <a:rPr lang="ko-KR" altLang="en-US" sz="1000"/>
                        <a:t>정상 실패 사유</a:t>
                      </a:r>
                      <a:r>
                        <a:rPr lang="en-US" altLang="ko-KR" sz="1000"/>
                        <a:t>]</a:t>
                      </a:r>
                    </a:p>
                    <a:p>
                      <a:pPr latinLnBrk="1"/>
                      <a:r>
                        <a:rPr lang="en-US" altLang="ko-KR" sz="1000"/>
                        <a:t>IP</a:t>
                      </a:r>
                      <a:r>
                        <a:rPr lang="ko-KR" altLang="en-US" sz="1000"/>
                        <a:t>서치 </a:t>
                      </a:r>
                      <a:r>
                        <a:rPr lang="en-US" altLang="ko-KR" sz="1000"/>
                        <a:t>: LAN</a:t>
                      </a:r>
                      <a:r>
                        <a:rPr lang="ko-KR" altLang="en-US" sz="1000"/>
                        <a:t> 범위에 없거나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중간에서 브로드캐스트 패킷 차단시 실패 가능</a:t>
                      </a:r>
                      <a:endParaRPr lang="en-US" altLang="ko-KR" sz="1000"/>
                    </a:p>
                    <a:p>
                      <a:pPr latinLnBrk="1"/>
                      <a:r>
                        <a:rPr lang="ko-KR" altLang="en-US" sz="1000"/>
                        <a:t>펌웨어 확인 </a:t>
                      </a:r>
                      <a:r>
                        <a:rPr lang="en-US" altLang="ko-KR" sz="1000"/>
                        <a:t>: </a:t>
                      </a:r>
                      <a:r>
                        <a:rPr lang="ko-KR" altLang="en-US" sz="1000"/>
                        <a:t>기능이 없는 카메라 존재 </a:t>
                      </a: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임베디드</a:t>
                      </a:r>
                      <a:r>
                        <a:rPr lang="en-US" altLang="ko-KR" sz="1000"/>
                        <a:t>LPR</a:t>
                      </a:r>
                      <a:r>
                        <a:rPr lang="ko-KR" altLang="en-US" sz="1000"/>
                        <a:t> 군</a:t>
                      </a:r>
                      <a:r>
                        <a:rPr lang="en-US" altLang="ko-KR" sz="1000"/>
                        <a:t>)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557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검색 실패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IP</a:t>
                      </a:r>
                      <a:r>
                        <a:rPr lang="ko-KR" altLang="en-US" sz="1000"/>
                        <a:t>서치 실패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"</a:t>
                      </a:r>
                      <a:r>
                        <a:rPr lang="ko-KR" altLang="en-US" sz="1000"/>
                        <a:t>범위지정</a:t>
                      </a:r>
                      <a:r>
                        <a:rPr lang="en-US" altLang="ko-KR" sz="1000"/>
                        <a:t>" </a:t>
                      </a:r>
                      <a:r>
                        <a:rPr lang="ko-KR" altLang="en-US" sz="1000"/>
                        <a:t>또는</a:t>
                      </a:r>
                      <a:r>
                        <a:rPr lang="en-US" altLang="ko-KR" sz="1000"/>
                        <a:t> "</a:t>
                      </a:r>
                      <a:r>
                        <a:rPr lang="ko-KR" altLang="en-US" sz="1000"/>
                        <a:t>리스트</a:t>
                      </a:r>
                      <a:r>
                        <a:rPr lang="en-US" altLang="ko-KR" sz="1000"/>
                        <a:t>" </a:t>
                      </a:r>
                      <a:r>
                        <a:rPr lang="ko-KR" altLang="en-US" sz="1000"/>
                        <a:t>검색 모드에서 모든 프로토콜 통신 실패시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52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펌웨어 전송 대기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펌웨어 전송 대기 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684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펌웨어 전송 중 </a:t>
                      </a:r>
                      <a:r>
                        <a:rPr lang="en-US" altLang="ko-KR" sz="1400"/>
                        <a:t>n%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펌웨어 전송 시작 </a:t>
                      </a:r>
                      <a:r>
                        <a:rPr lang="en-US" altLang="ko-KR" sz="1000"/>
                        <a:t>~ </a:t>
                      </a:r>
                      <a:r>
                        <a:rPr lang="ko-KR" altLang="en-US" sz="1000"/>
                        <a:t>파일 전송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70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펌웨어 전송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펌웨어 전송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전송 완료후 펌웨어 업데이트 시작 패킷이 안와도</a:t>
                      </a:r>
                      <a:endParaRPr lang="en-US" altLang="ko-KR" sz="1000"/>
                    </a:p>
                    <a:p>
                      <a:pPr latinLnBrk="1"/>
                      <a:r>
                        <a:rPr lang="ko-KR" altLang="en-US" sz="1000"/>
                        <a:t>전송 완료로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64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펌웨어 전송 실패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펌웨어 전송 불가</a:t>
                      </a:r>
                      <a:r>
                        <a:rPr lang="en-US" altLang="ko-KR" sz="1000"/>
                        <a:t>,</a:t>
                      </a:r>
                    </a:p>
                    <a:p>
                      <a:pPr latinLnBrk="1"/>
                      <a:r>
                        <a:rPr lang="ko-KR" altLang="en-US" sz="1000"/>
                        <a:t>펌웨어 전송 도중 끊김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펌웨어 전송 도중에 끊겼을시 뒤에 진행 퍼센트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96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설정 전송 대기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설정 전송 대기 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70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설정 전송 중 </a:t>
                      </a:r>
                      <a:r>
                        <a:rPr lang="en-US" altLang="ko-KR" sz="1400"/>
                        <a:t>n%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설정 전송 시작 </a:t>
                      </a:r>
                      <a:r>
                        <a:rPr lang="en-US" altLang="ko-KR" sz="1000"/>
                        <a:t>~ </a:t>
                      </a:r>
                      <a:r>
                        <a:rPr lang="ko-KR" altLang="en-US" sz="1000"/>
                        <a:t>파일 전송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55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설정 전송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설정 전송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펌웨어 전송과 동작 동일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62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설정 전송 실패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설정 전송 불가</a:t>
                      </a:r>
                      <a:r>
                        <a:rPr lang="en-US" altLang="ko-KR" sz="1000"/>
                        <a:t>,</a:t>
                      </a:r>
                    </a:p>
                    <a:p>
                      <a:pPr latinLnBrk="1"/>
                      <a:r>
                        <a:rPr lang="ko-KR" altLang="en-US" sz="1000"/>
                        <a:t>설정 전송 도중 끊김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펌웨어 전송과 동작 동일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204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99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81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BED5C-CA45-D526-FDF9-E48B0DEBB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526583-52BD-FD36-B02D-D38FF356C6E0}"/>
              </a:ext>
            </a:extLst>
          </p:cNvPr>
          <p:cNvSpPr/>
          <p:nvPr/>
        </p:nvSpPr>
        <p:spPr>
          <a:xfrm>
            <a:off x="3866312" y="1862052"/>
            <a:ext cx="4149214" cy="32446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RTSP </a:t>
            </a:r>
            <a:r>
              <a:rPr lang="ko-KR" altLang="en-US">
                <a:solidFill>
                  <a:schemeClr val="tx1"/>
                </a:solidFill>
              </a:rPr>
              <a:t>영상 프리뷰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F6D100-E8FB-FB17-4925-56DD5F97A0C2}"/>
              </a:ext>
            </a:extLst>
          </p:cNvPr>
          <p:cNvSpPr txBox="1"/>
          <p:nvPr/>
        </p:nvSpPr>
        <p:spPr>
          <a:xfrm>
            <a:off x="412954" y="275303"/>
            <a:ext cx="2064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RTSP</a:t>
            </a:r>
            <a:r>
              <a:rPr lang="ko-KR" altLang="en-US" sz="2400" b="1"/>
              <a:t> 영상 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2CE8542-A053-5B78-4F24-5B6A5FEFCC38}"/>
              </a:ext>
            </a:extLst>
          </p:cNvPr>
          <p:cNvSpPr/>
          <p:nvPr/>
        </p:nvSpPr>
        <p:spPr>
          <a:xfrm>
            <a:off x="3876142" y="4663440"/>
            <a:ext cx="4139384" cy="4387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F258A01-858A-CD83-E9A7-96964BBEB816}"/>
              </a:ext>
            </a:extLst>
          </p:cNvPr>
          <p:cNvSpPr/>
          <p:nvPr/>
        </p:nvSpPr>
        <p:spPr>
          <a:xfrm>
            <a:off x="6890554" y="4748552"/>
            <a:ext cx="983226" cy="2654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재생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9733738-4FF0-D068-612C-882BBEEA09B4}"/>
              </a:ext>
            </a:extLst>
          </p:cNvPr>
          <p:cNvSpPr/>
          <p:nvPr/>
        </p:nvSpPr>
        <p:spPr>
          <a:xfrm>
            <a:off x="5765582" y="4748552"/>
            <a:ext cx="983226" cy="2654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chemeClr val="tx1"/>
                </a:solidFill>
              </a:rPr>
              <a:t>live1.sdp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8D96D86-5BA0-0885-1E6D-CA13861C03B3}"/>
              </a:ext>
            </a:extLst>
          </p:cNvPr>
          <p:cNvSpPr/>
          <p:nvPr/>
        </p:nvSpPr>
        <p:spPr>
          <a:xfrm>
            <a:off x="5387041" y="4740995"/>
            <a:ext cx="373625" cy="2654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채널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F7D6BB9-6E4F-0203-7300-9CB6038BF395}"/>
              </a:ext>
            </a:extLst>
          </p:cNvPr>
          <p:cNvSpPr/>
          <p:nvPr/>
        </p:nvSpPr>
        <p:spPr>
          <a:xfrm>
            <a:off x="6490737" y="4748551"/>
            <a:ext cx="258071" cy="2654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B77A65F5-A1FE-175C-B58E-949824C3E557}"/>
              </a:ext>
            </a:extLst>
          </p:cNvPr>
          <p:cNvSpPr/>
          <p:nvPr/>
        </p:nvSpPr>
        <p:spPr>
          <a:xfrm rot="10800000">
            <a:off x="6539950" y="4812474"/>
            <a:ext cx="159643" cy="137623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398C8E4-508C-074E-D3A2-A687B7D393D7}"/>
              </a:ext>
            </a:extLst>
          </p:cNvPr>
          <p:cNvSpPr/>
          <p:nvPr/>
        </p:nvSpPr>
        <p:spPr>
          <a:xfrm>
            <a:off x="4147351" y="4756531"/>
            <a:ext cx="983226" cy="2654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2000x1500 15fps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65E898-289A-D83B-25FE-834E43DB457B}"/>
              </a:ext>
            </a:extLst>
          </p:cNvPr>
          <p:cNvSpPr/>
          <p:nvPr/>
        </p:nvSpPr>
        <p:spPr>
          <a:xfrm>
            <a:off x="1474334" y="2283636"/>
            <a:ext cx="1523787" cy="46166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RTSP</a:t>
            </a:r>
            <a:r>
              <a:rPr lang="ko-KR" altLang="en-US" sz="1000">
                <a:solidFill>
                  <a:schemeClr val="tx1"/>
                </a:solidFill>
              </a:rPr>
              <a:t> 영상 공간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D81631-4FEF-40E4-8DAD-8616694CBA57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236228" y="2745301"/>
            <a:ext cx="2219394" cy="76267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451B44-8C74-E085-A530-DF91A92C3C2F}"/>
              </a:ext>
            </a:extLst>
          </p:cNvPr>
          <p:cNvSpPr/>
          <p:nvPr/>
        </p:nvSpPr>
        <p:spPr>
          <a:xfrm>
            <a:off x="1509759" y="4719265"/>
            <a:ext cx="1523787" cy="46166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영상 해상도</a:t>
            </a:r>
            <a:r>
              <a:rPr lang="en-US" altLang="ko-KR" sz="1000">
                <a:solidFill>
                  <a:schemeClr val="tx1"/>
                </a:solidFill>
              </a:rPr>
              <a:t>, fps </a:t>
            </a:r>
            <a:r>
              <a:rPr lang="ko-KR" altLang="en-US" sz="1000">
                <a:solidFill>
                  <a:schemeClr val="tx1"/>
                </a:solidFill>
              </a:rPr>
              <a:t>정보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C40FD0C-9F89-D7D3-8635-E731069A53C8}"/>
              </a:ext>
            </a:extLst>
          </p:cNvPr>
          <p:cNvCxnSpPr>
            <a:cxnSpLocks/>
            <a:stCxn id="20" idx="3"/>
            <a:endCxn id="55" idx="1"/>
          </p:cNvCxnSpPr>
          <p:nvPr/>
        </p:nvCxnSpPr>
        <p:spPr>
          <a:xfrm flipV="1">
            <a:off x="3033546" y="4889267"/>
            <a:ext cx="1113805" cy="6083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2E0A95E-0F2F-9815-C370-D63D071EE5DF}"/>
              </a:ext>
            </a:extLst>
          </p:cNvPr>
          <p:cNvSpPr/>
          <p:nvPr/>
        </p:nvSpPr>
        <p:spPr>
          <a:xfrm>
            <a:off x="4455622" y="5478494"/>
            <a:ext cx="2563467" cy="77913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RTSP</a:t>
            </a:r>
            <a:r>
              <a:rPr lang="ko-KR" altLang="en-US" sz="1000">
                <a:solidFill>
                  <a:schemeClr val="tx1"/>
                </a:solidFill>
              </a:rPr>
              <a:t> 주소 리스트 드롭다운 메뉴</a:t>
            </a:r>
            <a:endParaRPr lang="en-US" altLang="ko-KR" sz="1000">
              <a:solidFill>
                <a:schemeClr val="tx1"/>
              </a:solidFill>
            </a:endParaRPr>
          </a:p>
          <a:p>
            <a:r>
              <a:rPr lang="en-US" altLang="ko-KR" sz="1000">
                <a:solidFill>
                  <a:schemeClr val="tx1"/>
                </a:solidFill>
              </a:rPr>
              <a:t>rtsp://&lt;IP&gt;:554/&lt;</a:t>
            </a:r>
            <a:r>
              <a:rPr lang="ko-KR" altLang="en-US" sz="1000">
                <a:solidFill>
                  <a:schemeClr val="tx1"/>
                </a:solidFill>
              </a:rPr>
              <a:t>선택한 주소</a:t>
            </a:r>
            <a:r>
              <a:rPr lang="en-US" altLang="ko-KR" sz="1000">
                <a:solidFill>
                  <a:schemeClr val="tx1"/>
                </a:solidFill>
              </a:rPr>
              <a:t>&gt;</a:t>
            </a:r>
          </a:p>
          <a:p>
            <a:endParaRPr lang="en-US" altLang="ko-KR" sz="1000">
              <a:solidFill>
                <a:schemeClr val="tx1"/>
              </a:solidFill>
            </a:endParaRPr>
          </a:p>
          <a:p>
            <a:r>
              <a:rPr lang="en-US" altLang="ko-KR" sz="1000">
                <a:solidFill>
                  <a:schemeClr val="tx1"/>
                </a:solidFill>
              </a:rPr>
              <a:t>(</a:t>
            </a:r>
            <a:r>
              <a:rPr lang="ko-KR" altLang="en-US" sz="1000">
                <a:solidFill>
                  <a:schemeClr val="tx1"/>
                </a:solidFill>
              </a:rPr>
              <a:t>주소 리스트는 별도 텍스트 파일로 저장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6557ED5-B885-52D6-1145-105A34EABBFB}"/>
              </a:ext>
            </a:extLst>
          </p:cNvPr>
          <p:cNvCxnSpPr>
            <a:cxnSpLocks/>
            <a:stCxn id="32" idx="0"/>
            <a:endCxn id="37" idx="2"/>
          </p:cNvCxnSpPr>
          <p:nvPr/>
        </p:nvCxnSpPr>
        <p:spPr>
          <a:xfrm flipV="1">
            <a:off x="5737356" y="5014023"/>
            <a:ext cx="519839" cy="46447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8521F54-1B65-CCEC-8732-F992E5EE0CB5}"/>
              </a:ext>
            </a:extLst>
          </p:cNvPr>
          <p:cNvSpPr/>
          <p:nvPr/>
        </p:nvSpPr>
        <p:spPr>
          <a:xfrm>
            <a:off x="7382167" y="5478494"/>
            <a:ext cx="2122892" cy="46166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영상 재생시 </a:t>
            </a:r>
            <a:r>
              <a:rPr lang="en-US" altLang="ko-KR" sz="1000">
                <a:solidFill>
                  <a:schemeClr val="tx1"/>
                </a:solidFill>
              </a:rPr>
              <a:t>"</a:t>
            </a:r>
            <a:r>
              <a:rPr lang="ko-KR" altLang="en-US" sz="1000">
                <a:solidFill>
                  <a:schemeClr val="tx1"/>
                </a:solidFill>
              </a:rPr>
              <a:t>중지</a:t>
            </a:r>
            <a:r>
              <a:rPr lang="en-US" altLang="ko-KR" sz="1000">
                <a:solidFill>
                  <a:schemeClr val="tx1"/>
                </a:solidFill>
              </a:rPr>
              <a:t>" </a:t>
            </a:r>
            <a:r>
              <a:rPr lang="ko-KR" altLang="en-US" sz="1000">
                <a:solidFill>
                  <a:schemeClr val="tx1"/>
                </a:solidFill>
              </a:rPr>
              <a:t>버튼으로 변경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333871E-A757-3B2D-FBC8-B9E6A15D889E}"/>
              </a:ext>
            </a:extLst>
          </p:cNvPr>
          <p:cNvCxnSpPr>
            <a:cxnSpLocks/>
            <a:stCxn id="57" idx="0"/>
            <a:endCxn id="36" idx="2"/>
          </p:cNvCxnSpPr>
          <p:nvPr/>
        </p:nvCxnSpPr>
        <p:spPr>
          <a:xfrm flipH="1" flipV="1">
            <a:off x="7382167" y="5014023"/>
            <a:ext cx="1061446" cy="46447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612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A0505-5EC6-9186-CC06-23074C404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FE49626-B73C-5B16-FCFA-7FDEEC0D0713}"/>
              </a:ext>
            </a:extLst>
          </p:cNvPr>
          <p:cNvSpPr/>
          <p:nvPr/>
        </p:nvSpPr>
        <p:spPr>
          <a:xfrm>
            <a:off x="5804250" y="2186247"/>
            <a:ext cx="2924113" cy="23414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49FC21-BB86-6A61-8909-143400A7B7A6}"/>
              </a:ext>
            </a:extLst>
          </p:cNvPr>
          <p:cNvSpPr txBox="1"/>
          <p:nvPr/>
        </p:nvSpPr>
        <p:spPr>
          <a:xfrm>
            <a:off x="412954" y="27530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카메라 검색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C05AE8-986A-42EA-C44D-117B582B3D7A}"/>
              </a:ext>
            </a:extLst>
          </p:cNvPr>
          <p:cNvSpPr/>
          <p:nvPr/>
        </p:nvSpPr>
        <p:spPr>
          <a:xfrm>
            <a:off x="6236046" y="3322491"/>
            <a:ext cx="983226" cy="2654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123.123.123.123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E8A629-6163-879B-A7F0-D25D36ADA683}"/>
              </a:ext>
            </a:extLst>
          </p:cNvPr>
          <p:cNvSpPr/>
          <p:nvPr/>
        </p:nvSpPr>
        <p:spPr>
          <a:xfrm>
            <a:off x="7622395" y="3322491"/>
            <a:ext cx="373625" cy="2654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255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D10EC0-98D7-10D1-DB11-736AD678F0CD}"/>
              </a:ext>
            </a:extLst>
          </p:cNvPr>
          <p:cNvSpPr/>
          <p:nvPr/>
        </p:nvSpPr>
        <p:spPr>
          <a:xfrm>
            <a:off x="6235688" y="2889005"/>
            <a:ext cx="983226" cy="2654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/>
                </a:solidFill>
              </a:rPr>
              <a:t>네트워크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37687D-6AED-6A5D-C527-0178A1161E43}"/>
              </a:ext>
            </a:extLst>
          </p:cNvPr>
          <p:cNvSpPr/>
          <p:nvPr/>
        </p:nvSpPr>
        <p:spPr>
          <a:xfrm>
            <a:off x="7317237" y="2889004"/>
            <a:ext cx="983226" cy="2654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 시작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AF4EDE-3047-AFB4-9C67-34916A52828B}"/>
              </a:ext>
            </a:extLst>
          </p:cNvPr>
          <p:cNvSpPr/>
          <p:nvPr/>
        </p:nvSpPr>
        <p:spPr>
          <a:xfrm>
            <a:off x="7243854" y="3322490"/>
            <a:ext cx="373625" cy="2654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~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C803FE-5021-2D2F-2C62-7824C377F50E}"/>
              </a:ext>
            </a:extLst>
          </p:cNvPr>
          <p:cNvSpPr/>
          <p:nvPr/>
        </p:nvSpPr>
        <p:spPr>
          <a:xfrm>
            <a:off x="5862063" y="3317618"/>
            <a:ext cx="373625" cy="2654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검색범위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FCDFC5-E857-A4B6-D681-9464ED5D607A}"/>
              </a:ext>
            </a:extLst>
          </p:cNvPr>
          <p:cNvSpPr/>
          <p:nvPr/>
        </p:nvSpPr>
        <p:spPr>
          <a:xfrm>
            <a:off x="5857147" y="2881448"/>
            <a:ext cx="373625" cy="2654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검색모드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5E8648A-B836-6E66-982C-26F5C896B521}"/>
              </a:ext>
            </a:extLst>
          </p:cNvPr>
          <p:cNvSpPr/>
          <p:nvPr/>
        </p:nvSpPr>
        <p:spPr>
          <a:xfrm>
            <a:off x="6960843" y="2889004"/>
            <a:ext cx="258071" cy="2654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010AAC46-23B2-0808-81D5-25F03792A3F2}"/>
              </a:ext>
            </a:extLst>
          </p:cNvPr>
          <p:cNvSpPr/>
          <p:nvPr/>
        </p:nvSpPr>
        <p:spPr>
          <a:xfrm rot="10800000">
            <a:off x="7010056" y="2952927"/>
            <a:ext cx="159643" cy="137623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07B0143-2D52-5D27-0448-C52EB07B6575}"/>
              </a:ext>
            </a:extLst>
          </p:cNvPr>
          <p:cNvSpPr/>
          <p:nvPr/>
        </p:nvSpPr>
        <p:spPr>
          <a:xfrm>
            <a:off x="5857147" y="2526850"/>
            <a:ext cx="983226" cy="26547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검색 중 </a:t>
            </a:r>
            <a:r>
              <a:rPr lang="en-US" altLang="ko-KR" sz="1000">
                <a:solidFill>
                  <a:schemeClr val="tx1"/>
                </a:solidFill>
              </a:rPr>
              <a:t>...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7B51C8-2764-A678-65B4-EE779B7AC484}"/>
              </a:ext>
            </a:extLst>
          </p:cNvPr>
          <p:cNvSpPr/>
          <p:nvPr/>
        </p:nvSpPr>
        <p:spPr>
          <a:xfrm>
            <a:off x="332509" y="2409686"/>
            <a:ext cx="4051695" cy="127285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검색 상태 표시</a:t>
            </a:r>
            <a:endParaRPr lang="en-US" altLang="ko-KR" sz="1000">
              <a:solidFill>
                <a:schemeClr val="tx1"/>
              </a:solidFill>
            </a:endParaRPr>
          </a:p>
          <a:p>
            <a:endParaRPr lang="en-US" altLang="ko-KR" sz="1000">
              <a:solidFill>
                <a:schemeClr val="tx1"/>
              </a:solidFill>
            </a:endParaRPr>
          </a:p>
          <a:p>
            <a:r>
              <a:rPr lang="en-US" altLang="ko-KR" sz="1000">
                <a:solidFill>
                  <a:schemeClr val="tx1"/>
                </a:solidFill>
              </a:rPr>
              <a:t>"</a:t>
            </a:r>
            <a:r>
              <a:rPr lang="ko-KR" altLang="en-US" sz="1000">
                <a:solidFill>
                  <a:schemeClr val="tx1"/>
                </a:solidFill>
              </a:rPr>
              <a:t>검색 중</a:t>
            </a:r>
            <a:r>
              <a:rPr lang="en-US" altLang="ko-KR" sz="1000">
                <a:solidFill>
                  <a:schemeClr val="tx1"/>
                </a:solidFill>
              </a:rPr>
              <a:t>..." : </a:t>
            </a:r>
            <a:r>
              <a:rPr lang="ko-KR" altLang="en-US" sz="1000">
                <a:solidFill>
                  <a:schemeClr val="tx1"/>
                </a:solidFill>
              </a:rPr>
              <a:t>검색 시작 </a:t>
            </a:r>
            <a:r>
              <a:rPr lang="en-US" altLang="ko-KR" sz="1000">
                <a:solidFill>
                  <a:schemeClr val="tx1"/>
                </a:solidFill>
              </a:rPr>
              <a:t>~ </a:t>
            </a:r>
            <a:r>
              <a:rPr lang="ko-KR" altLang="en-US" sz="1000">
                <a:solidFill>
                  <a:schemeClr val="tx1"/>
                </a:solidFill>
              </a:rPr>
              <a:t>검색 도중 상태</a:t>
            </a:r>
            <a:endParaRPr lang="en-US" altLang="ko-KR" sz="1000">
              <a:solidFill>
                <a:schemeClr val="tx1"/>
              </a:solidFill>
            </a:endParaRPr>
          </a:p>
          <a:p>
            <a:r>
              <a:rPr lang="en-US" altLang="ko-KR" sz="1000">
                <a:solidFill>
                  <a:schemeClr val="tx1"/>
                </a:solidFill>
              </a:rPr>
              <a:t>"</a:t>
            </a:r>
            <a:r>
              <a:rPr lang="ko-KR" altLang="en-US" sz="1000">
                <a:solidFill>
                  <a:schemeClr val="tx1"/>
                </a:solidFill>
              </a:rPr>
              <a:t>검색 완료</a:t>
            </a:r>
            <a:r>
              <a:rPr lang="en-US" altLang="ko-KR" sz="1000">
                <a:solidFill>
                  <a:schemeClr val="tx1"/>
                </a:solidFill>
              </a:rPr>
              <a:t>" : </a:t>
            </a:r>
            <a:r>
              <a:rPr lang="ko-KR" altLang="en-US" sz="1000">
                <a:solidFill>
                  <a:schemeClr val="tx1"/>
                </a:solidFill>
              </a:rPr>
              <a:t>검색 완료시</a:t>
            </a:r>
            <a:endParaRPr lang="en-US" altLang="ko-KR" sz="1000">
              <a:solidFill>
                <a:schemeClr val="tx1"/>
              </a:solidFill>
            </a:endParaRPr>
          </a:p>
          <a:p>
            <a:r>
              <a:rPr lang="en-US" altLang="ko-KR" sz="1000">
                <a:solidFill>
                  <a:schemeClr val="tx1"/>
                </a:solidFill>
              </a:rPr>
              <a:t>"" : </a:t>
            </a:r>
            <a:r>
              <a:rPr lang="ko-KR" altLang="en-US" sz="1000">
                <a:solidFill>
                  <a:schemeClr val="tx1"/>
                </a:solidFill>
              </a:rPr>
              <a:t>초기 상태</a:t>
            </a:r>
            <a:endParaRPr lang="en-US" altLang="ko-KR" sz="1000">
              <a:solidFill>
                <a:schemeClr val="tx1"/>
              </a:solidFill>
            </a:endParaRPr>
          </a:p>
          <a:p>
            <a:endParaRPr lang="en-US" altLang="ko-KR" sz="1000">
              <a:solidFill>
                <a:schemeClr val="tx1"/>
              </a:solidFill>
            </a:endParaRPr>
          </a:p>
          <a:p>
            <a:r>
              <a:rPr lang="en-US" altLang="ko-KR" sz="1000">
                <a:solidFill>
                  <a:schemeClr val="tx1"/>
                </a:solidFill>
              </a:rPr>
              <a:t>※ "</a:t>
            </a:r>
            <a:r>
              <a:rPr lang="ko-KR" altLang="en-US" sz="1000">
                <a:solidFill>
                  <a:schemeClr val="tx1"/>
                </a:solidFill>
              </a:rPr>
              <a:t>범위 지정</a:t>
            </a:r>
            <a:r>
              <a:rPr lang="en-US" altLang="ko-KR" sz="1000">
                <a:solidFill>
                  <a:schemeClr val="tx1"/>
                </a:solidFill>
              </a:rPr>
              <a:t>" </a:t>
            </a:r>
            <a:r>
              <a:rPr lang="ko-KR" altLang="en-US" sz="1000">
                <a:solidFill>
                  <a:schemeClr val="tx1"/>
                </a:solidFill>
              </a:rPr>
              <a:t>또는 </a:t>
            </a:r>
            <a:r>
              <a:rPr lang="en-US" altLang="ko-KR" sz="1000">
                <a:solidFill>
                  <a:schemeClr val="tx1"/>
                </a:solidFill>
              </a:rPr>
              <a:t>"</a:t>
            </a:r>
            <a:r>
              <a:rPr lang="ko-KR" altLang="en-US" sz="1000">
                <a:solidFill>
                  <a:schemeClr val="tx1"/>
                </a:solidFill>
              </a:rPr>
              <a:t>리스트</a:t>
            </a:r>
            <a:r>
              <a:rPr lang="en-US" altLang="ko-KR" sz="1000">
                <a:solidFill>
                  <a:schemeClr val="tx1"/>
                </a:solidFill>
              </a:rPr>
              <a:t>" </a:t>
            </a:r>
            <a:r>
              <a:rPr lang="ko-KR" altLang="en-US" sz="1000">
                <a:solidFill>
                  <a:schemeClr val="tx1"/>
                </a:solidFill>
              </a:rPr>
              <a:t>검색 모드시 </a:t>
            </a:r>
            <a:r>
              <a:rPr lang="en-US" altLang="ko-KR" sz="1000">
                <a:solidFill>
                  <a:schemeClr val="tx1"/>
                </a:solidFill>
              </a:rPr>
              <a:t>"</a:t>
            </a:r>
            <a:r>
              <a:rPr lang="ko-KR" altLang="en-US" sz="1000">
                <a:solidFill>
                  <a:schemeClr val="tx1"/>
                </a:solidFill>
              </a:rPr>
              <a:t>검색 중</a:t>
            </a:r>
            <a:r>
              <a:rPr lang="en-US" altLang="ko-KR" sz="1000">
                <a:solidFill>
                  <a:schemeClr val="tx1"/>
                </a:solidFill>
              </a:rPr>
              <a:t>... n%" </a:t>
            </a:r>
            <a:r>
              <a:rPr lang="ko-KR" altLang="en-US" sz="1000">
                <a:solidFill>
                  <a:schemeClr val="tx1"/>
                </a:solidFill>
              </a:rPr>
              <a:t>로 표시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4AFEA30-4EB8-469A-8406-7A0B007FBC61}"/>
              </a:ext>
            </a:extLst>
          </p:cNvPr>
          <p:cNvCxnSpPr>
            <a:cxnSpLocks/>
            <a:stCxn id="2" idx="3"/>
            <a:endCxn id="53" idx="1"/>
          </p:cNvCxnSpPr>
          <p:nvPr/>
        </p:nvCxnSpPr>
        <p:spPr>
          <a:xfrm flipV="1">
            <a:off x="4384204" y="2659586"/>
            <a:ext cx="1472943" cy="38652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4BDE906-7640-7194-2758-08DAC9C7FC48}"/>
              </a:ext>
            </a:extLst>
          </p:cNvPr>
          <p:cNvSpPr/>
          <p:nvPr/>
        </p:nvSpPr>
        <p:spPr>
          <a:xfrm>
            <a:off x="141316" y="4754880"/>
            <a:ext cx="4572000" cy="114715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검색 모드 선택 드롭다운 메뉴</a:t>
            </a:r>
            <a:endParaRPr lang="en-US" altLang="ko-KR" sz="1000">
              <a:solidFill>
                <a:schemeClr val="tx1"/>
              </a:solidFill>
            </a:endParaRPr>
          </a:p>
          <a:p>
            <a:endParaRPr lang="en-US" altLang="ko-KR" sz="1000">
              <a:solidFill>
                <a:schemeClr val="tx1"/>
              </a:solidFill>
            </a:endParaRPr>
          </a:p>
          <a:p>
            <a:r>
              <a:rPr lang="en-US" altLang="ko-KR" sz="1000">
                <a:solidFill>
                  <a:schemeClr val="tx1"/>
                </a:solidFill>
              </a:rPr>
              <a:t>"</a:t>
            </a:r>
            <a:r>
              <a:rPr lang="ko-KR" altLang="en-US" sz="1000">
                <a:solidFill>
                  <a:schemeClr val="tx1"/>
                </a:solidFill>
              </a:rPr>
              <a:t>네트워크</a:t>
            </a:r>
            <a:r>
              <a:rPr lang="en-US" altLang="ko-KR" sz="1000">
                <a:solidFill>
                  <a:schemeClr val="tx1"/>
                </a:solidFill>
              </a:rPr>
              <a:t>" : </a:t>
            </a:r>
            <a:r>
              <a:rPr lang="ko-KR" altLang="en-US" sz="1000">
                <a:solidFill>
                  <a:schemeClr val="tx1"/>
                </a:solidFill>
              </a:rPr>
              <a:t>로컬 네트워크에 있는 카메라 </a:t>
            </a:r>
            <a:r>
              <a:rPr lang="en-US" altLang="ko-KR" sz="1000">
                <a:solidFill>
                  <a:schemeClr val="tx1"/>
                </a:solidFill>
              </a:rPr>
              <a:t>IP</a:t>
            </a:r>
            <a:r>
              <a:rPr lang="ko-KR" altLang="en-US" sz="1000">
                <a:solidFill>
                  <a:schemeClr val="tx1"/>
                </a:solidFill>
              </a:rPr>
              <a:t>서치 후 펌웨어 정보 통신</a:t>
            </a:r>
            <a:endParaRPr lang="en-US" altLang="ko-KR" sz="1000">
              <a:solidFill>
                <a:schemeClr val="tx1"/>
              </a:solidFill>
            </a:endParaRPr>
          </a:p>
          <a:p>
            <a:r>
              <a:rPr lang="en-US" altLang="ko-KR" sz="1000">
                <a:solidFill>
                  <a:schemeClr val="tx1"/>
                </a:solidFill>
              </a:rPr>
              <a:t>"</a:t>
            </a:r>
            <a:r>
              <a:rPr lang="ko-KR" altLang="en-US" sz="1000">
                <a:solidFill>
                  <a:schemeClr val="tx1"/>
                </a:solidFill>
              </a:rPr>
              <a:t>범위지정</a:t>
            </a:r>
            <a:r>
              <a:rPr lang="en-US" altLang="ko-KR" sz="1000">
                <a:solidFill>
                  <a:schemeClr val="tx1"/>
                </a:solidFill>
              </a:rPr>
              <a:t>" : </a:t>
            </a:r>
            <a:r>
              <a:rPr lang="ko-KR" altLang="en-US" sz="1000">
                <a:solidFill>
                  <a:schemeClr val="tx1"/>
                </a:solidFill>
              </a:rPr>
              <a:t>검색범위에서 지정한 범위 카메라 </a:t>
            </a:r>
            <a:r>
              <a:rPr lang="en-US" altLang="ko-KR" sz="1000">
                <a:solidFill>
                  <a:schemeClr val="tx1"/>
                </a:solidFill>
              </a:rPr>
              <a:t>IP</a:t>
            </a:r>
            <a:r>
              <a:rPr lang="ko-KR" altLang="en-US" sz="1000">
                <a:solidFill>
                  <a:schemeClr val="tx1"/>
                </a:solidFill>
              </a:rPr>
              <a:t>서치 </a:t>
            </a:r>
            <a:r>
              <a:rPr lang="en-US" altLang="ko-KR" sz="1000">
                <a:solidFill>
                  <a:schemeClr val="tx1"/>
                </a:solidFill>
              </a:rPr>
              <a:t>&amp; </a:t>
            </a:r>
            <a:r>
              <a:rPr lang="ko-KR" altLang="en-US" sz="1000">
                <a:solidFill>
                  <a:schemeClr val="tx1"/>
                </a:solidFill>
              </a:rPr>
              <a:t>펌웨어 정보 통신</a:t>
            </a:r>
            <a:endParaRPr lang="en-US" altLang="ko-KR" sz="1000">
              <a:solidFill>
                <a:schemeClr val="tx1"/>
              </a:solidFill>
            </a:endParaRPr>
          </a:p>
          <a:p>
            <a:r>
              <a:rPr lang="en-US" altLang="ko-KR" sz="1000">
                <a:solidFill>
                  <a:schemeClr val="tx1"/>
                </a:solidFill>
              </a:rPr>
              <a:t>"</a:t>
            </a:r>
            <a:r>
              <a:rPr lang="ko-KR" altLang="en-US" sz="1000">
                <a:solidFill>
                  <a:schemeClr val="tx1"/>
                </a:solidFill>
              </a:rPr>
              <a:t>리스트</a:t>
            </a:r>
            <a:r>
              <a:rPr lang="en-US" altLang="ko-KR" sz="1000">
                <a:solidFill>
                  <a:schemeClr val="tx1"/>
                </a:solidFill>
              </a:rPr>
              <a:t>" : </a:t>
            </a:r>
            <a:r>
              <a:rPr lang="ko-KR" altLang="en-US" sz="1000">
                <a:solidFill>
                  <a:schemeClr val="tx1"/>
                </a:solidFill>
              </a:rPr>
              <a:t>지정한 외부파일에 쓰여진 </a:t>
            </a:r>
            <a:r>
              <a:rPr lang="en-US" altLang="ko-KR" sz="1000">
                <a:solidFill>
                  <a:schemeClr val="tx1"/>
                </a:solidFill>
              </a:rPr>
              <a:t>IP</a:t>
            </a:r>
            <a:r>
              <a:rPr lang="ko-KR" altLang="en-US" sz="1000">
                <a:solidFill>
                  <a:schemeClr val="tx1"/>
                </a:solidFill>
              </a:rPr>
              <a:t>리스트 </a:t>
            </a:r>
            <a:r>
              <a:rPr lang="en-US" altLang="ko-KR" sz="1000">
                <a:solidFill>
                  <a:schemeClr val="tx1"/>
                </a:solidFill>
              </a:rPr>
              <a:t>IP</a:t>
            </a:r>
            <a:r>
              <a:rPr lang="ko-KR" altLang="en-US" sz="1000">
                <a:solidFill>
                  <a:schemeClr val="tx1"/>
                </a:solidFill>
              </a:rPr>
              <a:t>서치 </a:t>
            </a:r>
            <a:r>
              <a:rPr lang="en-US" altLang="ko-KR" sz="1000">
                <a:solidFill>
                  <a:schemeClr val="tx1"/>
                </a:solidFill>
              </a:rPr>
              <a:t>&amp; </a:t>
            </a:r>
            <a:r>
              <a:rPr lang="ko-KR" altLang="en-US" sz="1000">
                <a:solidFill>
                  <a:schemeClr val="tx1"/>
                </a:solidFill>
              </a:rPr>
              <a:t>펌웨어 정보 통신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80AF736-7A49-D37D-DEDC-1A90B27DB349}"/>
              </a:ext>
            </a:extLst>
          </p:cNvPr>
          <p:cNvCxnSpPr>
            <a:cxnSpLocks/>
            <a:stCxn id="20" idx="3"/>
            <a:endCxn id="16" idx="1"/>
          </p:cNvCxnSpPr>
          <p:nvPr/>
        </p:nvCxnSpPr>
        <p:spPr>
          <a:xfrm flipV="1">
            <a:off x="4713316" y="3014184"/>
            <a:ext cx="1143831" cy="231427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8502F5E-6A6D-E825-0C6D-4D0E72770621}"/>
              </a:ext>
            </a:extLst>
          </p:cNvPr>
          <p:cNvSpPr/>
          <p:nvPr/>
        </p:nvSpPr>
        <p:spPr>
          <a:xfrm>
            <a:off x="5804250" y="5230423"/>
            <a:ext cx="3065430" cy="46166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"</a:t>
            </a:r>
            <a:r>
              <a:rPr lang="ko-KR" altLang="en-US" sz="1000">
                <a:solidFill>
                  <a:schemeClr val="tx1"/>
                </a:solidFill>
              </a:rPr>
              <a:t>범위지정</a:t>
            </a:r>
            <a:r>
              <a:rPr lang="en-US" altLang="ko-KR" sz="1000">
                <a:solidFill>
                  <a:schemeClr val="tx1"/>
                </a:solidFill>
              </a:rPr>
              <a:t>" </a:t>
            </a:r>
            <a:r>
              <a:rPr lang="ko-KR" altLang="en-US" sz="1000">
                <a:solidFill>
                  <a:schemeClr val="tx1"/>
                </a:solidFill>
              </a:rPr>
              <a:t>검색 모드 선택시에 활성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B44EE69-D2E8-AF21-5F84-59E5382E9F93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7010056" y="3711082"/>
            <a:ext cx="326909" cy="151934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7794868-E936-2939-1D77-884E529167F2}"/>
              </a:ext>
            </a:extLst>
          </p:cNvPr>
          <p:cNvSpPr/>
          <p:nvPr/>
        </p:nvSpPr>
        <p:spPr>
          <a:xfrm>
            <a:off x="8956204" y="2722094"/>
            <a:ext cx="3065430" cy="46166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검색 시작시 </a:t>
            </a:r>
            <a:r>
              <a:rPr lang="en-US" altLang="ko-KR" sz="1000">
                <a:solidFill>
                  <a:schemeClr val="tx1"/>
                </a:solidFill>
              </a:rPr>
              <a:t>"</a:t>
            </a:r>
            <a:r>
              <a:rPr lang="ko-KR" altLang="en-US" sz="1000">
                <a:solidFill>
                  <a:schemeClr val="tx1"/>
                </a:solidFill>
              </a:rPr>
              <a:t>검색 중지</a:t>
            </a:r>
            <a:r>
              <a:rPr lang="en-US" altLang="ko-KR" sz="1000">
                <a:solidFill>
                  <a:schemeClr val="tx1"/>
                </a:solidFill>
              </a:rPr>
              <a:t>" </a:t>
            </a:r>
            <a:r>
              <a:rPr lang="ko-KR" altLang="en-US" sz="1000">
                <a:solidFill>
                  <a:schemeClr val="tx1"/>
                </a:solidFill>
              </a:rPr>
              <a:t>버튼으로 변경</a:t>
            </a:r>
            <a:endParaRPr lang="en-US" altLang="ko-KR" sz="1000">
              <a:solidFill>
                <a:schemeClr val="tx1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07AE160-D0D4-10C8-D3BB-FBB67D204B48}"/>
              </a:ext>
            </a:extLst>
          </p:cNvPr>
          <p:cNvCxnSpPr>
            <a:cxnSpLocks/>
            <a:stCxn id="58" idx="1"/>
            <a:endCxn id="13" idx="3"/>
          </p:cNvCxnSpPr>
          <p:nvPr/>
        </p:nvCxnSpPr>
        <p:spPr>
          <a:xfrm flipH="1">
            <a:off x="8300463" y="2952927"/>
            <a:ext cx="655741" cy="688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31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13587</TotalTime>
  <Words>1059</Words>
  <Application>Microsoft Office PowerPoint</Application>
  <PresentationFormat>와이드스크린</PresentationFormat>
  <Paragraphs>352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[웨이투텍] 카메라 관리 툴 기안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규성 여</dc:creator>
  <cp:lastModifiedBy>규성 여</cp:lastModifiedBy>
  <cp:revision>12</cp:revision>
  <dcterms:created xsi:type="dcterms:W3CDTF">2025-05-30T06:11:48Z</dcterms:created>
  <dcterms:modified xsi:type="dcterms:W3CDTF">2025-06-19T00:20:04Z</dcterms:modified>
</cp:coreProperties>
</file>