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59"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FEB911-510E-4E06-A298-3182FFD835FD}">
          <p14:sldIdLst>
            <p14:sldId id="256"/>
            <p14:sldId id="259"/>
            <p14:sldId id="261"/>
            <p14:sldId id="263"/>
            <p14:sldId id="262"/>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8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12/22/2024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214757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74979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179334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416535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2751198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447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47570" y="2463136"/>
            <a:ext cx="6844091" cy="1916857"/>
          </a:xfrm>
        </p:spPr>
        <p:txBody>
          <a:bodyPr anchor="ctr">
            <a:normAutofit fontScale="90000"/>
          </a:bodyPr>
          <a:lstStyle/>
          <a:p>
            <a:pPr algn="ctr"/>
            <a:r>
              <a:rPr lang="en-US" b="1" u="sng" dirty="0"/>
              <a:t>PREDICTIVE MODELLING FOR REDUCING CUSTOMER CHURN IN TELECOMMUNICATIONS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021641" y="5318156"/>
            <a:ext cx="6779071" cy="1629278"/>
          </a:xfrm>
        </p:spPr>
        <p:txBody>
          <a:bodyPr>
            <a:normAutofit/>
          </a:bodyPr>
          <a:lstStyle/>
          <a:p>
            <a:pPr algn="ctr"/>
            <a:r>
              <a:rPr lang="en-US" dirty="0">
                <a:solidFill>
                  <a:schemeClr val="tx1"/>
                </a:solidFill>
              </a:rPr>
              <a:t>MITCHELLE JOY WAYUA</a:t>
            </a:r>
          </a:p>
          <a:p>
            <a:pPr algn="ctr"/>
            <a:r>
              <a:rPr lang="en-US" dirty="0">
                <a:solidFill>
                  <a:schemeClr val="tx1"/>
                </a:solidFill>
              </a:rPr>
              <a:t>MORINGA SCHOOL</a:t>
            </a:r>
          </a:p>
          <a:p>
            <a:pPr algn="ctr"/>
            <a:r>
              <a:rPr lang="en-US" dirty="0">
                <a:solidFill>
                  <a:schemeClr val="tx1"/>
                </a:solidFill>
              </a:rPr>
              <a:t>DSF-PT8</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TextBox 3">
            <a:extLst>
              <a:ext uri="{FF2B5EF4-FFF2-40B4-BE49-F238E27FC236}">
                <a16:creationId xmlns:a16="http://schemas.microsoft.com/office/drawing/2014/main" id="{A5C5EF39-60B3-4D72-8DCC-7B06F93CF1EF}"/>
              </a:ext>
            </a:extLst>
          </p:cNvPr>
          <p:cNvSpPr txBox="1"/>
          <p:nvPr/>
        </p:nvSpPr>
        <p:spPr>
          <a:xfrm>
            <a:off x="3612789" y="1711979"/>
            <a:ext cx="4154905" cy="523220"/>
          </a:xfrm>
          <a:prstGeom prst="rect">
            <a:avLst/>
          </a:prstGeom>
          <a:noFill/>
        </p:spPr>
        <p:txBody>
          <a:bodyPr wrap="square" rtlCol="0">
            <a:spAutoFit/>
          </a:bodyPr>
          <a:lstStyle/>
          <a:p>
            <a:r>
              <a:rPr lang="en-US" sz="2800" b="1" u="sng" dirty="0"/>
              <a:t>PHASE III PROJECT:</a:t>
            </a:r>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3001" y="0"/>
            <a:ext cx="9905998" cy="1478570"/>
          </a:xfrm>
        </p:spPr>
        <p:txBody>
          <a:bodyPr>
            <a:normAutofit/>
          </a:bodyPr>
          <a:lstStyle/>
          <a:p>
            <a:r>
              <a:rPr lang="en-US" u="sng" dirty="0"/>
              <a:t>OVERVIEW</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1029117" y="1128753"/>
            <a:ext cx="9905999" cy="5047458"/>
          </a:xfrm>
        </p:spPr>
        <p:txBody>
          <a:bodyPr>
            <a:normAutofit lnSpcReduction="10000"/>
          </a:bodyPr>
          <a:lstStyle/>
          <a:p>
            <a:pPr marL="0" indent="0">
              <a:buNone/>
            </a:pPr>
            <a:r>
              <a:rPr lang="en-US" dirty="0"/>
              <a:t>This project focuses on predicting churn in the telecommunications industry using machine learning models. By identifying high-risk customers, the company aims to implement strategies to enhance customer retention, ultimately improving revenue and profitability.</a:t>
            </a:r>
          </a:p>
          <a:p>
            <a:pPr marL="0" indent="0">
              <a:buNone/>
            </a:pPr>
            <a:r>
              <a:rPr lang="en-US" dirty="0"/>
              <a:t> </a:t>
            </a:r>
            <a:r>
              <a:rPr lang="en-US" sz="3600" u="sng" cap="all" dirty="0">
                <a:latin typeface="+mj-lt"/>
                <a:ea typeface="+mj-ea"/>
                <a:cs typeface="+mj-cs"/>
              </a:rPr>
              <a:t>BUSINESS UNDERSTANDING</a:t>
            </a:r>
          </a:p>
          <a:p>
            <a:pPr marL="0" indent="0">
              <a:buNone/>
            </a:pPr>
            <a:r>
              <a:rPr lang="en-US" cap="all" dirty="0">
                <a:latin typeface="+mj-lt"/>
                <a:ea typeface="+mj-ea"/>
                <a:cs typeface="+mj-cs"/>
              </a:rPr>
              <a:t>A</a:t>
            </a:r>
            <a:r>
              <a:rPr lang="en-US" dirty="0"/>
              <a:t> churn refers whether a customer has stopped using the service or cancelled their subscription. Customer churn significantly impacts revenue, as acquiring new customers is often more expensive than retaining existing ones. Understanding and predicting churn allows the company to proactively address the needs and concerns of at-risk customers, thereby reducing churn rates and enhancing customer satisfaction.</a:t>
            </a:r>
          </a:p>
          <a:p>
            <a:pPr marL="0" indent="0">
              <a:buNone/>
            </a:pPr>
            <a:endParaRPr lang="en-US" dirty="0"/>
          </a:p>
          <a:p>
            <a:pPr marL="0" indent="0">
              <a:buNone/>
            </a:pPr>
            <a:endParaRPr lang="en-US" sz="3600" cap="all" dirty="0">
              <a:latin typeface="+mj-lt"/>
              <a:ea typeface="+mj-ea"/>
              <a:cs typeface="+mj-cs"/>
            </a:endParaRPr>
          </a:p>
          <a:p>
            <a:pPr marL="0" indent="0">
              <a:buNone/>
            </a:pPr>
            <a:endParaRPr lang="en-US" dirty="0"/>
          </a:p>
        </p:txBody>
      </p:sp>
    </p:spTree>
    <p:extLst>
      <p:ext uri="{BB962C8B-B14F-4D97-AF65-F5344CB8AC3E}">
        <p14:creationId xmlns:p14="http://schemas.microsoft.com/office/powerpoint/2010/main" val="408478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3001" y="0"/>
            <a:ext cx="9905998" cy="1478570"/>
          </a:xfrm>
        </p:spPr>
        <p:txBody>
          <a:bodyPr>
            <a:normAutofit/>
          </a:bodyPr>
          <a:lstStyle/>
          <a:p>
            <a:r>
              <a:rPr lang="en-US" u="sng" dirty="0"/>
              <a:t>OBJECTIVES</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1029117" y="1128753"/>
            <a:ext cx="9905999" cy="4710573"/>
          </a:xfrm>
        </p:spPr>
        <p:txBody>
          <a:bodyPr>
            <a:normAutofit fontScale="25000" lnSpcReduction="20000"/>
          </a:bodyPr>
          <a:lstStyle/>
          <a:p>
            <a:pPr marL="0" indent="0">
              <a:buNone/>
            </a:pPr>
            <a:r>
              <a:rPr lang="en-US" sz="9600" dirty="0" err="1"/>
              <a:t>i</a:t>
            </a:r>
            <a:r>
              <a:rPr lang="en-US" sz="9600" dirty="0"/>
              <a:t>. </a:t>
            </a:r>
            <a:r>
              <a:rPr lang="en-US" sz="9600" b="1" dirty="0"/>
              <a:t>Data Preparation and Exploration</a:t>
            </a:r>
            <a:r>
              <a:rPr lang="en-US" sz="9600" dirty="0"/>
              <a:t>: Clean and preprocess the data set and explore the data to understand distributions, correlations and potential factors influencing churn.</a:t>
            </a:r>
          </a:p>
          <a:p>
            <a:pPr marL="0" indent="0">
              <a:buNone/>
            </a:pPr>
            <a:r>
              <a:rPr lang="en-US" sz="9600" dirty="0"/>
              <a:t>ii. </a:t>
            </a:r>
            <a:r>
              <a:rPr lang="en-US" sz="9600" b="1" dirty="0"/>
              <a:t>Model Development</a:t>
            </a:r>
            <a:r>
              <a:rPr lang="en-US" sz="9600" dirty="0"/>
              <a:t>: Build a baseline model using logistic regression to provide an initial understanding of the predictive capabilities. Develop an advanced model using a decision tree classifier with hyperparameter tuning to enhance predictive performance.</a:t>
            </a:r>
          </a:p>
          <a:p>
            <a:pPr marL="0" indent="0">
              <a:buNone/>
            </a:pPr>
            <a:r>
              <a:rPr lang="en-US" sz="9600" dirty="0"/>
              <a:t>iii. </a:t>
            </a:r>
            <a:r>
              <a:rPr lang="en-US" sz="9600" b="1" dirty="0"/>
              <a:t>Model evaluation and comparison: </a:t>
            </a:r>
            <a:r>
              <a:rPr lang="en-US" sz="9600" dirty="0"/>
              <a:t>Evaluate the model using metrics such as accuracy, precision, recall and f1 score then compare the models to identify the best performing one.</a:t>
            </a:r>
          </a:p>
          <a:p>
            <a:pPr marL="0" indent="0">
              <a:buNone/>
            </a:pPr>
            <a:r>
              <a:rPr lang="en-US" sz="9600" dirty="0"/>
              <a:t>iv. </a:t>
            </a:r>
            <a:r>
              <a:rPr lang="en-US" sz="9600" b="1" dirty="0"/>
              <a:t>Insights and Recommendations</a:t>
            </a:r>
            <a:r>
              <a:rPr lang="en-US" sz="9600" dirty="0"/>
              <a:t>: Provide actionable insights to stakeholders based on the model’s predictions, including strategies for customer retention and areas of service improvement.</a:t>
            </a:r>
          </a:p>
          <a:p>
            <a:pPr marL="0" indent="0">
              <a:buNone/>
            </a:pPr>
            <a:r>
              <a:rPr lang="en-US" sz="9600" dirty="0"/>
              <a:t> </a:t>
            </a:r>
            <a:endParaRPr lang="en-US" sz="9600" cap="all" dirty="0">
              <a:latin typeface="+mj-lt"/>
              <a:ea typeface="+mj-ea"/>
              <a:cs typeface="+mj-cs"/>
            </a:endParaRPr>
          </a:p>
          <a:p>
            <a:pPr marL="0" indent="0">
              <a:buNone/>
            </a:pPr>
            <a:endParaRPr lang="en-US" dirty="0"/>
          </a:p>
        </p:txBody>
      </p:sp>
    </p:spTree>
    <p:extLst>
      <p:ext uri="{BB962C8B-B14F-4D97-AF65-F5344CB8AC3E}">
        <p14:creationId xmlns:p14="http://schemas.microsoft.com/office/powerpoint/2010/main" val="115726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886327" y="279389"/>
            <a:ext cx="9905998" cy="1478570"/>
          </a:xfrm>
        </p:spPr>
        <p:txBody>
          <a:bodyPr>
            <a:normAutofit/>
          </a:bodyPr>
          <a:lstStyle/>
          <a:p>
            <a:r>
              <a:rPr lang="en-US" u="sng" dirty="0"/>
              <a:t>DATA UNDERSTANDING</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886326" y="1757959"/>
            <a:ext cx="9905999" cy="4710573"/>
          </a:xfrm>
        </p:spPr>
        <p:txBody>
          <a:bodyPr>
            <a:normAutofit/>
          </a:bodyPr>
          <a:lstStyle/>
          <a:p>
            <a:pPr marL="0" indent="0">
              <a:lnSpc>
                <a:spcPct val="100000"/>
              </a:lnSpc>
              <a:buNone/>
            </a:pPr>
            <a:r>
              <a:rPr lang="en-US" sz="2800" dirty="0"/>
              <a:t>The dataset consists of various features related to customer usage and interactions with the service including account length, usage metrics, service plans and customer service calls. The target variable is churn, indicating whether the customer has left the service. Key steps include preprocessing the data to handle missing values, encoding categorical features and scaling numeric features.</a:t>
            </a:r>
          </a:p>
        </p:txBody>
      </p:sp>
    </p:spTree>
    <p:extLst>
      <p:ext uri="{BB962C8B-B14F-4D97-AF65-F5344CB8AC3E}">
        <p14:creationId xmlns:p14="http://schemas.microsoft.com/office/powerpoint/2010/main" val="20077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886327" y="279389"/>
            <a:ext cx="9905998" cy="1478570"/>
          </a:xfrm>
        </p:spPr>
        <p:txBody>
          <a:bodyPr>
            <a:normAutofit/>
          </a:bodyPr>
          <a:lstStyle/>
          <a:p>
            <a:r>
              <a:rPr lang="en-US" u="sng" dirty="0"/>
              <a:t>modelling</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886326" y="1757959"/>
            <a:ext cx="9905999" cy="4710573"/>
          </a:xfrm>
        </p:spPr>
        <p:txBody>
          <a:bodyPr>
            <a:normAutofit/>
          </a:bodyPr>
          <a:lstStyle/>
          <a:p>
            <a:pPr marL="0" indent="0">
              <a:lnSpc>
                <a:spcPct val="100000"/>
              </a:lnSpc>
              <a:buNone/>
            </a:pPr>
            <a:r>
              <a:rPr lang="en-US" sz="2800" dirty="0"/>
              <a:t>A logistic regression model was developed serving as the baseline model and a decision tree model with hyperparameter tuning. The performance metrics were as follows:</a:t>
            </a:r>
          </a:p>
          <a:p>
            <a:pPr marL="0" indent="0">
              <a:lnSpc>
                <a:spcPct val="100000"/>
              </a:lnSpc>
              <a:buNone/>
            </a:pPr>
            <a:endParaRPr lang="en-US" sz="2800" dirty="0"/>
          </a:p>
          <a:p>
            <a:pPr marL="0" indent="0">
              <a:lnSpc>
                <a:spcPct val="100000"/>
              </a:lnSpc>
              <a:buNone/>
            </a:pPr>
            <a:endParaRPr lang="en-US" sz="2800" dirty="0"/>
          </a:p>
        </p:txBody>
      </p:sp>
      <p:graphicFrame>
        <p:nvGraphicFramePr>
          <p:cNvPr id="5" name="Table 5">
            <a:extLst>
              <a:ext uri="{FF2B5EF4-FFF2-40B4-BE49-F238E27FC236}">
                <a16:creationId xmlns:a16="http://schemas.microsoft.com/office/drawing/2014/main" id="{EC4BD23B-7942-4C48-A884-9318956AF246}"/>
              </a:ext>
            </a:extLst>
          </p:cNvPr>
          <p:cNvGraphicFramePr>
            <a:graphicFrameLocks noGrp="1"/>
          </p:cNvGraphicFramePr>
          <p:nvPr>
            <p:extLst>
              <p:ext uri="{D42A27DB-BD31-4B8C-83A1-F6EECF244321}">
                <p14:modId xmlns:p14="http://schemas.microsoft.com/office/powerpoint/2010/main" val="1151732983"/>
              </p:ext>
            </p:extLst>
          </p:nvPr>
        </p:nvGraphicFramePr>
        <p:xfrm>
          <a:off x="1558678" y="3518646"/>
          <a:ext cx="7825954" cy="2224425"/>
        </p:xfrm>
        <a:graphic>
          <a:graphicData uri="http://schemas.openxmlformats.org/drawingml/2006/table">
            <a:tbl>
              <a:tblPr firstRow="1" bandRow="1">
                <a:tableStyleId>{5C22544A-7EE6-4342-B048-85BDC9FD1C3A}</a:tableStyleId>
              </a:tblPr>
              <a:tblGrid>
                <a:gridCol w="2355342">
                  <a:extLst>
                    <a:ext uri="{9D8B030D-6E8A-4147-A177-3AD203B41FA5}">
                      <a16:colId xmlns:a16="http://schemas.microsoft.com/office/drawing/2014/main" val="2772849178"/>
                    </a:ext>
                  </a:extLst>
                </a:gridCol>
                <a:gridCol w="2566991">
                  <a:extLst>
                    <a:ext uri="{9D8B030D-6E8A-4147-A177-3AD203B41FA5}">
                      <a16:colId xmlns:a16="http://schemas.microsoft.com/office/drawing/2014/main" val="252484823"/>
                    </a:ext>
                  </a:extLst>
                </a:gridCol>
                <a:gridCol w="2903621">
                  <a:extLst>
                    <a:ext uri="{9D8B030D-6E8A-4147-A177-3AD203B41FA5}">
                      <a16:colId xmlns:a16="http://schemas.microsoft.com/office/drawing/2014/main" val="3021379373"/>
                    </a:ext>
                  </a:extLst>
                </a:gridCol>
              </a:tblGrid>
              <a:tr h="444885">
                <a:tc>
                  <a:txBody>
                    <a:bodyPr/>
                    <a:lstStyle/>
                    <a:p>
                      <a:r>
                        <a:rPr lang="en-US" dirty="0"/>
                        <a:t>Metrics</a:t>
                      </a:r>
                    </a:p>
                  </a:txBody>
                  <a:tcPr>
                    <a:solidFill>
                      <a:schemeClr val="tx2">
                        <a:lumMod val="60000"/>
                        <a:lumOff val="40000"/>
                      </a:schemeClr>
                    </a:solidFill>
                  </a:tcPr>
                </a:tc>
                <a:tc>
                  <a:txBody>
                    <a:bodyPr/>
                    <a:lstStyle/>
                    <a:p>
                      <a:r>
                        <a:rPr lang="en-US" dirty="0"/>
                        <a:t>Logistic Model</a:t>
                      </a:r>
                    </a:p>
                  </a:txBody>
                  <a:tcPr>
                    <a:solidFill>
                      <a:schemeClr val="tx2">
                        <a:lumMod val="60000"/>
                        <a:lumOff val="40000"/>
                      </a:schemeClr>
                    </a:solidFill>
                  </a:tcPr>
                </a:tc>
                <a:tc>
                  <a:txBody>
                    <a:bodyPr/>
                    <a:lstStyle/>
                    <a:p>
                      <a:r>
                        <a:rPr lang="en-US" dirty="0"/>
                        <a:t>Decision Tree model</a:t>
                      </a:r>
                    </a:p>
                  </a:txBody>
                  <a:tcPr>
                    <a:solidFill>
                      <a:schemeClr val="tx2">
                        <a:lumMod val="60000"/>
                        <a:lumOff val="40000"/>
                      </a:schemeClr>
                    </a:solidFill>
                  </a:tcPr>
                </a:tc>
                <a:extLst>
                  <a:ext uri="{0D108BD9-81ED-4DB2-BD59-A6C34878D82A}">
                    <a16:rowId xmlns:a16="http://schemas.microsoft.com/office/drawing/2014/main" val="2722796787"/>
                  </a:ext>
                </a:extLst>
              </a:tr>
              <a:tr h="444885">
                <a:tc>
                  <a:txBody>
                    <a:bodyPr/>
                    <a:lstStyle/>
                    <a:p>
                      <a:pPr marL="0" algn="l" defTabSz="914400" rtl="0" eaLnBrk="1" latinLnBrk="0" hangingPunct="1"/>
                      <a:r>
                        <a:rPr lang="en-US" sz="1800" b="1" kern="1200" dirty="0">
                          <a:solidFill>
                            <a:schemeClr val="lt1"/>
                          </a:solidFill>
                          <a:latin typeface="+mn-lt"/>
                          <a:ea typeface="+mn-ea"/>
                          <a:cs typeface="+mn-cs"/>
                        </a:rPr>
                        <a:t>Accuracy</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0.8536</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0.9376</a:t>
                      </a:r>
                    </a:p>
                  </a:txBody>
                  <a:tcPr>
                    <a:solidFill>
                      <a:schemeClr val="tx2">
                        <a:lumMod val="60000"/>
                        <a:lumOff val="40000"/>
                      </a:schemeClr>
                    </a:solidFill>
                  </a:tcPr>
                </a:tc>
                <a:extLst>
                  <a:ext uri="{0D108BD9-81ED-4DB2-BD59-A6C34878D82A}">
                    <a16:rowId xmlns:a16="http://schemas.microsoft.com/office/drawing/2014/main" val="1772174734"/>
                  </a:ext>
                </a:extLst>
              </a:tr>
              <a:tr h="444885">
                <a:tc>
                  <a:txBody>
                    <a:bodyPr/>
                    <a:lstStyle/>
                    <a:p>
                      <a:pPr marL="0" algn="l" defTabSz="914400" rtl="0" eaLnBrk="1" latinLnBrk="0" hangingPunct="1"/>
                      <a:r>
                        <a:rPr lang="en-US" sz="1800" b="1" kern="1200" dirty="0">
                          <a:solidFill>
                            <a:schemeClr val="lt1"/>
                          </a:solidFill>
                          <a:latin typeface="+mn-lt"/>
                          <a:ea typeface="+mn-ea"/>
                          <a:cs typeface="+mn-cs"/>
                        </a:rPr>
                        <a:t>Precision</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0.8219</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0.9361</a:t>
                      </a:r>
                    </a:p>
                  </a:txBody>
                  <a:tcPr>
                    <a:solidFill>
                      <a:schemeClr val="tx2">
                        <a:lumMod val="60000"/>
                        <a:lumOff val="40000"/>
                      </a:schemeClr>
                    </a:solidFill>
                  </a:tcPr>
                </a:tc>
                <a:extLst>
                  <a:ext uri="{0D108BD9-81ED-4DB2-BD59-A6C34878D82A}">
                    <a16:rowId xmlns:a16="http://schemas.microsoft.com/office/drawing/2014/main" val="680078889"/>
                  </a:ext>
                </a:extLst>
              </a:tr>
              <a:tr h="444885">
                <a:tc>
                  <a:txBody>
                    <a:bodyPr/>
                    <a:lstStyle/>
                    <a:p>
                      <a:pPr marL="0" algn="l" defTabSz="914400" rtl="0" eaLnBrk="1" latinLnBrk="0" hangingPunct="1"/>
                      <a:r>
                        <a:rPr lang="en-US" sz="1800" b="1" kern="1200" dirty="0">
                          <a:solidFill>
                            <a:schemeClr val="lt1"/>
                          </a:solidFill>
                          <a:latin typeface="+mn-lt"/>
                          <a:ea typeface="+mn-ea"/>
                          <a:cs typeface="+mn-cs"/>
                        </a:rPr>
                        <a:t>Recall</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0.8536</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0.9376</a:t>
                      </a:r>
                    </a:p>
                  </a:txBody>
                  <a:tcPr>
                    <a:solidFill>
                      <a:schemeClr val="tx2">
                        <a:lumMod val="60000"/>
                        <a:lumOff val="40000"/>
                      </a:schemeClr>
                    </a:solidFill>
                  </a:tcPr>
                </a:tc>
                <a:extLst>
                  <a:ext uri="{0D108BD9-81ED-4DB2-BD59-A6C34878D82A}">
                    <a16:rowId xmlns:a16="http://schemas.microsoft.com/office/drawing/2014/main" val="52596961"/>
                  </a:ext>
                </a:extLst>
              </a:tr>
              <a:tr h="444885">
                <a:tc>
                  <a:txBody>
                    <a:bodyPr/>
                    <a:lstStyle/>
                    <a:p>
                      <a:pPr marL="0" algn="l" defTabSz="914400" rtl="0" eaLnBrk="1" latinLnBrk="0" hangingPunct="1"/>
                      <a:r>
                        <a:rPr lang="en-US" sz="1800" b="1" kern="1200" dirty="0">
                          <a:solidFill>
                            <a:schemeClr val="lt1"/>
                          </a:solidFill>
                          <a:latin typeface="+mn-lt"/>
                          <a:ea typeface="+mn-ea"/>
                          <a:cs typeface="+mn-cs"/>
                        </a:rPr>
                        <a:t>F1 Score</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0.8297</a:t>
                      </a:r>
                    </a:p>
                  </a:txBody>
                  <a:tcPr>
                    <a:solidFill>
                      <a:schemeClr val="tx2">
                        <a:lumMod val="60000"/>
                        <a:lumOff val="40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0.9367</a:t>
                      </a:r>
                    </a:p>
                  </a:txBody>
                  <a:tcPr>
                    <a:solidFill>
                      <a:schemeClr val="tx2">
                        <a:lumMod val="60000"/>
                        <a:lumOff val="40000"/>
                      </a:schemeClr>
                    </a:solidFill>
                  </a:tcPr>
                </a:tc>
                <a:extLst>
                  <a:ext uri="{0D108BD9-81ED-4DB2-BD59-A6C34878D82A}">
                    <a16:rowId xmlns:a16="http://schemas.microsoft.com/office/drawing/2014/main" val="1767729665"/>
                  </a:ext>
                </a:extLst>
              </a:tr>
            </a:tbl>
          </a:graphicData>
        </a:graphic>
      </p:graphicFrame>
    </p:spTree>
    <p:extLst>
      <p:ext uri="{BB962C8B-B14F-4D97-AF65-F5344CB8AC3E}">
        <p14:creationId xmlns:p14="http://schemas.microsoft.com/office/powerpoint/2010/main" val="32401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886327" y="279389"/>
            <a:ext cx="9905998" cy="1478570"/>
          </a:xfrm>
        </p:spPr>
        <p:txBody>
          <a:bodyPr>
            <a:normAutofit/>
          </a:bodyPr>
          <a:lstStyle/>
          <a:p>
            <a:r>
              <a:rPr lang="en-US" u="sng" dirty="0"/>
              <a:t>evaluation</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886326" y="1757959"/>
            <a:ext cx="9905999" cy="4710573"/>
          </a:xfrm>
        </p:spPr>
        <p:txBody>
          <a:bodyPr>
            <a:normAutofit/>
          </a:bodyPr>
          <a:lstStyle/>
          <a:p>
            <a:pPr marL="0" indent="0">
              <a:lnSpc>
                <a:spcPct val="100000"/>
              </a:lnSpc>
              <a:buNone/>
            </a:pPr>
            <a:r>
              <a:rPr lang="en-US" sz="2800" dirty="0"/>
              <a:t>The decision tree model outperformed the logistic regression model across all key metrics, indicating superior performance in predicting customer churn. The decision tree model achieved higher accuracy, precision, recall, and F1 score, demonstrating its effectiveness in identifying both churners and non-churners with minimal errors.</a:t>
            </a:r>
          </a:p>
        </p:txBody>
      </p:sp>
    </p:spTree>
    <p:extLst>
      <p:ext uri="{BB962C8B-B14F-4D97-AF65-F5344CB8AC3E}">
        <p14:creationId xmlns:p14="http://schemas.microsoft.com/office/powerpoint/2010/main" val="36695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2330117" y="-362294"/>
            <a:ext cx="9861883" cy="1356906"/>
          </a:xfrm>
        </p:spPr>
        <p:txBody>
          <a:bodyPr>
            <a:normAutofit/>
          </a:bodyPr>
          <a:lstStyle/>
          <a:p>
            <a:r>
              <a:rPr lang="en-US" u="sng" dirty="0"/>
              <a:t>recommendations</a:t>
            </a:r>
          </a:p>
        </p:txBody>
      </p:sp>
      <p:sp>
        <p:nvSpPr>
          <p:cNvPr id="4" name="Content Placeholder 3">
            <a:extLst>
              <a:ext uri="{FF2B5EF4-FFF2-40B4-BE49-F238E27FC236}">
                <a16:creationId xmlns:a16="http://schemas.microsoft.com/office/drawing/2014/main" id="{9CAB6364-6EF6-486F-BC19-22935D61EB24}"/>
              </a:ext>
            </a:extLst>
          </p:cNvPr>
          <p:cNvSpPr>
            <a:spLocks noGrp="1"/>
          </p:cNvSpPr>
          <p:nvPr>
            <p:ph idx="1"/>
          </p:nvPr>
        </p:nvSpPr>
        <p:spPr>
          <a:xfrm>
            <a:off x="1253288" y="713874"/>
            <a:ext cx="10361196" cy="6144126"/>
          </a:xfrm>
        </p:spPr>
        <p:txBody>
          <a:bodyPr>
            <a:normAutofit lnSpcReduction="10000"/>
          </a:bodyPr>
          <a:lstStyle/>
          <a:p>
            <a:pPr marL="0" indent="0">
              <a:lnSpc>
                <a:spcPct val="100000"/>
              </a:lnSpc>
              <a:buNone/>
            </a:pPr>
            <a:r>
              <a:rPr lang="en-US" dirty="0"/>
              <a:t>1.</a:t>
            </a:r>
            <a:r>
              <a:rPr lang="en-US" b="1" dirty="0"/>
              <a:t>Leverage the Decision Tree Model</a:t>
            </a:r>
            <a:r>
              <a:rPr lang="en-US" dirty="0"/>
              <a:t>: Use the model to identify at-risk customers and implement targeted retention strategies, such as personalized offers and improved customer support.</a:t>
            </a:r>
          </a:p>
          <a:p>
            <a:pPr marL="0" indent="0">
              <a:lnSpc>
                <a:spcPct val="100000"/>
              </a:lnSpc>
              <a:buNone/>
            </a:pPr>
            <a:r>
              <a:rPr lang="en-US" dirty="0"/>
              <a:t>2. </a:t>
            </a:r>
            <a:r>
              <a:rPr lang="en-US" b="1" dirty="0"/>
              <a:t>Analyze Feature Importance</a:t>
            </a:r>
            <a:r>
              <a:rPr lang="en-US" dirty="0"/>
              <a:t>: Focus on influential features identified by the model to understand key drivers of churn and tailor services accordingly.</a:t>
            </a:r>
          </a:p>
          <a:p>
            <a:pPr marL="0" indent="0">
              <a:lnSpc>
                <a:spcPct val="100000"/>
              </a:lnSpc>
              <a:buNone/>
            </a:pPr>
            <a:r>
              <a:rPr lang="en-US" dirty="0"/>
              <a:t>3.</a:t>
            </a:r>
            <a:r>
              <a:rPr lang="en-US" b="1" dirty="0"/>
              <a:t>Monitor and Update Models</a:t>
            </a:r>
            <a:r>
              <a:rPr lang="en-US" dirty="0"/>
              <a:t>: Continuously monitor the model’s performance and update it with new data to adapt to changing customer behaviors.</a:t>
            </a:r>
          </a:p>
          <a:p>
            <a:pPr marL="0" indent="0">
              <a:lnSpc>
                <a:spcPct val="100000"/>
              </a:lnSpc>
              <a:buNone/>
            </a:pPr>
            <a:r>
              <a:rPr lang="en-US" dirty="0"/>
              <a:t>4. </a:t>
            </a:r>
            <a:r>
              <a:rPr lang="en-US" b="1" dirty="0"/>
              <a:t>Implement Personalized Marketing</a:t>
            </a:r>
            <a:r>
              <a:rPr lang="en-US" dirty="0"/>
              <a:t>: Utilize model predictions to develop personalized marketing campaigns targeting customers likely to churn with relevant offers and incentives.</a:t>
            </a:r>
          </a:p>
          <a:p>
            <a:pPr marL="0" indent="0">
              <a:lnSpc>
                <a:spcPct val="100000"/>
              </a:lnSpc>
              <a:buNone/>
            </a:pPr>
            <a:r>
              <a:rPr lang="en-US" dirty="0"/>
              <a:t>5.</a:t>
            </a:r>
            <a:r>
              <a:rPr lang="en-US" b="1" dirty="0"/>
              <a:t>Improve Product Development</a:t>
            </a:r>
            <a:r>
              <a:rPr lang="en-US" dirty="0"/>
              <a:t>: Use insights from churn patterns to guide product enhancements and feature development, ensuring alignment with customer needs and reducing churn rates.</a:t>
            </a:r>
          </a:p>
          <a:p>
            <a:pPr marL="0" indent="0">
              <a:lnSpc>
                <a:spcPct val="100000"/>
              </a:lnSpc>
              <a:buNone/>
            </a:pPr>
            <a:r>
              <a:rPr lang="en-US" dirty="0"/>
              <a:t>By implementing these recommendations, the company can enhance customer retention, optimize resource allocation and improve overall business performance.</a:t>
            </a:r>
          </a:p>
        </p:txBody>
      </p:sp>
    </p:spTree>
    <p:extLst>
      <p:ext uri="{BB962C8B-B14F-4D97-AF65-F5344CB8AC3E}">
        <p14:creationId xmlns:p14="http://schemas.microsoft.com/office/powerpoint/2010/main" val="1227343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38410-2173-430A-9B92-20257D39BD88}">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3.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578</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PREDICTIVE MODELLING FOR REDUCING CUSTOMER CHURN IN TELECOMMUNICATIONS</vt:lpstr>
      <vt:lpstr>OVERVIEW</vt:lpstr>
      <vt:lpstr>OBJECTIVES</vt:lpstr>
      <vt:lpstr>DATA UNDERSTANDING</vt:lpstr>
      <vt:lpstr>modelling</vt:lpstr>
      <vt:lpstr>evaluation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2024-12-22T04:42:02Z</dcterms:created>
  <dcterms:modified xsi:type="dcterms:W3CDTF">2024-12-22T05:41:29Z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