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672F4-A94B-4B0A-9E26-2285CA2FD773}" v="3" dt="2022-08-20T00:23:54.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zim karim" userId="e90b027b9875b6af" providerId="LiveId" clId="{EDB672F4-A94B-4B0A-9E26-2285CA2FD773}"/>
    <pc:docChg chg="undo custSel modSld">
      <pc:chgData name="wazim karim" userId="e90b027b9875b6af" providerId="LiveId" clId="{EDB672F4-A94B-4B0A-9E26-2285CA2FD773}" dt="2022-08-20T00:25:54.954" v="45" actId="115"/>
      <pc:docMkLst>
        <pc:docMk/>
      </pc:docMkLst>
      <pc:sldChg chg="modSp mod">
        <pc:chgData name="wazim karim" userId="e90b027b9875b6af" providerId="LiveId" clId="{EDB672F4-A94B-4B0A-9E26-2285CA2FD773}" dt="2022-08-20T00:24:23.511" v="12" actId="1076"/>
        <pc:sldMkLst>
          <pc:docMk/>
          <pc:sldMk cId="3887642020" sldId="256"/>
        </pc:sldMkLst>
        <pc:spChg chg="mod">
          <ac:chgData name="wazim karim" userId="e90b027b9875b6af" providerId="LiveId" clId="{EDB672F4-A94B-4B0A-9E26-2285CA2FD773}" dt="2022-08-20T00:24:23.511" v="12" actId="1076"/>
          <ac:spMkLst>
            <pc:docMk/>
            <pc:sldMk cId="3887642020" sldId="256"/>
            <ac:spMk id="8" creationId="{571F3559-85EC-43CB-B952-B5C0CEDCAFFE}"/>
          </ac:spMkLst>
        </pc:spChg>
        <pc:graphicFrameChg chg="mod">
          <ac:chgData name="wazim karim" userId="e90b027b9875b6af" providerId="LiveId" clId="{EDB672F4-A94B-4B0A-9E26-2285CA2FD773}" dt="2022-08-20T00:24:17.155" v="11" actId="14100"/>
          <ac:graphicFrameMkLst>
            <pc:docMk/>
            <pc:sldMk cId="3887642020" sldId="256"/>
            <ac:graphicFrameMk id="7" creationId="{212F446F-E27F-4D36-9417-A0A40189CD3F}"/>
          </ac:graphicFrameMkLst>
        </pc:graphicFrameChg>
      </pc:sldChg>
      <pc:sldChg chg="modSp">
        <pc:chgData name="wazim karim" userId="e90b027b9875b6af" providerId="LiveId" clId="{EDB672F4-A94B-4B0A-9E26-2285CA2FD773}" dt="2022-08-20T00:22:26.735" v="2" actId="113"/>
        <pc:sldMkLst>
          <pc:docMk/>
          <pc:sldMk cId="3890572416" sldId="258"/>
        </pc:sldMkLst>
        <pc:graphicFrameChg chg="mod">
          <ac:chgData name="wazim karim" userId="e90b027b9875b6af" providerId="LiveId" clId="{EDB672F4-A94B-4B0A-9E26-2285CA2FD773}" dt="2022-08-20T00:22:26.735" v="2" actId="113"/>
          <ac:graphicFrameMkLst>
            <pc:docMk/>
            <pc:sldMk cId="3890572416" sldId="258"/>
            <ac:graphicFrameMk id="7" creationId="{2E0F6931-52AB-47ED-B579-444B5E40A3BE}"/>
          </ac:graphicFrameMkLst>
        </pc:graphicFrameChg>
      </pc:sldChg>
      <pc:sldChg chg="modSp mod">
        <pc:chgData name="wazim karim" userId="e90b027b9875b6af" providerId="LiveId" clId="{EDB672F4-A94B-4B0A-9E26-2285CA2FD773}" dt="2022-08-20T00:25:54.954" v="45" actId="115"/>
        <pc:sldMkLst>
          <pc:docMk/>
          <pc:sldMk cId="3270446213" sldId="259"/>
        </pc:sldMkLst>
        <pc:spChg chg="mod">
          <ac:chgData name="wazim karim" userId="e90b027b9875b6af" providerId="LiveId" clId="{EDB672F4-A94B-4B0A-9E26-2285CA2FD773}" dt="2022-08-20T00:25:54.954" v="45" actId="115"/>
          <ac:spMkLst>
            <pc:docMk/>
            <pc:sldMk cId="3270446213" sldId="259"/>
            <ac:spMk id="5" creationId="{5D438493-6CD8-40BF-91A1-F72ADC5E359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322849\Downloads\results%20(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322849\Downloads\S2Q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322849\Downloads\results%20(7).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[results (5).csv]Sheet1!PivotTable7</c:name>
    <c:fmtId val="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What Type of Movies are Families Watching</a:t>
            </a:r>
          </a:p>
        </c:rich>
      </c:tx>
      <c:layout>
        <c:manualLayout>
          <c:xMode val="edge"/>
          <c:yMode val="edge"/>
          <c:x val="0.33070589114472609"/>
          <c:y val="2.476782271834748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6"/>
                <c:pt idx="0">
                  <c:v>Family</c:v>
                </c:pt>
                <c:pt idx="1">
                  <c:v>Animation</c:v>
                </c:pt>
                <c:pt idx="2">
                  <c:v>Children</c:v>
                </c:pt>
                <c:pt idx="3">
                  <c:v>Comedy</c:v>
                </c:pt>
                <c:pt idx="4">
                  <c:v>Classics</c:v>
                </c:pt>
                <c:pt idx="5">
                  <c:v>Music</c:v>
                </c:pt>
              </c:strCache>
            </c:strRef>
          </c:cat>
          <c:val>
            <c:numRef>
              <c:f>Sheet1!$B$4:$B$9</c:f>
              <c:numCache>
                <c:formatCode>General</c:formatCode>
                <c:ptCount val="6"/>
                <c:pt idx="0">
                  <c:v>67</c:v>
                </c:pt>
                <c:pt idx="1">
                  <c:v>64</c:v>
                </c:pt>
                <c:pt idx="2">
                  <c:v>58</c:v>
                </c:pt>
                <c:pt idx="3">
                  <c:v>56</c:v>
                </c:pt>
                <c:pt idx="4">
                  <c:v>54</c:v>
                </c:pt>
                <c:pt idx="5">
                  <c:v>51</c:v>
                </c:pt>
              </c:numCache>
            </c:numRef>
          </c:val>
          <c:extLst>
            <c:ext xmlns:c16="http://schemas.microsoft.com/office/drawing/2014/chart" uri="{C3380CC4-5D6E-409C-BE32-E72D297353CC}">
              <c16:uniqueId val="{00000000-62C2-4D88-9080-0AA4440CE3E2}"/>
            </c:ext>
          </c:extLst>
        </c:ser>
        <c:dLbls>
          <c:showLegendKey val="0"/>
          <c:showVal val="0"/>
          <c:showCatName val="0"/>
          <c:showSerName val="0"/>
          <c:showPercent val="0"/>
          <c:showBubbleSize val="0"/>
        </c:dLbls>
        <c:gapWidth val="100"/>
        <c:overlap val="-24"/>
        <c:axId val="1639607167"/>
        <c:axId val="1639608831"/>
      </c:barChart>
      <c:catAx>
        <c:axId val="1639607167"/>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a:t>Movie Categories</a:t>
                </a:r>
              </a:p>
            </c:rich>
          </c:tx>
          <c:layout>
            <c:manualLayout>
              <c:xMode val="edge"/>
              <c:yMode val="edge"/>
              <c:x val="0.44524275961497689"/>
              <c:y val="0.949560734511786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608831"/>
        <c:crosses val="autoZero"/>
        <c:auto val="1"/>
        <c:lblAlgn val="ctr"/>
        <c:lblOffset val="100"/>
        <c:noMultiLvlLbl val="0"/>
      </c:catAx>
      <c:valAx>
        <c:axId val="1639608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a:t>Number of Rentals</a:t>
                </a:r>
              </a:p>
            </c:rich>
          </c:tx>
          <c:layout>
            <c:manualLayout>
              <c:xMode val="edge"/>
              <c:yMode val="edge"/>
              <c:x val="7.941697531784574E-3"/>
              <c:y val="0.29046632020820035"/>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6071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[S2Q1.xlsx]Sheet1!PivotTable6</c:name>
    <c:fmtId val="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Total Rentals for each Store </a:t>
            </a:r>
          </a:p>
        </c:rich>
      </c:tx>
      <c:layout>
        <c:manualLayout>
          <c:xMode val="edge"/>
          <c:yMode val="edge"/>
          <c:x val="0.37420960641510254"/>
          <c:y val="1.683919475059097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Store ID 1</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Sheet1!$A$5:$A$12</c:f>
              <c:multiLvlStrCache>
                <c:ptCount val="5"/>
                <c:lvl>
                  <c:pt idx="0">
                    <c:v>5</c:v>
                  </c:pt>
                  <c:pt idx="1">
                    <c:v>6</c:v>
                  </c:pt>
                  <c:pt idx="2">
                    <c:v>7</c:v>
                  </c:pt>
                  <c:pt idx="3">
                    <c:v>8</c:v>
                  </c:pt>
                  <c:pt idx="4">
                    <c:v>2</c:v>
                  </c:pt>
                </c:lvl>
                <c:lvl>
                  <c:pt idx="0">
                    <c:v>2005</c:v>
                  </c:pt>
                  <c:pt idx="4">
                    <c:v>2006</c:v>
                  </c:pt>
                </c:lvl>
              </c:multiLvlStrCache>
            </c:multiLvlStrRef>
          </c:cat>
          <c:val>
            <c:numRef>
              <c:f>Sheet1!$B$5:$B$12</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2A51-4884-AC8F-16914A022564}"/>
            </c:ext>
          </c:extLst>
        </c:ser>
        <c:ser>
          <c:idx val="1"/>
          <c:order val="1"/>
          <c:tx>
            <c:strRef>
              <c:f>Sheet1!$C$3:$C$4</c:f>
              <c:strCache>
                <c:ptCount val="1"/>
                <c:pt idx="0">
                  <c:v>Store ID 2</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Sheet1!$A$5:$A$12</c:f>
              <c:multiLvlStrCache>
                <c:ptCount val="5"/>
                <c:lvl>
                  <c:pt idx="0">
                    <c:v>5</c:v>
                  </c:pt>
                  <c:pt idx="1">
                    <c:v>6</c:v>
                  </c:pt>
                  <c:pt idx="2">
                    <c:v>7</c:v>
                  </c:pt>
                  <c:pt idx="3">
                    <c:v>8</c:v>
                  </c:pt>
                  <c:pt idx="4">
                    <c:v>2</c:v>
                  </c:pt>
                </c:lvl>
                <c:lvl>
                  <c:pt idx="0">
                    <c:v>2005</c:v>
                  </c:pt>
                  <c:pt idx="4">
                    <c:v>2006</c:v>
                  </c:pt>
                </c:lvl>
              </c:multiLvlStrCache>
            </c:multiLvlStrRef>
          </c:cat>
          <c:val>
            <c:numRef>
              <c:f>Sheet1!$C$5:$C$12</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2A51-4884-AC8F-16914A022564}"/>
            </c:ext>
          </c:extLst>
        </c:ser>
        <c:dLbls>
          <c:showLegendKey val="0"/>
          <c:showVal val="0"/>
          <c:showCatName val="0"/>
          <c:showSerName val="0"/>
          <c:showPercent val="0"/>
          <c:showBubbleSize val="0"/>
        </c:dLbls>
        <c:gapWidth val="100"/>
        <c:overlap val="-24"/>
        <c:axId val="45227343"/>
        <c:axId val="737790575"/>
      </c:barChart>
      <c:catAx>
        <c:axId val="4522734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dirty="0"/>
                  <a:t>Year and Month No.</a:t>
                </a:r>
              </a:p>
            </c:rich>
          </c:tx>
          <c:layout>
            <c:manualLayout>
              <c:xMode val="edge"/>
              <c:yMode val="edge"/>
              <c:x val="0.43854095281941285"/>
              <c:y val="0.8712334179786470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tri"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790575"/>
        <c:crosses val="autoZero"/>
        <c:auto val="1"/>
        <c:lblAlgn val="ctr"/>
        <c:lblOffset val="100"/>
        <c:noMultiLvlLbl val="0"/>
      </c:catAx>
      <c:valAx>
        <c:axId val="7377905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dirty="0"/>
                  <a:t>Number of Rentals</a:t>
                </a:r>
              </a:p>
              <a:p>
                <a:pPr>
                  <a:defRPr/>
                </a:pPr>
                <a:endParaRPr lang="en-US"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27343"/>
        <c:crosses val="autoZero"/>
        <c:crossBetween val="between"/>
      </c:valAx>
      <c:spPr>
        <a:noFill/>
        <a:ln>
          <a:noFill/>
        </a:ln>
        <a:effectLst/>
      </c:spPr>
    </c:plotArea>
    <c:legend>
      <c:legendPos val="b"/>
      <c:layout>
        <c:manualLayout>
          <c:xMode val="edge"/>
          <c:yMode val="edge"/>
          <c:x val="5.2356953455203166E-3"/>
          <c:y val="0.93478789796685502"/>
          <c:w val="0.16846829106886682"/>
          <c:h val="4.3157244617124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(7).csv]Sheet3!PivotTable32</c:name>
    <c:fmtId val="-1"/>
  </c:pivotSource>
  <c:chart>
    <c:title>
      <c:tx>
        <c:rich>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r>
              <a:rPr lang="en-US" b="1" baseline="0" dirty="0"/>
              <a:t>Number of Payments &amp; Amount Paid on a Monthly Basis in 2007 (Top 10 Customers)</a:t>
            </a:r>
            <a:endParaRPr lang="en-US" b="1" dirty="0"/>
          </a:p>
        </c:rich>
      </c:tx>
      <c:layout>
        <c:manualLayout>
          <c:xMode val="edge"/>
          <c:yMode val="edge"/>
          <c:x val="0.23471720954785288"/>
          <c:y val="2.602834597577668E-2"/>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Payments Made</c:v>
                </c:pt>
              </c:strCache>
            </c:strRef>
          </c:tx>
          <c:spPr>
            <a:solidFill>
              <a:schemeClr val="accent1"/>
            </a:solidFill>
            <a:ln>
              <a:noFill/>
            </a:ln>
            <a:effectLst/>
          </c:spPr>
          <c:invertIfNegative val="0"/>
          <c:cat>
            <c:multiLvlStrRef>
              <c:f>Sheet3!$A$4:$A$47</c:f>
              <c:multiLvlStrCache>
                <c:ptCount val="34"/>
                <c:lvl>
                  <c:pt idx="0">
                    <c:v>2007-02</c:v>
                  </c:pt>
                  <c:pt idx="1">
                    <c:v>2007-03</c:v>
                  </c:pt>
                  <c:pt idx="2">
                    <c:v>2007-04</c:v>
                  </c:pt>
                  <c:pt idx="3">
                    <c:v>2007-05</c:v>
                  </c:pt>
                  <c:pt idx="4">
                    <c:v>2007-02</c:v>
                  </c:pt>
                  <c:pt idx="5">
                    <c:v>2007-03</c:v>
                  </c:pt>
                  <c:pt idx="6">
                    <c:v>2007-04</c:v>
                  </c:pt>
                  <c:pt idx="7">
                    <c:v>2007-02</c:v>
                  </c:pt>
                  <c:pt idx="8">
                    <c:v>2007-03</c:v>
                  </c:pt>
                  <c:pt idx="9">
                    <c:v>2007-04</c:v>
                  </c:pt>
                  <c:pt idx="10">
                    <c:v>2007-05</c:v>
                  </c:pt>
                  <c:pt idx="11">
                    <c:v>2007-02</c:v>
                  </c:pt>
                  <c:pt idx="12">
                    <c:v>2007-03</c:v>
                  </c:pt>
                  <c:pt idx="13">
                    <c:v>2007-04</c:v>
                  </c:pt>
                  <c:pt idx="14">
                    <c:v>2007-02</c:v>
                  </c:pt>
                  <c:pt idx="15">
                    <c:v>2007-03</c:v>
                  </c:pt>
                  <c:pt idx="16">
                    <c:v>2007-04</c:v>
                  </c:pt>
                  <c:pt idx="17">
                    <c:v>2007-02</c:v>
                  </c:pt>
                  <c:pt idx="18">
                    <c:v>2007-03</c:v>
                  </c:pt>
                  <c:pt idx="19">
                    <c:v>2007-04</c:v>
                  </c:pt>
                  <c:pt idx="20">
                    <c:v>2007-05</c:v>
                  </c:pt>
                  <c:pt idx="21">
                    <c:v>2007-02</c:v>
                  </c:pt>
                  <c:pt idx="22">
                    <c:v>2007-03</c:v>
                  </c:pt>
                  <c:pt idx="23">
                    <c:v>2007-04</c:v>
                  </c:pt>
                  <c:pt idx="24">
                    <c:v>2007-05</c:v>
                  </c:pt>
                  <c:pt idx="25">
                    <c:v>2007-02</c:v>
                  </c:pt>
                  <c:pt idx="26">
                    <c:v>2007-03</c:v>
                  </c:pt>
                  <c:pt idx="27">
                    <c:v>2007-04</c:v>
                  </c:pt>
                  <c:pt idx="28">
                    <c:v>2007-02</c:v>
                  </c:pt>
                  <c:pt idx="29">
                    <c:v>2007-03</c:v>
                  </c:pt>
                  <c:pt idx="30">
                    <c:v>2007-04</c:v>
                  </c:pt>
                  <c:pt idx="31">
                    <c:v>2007-02</c:v>
                  </c:pt>
                  <c:pt idx="32">
                    <c:v>2007-03</c:v>
                  </c:pt>
                  <c:pt idx="33">
                    <c:v>2007-04</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Sheet3!$B$4:$B$47</c:f>
              <c:numCache>
                <c:formatCode>General</c:formatCode>
                <c:ptCount val="34"/>
                <c:pt idx="0">
                  <c:v>4</c:v>
                </c:pt>
                <c:pt idx="1">
                  <c:v>16</c:v>
                </c:pt>
                <c:pt idx="2">
                  <c:v>12</c:v>
                </c:pt>
                <c:pt idx="3">
                  <c:v>1</c:v>
                </c:pt>
                <c:pt idx="4">
                  <c:v>6</c:v>
                </c:pt>
                <c:pt idx="5">
                  <c:v>16</c:v>
                </c:pt>
                <c:pt idx="6">
                  <c:v>18</c:v>
                </c:pt>
                <c:pt idx="7">
                  <c:v>6</c:v>
                </c:pt>
                <c:pt idx="8">
                  <c:v>17</c:v>
                </c:pt>
                <c:pt idx="9">
                  <c:v>14</c:v>
                </c:pt>
                <c:pt idx="10">
                  <c:v>1</c:v>
                </c:pt>
                <c:pt idx="11">
                  <c:v>5</c:v>
                </c:pt>
                <c:pt idx="12">
                  <c:v>18</c:v>
                </c:pt>
                <c:pt idx="13">
                  <c:v>22</c:v>
                </c:pt>
                <c:pt idx="14">
                  <c:v>9</c:v>
                </c:pt>
                <c:pt idx="15">
                  <c:v>13</c:v>
                </c:pt>
                <c:pt idx="16">
                  <c:v>20</c:v>
                </c:pt>
                <c:pt idx="17">
                  <c:v>8</c:v>
                </c:pt>
                <c:pt idx="18">
                  <c:v>10</c:v>
                </c:pt>
                <c:pt idx="19">
                  <c:v>20</c:v>
                </c:pt>
                <c:pt idx="20">
                  <c:v>1</c:v>
                </c:pt>
                <c:pt idx="21">
                  <c:v>8</c:v>
                </c:pt>
                <c:pt idx="22">
                  <c:v>12</c:v>
                </c:pt>
                <c:pt idx="23">
                  <c:v>18</c:v>
                </c:pt>
                <c:pt idx="24">
                  <c:v>1</c:v>
                </c:pt>
                <c:pt idx="25">
                  <c:v>6</c:v>
                </c:pt>
                <c:pt idx="26">
                  <c:v>15</c:v>
                </c:pt>
                <c:pt idx="27">
                  <c:v>12</c:v>
                </c:pt>
                <c:pt idx="28">
                  <c:v>4</c:v>
                </c:pt>
                <c:pt idx="29">
                  <c:v>15</c:v>
                </c:pt>
                <c:pt idx="30">
                  <c:v>19</c:v>
                </c:pt>
                <c:pt idx="31">
                  <c:v>7</c:v>
                </c:pt>
                <c:pt idx="32">
                  <c:v>12</c:v>
                </c:pt>
                <c:pt idx="33">
                  <c:v>18</c:v>
                </c:pt>
              </c:numCache>
            </c:numRef>
          </c:val>
          <c:extLst>
            <c:ext xmlns:c16="http://schemas.microsoft.com/office/drawing/2014/chart" uri="{C3380CC4-5D6E-409C-BE32-E72D297353CC}">
              <c16:uniqueId val="{00000000-0ED8-4C60-BD4B-4BC3ED1722F4}"/>
            </c:ext>
          </c:extLst>
        </c:ser>
        <c:dLbls>
          <c:showLegendKey val="0"/>
          <c:showVal val="0"/>
          <c:showCatName val="0"/>
          <c:showSerName val="0"/>
          <c:showPercent val="0"/>
          <c:showBubbleSize val="0"/>
        </c:dLbls>
        <c:gapWidth val="182"/>
        <c:axId val="770371423"/>
        <c:axId val="770373087"/>
      </c:barChart>
      <c:lineChart>
        <c:grouping val="standard"/>
        <c:varyColors val="0"/>
        <c:ser>
          <c:idx val="1"/>
          <c:order val="1"/>
          <c:tx>
            <c:strRef>
              <c:f>Sheet3!$C$3</c:f>
              <c:strCache>
                <c:ptCount val="1"/>
                <c:pt idx="0">
                  <c:v>Amount Paid</c:v>
                </c:pt>
              </c:strCache>
            </c:strRef>
          </c:tx>
          <c:spPr>
            <a:ln w="28575" cap="rnd">
              <a:solidFill>
                <a:schemeClr val="accent2"/>
              </a:solidFill>
              <a:round/>
            </a:ln>
            <a:effectLst/>
          </c:spPr>
          <c:marker>
            <c:symbol val="none"/>
          </c:marker>
          <c:cat>
            <c:multiLvlStrRef>
              <c:f>Sheet3!$A$4:$A$47</c:f>
              <c:multiLvlStrCache>
                <c:ptCount val="34"/>
                <c:lvl>
                  <c:pt idx="0">
                    <c:v>2007-02</c:v>
                  </c:pt>
                  <c:pt idx="1">
                    <c:v>2007-03</c:v>
                  </c:pt>
                  <c:pt idx="2">
                    <c:v>2007-04</c:v>
                  </c:pt>
                  <c:pt idx="3">
                    <c:v>2007-05</c:v>
                  </c:pt>
                  <c:pt idx="4">
                    <c:v>2007-02</c:v>
                  </c:pt>
                  <c:pt idx="5">
                    <c:v>2007-03</c:v>
                  </c:pt>
                  <c:pt idx="6">
                    <c:v>2007-04</c:v>
                  </c:pt>
                  <c:pt idx="7">
                    <c:v>2007-02</c:v>
                  </c:pt>
                  <c:pt idx="8">
                    <c:v>2007-03</c:v>
                  </c:pt>
                  <c:pt idx="9">
                    <c:v>2007-04</c:v>
                  </c:pt>
                  <c:pt idx="10">
                    <c:v>2007-05</c:v>
                  </c:pt>
                  <c:pt idx="11">
                    <c:v>2007-02</c:v>
                  </c:pt>
                  <c:pt idx="12">
                    <c:v>2007-03</c:v>
                  </c:pt>
                  <c:pt idx="13">
                    <c:v>2007-04</c:v>
                  </c:pt>
                  <c:pt idx="14">
                    <c:v>2007-02</c:v>
                  </c:pt>
                  <c:pt idx="15">
                    <c:v>2007-03</c:v>
                  </c:pt>
                  <c:pt idx="16">
                    <c:v>2007-04</c:v>
                  </c:pt>
                  <c:pt idx="17">
                    <c:v>2007-02</c:v>
                  </c:pt>
                  <c:pt idx="18">
                    <c:v>2007-03</c:v>
                  </c:pt>
                  <c:pt idx="19">
                    <c:v>2007-04</c:v>
                  </c:pt>
                  <c:pt idx="20">
                    <c:v>2007-05</c:v>
                  </c:pt>
                  <c:pt idx="21">
                    <c:v>2007-02</c:v>
                  </c:pt>
                  <c:pt idx="22">
                    <c:v>2007-03</c:v>
                  </c:pt>
                  <c:pt idx="23">
                    <c:v>2007-04</c:v>
                  </c:pt>
                  <c:pt idx="24">
                    <c:v>2007-05</c:v>
                  </c:pt>
                  <c:pt idx="25">
                    <c:v>2007-02</c:v>
                  </c:pt>
                  <c:pt idx="26">
                    <c:v>2007-03</c:v>
                  </c:pt>
                  <c:pt idx="27">
                    <c:v>2007-04</c:v>
                  </c:pt>
                  <c:pt idx="28">
                    <c:v>2007-02</c:v>
                  </c:pt>
                  <c:pt idx="29">
                    <c:v>2007-03</c:v>
                  </c:pt>
                  <c:pt idx="30">
                    <c:v>2007-04</c:v>
                  </c:pt>
                  <c:pt idx="31">
                    <c:v>2007-02</c:v>
                  </c:pt>
                  <c:pt idx="32">
                    <c:v>2007-03</c:v>
                  </c:pt>
                  <c:pt idx="33">
                    <c:v>2007-04</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Sheet3!$C$4:$C$47</c:f>
              <c:numCache>
                <c:formatCode>General</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smooth val="0"/>
          <c:extLst>
            <c:ext xmlns:c16="http://schemas.microsoft.com/office/drawing/2014/chart" uri="{C3380CC4-5D6E-409C-BE32-E72D297353CC}">
              <c16:uniqueId val="{00000001-0ED8-4C60-BD4B-4BC3ED1722F4}"/>
            </c:ext>
          </c:extLst>
        </c:ser>
        <c:dLbls>
          <c:showLegendKey val="0"/>
          <c:showVal val="0"/>
          <c:showCatName val="0"/>
          <c:showSerName val="0"/>
          <c:showPercent val="0"/>
          <c:showBubbleSize val="0"/>
        </c:dLbls>
        <c:marker val="1"/>
        <c:smooth val="0"/>
        <c:axId val="770391391"/>
        <c:axId val="770390975"/>
      </c:lineChart>
      <c:catAx>
        <c:axId val="7703714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Customer Name</a:t>
                </a:r>
                <a:r>
                  <a:rPr lang="en-US" sz="1200" baseline="0" dirty="0"/>
                  <a:t> &amp; Months of Payment</a:t>
                </a:r>
                <a:endParaRPr lang="en-US" sz="1200" dirty="0"/>
              </a:p>
            </c:rich>
          </c:tx>
          <c:layout>
            <c:manualLayout>
              <c:xMode val="edge"/>
              <c:yMode val="edge"/>
              <c:x val="0.38537028945839136"/>
              <c:y val="0.894969757560027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70373087"/>
        <c:crossesAt val="0"/>
        <c:auto val="1"/>
        <c:lblAlgn val="ctr"/>
        <c:lblOffset val="200"/>
        <c:noMultiLvlLbl val="0"/>
      </c:catAx>
      <c:valAx>
        <c:axId val="770373087"/>
        <c:scaling>
          <c:orientation val="minMax"/>
        </c:scaling>
        <c:delete val="0"/>
        <c:axPos val="l"/>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solidFill>
                      <a:srgbClr val="0070C0"/>
                    </a:solidFill>
                  </a:rPr>
                  <a:t>Number of Payments Made</a:t>
                </a:r>
              </a:p>
            </c:rich>
          </c:tx>
          <c:layout>
            <c:manualLayout>
              <c:xMode val="edge"/>
              <c:yMode val="edge"/>
              <c:x val="6.8596070687440653E-3"/>
              <c:y val="0.1752249588155945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in"/>
        <c:tickLblPos val="low"/>
        <c:spPr>
          <a:noFill/>
          <a:ln>
            <a:solidFill>
              <a:schemeClr val="tx1"/>
            </a:solidFill>
          </a:ln>
          <a:effectLst/>
        </c:spPr>
        <c:txPr>
          <a:bodyPr rot="-60000000" spcFirstLastPara="1" vertOverflow="ellipsis" vert="horz" wrap="square" anchor="ctr" anchorCtr="1"/>
          <a:lstStyle/>
          <a:p>
            <a:pPr>
              <a:defRPr sz="900" b="0" i="0" u="none" strike="noStrike" kern="1200" baseline="0">
                <a:solidFill>
                  <a:srgbClr val="0070C0"/>
                </a:solidFill>
                <a:latin typeface="+mn-lt"/>
                <a:ea typeface="+mn-ea"/>
                <a:cs typeface="+mn-cs"/>
              </a:defRPr>
            </a:pPr>
            <a:endParaRPr lang="en-US"/>
          </a:p>
        </c:txPr>
        <c:crossAx val="770371423"/>
        <c:crosses val="autoZero"/>
        <c:crossBetween val="between"/>
      </c:valAx>
      <c:valAx>
        <c:axId val="770390975"/>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solidFill>
                      <a:schemeClr val="accent2"/>
                    </a:solidFill>
                  </a:rPr>
                  <a:t>Amount Paid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crossAx val="770391391"/>
        <c:crosses val="max"/>
        <c:crossBetween val="between"/>
      </c:valAx>
      <c:catAx>
        <c:axId val="770391391"/>
        <c:scaling>
          <c:orientation val="minMax"/>
        </c:scaling>
        <c:delete val="1"/>
        <c:axPos val="b"/>
        <c:numFmt formatCode="General" sourceLinked="1"/>
        <c:majorTickMark val="out"/>
        <c:minorTickMark val="none"/>
        <c:tickLblPos val="nextTo"/>
        <c:crossAx val="770390975"/>
        <c:crosses val="autoZero"/>
        <c:auto val="1"/>
        <c:lblAlgn val="ctr"/>
        <c:lblOffset val="100"/>
        <c:noMultiLvlLbl val="0"/>
      </c:catAx>
      <c:spPr>
        <a:noFill/>
        <a:ln>
          <a:noFill/>
        </a:ln>
        <a:effectLst/>
      </c:spPr>
    </c:plotArea>
    <c:legend>
      <c:legendPos val="b"/>
      <c:layout>
        <c:manualLayout>
          <c:xMode val="edge"/>
          <c:yMode val="edge"/>
          <c:x val="8.6640798206203736E-3"/>
          <c:y val="0.94116764915992734"/>
          <c:w val="0.21114487582358979"/>
          <c:h val="4.685798693921672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D37694-82E6-42E8-BFE2-147F055A1E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a:p>
            <a:endParaRPr lang="en-US"/>
          </a:p>
        </p:txBody>
      </p:sp>
      <p:sp>
        <p:nvSpPr>
          <p:cNvPr id="3" name="Date Placeholder 2">
            <a:extLst>
              <a:ext uri="{FF2B5EF4-FFF2-40B4-BE49-F238E27FC236}">
                <a16:creationId xmlns:a16="http://schemas.microsoft.com/office/drawing/2014/main" id="{9111E004-F27B-4514-965E-B7E86AABF7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26A2B-417F-4828-BE78-4DB8C99461C0}" type="datetimeFigureOut">
              <a:rPr lang="en-US" smtClean="0"/>
              <a:t>8/19/2022</a:t>
            </a:fld>
            <a:endParaRPr lang="en-US"/>
          </a:p>
        </p:txBody>
      </p:sp>
      <p:sp>
        <p:nvSpPr>
          <p:cNvPr id="4" name="Footer Placeholder 3">
            <a:extLst>
              <a:ext uri="{FF2B5EF4-FFF2-40B4-BE49-F238E27FC236}">
                <a16:creationId xmlns:a16="http://schemas.microsoft.com/office/drawing/2014/main" id="{C3983AE1-B2D7-440F-9E42-11548422D1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endParaRPr lang="en-US"/>
          </a:p>
        </p:txBody>
      </p:sp>
      <p:sp>
        <p:nvSpPr>
          <p:cNvPr id="5" name="Slide Number Placeholder 4">
            <a:extLst>
              <a:ext uri="{FF2B5EF4-FFF2-40B4-BE49-F238E27FC236}">
                <a16:creationId xmlns:a16="http://schemas.microsoft.com/office/drawing/2014/main" id="{396EC24E-14C0-4C41-8F85-530783999C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95FA0D-26D6-4BB2-9705-ED79DE43D49A}" type="slidenum">
              <a:rPr lang="en-US" smtClean="0"/>
              <a:t>‹#›</a:t>
            </a:fld>
            <a:endParaRPr lang="en-US"/>
          </a:p>
        </p:txBody>
      </p:sp>
    </p:spTree>
    <p:extLst>
      <p:ext uri="{BB962C8B-B14F-4D97-AF65-F5344CB8AC3E}">
        <p14:creationId xmlns:p14="http://schemas.microsoft.com/office/powerpoint/2010/main" val="297011059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3633B-8CC3-4807-B7B4-8189BF4723C7}"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5B888-9BBD-47DD-AEE6-6CAB050E59C2}" type="slidenum">
              <a:rPr lang="en-US" smtClean="0"/>
              <a:t>‹#›</a:t>
            </a:fld>
            <a:endParaRPr lang="en-US"/>
          </a:p>
        </p:txBody>
      </p:sp>
    </p:spTree>
    <p:extLst>
      <p:ext uri="{BB962C8B-B14F-4D97-AF65-F5344CB8AC3E}">
        <p14:creationId xmlns:p14="http://schemas.microsoft.com/office/powerpoint/2010/main" val="290700504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1015-344B-4ADD-8452-4C925AF614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6E9685-60DC-45E0-9290-1BD04AE36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048F9-6471-4E77-971B-0B95B2BEA280}"/>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5" name="Footer Placeholder 4">
            <a:extLst>
              <a:ext uri="{FF2B5EF4-FFF2-40B4-BE49-F238E27FC236}">
                <a16:creationId xmlns:a16="http://schemas.microsoft.com/office/drawing/2014/main" id="{4357B3AD-433C-4E5D-B057-4FBAF4E55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CFE29-D932-40B2-ACE1-A46F311CCB9B}"/>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392395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0FD4-4C2D-4F2D-B526-162AA51A7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3C6AB3-0E31-40AE-B6F8-0E70A003AB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87BA9-49D9-4D60-BEB5-9377A5C05258}"/>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5" name="Footer Placeholder 4">
            <a:extLst>
              <a:ext uri="{FF2B5EF4-FFF2-40B4-BE49-F238E27FC236}">
                <a16:creationId xmlns:a16="http://schemas.microsoft.com/office/drawing/2014/main" id="{B2297D56-16F8-4EAF-870A-3EFC689C3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5927F-0C3B-4500-B8AA-682AD294DEB5}"/>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271763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9DA67-F9A6-4522-93F7-CE0061818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721337-FF55-453A-BD15-66D997F2B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545AA-93A3-4161-B06D-918CED63ECC6}"/>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5" name="Footer Placeholder 4">
            <a:extLst>
              <a:ext uri="{FF2B5EF4-FFF2-40B4-BE49-F238E27FC236}">
                <a16:creationId xmlns:a16="http://schemas.microsoft.com/office/drawing/2014/main" id="{8721EF9D-A664-41F1-BB33-970752014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B28E9-27AE-4BC3-81B7-AFE397FA7C6C}"/>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178619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34DC-50C2-44A0-9FD9-F99BDB676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85375-F2CB-4DBC-A48C-6A47DD541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337D7-0B3C-4EB6-9DDB-551DE183A426}"/>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5" name="Footer Placeholder 4">
            <a:extLst>
              <a:ext uri="{FF2B5EF4-FFF2-40B4-BE49-F238E27FC236}">
                <a16:creationId xmlns:a16="http://schemas.microsoft.com/office/drawing/2014/main" id="{1709B661-B0B7-4B0D-B197-2319D6741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4A51-A3FA-432A-891D-FE097867CD59}"/>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321776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A7DA-A164-4928-9F36-4F21D521F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B56BE-73ED-4CD7-94AF-7E0221A03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47A700-3182-4DE8-861C-CC5755F24733}"/>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5" name="Footer Placeholder 4">
            <a:extLst>
              <a:ext uri="{FF2B5EF4-FFF2-40B4-BE49-F238E27FC236}">
                <a16:creationId xmlns:a16="http://schemas.microsoft.com/office/drawing/2014/main" id="{D357503B-1F05-4067-B8A4-AC16920F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DC6B3-C3A5-475C-B1A9-99463820773D}"/>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109472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3361-5C2D-42BE-B6D7-7FF7DC3E9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E10DF-DCA7-4EE7-8E39-462736FF4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EC532C-BCE3-4037-82CA-5E708C9E2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B35A4-EDFF-43FB-85FB-F38C627ED2E3}"/>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6" name="Footer Placeholder 5">
            <a:extLst>
              <a:ext uri="{FF2B5EF4-FFF2-40B4-BE49-F238E27FC236}">
                <a16:creationId xmlns:a16="http://schemas.microsoft.com/office/drawing/2014/main" id="{0C59FDE7-B981-4A41-A178-AA7EA422E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ACFEF-338F-4B6E-9022-C236EE98383C}"/>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313464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A213-D922-4DDD-BFCE-E7538E951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65D8D8-8982-4CA9-ACED-B70B7485C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B5444-482B-4745-9146-73FF9ABB9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564A6C-B5DF-4B53-A159-94818B251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6A3E0-5E95-407E-AB03-FB9C7FA27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73FFF0-4ED9-4330-85FC-AAD446391300}"/>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8" name="Footer Placeholder 7">
            <a:extLst>
              <a:ext uri="{FF2B5EF4-FFF2-40B4-BE49-F238E27FC236}">
                <a16:creationId xmlns:a16="http://schemas.microsoft.com/office/drawing/2014/main" id="{B126696A-8FA6-4724-9716-62CA31E21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ECC8A-852A-4849-88CE-29ADC39D0EAA}"/>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410110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11D4-6EB5-4B56-A33F-C3735E50C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FCBFC-E3A5-463A-8D4F-FF374AEB68C5}"/>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4" name="Footer Placeholder 3">
            <a:extLst>
              <a:ext uri="{FF2B5EF4-FFF2-40B4-BE49-F238E27FC236}">
                <a16:creationId xmlns:a16="http://schemas.microsoft.com/office/drawing/2014/main" id="{F181E901-5245-41C6-9EB6-EEC583CBF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70C6FF-C4C6-498F-B01E-9B36A3E52298}"/>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105242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90F0B-B4CC-4751-BD51-985CD0E87F8A}"/>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3" name="Footer Placeholder 2">
            <a:extLst>
              <a:ext uri="{FF2B5EF4-FFF2-40B4-BE49-F238E27FC236}">
                <a16:creationId xmlns:a16="http://schemas.microsoft.com/office/drawing/2014/main" id="{08F4BC77-BD37-4970-AE45-94D48E9A8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877518-7A6B-4211-9492-896AF2C6E9B7}"/>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98747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958-3C0D-4CF4-82D3-2E58B33EF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52EF0-72A7-452C-B482-7891ADDBF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E04DBE-9FE2-408C-A7FE-653CE6AD5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AD2C7-6D79-4C8A-B2BC-79E253AE810E}"/>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6" name="Footer Placeholder 5">
            <a:extLst>
              <a:ext uri="{FF2B5EF4-FFF2-40B4-BE49-F238E27FC236}">
                <a16:creationId xmlns:a16="http://schemas.microsoft.com/office/drawing/2014/main" id="{5AD3B26F-FBC4-4BF8-B7AC-B4A90F62B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4A8DC-E882-4CD0-9A7B-FB3373E2C7F4}"/>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194893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33AB-7356-4DF9-9D32-10A1DE29D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509A4-3693-4B9E-AC3E-41B154839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D8DF33-67B8-4508-8C33-103E022FF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AA692-6AF0-41CC-9D35-80D8B381B96D}"/>
              </a:ext>
            </a:extLst>
          </p:cNvPr>
          <p:cNvSpPr>
            <a:spLocks noGrp="1"/>
          </p:cNvSpPr>
          <p:nvPr>
            <p:ph type="dt" sz="half" idx="10"/>
          </p:nvPr>
        </p:nvSpPr>
        <p:spPr/>
        <p:txBody>
          <a:bodyPr/>
          <a:lstStyle/>
          <a:p>
            <a:fld id="{15120CC1-C003-4E01-ABD9-0D4A0FE10621}" type="datetimeFigureOut">
              <a:rPr lang="en-US" smtClean="0"/>
              <a:t>8/19/2022</a:t>
            </a:fld>
            <a:endParaRPr lang="en-US"/>
          </a:p>
        </p:txBody>
      </p:sp>
      <p:sp>
        <p:nvSpPr>
          <p:cNvPr id="6" name="Footer Placeholder 5">
            <a:extLst>
              <a:ext uri="{FF2B5EF4-FFF2-40B4-BE49-F238E27FC236}">
                <a16:creationId xmlns:a16="http://schemas.microsoft.com/office/drawing/2014/main" id="{A16F4195-26BF-4D6D-B86B-E1CFF32B3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0D645-4830-46A9-AA0B-C79AEC661649}"/>
              </a:ext>
            </a:extLst>
          </p:cNvPr>
          <p:cNvSpPr>
            <a:spLocks noGrp="1"/>
          </p:cNvSpPr>
          <p:nvPr>
            <p:ph type="sldNum" sz="quarter" idx="12"/>
          </p:nvPr>
        </p:nvSpPr>
        <p:spPr/>
        <p:txBody>
          <a:bodyPr/>
          <a:lstStyle/>
          <a:p>
            <a:fld id="{498BA56A-BE68-4D29-AE3E-8EEA571AB0CB}" type="slidenum">
              <a:rPr lang="en-US" smtClean="0"/>
              <a:t>‹#›</a:t>
            </a:fld>
            <a:endParaRPr lang="en-US"/>
          </a:p>
        </p:txBody>
      </p:sp>
    </p:spTree>
    <p:extLst>
      <p:ext uri="{BB962C8B-B14F-4D97-AF65-F5344CB8AC3E}">
        <p14:creationId xmlns:p14="http://schemas.microsoft.com/office/powerpoint/2010/main" val="39381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2889C5-4D86-4535-A43C-80C0BF8EE159}"/>
              </a:ext>
            </a:extLst>
          </p:cNvPr>
          <p:cNvSpPr>
            <a:spLocks noGrp="1"/>
          </p:cNvSpPr>
          <p:nvPr>
            <p:ph type="ftr" sz="quarter" idx="3"/>
          </p:nvPr>
        </p:nvSpPr>
        <p:spPr>
          <a:xfrm>
            <a:off x="6003634" y="5976203"/>
            <a:ext cx="184731" cy="830997"/>
          </a:xfrm>
          <a:prstGeom prst="rect">
            <a:avLst/>
          </a:prstGeom>
        </p:spPr>
        <p:txBody>
          <a:bodyPr vert="horz" wrap="none" lIns="91440" tIns="45720" rIns="91440" bIns="45720" rtlCol="0" anchor="b" anchorCtr="1">
            <a:spAutoFit/>
          </a:bodyPr>
          <a:lstStyle>
            <a:lvl1pPr algn="ctr">
              <a:defRPr sz="1200">
                <a:solidFill>
                  <a:schemeClr val="tx1">
                    <a:tint val="75000"/>
                  </a:schemeClr>
                </a:solidFill>
              </a:defRPr>
            </a:lvl1pPr>
          </a:lstStyle>
          <a:p>
            <a:endParaRPr lang="en-US"/>
          </a:p>
          <a:p>
            <a:endParaRPr lang="en-US"/>
          </a:p>
          <a:p>
            <a:endParaRPr lang="en-US"/>
          </a:p>
          <a:p>
            <a:endParaRPr lang="en-US"/>
          </a:p>
        </p:txBody>
      </p:sp>
      <p:sp>
        <p:nvSpPr>
          <p:cNvPr id="2" name="Title Placeholder 1">
            <a:extLst>
              <a:ext uri="{FF2B5EF4-FFF2-40B4-BE49-F238E27FC236}">
                <a16:creationId xmlns:a16="http://schemas.microsoft.com/office/drawing/2014/main" id="{F6E81C10-0220-4262-BC12-A1C5B294C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2C559A-3ECC-48DE-9C5D-ED9DFD0B2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5D3D2-5E1E-47C6-B6B6-901E12D4D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20CC1-C003-4E01-ABD9-0D4A0FE10621}" type="datetimeFigureOut">
              <a:rPr lang="en-US" smtClean="0"/>
              <a:t>8/19/2022</a:t>
            </a:fld>
            <a:endParaRPr lang="en-US"/>
          </a:p>
        </p:txBody>
      </p:sp>
      <p:sp>
        <p:nvSpPr>
          <p:cNvPr id="6" name="Slide Number Placeholder 5">
            <a:extLst>
              <a:ext uri="{FF2B5EF4-FFF2-40B4-BE49-F238E27FC236}">
                <a16:creationId xmlns:a16="http://schemas.microsoft.com/office/drawing/2014/main" id="{CFF89724-0167-445C-8CD7-4F5367296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BA56A-BE68-4D29-AE3E-8EEA571AB0CB}" type="slidenum">
              <a:rPr lang="en-US" smtClean="0"/>
              <a:t>‹#›</a:t>
            </a:fld>
            <a:endParaRPr lang="en-US"/>
          </a:p>
        </p:txBody>
      </p:sp>
    </p:spTree>
    <p:extLst>
      <p:ext uri="{BB962C8B-B14F-4D97-AF65-F5344CB8AC3E}">
        <p14:creationId xmlns:p14="http://schemas.microsoft.com/office/powerpoint/2010/main" val="210998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1A8ADD6-20BA-48B0-9E66-89A20C9C8FF1}"/>
              </a:ext>
            </a:extLst>
          </p:cNvPr>
          <p:cNvSpPr>
            <a:spLocks noGrp="1"/>
          </p:cNvSpPr>
          <p:nvPr>
            <p:ph type="ftr" sz="quarter" idx="11"/>
          </p:nvPr>
        </p:nvSpPr>
        <p:spPr>
          <a:xfrm>
            <a:off x="6003634" y="6345535"/>
            <a:ext cx="184731" cy="461665"/>
          </a:xfrm>
        </p:spPr>
        <p:txBody>
          <a:bodyPr wrap="none" anchor="b" anchorCtr="1">
            <a:spAutoFit/>
          </a:bodyPr>
          <a:lstStyle/>
          <a:p>
            <a:endParaRPr lang="en-US"/>
          </a:p>
          <a:p>
            <a:endParaRPr lang="en-US"/>
          </a:p>
        </p:txBody>
      </p:sp>
      <p:sp>
        <p:nvSpPr>
          <p:cNvPr id="6" name="TextBox 5">
            <a:extLst>
              <a:ext uri="{FF2B5EF4-FFF2-40B4-BE49-F238E27FC236}">
                <a16:creationId xmlns:a16="http://schemas.microsoft.com/office/drawing/2014/main" id="{5ABB9B3F-59A2-49D2-B6BA-1B3F1BD06913}"/>
              </a:ext>
            </a:extLst>
          </p:cNvPr>
          <p:cNvSpPr txBox="1"/>
          <p:nvPr/>
        </p:nvSpPr>
        <p:spPr>
          <a:xfrm>
            <a:off x="0" y="0"/>
            <a:ext cx="12192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dirty="0">
                <a:solidFill>
                  <a:schemeClr val="bg1"/>
                </a:solidFill>
                <a:latin typeface="Open Sans" panose="020B0606030504020204" pitchFamily="34" charset="0"/>
              </a:rPr>
              <a:t>Question Set 1 – Question 1 (Query No. 1 in the text file)</a:t>
            </a:r>
          </a:p>
          <a:p>
            <a:r>
              <a:rPr lang="en-US" sz="1200" dirty="0">
                <a:solidFill>
                  <a:schemeClr val="bg1"/>
                </a:solidFill>
                <a:latin typeface="Open Sans" panose="020B0606030504020204" pitchFamily="34" charset="0"/>
              </a:rPr>
              <a:t>We want to understand more about the movies that families are watching. The following categories are considered family movies: Animation, Children, Classics, Comedy, Family and Music.</a:t>
            </a:r>
            <a:endParaRPr lang="en-US" sz="1200" dirty="0">
              <a:solidFill>
                <a:schemeClr val="bg1"/>
              </a:solidFill>
            </a:endParaRPr>
          </a:p>
        </p:txBody>
      </p:sp>
      <p:graphicFrame>
        <p:nvGraphicFramePr>
          <p:cNvPr id="7" name="Chart 6">
            <a:extLst>
              <a:ext uri="{FF2B5EF4-FFF2-40B4-BE49-F238E27FC236}">
                <a16:creationId xmlns:a16="http://schemas.microsoft.com/office/drawing/2014/main" id="{212F446F-E27F-4D36-9417-A0A40189CD3F}"/>
              </a:ext>
            </a:extLst>
          </p:cNvPr>
          <p:cNvGraphicFramePr>
            <a:graphicFrameLocks/>
          </p:cNvGraphicFramePr>
          <p:nvPr>
            <p:extLst>
              <p:ext uri="{D42A27DB-BD31-4B8C-83A1-F6EECF244321}">
                <p14:modId xmlns:p14="http://schemas.microsoft.com/office/powerpoint/2010/main" val="836937868"/>
              </p:ext>
            </p:extLst>
          </p:nvPr>
        </p:nvGraphicFramePr>
        <p:xfrm>
          <a:off x="529306" y="1110344"/>
          <a:ext cx="11133388" cy="399350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71F3559-85EC-43CB-B952-B5C0CEDCAFFE}"/>
              </a:ext>
            </a:extLst>
          </p:cNvPr>
          <p:cNvSpPr txBox="1"/>
          <p:nvPr/>
        </p:nvSpPr>
        <p:spPr>
          <a:xfrm>
            <a:off x="943233" y="5422072"/>
            <a:ext cx="10305533"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dirty="0">
                <a:solidFill>
                  <a:schemeClr val="bg1"/>
                </a:solidFill>
              </a:rPr>
              <a:t>This information is not particularly dispersed. A total spread of 16 (67-51) does not persuade me that families favor one category over the other, despite the fact that it is obvious that the "Family" category is in the lead. Even the lowest rented genre (Music) was rented more than 50 times, suggesting that families may not have a significant preference for "Family" and "Animation" films.</a:t>
            </a:r>
          </a:p>
        </p:txBody>
      </p:sp>
    </p:spTree>
    <p:extLst>
      <p:ext uri="{BB962C8B-B14F-4D97-AF65-F5344CB8AC3E}">
        <p14:creationId xmlns:p14="http://schemas.microsoft.com/office/powerpoint/2010/main" val="38876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4B52DA-B62C-4CED-9465-C2634F299B0A}"/>
              </a:ext>
            </a:extLst>
          </p:cNvPr>
          <p:cNvSpPr>
            <a:spLocks noGrp="1"/>
          </p:cNvSpPr>
          <p:nvPr>
            <p:ph type="ftr" sz="quarter" idx="11"/>
          </p:nvPr>
        </p:nvSpPr>
        <p:spPr>
          <a:xfrm>
            <a:off x="6003634" y="6345535"/>
            <a:ext cx="184731" cy="461665"/>
          </a:xfrm>
        </p:spPr>
        <p:txBody>
          <a:bodyPr wrap="none" anchor="b" anchorCtr="1">
            <a:spAutoFit/>
          </a:bodyPr>
          <a:lstStyle/>
          <a:p>
            <a:endParaRPr lang="en-US"/>
          </a:p>
          <a:p>
            <a:endParaRPr lang="en-US"/>
          </a:p>
        </p:txBody>
      </p:sp>
      <p:graphicFrame>
        <p:nvGraphicFramePr>
          <p:cNvPr id="4" name="Chart 3">
            <a:extLst>
              <a:ext uri="{FF2B5EF4-FFF2-40B4-BE49-F238E27FC236}">
                <a16:creationId xmlns:a16="http://schemas.microsoft.com/office/drawing/2014/main" id="{99B3E84A-C64D-4CB2-844E-AF7CDA940BBC}"/>
              </a:ext>
            </a:extLst>
          </p:cNvPr>
          <p:cNvGraphicFramePr>
            <a:graphicFrameLocks/>
          </p:cNvGraphicFramePr>
          <p:nvPr>
            <p:extLst>
              <p:ext uri="{D42A27DB-BD31-4B8C-83A1-F6EECF244321}">
                <p14:modId xmlns:p14="http://schemas.microsoft.com/office/powerpoint/2010/main" val="1776290769"/>
              </p:ext>
            </p:extLst>
          </p:nvPr>
        </p:nvGraphicFramePr>
        <p:xfrm>
          <a:off x="205068" y="1023457"/>
          <a:ext cx="8292979" cy="496588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D438493-6CD8-40BF-91A1-F72ADC5E3598}"/>
              </a:ext>
            </a:extLst>
          </p:cNvPr>
          <p:cNvSpPr txBox="1"/>
          <p:nvPr/>
        </p:nvSpPr>
        <p:spPr>
          <a:xfrm>
            <a:off x="0" y="0"/>
            <a:ext cx="12192000" cy="446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dirty="0">
                <a:solidFill>
                  <a:schemeClr val="bg1"/>
                </a:solidFill>
                <a:latin typeface="Open Sans" panose="020B0606030504020204" pitchFamily="34" charset="0"/>
              </a:rPr>
              <a:t>Question Set 2 – Question 1 (Query No. 2 in the text file)</a:t>
            </a:r>
          </a:p>
          <a:p>
            <a:r>
              <a:rPr lang="en-US" sz="1100" dirty="0">
                <a:solidFill>
                  <a:schemeClr val="bg1"/>
                </a:solidFill>
                <a:latin typeface="Open Sans" panose="020B0606030504020204" pitchFamily="34" charset="0"/>
              </a:rPr>
              <a:t>W</a:t>
            </a:r>
            <a:r>
              <a:rPr lang="en-US" sz="1100" b="0" i="0" dirty="0">
                <a:solidFill>
                  <a:schemeClr val="bg1"/>
                </a:solidFill>
                <a:effectLst/>
                <a:latin typeface="Open Sans" panose="020B0606030504020204" pitchFamily="34" charset="0"/>
              </a:rPr>
              <a:t>e want to find out how the two stores compare in their count of rental orders during every month for all the years we have data for.</a:t>
            </a:r>
            <a:endParaRPr lang="en-US" sz="1100" dirty="0">
              <a:solidFill>
                <a:schemeClr val="bg1"/>
              </a:solidFill>
            </a:endParaRPr>
          </a:p>
        </p:txBody>
      </p:sp>
      <p:sp>
        <p:nvSpPr>
          <p:cNvPr id="6" name="TextBox 5">
            <a:extLst>
              <a:ext uri="{FF2B5EF4-FFF2-40B4-BE49-F238E27FC236}">
                <a16:creationId xmlns:a16="http://schemas.microsoft.com/office/drawing/2014/main" id="{9CEC6EB7-F158-4483-BC41-AD2DA04DD518}"/>
              </a:ext>
            </a:extLst>
          </p:cNvPr>
          <p:cNvSpPr txBox="1"/>
          <p:nvPr/>
        </p:nvSpPr>
        <p:spPr>
          <a:xfrm>
            <a:off x="9085277" y="1694577"/>
            <a:ext cx="2782206" cy="3293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dirty="0">
                <a:solidFill>
                  <a:schemeClr val="bg1"/>
                </a:solidFill>
              </a:rPr>
              <a:t>Generally speaking, it seems that as summer approaches (peaking in July), rental orders gradually rise, and as winter approaches, rental orders gradually fall. It's difficult to be certain without data for the missing months (1,3,4 9,10, 11,12). What I can tell with certainty is that for each month, the number of rental orders for store 1 compared to store 2 is essentially the same.</a:t>
            </a:r>
          </a:p>
        </p:txBody>
      </p:sp>
    </p:spTree>
    <p:extLst>
      <p:ext uri="{BB962C8B-B14F-4D97-AF65-F5344CB8AC3E}">
        <p14:creationId xmlns:p14="http://schemas.microsoft.com/office/powerpoint/2010/main" val="37275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4B52DA-B62C-4CED-9465-C2634F299B0A}"/>
              </a:ext>
            </a:extLst>
          </p:cNvPr>
          <p:cNvSpPr>
            <a:spLocks noGrp="1"/>
          </p:cNvSpPr>
          <p:nvPr>
            <p:ph type="ftr" sz="quarter" idx="11"/>
          </p:nvPr>
        </p:nvSpPr>
        <p:spPr>
          <a:xfrm>
            <a:off x="6003634" y="6345535"/>
            <a:ext cx="184731" cy="461665"/>
          </a:xfrm>
        </p:spPr>
        <p:txBody>
          <a:bodyPr wrap="none" anchor="b" anchorCtr="1">
            <a:spAutoFit/>
          </a:bodyPr>
          <a:lstStyle/>
          <a:p>
            <a:endParaRPr lang="en-US"/>
          </a:p>
          <a:p>
            <a:endParaRPr lang="en-US"/>
          </a:p>
        </p:txBody>
      </p:sp>
      <p:sp>
        <p:nvSpPr>
          <p:cNvPr id="5" name="TextBox 4">
            <a:extLst>
              <a:ext uri="{FF2B5EF4-FFF2-40B4-BE49-F238E27FC236}">
                <a16:creationId xmlns:a16="http://schemas.microsoft.com/office/drawing/2014/main" id="{5D438493-6CD8-40BF-91A1-F72ADC5E3598}"/>
              </a:ext>
            </a:extLst>
          </p:cNvPr>
          <p:cNvSpPr txBox="1"/>
          <p:nvPr/>
        </p:nvSpPr>
        <p:spPr>
          <a:xfrm>
            <a:off x="0" y="0"/>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dirty="0">
                <a:solidFill>
                  <a:schemeClr val="bg1"/>
                </a:solidFill>
                <a:latin typeface="Open Sans" panose="020B0606030504020204" pitchFamily="34" charset="0"/>
              </a:rPr>
              <a:t>Question Set 2 – Question 2 (Query No. 3 in the text file)</a:t>
            </a:r>
          </a:p>
          <a:p>
            <a:r>
              <a:rPr lang="en-US" sz="1200" dirty="0">
                <a:solidFill>
                  <a:schemeClr val="bg1"/>
                </a:solidFill>
              </a:rPr>
              <a:t>We would like to know who were our top 10 paying customers, how many payments they made on a monthly basis during 2007, and what was the amount of the monthly payments.</a:t>
            </a:r>
          </a:p>
        </p:txBody>
      </p:sp>
      <p:sp>
        <p:nvSpPr>
          <p:cNvPr id="6" name="TextBox 5">
            <a:extLst>
              <a:ext uri="{FF2B5EF4-FFF2-40B4-BE49-F238E27FC236}">
                <a16:creationId xmlns:a16="http://schemas.microsoft.com/office/drawing/2014/main" id="{9CEC6EB7-F158-4483-BC41-AD2DA04DD518}"/>
              </a:ext>
            </a:extLst>
          </p:cNvPr>
          <p:cNvSpPr txBox="1"/>
          <p:nvPr/>
        </p:nvSpPr>
        <p:spPr>
          <a:xfrm>
            <a:off x="989901" y="5750004"/>
            <a:ext cx="9953994"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dirty="0">
                <a:solidFill>
                  <a:schemeClr val="bg1"/>
                </a:solidFill>
              </a:rPr>
              <a:t>This graph shows the number of payments made each month as bars with numbers listed on the primary axis (the left Y-Axis). The amount paid each month is represented by a line, the values of which are displayed on the secondary axis (the Y-axis on the right). I attempted to add data labels to each bar and line, but it just looked a mess.</a:t>
            </a:r>
          </a:p>
        </p:txBody>
      </p:sp>
      <p:graphicFrame>
        <p:nvGraphicFramePr>
          <p:cNvPr id="7" name="Chart 6">
            <a:extLst>
              <a:ext uri="{FF2B5EF4-FFF2-40B4-BE49-F238E27FC236}">
                <a16:creationId xmlns:a16="http://schemas.microsoft.com/office/drawing/2014/main" id="{2E0F6931-52AB-47ED-B579-444B5E40A3BE}"/>
              </a:ext>
            </a:extLst>
          </p:cNvPr>
          <p:cNvGraphicFramePr>
            <a:graphicFrameLocks/>
          </p:cNvGraphicFramePr>
          <p:nvPr>
            <p:extLst>
              <p:ext uri="{D42A27DB-BD31-4B8C-83A1-F6EECF244321}">
                <p14:modId xmlns:p14="http://schemas.microsoft.com/office/powerpoint/2010/main" val="1877313596"/>
              </p:ext>
            </p:extLst>
          </p:nvPr>
        </p:nvGraphicFramePr>
        <p:xfrm>
          <a:off x="541746" y="872455"/>
          <a:ext cx="11160896" cy="45736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057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4B52DA-B62C-4CED-9465-C2634F299B0A}"/>
              </a:ext>
            </a:extLst>
          </p:cNvPr>
          <p:cNvSpPr>
            <a:spLocks noGrp="1"/>
          </p:cNvSpPr>
          <p:nvPr>
            <p:ph type="ftr" sz="quarter" idx="11"/>
          </p:nvPr>
        </p:nvSpPr>
        <p:spPr>
          <a:xfrm>
            <a:off x="6003634" y="6345535"/>
            <a:ext cx="184731" cy="461665"/>
          </a:xfrm>
        </p:spPr>
        <p:txBody>
          <a:bodyPr wrap="none" anchor="b" anchorCtr="1">
            <a:spAutoFit/>
          </a:bodyPr>
          <a:lstStyle/>
          <a:p>
            <a:endParaRPr lang="en-US"/>
          </a:p>
          <a:p>
            <a:endParaRPr lang="en-US"/>
          </a:p>
        </p:txBody>
      </p:sp>
      <p:sp>
        <p:nvSpPr>
          <p:cNvPr id="5" name="TextBox 4">
            <a:extLst>
              <a:ext uri="{FF2B5EF4-FFF2-40B4-BE49-F238E27FC236}">
                <a16:creationId xmlns:a16="http://schemas.microsoft.com/office/drawing/2014/main" id="{5D438493-6CD8-40BF-91A1-F72ADC5E3598}"/>
              </a:ext>
            </a:extLst>
          </p:cNvPr>
          <p:cNvSpPr txBox="1"/>
          <p:nvPr/>
        </p:nvSpPr>
        <p:spPr>
          <a:xfrm>
            <a:off x="0" y="0"/>
            <a:ext cx="12192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dirty="0">
                <a:solidFill>
                  <a:schemeClr val="bg1"/>
                </a:solidFill>
                <a:latin typeface="Open Sans" panose="020B0606030504020204" pitchFamily="34" charset="0"/>
              </a:rPr>
              <a:t>Question Set 2 – Question 3 (Query No. 4 in the text file)</a:t>
            </a:r>
          </a:p>
          <a:p>
            <a:r>
              <a:rPr lang="en-US" sz="1200" dirty="0">
                <a:solidFill>
                  <a:schemeClr val="bg1"/>
                </a:solidFill>
              </a:rPr>
              <a:t>For each of these top 10 paying customers, I would like to find out the difference across their monthly payments during 2007. Repeat this for each of these 10 paying customers. Also, it will be tremendously helpful if you can identify the </a:t>
            </a:r>
            <a:r>
              <a:rPr lang="en-US" sz="1200" b="1" u="sng" dirty="0">
                <a:solidFill>
                  <a:schemeClr val="bg1"/>
                </a:solidFill>
              </a:rPr>
              <a:t>customer's name </a:t>
            </a:r>
            <a:r>
              <a:rPr lang="en-US" sz="1200" dirty="0">
                <a:solidFill>
                  <a:schemeClr val="bg1"/>
                </a:solidFill>
              </a:rPr>
              <a:t>who paid the most difference in terms of payments.</a:t>
            </a:r>
          </a:p>
        </p:txBody>
      </p:sp>
      <p:pic>
        <p:nvPicPr>
          <p:cNvPr id="15" name="Picture 14">
            <a:extLst>
              <a:ext uri="{FF2B5EF4-FFF2-40B4-BE49-F238E27FC236}">
                <a16:creationId xmlns:a16="http://schemas.microsoft.com/office/drawing/2014/main" id="{66455DCC-6530-4953-942E-6CEC6A2CBC41}"/>
              </a:ext>
            </a:extLst>
          </p:cNvPr>
          <p:cNvPicPr>
            <a:picLocks noChangeAspect="1"/>
          </p:cNvPicPr>
          <p:nvPr/>
        </p:nvPicPr>
        <p:blipFill>
          <a:blip r:embed="rId2"/>
          <a:stretch>
            <a:fillRect/>
          </a:stretch>
        </p:blipFill>
        <p:spPr>
          <a:xfrm>
            <a:off x="547907" y="742534"/>
            <a:ext cx="6213446" cy="4955586"/>
          </a:xfrm>
          <a:prstGeom prst="rect">
            <a:avLst/>
          </a:prstGeom>
        </p:spPr>
      </p:pic>
      <p:sp>
        <p:nvSpPr>
          <p:cNvPr id="16" name="TextBox 15">
            <a:extLst>
              <a:ext uri="{FF2B5EF4-FFF2-40B4-BE49-F238E27FC236}">
                <a16:creationId xmlns:a16="http://schemas.microsoft.com/office/drawing/2014/main" id="{71807D16-B2E9-4F1F-A8B9-561AF05AD5B4}"/>
              </a:ext>
            </a:extLst>
          </p:cNvPr>
          <p:cNvSpPr txBox="1"/>
          <p:nvPr/>
        </p:nvSpPr>
        <p:spPr>
          <a:xfrm>
            <a:off x="472492" y="5884240"/>
            <a:ext cx="11247013"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dirty="0">
                <a:solidFill>
                  <a:schemeClr val="bg1"/>
                </a:solidFill>
                <a:latin typeface="Open Sans" panose="020B0606030504020204" pitchFamily="34" charset="0"/>
              </a:rPr>
              <a:t>I wasn't sure how to portray this, but I attempted to picture the variation in monthly payments as values on either side of zero. Positive differences in payment are on the right side of zero in the mustard color, whereas negative differences are on the left side of zero in red. The highest differential payer is shown in green. This person </a:t>
            </a:r>
            <a:r>
              <a:rPr lang="en-US" sz="1200">
                <a:solidFill>
                  <a:schemeClr val="bg1"/>
                </a:solidFill>
                <a:latin typeface="Open Sans" panose="020B0606030504020204" pitchFamily="34" charset="0"/>
              </a:rPr>
              <a:t>is also indicated </a:t>
            </a:r>
            <a:r>
              <a:rPr lang="en-US" sz="1200" dirty="0">
                <a:solidFill>
                  <a:schemeClr val="bg1"/>
                </a:solidFill>
                <a:latin typeface="Open Sans" panose="020B0606030504020204" pitchFamily="34" charset="0"/>
              </a:rPr>
              <a:t>in the "paid max difference column" of the query results. I had trouble creating this chart in Excel, so I did it in Tableau.</a:t>
            </a:r>
            <a:endParaRPr lang="en-US" dirty="0">
              <a:solidFill>
                <a:schemeClr val="bg1"/>
              </a:solidFill>
            </a:endParaRPr>
          </a:p>
        </p:txBody>
      </p:sp>
      <p:pic>
        <p:nvPicPr>
          <p:cNvPr id="18" name="Picture 17">
            <a:extLst>
              <a:ext uri="{FF2B5EF4-FFF2-40B4-BE49-F238E27FC236}">
                <a16:creationId xmlns:a16="http://schemas.microsoft.com/office/drawing/2014/main" id="{3F1A813E-2187-4087-9C1E-629D5850837C}"/>
              </a:ext>
            </a:extLst>
          </p:cNvPr>
          <p:cNvPicPr>
            <a:picLocks noChangeAspect="1"/>
          </p:cNvPicPr>
          <p:nvPr/>
        </p:nvPicPr>
        <p:blipFill>
          <a:blip r:embed="rId3"/>
          <a:stretch>
            <a:fillRect/>
          </a:stretch>
        </p:blipFill>
        <p:spPr>
          <a:xfrm>
            <a:off x="7381801" y="707484"/>
            <a:ext cx="4027227" cy="4990636"/>
          </a:xfrm>
          <a:prstGeom prst="rect">
            <a:avLst/>
          </a:prstGeom>
        </p:spPr>
      </p:pic>
    </p:spTree>
    <p:extLst>
      <p:ext uri="{BB962C8B-B14F-4D97-AF65-F5344CB8AC3E}">
        <p14:creationId xmlns:p14="http://schemas.microsoft.com/office/powerpoint/2010/main" val="327044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596</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 WAZIM (US)</dc:creator>
  <cp:keywords>Unrestricted</cp:keywords>
  <cp:lastModifiedBy>wazim karim</cp:lastModifiedBy>
  <cp:revision>35</cp:revision>
  <dcterms:created xsi:type="dcterms:W3CDTF">2022-08-17T15:49:13Z</dcterms:created>
  <dcterms:modified xsi:type="dcterms:W3CDTF">2022-08-20T00:26:00Z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US\e322849</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true</vt:bool>
  </property>
  <property fmtid="{D5CDD505-2E9C-101B-9397-08002B2CF9AE}" pid="9" name="Allow Footer Overwrite">
    <vt:bool>true</vt:bool>
  </property>
  <property fmtid="{D5CDD505-2E9C-101B-9397-08002B2CF9AE}" pid="10" name="Multiple Selected">
    <vt:lpwstr>-1</vt:lpwstr>
  </property>
  <property fmtid="{D5CDD505-2E9C-101B-9397-08002B2CF9AE}" pid="11" name="SIPLongWording">
    <vt:lpwstr>_x000d_
_x000d_
</vt:lpwstr>
  </property>
  <property fmtid="{D5CDD505-2E9C-101B-9397-08002B2CF9AE}" pid="12" name="ExpCountry">
    <vt:lpwstr/>
  </property>
  <property fmtid="{D5CDD505-2E9C-101B-9397-08002B2CF9AE}" pid="13" name="TextBoxAndDropdownValues">
    <vt:lpwstr/>
  </property>
  <property fmtid="{D5CDD505-2E9C-101B-9397-08002B2CF9AE}" pid="14" name="SecurityClassification">
    <vt:lpwstr/>
  </property>
</Properties>
</file>