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25ABF8-2C82-419B-B9DF-C967388B4800}">
  <a:tblStyle styleId="{D825ABF8-2C82-419B-B9DF-C967388B4800}"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9E7E7"/>
          </a:solidFill>
        </a:fill>
      </a:tcStyle>
    </a:wholeTbl>
    <a:band1H>
      <a:tcStyle>
        <a:tcBdr/>
        <a:fill>
          <a:solidFill>
            <a:srgbClr val="F3CCCB"/>
          </a:solidFill>
        </a:fill>
      </a:tcStyle>
    </a:band1H>
    <a:band1V>
      <a:tcStyle>
        <a:tcBdr/>
        <a:fill>
          <a:solidFill>
            <a:srgbClr val="F3CCCB"/>
          </a:solidFill>
        </a:fill>
      </a:tcStyle>
    </a:band1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474F00A-F9C7-4D59-AFD4-1DC8DBF921D8}"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380748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5" name="Shape 29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5" name="Shape 1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1" name="Shape 19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pic>
        <p:nvPicPr>
          <p:cNvPr id="13" name="Shape 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Shape 14"/>
          <p:cNvSpPr txBox="1">
            <a:spLocks noGrp="1"/>
          </p:cNvSpPr>
          <p:nvPr>
            <p:ph type="ctrTitle"/>
          </p:nvPr>
        </p:nvSpPr>
        <p:spPr>
          <a:xfrm>
            <a:off x="1371600" y="1803405"/>
            <a:ext cx="9448800" cy="1825096"/>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entury Gothic"/>
              <a:buNone/>
              <a:defRPr sz="6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subTitle" idx="1"/>
          </p:nvPr>
        </p:nvSpPr>
        <p:spPr>
          <a:xfrm>
            <a:off x="1371600" y="3632201"/>
            <a:ext cx="9448800" cy="685799"/>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1pPr>
            <a:lvl2pPr marL="457200" marR="0" lvl="1" indent="0" algn="ctr"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2pPr>
            <a:lvl3pPr marL="914400" marR="0" lvl="2" indent="0" algn="ctr" rtl="0">
              <a:lnSpc>
                <a:spcPct val="90000"/>
              </a:lnSpc>
              <a:spcBef>
                <a:spcPts val="500"/>
              </a:spcBef>
              <a:buClr>
                <a:schemeClr val="lt1"/>
              </a:buClr>
              <a:buFont typeface="Arial"/>
              <a:buNone/>
              <a:defRPr sz="1800" b="0" i="0" u="none" strike="noStrike" cap="none">
                <a:solidFill>
                  <a:schemeClr val="lt1"/>
                </a:solidFill>
                <a:latin typeface="Century Gothic"/>
                <a:ea typeface="Century Gothic"/>
                <a:cs typeface="Century Gothic"/>
                <a:sym typeface="Century Gothic"/>
              </a:defRPr>
            </a:lvl3pPr>
            <a:lvl4pPr marL="1371600" marR="0" lvl="3"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ctr"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dt" idx="10"/>
          </p:nvPr>
        </p:nvSpPr>
        <p:spPr>
          <a:xfrm>
            <a:off x="7909560" y="4314328"/>
            <a:ext cx="2910839" cy="374641"/>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ftr" idx="11"/>
          </p:nvPr>
        </p:nvSpPr>
        <p:spPr>
          <a:xfrm>
            <a:off x="1371600" y="4323844"/>
            <a:ext cx="6400799"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8" name="Shape 18"/>
          <p:cNvSpPr txBox="1">
            <a:spLocks noGrp="1"/>
          </p:cNvSpPr>
          <p:nvPr>
            <p:ph type="sldNum" idx="12"/>
          </p:nvPr>
        </p:nvSpPr>
        <p:spPr>
          <a:xfrm>
            <a:off x="8077200" y="1430866"/>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b="0" i="0" u="none" strike="noStrike" cap="none">
                <a:solidFill>
                  <a:schemeClr val="lt1"/>
                </a:solidFill>
                <a:latin typeface="Century Gothic"/>
                <a:ea typeface="Century Gothic"/>
                <a:cs typeface="Century Gothic"/>
                <a:sym typeface="Century Gothic"/>
              </a:rPr>
              <a:t>‹#›</a:t>
            </a:fld>
            <a:endParaRPr lang="en-GB" sz="105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85777" y="4697360"/>
            <a:ext cx="10822033" cy="81935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a:spLocks noGrp="1"/>
          </p:cNvSpPr>
          <p:nvPr>
            <p:ph type="pic" idx="2"/>
          </p:nvPr>
        </p:nvSpPr>
        <p:spPr>
          <a:xfrm>
            <a:off x="681727" y="941438"/>
            <a:ext cx="10821840" cy="347816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32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8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1"/>
          </p:nvPr>
        </p:nvSpPr>
        <p:spPr>
          <a:xfrm>
            <a:off x="685800" y="5516714"/>
            <a:ext cx="10820400" cy="701969"/>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75" name="Shape 75"/>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6" name="Shape 76"/>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pic>
        <p:nvPicPr>
          <p:cNvPr id="79" name="Shape 7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Shape 80"/>
          <p:cNvSpPr txBox="1">
            <a:spLocks noGrp="1"/>
          </p:cNvSpPr>
          <p:nvPr>
            <p:ph type="title"/>
          </p:nvPr>
        </p:nvSpPr>
        <p:spPr>
          <a:xfrm>
            <a:off x="685800" y="753531"/>
            <a:ext cx="10820400" cy="2802466"/>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a:off x="1024466" y="3649132"/>
            <a:ext cx="10130516" cy="999066"/>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2" name="Shape 82"/>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3" name="Shape 83"/>
          <p:cNvSpPr txBox="1">
            <a:spLocks noGrp="1"/>
          </p:cNvSpPr>
          <p:nvPr>
            <p:ph type="ftr" idx="11"/>
          </p:nvPr>
        </p:nvSpPr>
        <p:spPr>
          <a:xfrm>
            <a:off x="685800" y="379940"/>
            <a:ext cx="6991491"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5"/>
        <p:cNvGrpSpPr/>
        <p:nvPr/>
      </p:nvGrpSpPr>
      <p:grpSpPr>
        <a:xfrm>
          <a:off x="0" y="0"/>
          <a:ext cx="0" cy="0"/>
          <a:chOff x="0" y="0"/>
          <a:chExt cx="0" cy="0"/>
        </a:xfrm>
      </p:grpSpPr>
      <p:pic>
        <p:nvPicPr>
          <p:cNvPr id="86" name="Shape 8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Shape 87"/>
          <p:cNvSpPr txBox="1">
            <a:spLocks noGrp="1"/>
          </p:cNvSpPr>
          <p:nvPr>
            <p:ph type="title"/>
          </p:nvPr>
        </p:nvSpPr>
        <p:spPr>
          <a:xfrm>
            <a:off x="1024466" y="753533"/>
            <a:ext cx="10151533" cy="260449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8" name="Shape 88"/>
          <p:cNvSpPr txBox="1">
            <a:spLocks noGrp="1"/>
          </p:cNvSpPr>
          <p:nvPr>
            <p:ph type="body" idx="1"/>
          </p:nvPr>
        </p:nvSpPr>
        <p:spPr>
          <a:xfrm>
            <a:off x="1303865" y="3365555"/>
            <a:ext cx="9592736" cy="444443"/>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9" name="Shape 89"/>
          <p:cNvSpPr txBox="1">
            <a:spLocks noGrp="1"/>
          </p:cNvSpPr>
          <p:nvPr>
            <p:ph type="body" idx="2"/>
          </p:nvPr>
        </p:nvSpPr>
        <p:spPr>
          <a:xfrm>
            <a:off x="1024466" y="3959862"/>
            <a:ext cx="10151533" cy="679871"/>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685800" y="379940"/>
            <a:ext cx="6991491"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
        <p:nvSpPr>
          <p:cNvPr id="93" name="Shape 93"/>
          <p:cNvSpPr txBox="1"/>
          <p:nvPr/>
        </p:nvSpPr>
        <p:spPr>
          <a:xfrm>
            <a:off x="476250" y="933450"/>
            <a:ext cx="609599" cy="584776"/>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Century Gothic"/>
              <a:buNone/>
            </a:pPr>
            <a:r>
              <a:rPr lang="en-GB" sz="8000" b="0" cap="none">
                <a:solidFill>
                  <a:schemeClr val="lt1"/>
                </a:solidFill>
                <a:latin typeface="Century Gothic"/>
                <a:ea typeface="Century Gothic"/>
                <a:cs typeface="Century Gothic"/>
                <a:sym typeface="Century Gothic"/>
              </a:rPr>
              <a:t>“</a:t>
            </a:r>
          </a:p>
        </p:txBody>
      </p:sp>
      <p:sp>
        <p:nvSpPr>
          <p:cNvPr id="94" name="Shape 94"/>
          <p:cNvSpPr txBox="1"/>
          <p:nvPr/>
        </p:nvSpPr>
        <p:spPr>
          <a:xfrm>
            <a:off x="10984229" y="2701290"/>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entury Gothic"/>
              <a:buNone/>
            </a:pPr>
            <a:r>
              <a:rPr lang="en-GB" sz="8000" b="0" cap="none">
                <a:solidFill>
                  <a:schemeClr val="lt1"/>
                </a:solidFill>
                <a:latin typeface="Century Gothic"/>
                <a:ea typeface="Century Gothic"/>
                <a:cs typeface="Century Gothic"/>
                <a:sym typeface="Century Gothic"/>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95"/>
        <p:cNvGrpSpPr/>
        <p:nvPr/>
      </p:nvGrpSpPr>
      <p:grpSpPr>
        <a:xfrm>
          <a:off x="0" y="0"/>
          <a:ext cx="0" cy="0"/>
          <a:chOff x="0" y="0"/>
          <a:chExt cx="0" cy="0"/>
        </a:xfrm>
      </p:grpSpPr>
      <p:pic>
        <p:nvPicPr>
          <p:cNvPr id="96" name="Shape 9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Shape 97"/>
          <p:cNvSpPr txBox="1">
            <a:spLocks noGrp="1"/>
          </p:cNvSpPr>
          <p:nvPr>
            <p:ph type="title"/>
          </p:nvPr>
        </p:nvSpPr>
        <p:spPr>
          <a:xfrm>
            <a:off x="1024495" y="1124700"/>
            <a:ext cx="10146185" cy="2511834"/>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1024466" y="3648314"/>
            <a:ext cx="10144653" cy="99988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a:off x="7814452" y="378883"/>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a:off x="685800" y="378883"/>
            <a:ext cx="6991491"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895600" y="761999"/>
            <a:ext cx="8610599" cy="130386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4" name="Shape 104"/>
          <p:cNvSpPr txBox="1">
            <a:spLocks noGrp="1"/>
          </p:cNvSpPr>
          <p:nvPr>
            <p:ph type="body" idx="1"/>
          </p:nvPr>
        </p:nvSpPr>
        <p:spPr>
          <a:xfrm>
            <a:off x="685800" y="2202080"/>
            <a:ext cx="3456431" cy="617320"/>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85799" y="2904565"/>
            <a:ext cx="3456431" cy="3314132"/>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4368800" y="2201333"/>
            <a:ext cx="3456431" cy="626533"/>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4366857" y="2904066"/>
            <a:ext cx="3456431" cy="331461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8051800" y="2192866"/>
            <a:ext cx="3456431" cy="626533"/>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8051800" y="2904565"/>
            <a:ext cx="3456431" cy="3314132"/>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0" name="Shape 110"/>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1" name="Shape 111"/>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Shape 112"/>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95600" y="762000"/>
            <a:ext cx="8610599" cy="1295400"/>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688618" y="4191000"/>
            <a:ext cx="3451582" cy="682765"/>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6" name="Shape 116"/>
          <p:cNvSpPr>
            <a:spLocks noGrp="1"/>
          </p:cNvSpPr>
          <p:nvPr>
            <p:ph type="pic" idx="2"/>
          </p:nvPr>
        </p:nvSpPr>
        <p:spPr>
          <a:xfrm>
            <a:off x="688618" y="2362200"/>
            <a:ext cx="3451582" cy="1524000"/>
          </a:xfrm>
          <a:prstGeom prst="roundRect">
            <a:avLst>
              <a:gd name="adj" fmla="val 0"/>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Shape 117"/>
          <p:cNvSpPr txBox="1">
            <a:spLocks noGrp="1"/>
          </p:cNvSpPr>
          <p:nvPr>
            <p:ph type="body" idx="3"/>
          </p:nvPr>
        </p:nvSpPr>
        <p:spPr>
          <a:xfrm>
            <a:off x="688618" y="4873764"/>
            <a:ext cx="3451582" cy="1344921"/>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4"/>
          </p:nvPr>
        </p:nvSpPr>
        <p:spPr>
          <a:xfrm>
            <a:off x="4374262" y="4191000"/>
            <a:ext cx="3448934" cy="682765"/>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a:spLocks noGrp="1"/>
          </p:cNvSpPr>
          <p:nvPr>
            <p:ph type="pic" idx="5"/>
          </p:nvPr>
        </p:nvSpPr>
        <p:spPr>
          <a:xfrm>
            <a:off x="4374262" y="2362200"/>
            <a:ext cx="3448935" cy="1524000"/>
          </a:xfrm>
          <a:prstGeom prst="roundRect">
            <a:avLst>
              <a:gd name="adj" fmla="val 0"/>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6"/>
          </p:nvPr>
        </p:nvSpPr>
        <p:spPr>
          <a:xfrm>
            <a:off x="4374264" y="4873762"/>
            <a:ext cx="3448934" cy="1344921"/>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txBox="1">
            <a:spLocks noGrp="1"/>
          </p:cNvSpPr>
          <p:nvPr>
            <p:ph type="body" idx="7"/>
          </p:nvPr>
        </p:nvSpPr>
        <p:spPr>
          <a:xfrm>
            <a:off x="8049731" y="4191000"/>
            <a:ext cx="3456469" cy="682765"/>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a:spLocks noGrp="1"/>
          </p:cNvSpPr>
          <p:nvPr>
            <p:ph type="pic" idx="8"/>
          </p:nvPr>
        </p:nvSpPr>
        <p:spPr>
          <a:xfrm>
            <a:off x="8049854" y="2362200"/>
            <a:ext cx="3447878" cy="1524000"/>
          </a:xfrm>
          <a:prstGeom prst="roundRect">
            <a:avLst>
              <a:gd name="adj" fmla="val 0"/>
            </a:avLst>
          </a:prstGeom>
          <a:noFill/>
          <a:ln>
            <a:noFill/>
          </a:ln>
          <a:effectLst>
            <a:outerShdw blurRad="50799" dist="50800" dir="5400000" algn="tl" rotWithShape="0">
              <a:srgbClr val="000000">
                <a:alpha val="42745"/>
              </a:srgbClr>
            </a:outerShdw>
          </a:effectLst>
        </p:spPr>
        <p:txBody>
          <a:bodyPr lIns="91425" tIns="91425" rIns="91425" bIns="91425" anchor="t" anchorCtr="0"/>
          <a:lstStyle>
            <a:lvl1pPr marL="0" marR="0" lvl="0" indent="0" algn="ctr"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9"/>
          </p:nvPr>
        </p:nvSpPr>
        <p:spPr>
          <a:xfrm>
            <a:off x="8049731" y="4873760"/>
            <a:ext cx="3452445" cy="1344921"/>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6" name="Shape 126"/>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9" name="Shape 129"/>
          <p:cNvSpPr txBox="1">
            <a:spLocks noGrp="1"/>
          </p:cNvSpPr>
          <p:nvPr>
            <p:ph type="body" idx="1"/>
          </p:nvPr>
        </p:nvSpPr>
        <p:spPr>
          <a:xfrm rot="5400000">
            <a:off x="4083937" y="-1203578"/>
            <a:ext cx="4024124" cy="10820400"/>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1" name="Shape 131"/>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2" name="Shape 132"/>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pic>
        <p:nvPicPr>
          <p:cNvPr id="134" name="Shape 13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Shape 135"/>
          <p:cNvSpPr txBox="1">
            <a:spLocks noGrp="1"/>
          </p:cNvSpPr>
          <p:nvPr>
            <p:ph type="title"/>
          </p:nvPr>
        </p:nvSpPr>
        <p:spPr>
          <a:xfrm rot="5400000">
            <a:off x="8525933" y="1667932"/>
            <a:ext cx="3903133" cy="20574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6" name="Shape 136"/>
          <p:cNvSpPr txBox="1">
            <a:spLocks noGrp="1"/>
          </p:cNvSpPr>
          <p:nvPr>
            <p:ph type="body" idx="1"/>
          </p:nvPr>
        </p:nvSpPr>
        <p:spPr>
          <a:xfrm rot="5400000">
            <a:off x="3175000" y="-1405466"/>
            <a:ext cx="3903133" cy="8204200"/>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7" name="Shape 137"/>
          <p:cNvSpPr txBox="1">
            <a:spLocks noGrp="1"/>
          </p:cNvSpPr>
          <p:nvPr>
            <p:ph type="dt" idx="10"/>
          </p:nvPr>
        </p:nvSpPr>
        <p:spPr>
          <a:xfrm>
            <a:off x="7814452" y="37994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8" name="Shape 138"/>
          <p:cNvSpPr txBox="1">
            <a:spLocks noGrp="1"/>
          </p:cNvSpPr>
          <p:nvPr>
            <p:ph type="ftr" idx="11"/>
          </p:nvPr>
        </p:nvSpPr>
        <p:spPr>
          <a:xfrm>
            <a:off x="685800" y="381000"/>
            <a:ext cx="6991491"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9" name="Shape 139"/>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685800" y="2194559"/>
            <a:ext cx="10820400" cy="4024124"/>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3" name="Shape 23"/>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4" name="Shape 24"/>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b="0" i="0" u="none" strike="noStrike" cap="none">
                <a:solidFill>
                  <a:schemeClr val="lt1"/>
                </a:solidFill>
                <a:latin typeface="Century Gothic"/>
                <a:ea typeface="Century Gothic"/>
                <a:cs typeface="Century Gothic"/>
                <a:sym typeface="Century Gothic"/>
              </a:rPr>
              <a:t>‹#›</a:t>
            </a:fld>
            <a:endParaRPr lang="en-GB" sz="105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pic>
        <p:nvPicPr>
          <p:cNvPr id="26" name="Shape 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Shape 27"/>
          <p:cNvSpPr txBox="1">
            <a:spLocks noGrp="1"/>
          </p:cNvSpPr>
          <p:nvPr>
            <p:ph type="title"/>
          </p:nvPr>
        </p:nvSpPr>
        <p:spPr>
          <a:xfrm>
            <a:off x="685800" y="753533"/>
            <a:ext cx="10820398" cy="2801934"/>
          </a:xfrm>
          <a:prstGeom prst="rect">
            <a:avLst/>
          </a:prstGeom>
          <a:noFill/>
          <a:ln>
            <a:noFill/>
          </a:ln>
        </p:spPr>
        <p:txBody>
          <a:bodyPr lIns="91425" tIns="91425" rIns="91425" bIns="91425" anchor="b"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body" idx="1"/>
          </p:nvPr>
        </p:nvSpPr>
        <p:spPr>
          <a:xfrm>
            <a:off x="1024466" y="3641725"/>
            <a:ext cx="10490200" cy="955675"/>
          </a:xfrm>
          <a:prstGeom prst="rect">
            <a:avLst/>
          </a:prstGeom>
          <a:noFill/>
          <a:ln>
            <a:noFill/>
          </a:ln>
        </p:spPr>
        <p:txBody>
          <a:bodyPr lIns="91425" tIns="91425" rIns="91425" bIns="91425" anchor="t" anchorCtr="0"/>
          <a:lstStyle>
            <a:lvl1pPr marL="0" marR="0" lvl="0" indent="0" algn="r" rtl="0">
              <a:lnSpc>
                <a:spcPct val="90000"/>
              </a:lnSpc>
              <a:spcBef>
                <a:spcPts val="1000"/>
              </a:spcBef>
              <a:buClr>
                <a:schemeClr val="lt1"/>
              </a:buClr>
              <a:buFont typeface="Arial"/>
              <a:buNone/>
              <a:defRPr sz="22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9" name="Shape 29"/>
          <p:cNvSpPr txBox="1">
            <a:spLocks noGrp="1"/>
          </p:cNvSpPr>
          <p:nvPr>
            <p:ph type="dt" idx="10"/>
          </p:nvPr>
        </p:nvSpPr>
        <p:spPr>
          <a:xfrm>
            <a:off x="7814452" y="38100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0" name="Shape 30"/>
          <p:cNvSpPr txBox="1">
            <a:spLocks noGrp="1"/>
          </p:cNvSpPr>
          <p:nvPr>
            <p:ph type="ftr" idx="11"/>
          </p:nvPr>
        </p:nvSpPr>
        <p:spPr>
          <a:xfrm>
            <a:off x="685800" y="381001"/>
            <a:ext cx="6991491" cy="364064"/>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1" name="Shape 31"/>
          <p:cNvSpPr txBox="1">
            <a:spLocks noGrp="1"/>
          </p:cNvSpPr>
          <p:nvPr>
            <p:ph type="sldNum" idx="12"/>
          </p:nvPr>
        </p:nvSpPr>
        <p:spPr>
          <a:xfrm>
            <a:off x="10862452" y="381000"/>
            <a:ext cx="643748"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685800" y="2194558"/>
            <a:ext cx="5333999" cy="4024124"/>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5" name="Shape 35"/>
          <p:cNvSpPr txBox="1">
            <a:spLocks noGrp="1"/>
          </p:cNvSpPr>
          <p:nvPr>
            <p:ph type="body" idx="2"/>
          </p:nvPr>
        </p:nvSpPr>
        <p:spPr>
          <a:xfrm>
            <a:off x="6172200" y="2194558"/>
            <a:ext cx="5333999" cy="4024124"/>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6" name="Shape 36"/>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Shape 37"/>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895600" y="762000"/>
            <a:ext cx="8610599" cy="1295400"/>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914408" y="2183801"/>
            <a:ext cx="5079990"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8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2" name="Shape 42"/>
          <p:cNvSpPr txBox="1">
            <a:spLocks noGrp="1"/>
          </p:cNvSpPr>
          <p:nvPr>
            <p:ph type="body" idx="2"/>
          </p:nvPr>
        </p:nvSpPr>
        <p:spPr>
          <a:xfrm>
            <a:off x="685800" y="3132666"/>
            <a:ext cx="5311774" cy="3086019"/>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3" name="Shape 43"/>
          <p:cNvSpPr txBox="1">
            <a:spLocks noGrp="1"/>
          </p:cNvSpPr>
          <p:nvPr>
            <p:ph type="body" idx="3"/>
          </p:nvPr>
        </p:nvSpPr>
        <p:spPr>
          <a:xfrm>
            <a:off x="6400800" y="2183801"/>
            <a:ext cx="5105399"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lt1"/>
              </a:buClr>
              <a:buFont typeface="Arial"/>
              <a:buNone/>
              <a:defRPr sz="28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000" b="1"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800" b="1"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4"/>
          </p:nvPr>
        </p:nvSpPr>
        <p:spPr>
          <a:xfrm>
            <a:off x="6172200" y="3132666"/>
            <a:ext cx="5333999" cy="3086019"/>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1" name="Shape 51"/>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2" name="Shape 52"/>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6" name="Shape 56"/>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85800" y="1524000"/>
            <a:ext cx="4114800"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4995582" y="746758"/>
            <a:ext cx="6510618" cy="5471924"/>
          </a:xfrm>
          <a:prstGeom prst="rect">
            <a:avLst/>
          </a:prstGeom>
          <a:noFill/>
          <a:ln>
            <a:noFill/>
          </a:ln>
        </p:spPr>
        <p:txBody>
          <a:bodyPr lIns="91425" tIns="91425" rIns="91425" bIns="91425" anchor="ctr"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2"/>
          </p:nvPr>
        </p:nvSpPr>
        <p:spPr>
          <a:xfrm>
            <a:off x="685800" y="3124199"/>
            <a:ext cx="4114800" cy="309448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85800" y="1524000"/>
            <a:ext cx="6873239"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entury Gothic"/>
              <a:buNone/>
              <a:defRPr sz="32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a:spLocks noGrp="1"/>
          </p:cNvSpPr>
          <p:nvPr>
            <p:ph type="pic" idx="2"/>
          </p:nvPr>
        </p:nvSpPr>
        <p:spPr>
          <a:xfrm>
            <a:off x="7861238" y="751241"/>
            <a:ext cx="3644961" cy="5467443"/>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32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28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24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Shape 67"/>
          <p:cNvSpPr txBox="1">
            <a:spLocks noGrp="1"/>
          </p:cNvSpPr>
          <p:nvPr>
            <p:ph type="body" idx="1"/>
          </p:nvPr>
        </p:nvSpPr>
        <p:spPr>
          <a:xfrm>
            <a:off x="685800" y="3124199"/>
            <a:ext cx="6873239" cy="309448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1600" b="0" i="0" u="none" strike="noStrike" cap="none">
                <a:solidFill>
                  <a:schemeClr val="lt1"/>
                </a:solidFill>
                <a:latin typeface="Century Gothic"/>
                <a:ea typeface="Century Gothic"/>
                <a:cs typeface="Century Gothic"/>
                <a:sym typeface="Century Gothic"/>
              </a:defRPr>
            </a:lvl1pPr>
            <a:lvl2pPr marL="457200" marR="0" lvl="1" indent="0" algn="l" rtl="0">
              <a:lnSpc>
                <a:spcPct val="90000"/>
              </a:lnSpc>
              <a:spcBef>
                <a:spcPts val="500"/>
              </a:spcBef>
              <a:buClr>
                <a:schemeClr val="lt1"/>
              </a:buClr>
              <a:buFont typeface="Arial"/>
              <a:buNone/>
              <a:defRPr sz="1400" b="0" i="0" u="none" strike="noStrike" cap="none">
                <a:solidFill>
                  <a:schemeClr val="lt1"/>
                </a:solidFill>
                <a:latin typeface="Century Gothic"/>
                <a:ea typeface="Century Gothic"/>
                <a:cs typeface="Century Gothic"/>
                <a:sym typeface="Century Gothic"/>
              </a:defRPr>
            </a:lvl2pPr>
            <a:lvl3pPr marL="914400" marR="0" lvl="2" indent="0" algn="l" rtl="0">
              <a:lnSpc>
                <a:spcPct val="90000"/>
              </a:lnSpc>
              <a:spcBef>
                <a:spcPts val="500"/>
              </a:spcBef>
              <a:buClr>
                <a:schemeClr val="lt1"/>
              </a:buClr>
              <a:buFont typeface="Arial"/>
              <a:buNone/>
              <a:defRPr sz="1200" b="0" i="0" u="none" strike="noStrike" cap="none">
                <a:solidFill>
                  <a:schemeClr val="lt1"/>
                </a:solidFill>
                <a:latin typeface="Century Gothic"/>
                <a:ea typeface="Century Gothic"/>
                <a:cs typeface="Century Gothic"/>
                <a:sym typeface="Century Gothic"/>
              </a:defRPr>
            </a:lvl3pPr>
            <a:lvl4pPr marL="1371600" marR="0" lvl="3"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4pPr>
            <a:lvl5pPr marL="1828800" marR="0" lvl="4"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5pPr>
            <a:lvl6pPr marL="2286000" marR="0" lvl="5"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6pPr>
            <a:lvl7pPr marL="2743200" marR="0" lvl="6"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7pPr>
            <a:lvl8pPr marL="3200400" marR="0" lvl="7"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8pPr>
            <a:lvl9pPr marL="3657600" marR="0" lvl="8" indent="0" algn="l" rtl="0">
              <a:lnSpc>
                <a:spcPct val="90000"/>
              </a:lnSpc>
              <a:spcBef>
                <a:spcPts val="500"/>
              </a:spcBef>
              <a:buClr>
                <a:schemeClr val="lt1"/>
              </a:buClr>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8" name="Shape 68"/>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9" name="Shape 69"/>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a:solidFill>
                  <a:schemeClr val="lt1"/>
                </a:solidFill>
                <a:latin typeface="Century Gothic"/>
                <a:ea typeface="Century Gothic"/>
                <a:cs typeface="Century Gothic"/>
                <a:sym typeface="Century Gothic"/>
              </a:rPr>
              <a:t>‹#›</a:t>
            </a:fld>
            <a:endParaRPr lang="en-GB" sz="1050">
              <a:solidFill>
                <a:schemeClr val="lt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Shape 6" descr="C0-HD-TOP.png"/>
          <p:cNvPicPr preferRelativeResize="0"/>
          <p:nvPr/>
        </p:nvPicPr>
        <p:blipFill rotWithShape="1">
          <a:blip r:embed="rId19">
            <a:alphaModFix/>
          </a:blip>
          <a:srcRect/>
          <a:stretch/>
        </p:blipFill>
        <p:spPr>
          <a:xfrm>
            <a:off x="0" y="0"/>
            <a:ext cx="12192000" cy="1441449"/>
          </a:xfrm>
          <a:prstGeom prst="rect">
            <a:avLst/>
          </a:prstGeom>
          <a:noFill/>
          <a:ln>
            <a:noFill/>
          </a:ln>
        </p:spPr>
      </p:pic>
      <p:sp>
        <p:nvSpPr>
          <p:cNvPr id="7" name="Shape 7"/>
          <p:cNvSpPr txBox="1">
            <a:spLocks noGrp="1"/>
          </p:cNvSpPr>
          <p:nvPr>
            <p:ph type="title"/>
          </p:nvPr>
        </p:nvSpPr>
        <p:spPr>
          <a:xfrm>
            <a:off x="2895600" y="764372"/>
            <a:ext cx="8610599" cy="1293027"/>
          </a:xfrm>
          <a:prstGeom prst="rect">
            <a:avLst/>
          </a:prstGeom>
          <a:noFill/>
          <a:ln>
            <a:noFill/>
          </a:ln>
        </p:spPr>
        <p:txBody>
          <a:bodyPr lIns="91425" tIns="91425" rIns="91425" bIns="91425" anchor="ctr" anchorCtr="0"/>
          <a:lstStyle>
            <a:lvl1pPr marL="0" marR="0" lvl="0" indent="0" algn="r" rtl="0">
              <a:lnSpc>
                <a:spcPct val="90000"/>
              </a:lnSpc>
              <a:spcBef>
                <a:spcPts val="0"/>
              </a:spcBef>
              <a:buClr>
                <a:schemeClr val="lt1"/>
              </a:buClr>
              <a:buFont typeface="Century Gothic"/>
              <a:buNone/>
              <a:defRPr sz="4000" b="0" i="0" u="none" strike="noStrike" cap="none">
                <a:solidFill>
                  <a:schemeClr val="l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 name="Shape 8"/>
          <p:cNvSpPr txBox="1">
            <a:spLocks noGrp="1"/>
          </p:cNvSpPr>
          <p:nvPr>
            <p:ph type="body" idx="1"/>
          </p:nvPr>
        </p:nvSpPr>
        <p:spPr>
          <a:xfrm>
            <a:off x="685800" y="2194559"/>
            <a:ext cx="10820400" cy="4024124"/>
          </a:xfrm>
          <a:prstGeom prst="rect">
            <a:avLst/>
          </a:prstGeom>
          <a:noFill/>
          <a:ln>
            <a:noFill/>
          </a:ln>
        </p:spPr>
        <p:txBody>
          <a:bodyPr lIns="91425" tIns="91425" rIns="91425" bIns="91425" anchor="t" anchorCtr="0"/>
          <a:lstStyle>
            <a:lvl1pPr marL="228600" marR="0" lvl="0" indent="-88900" algn="l" rtl="0">
              <a:lnSpc>
                <a:spcPct val="90000"/>
              </a:lnSpc>
              <a:spcBef>
                <a:spcPts val="1000"/>
              </a:spcBef>
              <a:buClr>
                <a:schemeClr val="lt1"/>
              </a:buClr>
              <a:buSzPct val="100000"/>
              <a:buFont typeface="Arial"/>
              <a:buChar char="•"/>
              <a:defRPr sz="2200" b="0" i="0" u="none" strike="noStrike" cap="none">
                <a:solidFill>
                  <a:schemeClr val="lt1"/>
                </a:solidFill>
                <a:latin typeface="Century Gothic"/>
                <a:ea typeface="Century Gothic"/>
                <a:cs typeface="Century Gothic"/>
                <a:sym typeface="Century Gothic"/>
              </a:defRPr>
            </a:lvl1pPr>
            <a:lvl2pPr marL="685800" marR="0" lvl="1" indent="-101600" algn="l" rtl="0">
              <a:lnSpc>
                <a:spcPct val="90000"/>
              </a:lnSpc>
              <a:spcBef>
                <a:spcPts val="500"/>
              </a:spcBef>
              <a:buClr>
                <a:schemeClr val="lt1"/>
              </a:buClr>
              <a:buSzPct val="100000"/>
              <a:buFont typeface="Arial"/>
              <a:buChar char="•"/>
              <a:defRPr sz="2000" b="0" i="0" u="none" strike="noStrike" cap="none">
                <a:solidFill>
                  <a:schemeClr val="lt1"/>
                </a:solidFill>
                <a:latin typeface="Century Gothic"/>
                <a:ea typeface="Century Gothic"/>
                <a:cs typeface="Century Gothic"/>
                <a:sym typeface="Century Gothic"/>
              </a:defRPr>
            </a:lvl2pPr>
            <a:lvl3pPr marL="1143000" marR="0" lvl="2" indent="-114300" algn="l" rtl="0">
              <a:lnSpc>
                <a:spcPct val="90000"/>
              </a:lnSpc>
              <a:spcBef>
                <a:spcPts val="500"/>
              </a:spcBef>
              <a:buClr>
                <a:schemeClr val="lt1"/>
              </a:buClr>
              <a:buSzPct val="100000"/>
              <a:buFont typeface="Arial"/>
              <a:buChar char="•"/>
              <a:defRPr sz="1800" b="0" i="0" u="none" strike="noStrike" cap="none">
                <a:solidFill>
                  <a:schemeClr val="lt1"/>
                </a:solidFill>
                <a:latin typeface="Century Gothic"/>
                <a:ea typeface="Century Gothic"/>
                <a:cs typeface="Century Gothic"/>
                <a:sym typeface="Century Gothic"/>
              </a:defRPr>
            </a:lvl3pPr>
            <a:lvl4pPr marL="1600200" marR="0" lvl="3"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4pPr>
            <a:lvl5pPr marL="2057400" marR="0" lvl="4"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5pPr>
            <a:lvl6pPr marL="2514600" marR="0" lvl="5"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6pPr>
            <a:lvl7pPr marL="2971800" marR="0" lvl="6"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7pPr>
            <a:lvl8pPr marL="3429000" marR="0" lvl="7"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8pPr>
            <a:lvl9pPr marL="3886200" marR="0" lvl="8" indent="-127000" algn="l" rtl="0">
              <a:lnSpc>
                <a:spcPct val="90000"/>
              </a:lnSpc>
              <a:spcBef>
                <a:spcPts val="500"/>
              </a:spcBef>
              <a:buClr>
                <a:schemeClr val="lt1"/>
              </a:buClr>
              <a:buSzPct val="1000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Shape 9"/>
          <p:cNvSpPr txBox="1">
            <a:spLocks noGrp="1"/>
          </p:cNvSpPr>
          <p:nvPr>
            <p:ph type="dt" idx="10"/>
          </p:nvPr>
        </p:nvSpPr>
        <p:spPr>
          <a:xfrm>
            <a:off x="8595360" y="6356350"/>
            <a:ext cx="2910839" cy="365125"/>
          </a:xfrm>
          <a:prstGeom prst="rect">
            <a:avLst/>
          </a:prstGeom>
          <a:noFill/>
          <a:ln>
            <a:noFill/>
          </a:ln>
        </p:spPr>
        <p:txBody>
          <a:bodyPr lIns="91425" tIns="91425" rIns="91425" bIns="91425" anchor="ctr" anchorCtr="0"/>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Shape 10"/>
          <p:cNvSpPr txBox="1">
            <a:spLocks noGrp="1"/>
          </p:cNvSpPr>
          <p:nvPr>
            <p:ph type="ftr" idx="11"/>
          </p:nvPr>
        </p:nvSpPr>
        <p:spPr>
          <a:xfrm>
            <a:off x="685800" y="6355844"/>
            <a:ext cx="7772400" cy="365125"/>
          </a:xfrm>
          <a:prstGeom prst="rect">
            <a:avLst/>
          </a:prstGeom>
          <a:noFill/>
          <a:ln>
            <a:noFill/>
          </a:ln>
        </p:spPr>
        <p:txBody>
          <a:bodyPr lIns="91425" tIns="91425" rIns="91425" bIns="91425" anchor="ctr" anchorCtr="0"/>
          <a:lstStyle>
            <a:lvl1pPr marL="0" marR="0" lvl="0" indent="0" algn="l" rtl="0">
              <a:spcBef>
                <a:spcPts val="0"/>
              </a:spcBef>
              <a:buNone/>
              <a:defRPr sz="1050" b="0" i="0" u="none" strike="noStrike" cap="none">
                <a:solidFill>
                  <a:schemeClr val="lt1"/>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lt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lt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lt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lt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lt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lt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lt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Shape 11"/>
          <p:cNvSpPr txBox="1">
            <a:spLocks noGrp="1"/>
          </p:cNvSpPr>
          <p:nvPr>
            <p:ph type="sldNum" idx="12"/>
          </p:nvPr>
        </p:nvSpPr>
        <p:spPr>
          <a:xfrm>
            <a:off x="8763000" y="38100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50" b="0" i="0" u="none" strike="noStrike" cap="none">
                <a:solidFill>
                  <a:schemeClr val="lt1"/>
                </a:solidFill>
                <a:latin typeface="Century Gothic"/>
                <a:ea typeface="Century Gothic"/>
                <a:cs typeface="Century Gothic"/>
                <a:sym typeface="Century Gothic"/>
              </a:rPr>
              <a:t>‹#›</a:t>
            </a:fld>
            <a:endParaRPr lang="en-GB" sz="1050" b="0" i="0" u="none" strike="noStrike" cap="none">
              <a:solidFill>
                <a:schemeClr val="lt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subTitle" idx="1"/>
          </p:nvPr>
        </p:nvSpPr>
        <p:spPr>
          <a:xfrm>
            <a:off x="1053548" y="1273315"/>
            <a:ext cx="10250556" cy="223851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lt1"/>
              </a:buClr>
              <a:buSzPct val="25000"/>
              <a:buFont typeface="Arial"/>
              <a:buNone/>
            </a:pPr>
            <a:r>
              <a:rPr lang="en-GB" sz="5400" b="0" i="0" u="none" strike="noStrike" cap="none" dirty="0">
                <a:solidFill>
                  <a:schemeClr val="lt1"/>
                </a:solidFill>
                <a:latin typeface="Century Gothic"/>
                <a:ea typeface="Century Gothic"/>
                <a:cs typeface="Century Gothic"/>
                <a:sym typeface="Century Gothic"/>
              </a:rPr>
              <a:t>Version Control Tools that will assist in the development of smart solutions</a:t>
            </a:r>
          </a:p>
        </p:txBody>
      </p:sp>
      <p:sp>
        <p:nvSpPr>
          <p:cNvPr id="145" name="Shape 145"/>
          <p:cNvSpPr txBox="1"/>
          <p:nvPr/>
        </p:nvSpPr>
        <p:spPr>
          <a:xfrm>
            <a:off x="1146312" y="3829878"/>
            <a:ext cx="10359887" cy="21335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SzPct val="25000"/>
              <a:buFont typeface="Arial"/>
              <a:buNone/>
            </a:pPr>
            <a:r>
              <a:rPr lang="en-GB" sz="2800" b="0" i="0" u="none" strike="noStrike" cap="none" dirty="0">
                <a:solidFill>
                  <a:schemeClr val="lt1"/>
                </a:solidFill>
                <a:latin typeface="Century Gothic"/>
                <a:ea typeface="Century Gothic"/>
                <a:cs typeface="Century Gothic"/>
                <a:sym typeface="Century Gothic"/>
              </a:rPr>
              <a:t>JAUMEER </a:t>
            </a:r>
            <a:r>
              <a:rPr lang="en-GB" sz="2800" b="0" i="0" u="none" strike="noStrike" cap="none" dirty="0" err="1">
                <a:solidFill>
                  <a:schemeClr val="lt1"/>
                </a:solidFill>
                <a:latin typeface="Century Gothic"/>
                <a:ea typeface="Century Gothic"/>
                <a:cs typeface="Century Gothic"/>
                <a:sym typeface="Century Gothic"/>
              </a:rPr>
              <a:t>Shabneez</a:t>
            </a:r>
            <a:r>
              <a:rPr lang="en-GB" sz="2800" b="0" i="0" u="none" strike="noStrike" cap="none" dirty="0">
                <a:solidFill>
                  <a:schemeClr val="lt1"/>
                </a:solidFill>
                <a:latin typeface="Century Gothic"/>
                <a:ea typeface="Century Gothic"/>
                <a:cs typeface="Century Gothic"/>
                <a:sym typeface="Century Gothic"/>
              </a:rPr>
              <a:t>	 	1415376</a:t>
            </a:r>
          </a:p>
          <a:p>
            <a:pPr marL="0" marR="0" lvl="0" indent="0" algn="l" rtl="0">
              <a:lnSpc>
                <a:spcPct val="90000"/>
              </a:lnSpc>
              <a:spcBef>
                <a:spcPts val="1000"/>
              </a:spcBef>
              <a:spcAft>
                <a:spcPts val="0"/>
              </a:spcAft>
              <a:buClr>
                <a:schemeClr val="lt1"/>
              </a:buClr>
              <a:buSzPct val="25000"/>
              <a:buFont typeface="Arial"/>
              <a:buNone/>
            </a:pPr>
            <a:r>
              <a:rPr lang="en-GB" sz="2800" b="0" i="0" u="none" strike="noStrike" cap="none" dirty="0">
                <a:solidFill>
                  <a:schemeClr val="lt1"/>
                </a:solidFill>
                <a:latin typeface="Century Gothic"/>
                <a:ea typeface="Century Gothic"/>
                <a:cs typeface="Century Gothic"/>
                <a:sym typeface="Century Gothic"/>
              </a:rPr>
              <a:t>HULKURY </a:t>
            </a:r>
            <a:r>
              <a:rPr lang="en-GB" sz="2800" b="0" i="0" u="none" strike="noStrike" cap="none" dirty="0" err="1">
                <a:solidFill>
                  <a:schemeClr val="lt1"/>
                </a:solidFill>
                <a:latin typeface="Century Gothic"/>
                <a:ea typeface="Century Gothic"/>
                <a:cs typeface="Century Gothic"/>
                <a:sym typeface="Century Gothic"/>
              </a:rPr>
              <a:t>Wazeefah</a:t>
            </a:r>
            <a:r>
              <a:rPr lang="en-GB" sz="2800" b="0" i="0" u="none" strike="noStrike" cap="none" dirty="0">
                <a:solidFill>
                  <a:schemeClr val="lt1"/>
                </a:solidFill>
                <a:latin typeface="Century Gothic"/>
                <a:ea typeface="Century Gothic"/>
                <a:cs typeface="Century Gothic"/>
                <a:sym typeface="Century Gothic"/>
              </a:rPr>
              <a:t>		1413283	</a:t>
            </a:r>
          </a:p>
          <a:p>
            <a:pPr marL="0" marR="0" lvl="0" indent="0" algn="l" rtl="0">
              <a:lnSpc>
                <a:spcPct val="90000"/>
              </a:lnSpc>
              <a:spcBef>
                <a:spcPts val="1000"/>
              </a:spcBef>
              <a:spcAft>
                <a:spcPts val="0"/>
              </a:spcAft>
              <a:buClr>
                <a:schemeClr val="lt1"/>
              </a:buClr>
              <a:buSzPct val="25000"/>
              <a:buFont typeface="Arial"/>
              <a:buNone/>
            </a:pPr>
            <a:r>
              <a:rPr lang="en-GB" sz="2800" b="0" i="0" u="none" strike="noStrike" cap="none" dirty="0">
                <a:solidFill>
                  <a:schemeClr val="lt1"/>
                </a:solidFill>
                <a:latin typeface="Century Gothic"/>
                <a:ea typeface="Century Gothic"/>
                <a:cs typeface="Century Gothic"/>
                <a:sym typeface="Century Gothic"/>
              </a:rPr>
              <a:t>AWOOTAR Priyanka		1414006</a:t>
            </a:r>
          </a:p>
          <a:p>
            <a:pPr marL="0" marR="0" lvl="0" indent="0" algn="l" rtl="0">
              <a:lnSpc>
                <a:spcPct val="90000"/>
              </a:lnSpc>
              <a:spcBef>
                <a:spcPts val="1000"/>
              </a:spcBef>
              <a:buClr>
                <a:schemeClr val="lt1"/>
              </a:buClr>
              <a:buSzPct val="25000"/>
              <a:buFont typeface="Arial"/>
              <a:buNone/>
            </a:pPr>
            <a:r>
              <a:rPr lang="en-GB" sz="2800" b="0" i="0" u="none" strike="noStrike" cap="none" dirty="0">
                <a:solidFill>
                  <a:schemeClr val="lt1"/>
                </a:solidFill>
                <a:latin typeface="Century Gothic"/>
                <a:ea typeface="Century Gothic"/>
                <a:cs typeface="Century Gothic"/>
                <a:sym typeface="Century Gothic"/>
              </a:rPr>
              <a:t>SALANDY </a:t>
            </a:r>
            <a:r>
              <a:rPr lang="en-GB" sz="2800" b="0" i="0" u="none" strike="noStrike" cap="none" dirty="0" err="1">
                <a:solidFill>
                  <a:schemeClr val="lt1"/>
                </a:solidFill>
                <a:latin typeface="Century Gothic"/>
                <a:ea typeface="Century Gothic"/>
                <a:cs typeface="Century Gothic"/>
                <a:sym typeface="Century Gothic"/>
              </a:rPr>
              <a:t>Oushna</a:t>
            </a:r>
            <a:r>
              <a:rPr lang="en-GB" sz="2800" b="0" i="0" u="none" strike="noStrike" cap="none" dirty="0">
                <a:solidFill>
                  <a:schemeClr val="lt1"/>
                </a:solidFill>
                <a:latin typeface="Century Gothic"/>
                <a:ea typeface="Century Gothic"/>
                <a:cs typeface="Century Gothic"/>
                <a:sym typeface="Century Gothic"/>
              </a:rPr>
              <a:t>		1415294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38524" y="407550"/>
            <a:ext cx="116955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3959" b="0" i="0" u="none" strike="noStrike" cap="none">
                <a:solidFill>
                  <a:schemeClr val="lt1"/>
                </a:solidFill>
                <a:latin typeface="Century Gothic"/>
                <a:ea typeface="Century Gothic"/>
                <a:cs typeface="Century Gothic"/>
                <a:sym typeface="Century Gothic"/>
              </a:rPr>
              <a:t>Framework – Breaking solutions between teams</a:t>
            </a:r>
          </a:p>
        </p:txBody>
      </p:sp>
      <p:sp>
        <p:nvSpPr>
          <p:cNvPr id="218" name="Shape 218" descr="Image result for Spain"/>
          <p:cNvSpPr/>
          <p:nvPr/>
        </p:nvSpPr>
        <p:spPr>
          <a:xfrm>
            <a:off x="2120348" y="3276600"/>
            <a:ext cx="4128051" cy="412805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entury Gothic"/>
              <a:ea typeface="Century Gothic"/>
              <a:cs typeface="Century Gothic"/>
              <a:sym typeface="Century Gothic"/>
            </a:endParaRPr>
          </a:p>
        </p:txBody>
      </p:sp>
      <p:grpSp>
        <p:nvGrpSpPr>
          <p:cNvPr id="219" name="Shape 219"/>
          <p:cNvGrpSpPr/>
          <p:nvPr/>
        </p:nvGrpSpPr>
        <p:grpSpPr>
          <a:xfrm>
            <a:off x="235031" y="1926901"/>
            <a:ext cx="11695429" cy="3967341"/>
            <a:chOff x="235031" y="1926901"/>
            <a:chExt cx="11695429" cy="3967341"/>
          </a:xfrm>
        </p:grpSpPr>
        <p:sp>
          <p:nvSpPr>
            <p:cNvPr id="220" name="Shape 220"/>
            <p:cNvSpPr txBox="1"/>
            <p:nvPr/>
          </p:nvSpPr>
          <p:spPr>
            <a:xfrm>
              <a:off x="9111372" y="1941927"/>
              <a:ext cx="2819088" cy="1609899"/>
            </a:xfrm>
            <a:prstGeom prst="rect">
              <a:avLst/>
            </a:prstGeom>
            <a:noFill/>
            <a:ln w="762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lt1"/>
                </a:solidFill>
                <a:latin typeface="Century Gothic"/>
                <a:ea typeface="Century Gothic"/>
                <a:cs typeface="Century Gothic"/>
                <a:sym typeface="Century Gothic"/>
              </a:endParaRPr>
            </a:p>
          </p:txBody>
        </p:sp>
        <p:grpSp>
          <p:nvGrpSpPr>
            <p:cNvPr id="221" name="Shape 221"/>
            <p:cNvGrpSpPr/>
            <p:nvPr/>
          </p:nvGrpSpPr>
          <p:grpSpPr>
            <a:xfrm>
              <a:off x="235031" y="1926901"/>
              <a:ext cx="11668926" cy="3967341"/>
              <a:chOff x="218273" y="2298823"/>
              <a:chExt cx="11668926" cy="3967341"/>
            </a:xfrm>
          </p:grpSpPr>
          <p:pic>
            <p:nvPicPr>
              <p:cNvPr id="222" name="Shape 222" descr="Image result for Spain"/>
              <p:cNvPicPr preferRelativeResize="0"/>
              <p:nvPr/>
            </p:nvPicPr>
            <p:blipFill rotWithShape="1">
              <a:blip r:embed="rId3">
                <a:alphaModFix/>
              </a:blip>
              <a:srcRect/>
              <a:stretch/>
            </p:blipFill>
            <p:spPr>
              <a:xfrm>
                <a:off x="427435" y="2298823"/>
                <a:ext cx="2372139" cy="1549793"/>
              </a:xfrm>
              <a:prstGeom prst="rect">
                <a:avLst/>
              </a:prstGeom>
              <a:noFill/>
              <a:ln w="76200" cap="flat" cmpd="sng">
                <a:solidFill>
                  <a:schemeClr val="lt1"/>
                </a:solidFill>
                <a:prstDash val="solid"/>
                <a:round/>
                <a:headEnd type="none" w="med" len="med"/>
                <a:tailEnd type="none" w="med" len="med"/>
              </a:ln>
            </p:spPr>
          </p:pic>
          <p:pic>
            <p:nvPicPr>
              <p:cNvPr id="223" name="Shape 223" descr="Image result for Germany"/>
              <p:cNvPicPr preferRelativeResize="0"/>
              <p:nvPr/>
            </p:nvPicPr>
            <p:blipFill rotWithShape="1">
              <a:blip r:embed="rId4">
                <a:alphaModFix/>
              </a:blip>
              <a:srcRect/>
              <a:stretch/>
            </p:blipFill>
            <p:spPr>
              <a:xfrm>
                <a:off x="3197960" y="2298824"/>
                <a:ext cx="2633075" cy="1579845"/>
              </a:xfrm>
              <a:prstGeom prst="rect">
                <a:avLst/>
              </a:prstGeom>
              <a:noFill/>
              <a:ln>
                <a:noFill/>
              </a:ln>
            </p:spPr>
          </p:pic>
          <p:sp>
            <p:nvSpPr>
              <p:cNvPr id="224" name="Shape 224"/>
              <p:cNvSpPr txBox="1"/>
              <p:nvPr/>
            </p:nvSpPr>
            <p:spPr>
              <a:xfrm>
                <a:off x="3163641" y="2298824"/>
                <a:ext cx="2670313" cy="1579845"/>
              </a:xfrm>
              <a:prstGeom prst="rect">
                <a:avLst/>
              </a:prstGeom>
              <a:noFill/>
              <a:ln w="762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lt1"/>
                  </a:solidFill>
                  <a:latin typeface="Century Gothic"/>
                  <a:ea typeface="Century Gothic"/>
                  <a:cs typeface="Century Gothic"/>
                  <a:sym typeface="Century Gothic"/>
                </a:endParaRPr>
              </a:p>
            </p:txBody>
          </p:sp>
          <p:pic>
            <p:nvPicPr>
              <p:cNvPr id="225" name="Shape 225" descr="Image result for Finland"/>
              <p:cNvPicPr preferRelativeResize="0"/>
              <p:nvPr/>
            </p:nvPicPr>
            <p:blipFill rotWithShape="1">
              <a:blip r:embed="rId5">
                <a:alphaModFix/>
              </a:blip>
              <a:srcRect/>
              <a:stretch/>
            </p:blipFill>
            <p:spPr>
              <a:xfrm flipH="1">
                <a:off x="6300488" y="2328877"/>
                <a:ext cx="2367939" cy="1579845"/>
              </a:xfrm>
              <a:prstGeom prst="rect">
                <a:avLst/>
              </a:prstGeom>
              <a:noFill/>
              <a:ln>
                <a:noFill/>
              </a:ln>
            </p:spPr>
          </p:pic>
          <p:sp>
            <p:nvSpPr>
              <p:cNvPr id="226" name="Shape 226"/>
              <p:cNvSpPr txBox="1"/>
              <p:nvPr/>
            </p:nvSpPr>
            <p:spPr>
              <a:xfrm>
                <a:off x="6281946" y="2298825"/>
                <a:ext cx="2391180" cy="1579845"/>
              </a:xfrm>
              <a:prstGeom prst="rect">
                <a:avLst/>
              </a:prstGeom>
              <a:noFill/>
              <a:ln w="76200"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lt1"/>
                  </a:solidFill>
                  <a:latin typeface="Century Gothic"/>
                  <a:ea typeface="Century Gothic"/>
                  <a:cs typeface="Century Gothic"/>
                  <a:sym typeface="Century Gothic"/>
                </a:endParaRPr>
              </a:p>
            </p:txBody>
          </p:sp>
          <p:pic>
            <p:nvPicPr>
              <p:cNvPr id="227" name="Shape 227"/>
              <p:cNvPicPr preferRelativeResize="0"/>
              <p:nvPr/>
            </p:nvPicPr>
            <p:blipFill rotWithShape="1">
              <a:blip r:embed="rId6">
                <a:alphaModFix/>
              </a:blip>
              <a:srcRect/>
              <a:stretch/>
            </p:blipFill>
            <p:spPr>
              <a:xfrm>
                <a:off x="9121120" y="2348083"/>
                <a:ext cx="2766080" cy="1538441"/>
              </a:xfrm>
              <a:prstGeom prst="rect">
                <a:avLst/>
              </a:prstGeom>
              <a:noFill/>
              <a:ln>
                <a:noFill/>
              </a:ln>
            </p:spPr>
          </p:pic>
          <p:pic>
            <p:nvPicPr>
              <p:cNvPr id="228" name="Shape 228" descr="Image result for teams"/>
              <p:cNvPicPr preferRelativeResize="0"/>
              <p:nvPr/>
            </p:nvPicPr>
            <p:blipFill rotWithShape="1">
              <a:blip r:embed="rId7">
                <a:alphaModFix/>
              </a:blip>
              <a:srcRect/>
              <a:stretch/>
            </p:blipFill>
            <p:spPr>
              <a:xfrm>
                <a:off x="218273" y="4712676"/>
                <a:ext cx="2581300" cy="1547470"/>
              </a:xfrm>
              <a:prstGeom prst="rect">
                <a:avLst/>
              </a:prstGeom>
              <a:noFill/>
              <a:ln>
                <a:noFill/>
              </a:ln>
            </p:spPr>
          </p:pic>
          <p:pic>
            <p:nvPicPr>
              <p:cNvPr id="229" name="Shape 229" descr="Image result for teams"/>
              <p:cNvPicPr preferRelativeResize="0"/>
              <p:nvPr/>
            </p:nvPicPr>
            <p:blipFill rotWithShape="1">
              <a:blip r:embed="rId7">
                <a:alphaModFix/>
              </a:blip>
              <a:srcRect/>
              <a:stretch/>
            </p:blipFill>
            <p:spPr>
              <a:xfrm>
                <a:off x="3197960" y="4712676"/>
                <a:ext cx="2581300" cy="1547470"/>
              </a:xfrm>
              <a:prstGeom prst="rect">
                <a:avLst/>
              </a:prstGeom>
              <a:noFill/>
              <a:ln>
                <a:noFill/>
              </a:ln>
            </p:spPr>
          </p:pic>
          <p:pic>
            <p:nvPicPr>
              <p:cNvPr id="230" name="Shape 230" descr="Image result for teams"/>
              <p:cNvPicPr preferRelativeResize="0"/>
              <p:nvPr/>
            </p:nvPicPr>
            <p:blipFill rotWithShape="1">
              <a:blip r:embed="rId7">
                <a:alphaModFix/>
              </a:blip>
              <a:srcRect/>
              <a:stretch/>
            </p:blipFill>
            <p:spPr>
              <a:xfrm>
                <a:off x="6300487" y="4712676"/>
                <a:ext cx="2581300" cy="1547470"/>
              </a:xfrm>
              <a:prstGeom prst="rect">
                <a:avLst/>
              </a:prstGeom>
              <a:noFill/>
              <a:ln>
                <a:noFill/>
              </a:ln>
            </p:spPr>
          </p:pic>
          <p:pic>
            <p:nvPicPr>
              <p:cNvPr id="231" name="Shape 231"/>
              <p:cNvPicPr preferRelativeResize="0"/>
              <p:nvPr/>
            </p:nvPicPr>
            <p:blipFill rotWithShape="1">
              <a:blip r:embed="rId8">
                <a:alphaModFix/>
              </a:blip>
              <a:srcRect l="25948" t="28707" r="54455" b="49758"/>
              <a:stretch/>
            </p:blipFill>
            <p:spPr>
              <a:xfrm>
                <a:off x="9372910" y="4712676"/>
                <a:ext cx="2514288" cy="1553488"/>
              </a:xfrm>
              <a:prstGeom prst="rect">
                <a:avLst/>
              </a:prstGeom>
              <a:noFill/>
              <a:ln>
                <a:noFill/>
              </a:ln>
            </p:spPr>
          </p:pic>
          <p:sp>
            <p:nvSpPr>
              <p:cNvPr id="232" name="Shape 232"/>
              <p:cNvSpPr/>
              <p:nvPr/>
            </p:nvSpPr>
            <p:spPr>
              <a:xfrm>
                <a:off x="1258957" y="4041912"/>
                <a:ext cx="530085" cy="556591"/>
              </a:xfrm>
              <a:prstGeom prst="downArrow">
                <a:avLst>
                  <a:gd name="adj1" fmla="val 50000"/>
                  <a:gd name="adj2" fmla="val 50000"/>
                </a:avLst>
              </a:prstGeom>
              <a:solidFill>
                <a:schemeClr val="accent1"/>
              </a:solidFill>
              <a:ln w="12700" cap="flat" cmpd="sng">
                <a:solidFill>
                  <a:srgbClr val="A2211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33" name="Shape 233"/>
              <p:cNvSpPr/>
              <p:nvPr/>
            </p:nvSpPr>
            <p:spPr>
              <a:xfrm>
                <a:off x="4179880" y="4028660"/>
                <a:ext cx="530085" cy="556591"/>
              </a:xfrm>
              <a:prstGeom prst="downArrow">
                <a:avLst>
                  <a:gd name="adj1" fmla="val 50000"/>
                  <a:gd name="adj2" fmla="val 50000"/>
                </a:avLst>
              </a:prstGeom>
              <a:solidFill>
                <a:schemeClr val="accent1"/>
              </a:solidFill>
              <a:ln w="12700" cap="flat" cmpd="sng">
                <a:solidFill>
                  <a:srgbClr val="A2211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34" name="Shape 234"/>
              <p:cNvSpPr/>
              <p:nvPr/>
            </p:nvSpPr>
            <p:spPr>
              <a:xfrm>
                <a:off x="7280568" y="4057223"/>
                <a:ext cx="530085" cy="556591"/>
              </a:xfrm>
              <a:prstGeom prst="downArrow">
                <a:avLst>
                  <a:gd name="adj1" fmla="val 50000"/>
                  <a:gd name="adj2" fmla="val 50000"/>
                </a:avLst>
              </a:prstGeom>
              <a:solidFill>
                <a:schemeClr val="accent1"/>
              </a:solidFill>
              <a:ln w="12700" cap="flat" cmpd="sng">
                <a:solidFill>
                  <a:srgbClr val="A2211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35" name="Shape 235"/>
              <p:cNvSpPr/>
              <p:nvPr/>
            </p:nvSpPr>
            <p:spPr>
              <a:xfrm>
                <a:off x="10265621" y="4032403"/>
                <a:ext cx="530085" cy="556591"/>
              </a:xfrm>
              <a:prstGeom prst="downArrow">
                <a:avLst>
                  <a:gd name="adj1" fmla="val 50000"/>
                  <a:gd name="adj2" fmla="val 50000"/>
                </a:avLst>
              </a:prstGeom>
              <a:solidFill>
                <a:schemeClr val="accent1"/>
              </a:solidFill>
              <a:ln w="12700" cap="flat" cmpd="sng">
                <a:solidFill>
                  <a:srgbClr val="A2211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grpSp>
      <p:sp>
        <p:nvSpPr>
          <p:cNvPr id="236" name="Shape 236"/>
          <p:cNvSpPr txBox="1"/>
          <p:nvPr/>
        </p:nvSpPr>
        <p:spPr>
          <a:xfrm>
            <a:off x="457445" y="6120601"/>
            <a:ext cx="2100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a:solidFill>
                  <a:schemeClr val="lt1"/>
                </a:solidFill>
                <a:latin typeface="Century Gothic"/>
                <a:ea typeface="Century Gothic"/>
                <a:cs typeface="Century Gothic"/>
                <a:sym typeface="Century Gothic"/>
              </a:rPr>
              <a:t>4 solutions/team of 10 people</a:t>
            </a:r>
          </a:p>
        </p:txBody>
      </p:sp>
      <p:sp>
        <p:nvSpPr>
          <p:cNvPr id="237" name="Shape 237"/>
          <p:cNvSpPr txBox="1"/>
          <p:nvPr/>
        </p:nvSpPr>
        <p:spPr>
          <a:xfrm>
            <a:off x="3379621" y="6120601"/>
            <a:ext cx="2100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a:solidFill>
                  <a:schemeClr val="lt1"/>
                </a:solidFill>
                <a:latin typeface="Century Gothic"/>
                <a:ea typeface="Century Gothic"/>
                <a:cs typeface="Century Gothic"/>
                <a:sym typeface="Century Gothic"/>
              </a:rPr>
              <a:t>4 solutions/team of 10 people</a:t>
            </a:r>
          </a:p>
        </p:txBody>
      </p:sp>
      <p:sp>
        <p:nvSpPr>
          <p:cNvPr id="238" name="Shape 238"/>
          <p:cNvSpPr txBox="1"/>
          <p:nvPr/>
        </p:nvSpPr>
        <p:spPr>
          <a:xfrm>
            <a:off x="6464353" y="6144339"/>
            <a:ext cx="2100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a:solidFill>
                  <a:schemeClr val="lt1"/>
                </a:solidFill>
                <a:latin typeface="Century Gothic"/>
                <a:ea typeface="Century Gothic"/>
                <a:cs typeface="Century Gothic"/>
                <a:sym typeface="Century Gothic"/>
              </a:rPr>
              <a:t>4 solutions/team of 10 people</a:t>
            </a:r>
          </a:p>
        </p:txBody>
      </p:sp>
      <p:sp>
        <p:nvSpPr>
          <p:cNvPr id="239" name="Shape 239"/>
          <p:cNvSpPr txBox="1"/>
          <p:nvPr/>
        </p:nvSpPr>
        <p:spPr>
          <a:xfrm>
            <a:off x="9484056" y="6120601"/>
            <a:ext cx="21002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a:solidFill>
                  <a:schemeClr val="lt1"/>
                </a:solidFill>
                <a:latin typeface="Century Gothic"/>
                <a:ea typeface="Century Gothic"/>
                <a:cs typeface="Century Gothic"/>
                <a:sym typeface="Century Gothic"/>
              </a:rPr>
              <a:t>3 solutions/team of 10 people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685800" y="594744"/>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Version Control Tools</a:t>
            </a:r>
          </a:p>
        </p:txBody>
      </p:sp>
      <p:sp>
        <p:nvSpPr>
          <p:cNvPr id="245" name="Shape 245"/>
          <p:cNvSpPr txBox="1">
            <a:spLocks noGrp="1"/>
          </p:cNvSpPr>
          <p:nvPr>
            <p:ph type="body" idx="1"/>
          </p:nvPr>
        </p:nvSpPr>
        <p:spPr>
          <a:xfrm>
            <a:off x="460510" y="1887772"/>
            <a:ext cx="7252200" cy="3949800"/>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Used by software development teams to streamline the development process, manage code for multiple projects, and maintain a history of code changes. </a:t>
            </a:r>
          </a:p>
          <a:p>
            <a:pPr marL="228600" marR="0" lvl="0" indent="-228600" algn="l" rtl="0">
              <a:lnSpc>
                <a:spcPct val="90000"/>
              </a:lnSpc>
              <a:spcBef>
                <a:spcPts val="1000"/>
              </a:spcBef>
              <a:spcAft>
                <a:spcPts val="0"/>
              </a:spcAft>
              <a:buClr>
                <a:schemeClr val="lt1"/>
              </a:buClr>
              <a:buSzPct val="100000"/>
              <a:buFont typeface="Arial"/>
              <a:buNone/>
            </a:pPr>
            <a:endParaRPr sz="2800" b="0" i="0" u="none" strike="noStrike" cap="none" dirty="0">
              <a:solidFill>
                <a:schemeClr val="lt1"/>
              </a:solidFill>
              <a:latin typeface="Century Gothic"/>
              <a:ea typeface="Century Gothic"/>
              <a:cs typeface="Century Gothic"/>
              <a:sym typeface="Century Gothic"/>
            </a:endParaRPr>
          </a:p>
          <a:p>
            <a:pPr marL="228600" marR="0" lvl="0" indent="-228600" algn="just" rtl="0">
              <a:lnSpc>
                <a:spcPct val="90000"/>
              </a:lnSpc>
              <a:spcBef>
                <a:spcPts val="100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There are 3 types of version control systems in which we can have both open-source and proprietary systems</a:t>
            </a:r>
          </a:p>
          <a:p>
            <a:pPr marL="228600" marR="0" lvl="0" indent="-228600" algn="l" rtl="0">
              <a:lnSpc>
                <a:spcPct val="90000"/>
              </a:lnSpc>
              <a:spcBef>
                <a:spcPts val="1000"/>
              </a:spcBef>
              <a:spcAft>
                <a:spcPts val="0"/>
              </a:spcAft>
              <a:buClr>
                <a:schemeClr val="lt1"/>
              </a:buClr>
              <a:buSzPct val="100000"/>
              <a:buFont typeface="Arial"/>
              <a:buNone/>
            </a:pPr>
            <a:endParaRPr sz="2800" b="0" i="0" u="none" strike="noStrike" cap="none" dirty="0">
              <a:solidFill>
                <a:schemeClr val="lt1"/>
              </a:solidFill>
              <a:latin typeface="Century Gothic"/>
              <a:ea typeface="Century Gothic"/>
              <a:cs typeface="Century Gothic"/>
              <a:sym typeface="Century Gothic"/>
            </a:endParaRPr>
          </a:p>
          <a:p>
            <a:pPr marL="228600" marR="0" lvl="0" indent="-228600" algn="l" rtl="0">
              <a:lnSpc>
                <a:spcPct val="90000"/>
              </a:lnSpc>
              <a:spcBef>
                <a:spcPts val="1000"/>
              </a:spcBef>
              <a:spcAft>
                <a:spcPts val="0"/>
              </a:spcAft>
              <a:buClr>
                <a:schemeClr val="lt1"/>
              </a:buClr>
              <a:buSzPct val="100000"/>
              <a:buFont typeface="Arial"/>
              <a:buNone/>
            </a:pPr>
            <a:endParaRPr sz="2800" b="0" i="0" u="none" strike="noStrike" cap="none" dirty="0">
              <a:solidFill>
                <a:schemeClr val="lt1"/>
              </a:solidFill>
              <a:latin typeface="Century Gothic"/>
              <a:ea typeface="Century Gothic"/>
              <a:cs typeface="Century Gothic"/>
              <a:sym typeface="Century Gothic"/>
            </a:endParaRPr>
          </a:p>
          <a:p>
            <a:pPr marL="228600" marR="0" lvl="0" indent="-228600" algn="l" rtl="0">
              <a:lnSpc>
                <a:spcPct val="90000"/>
              </a:lnSpc>
              <a:spcBef>
                <a:spcPts val="1000"/>
              </a:spcBef>
              <a:buClr>
                <a:schemeClr val="lt1"/>
              </a:buClr>
              <a:buSzPct val="100000"/>
              <a:buFont typeface="Arial"/>
              <a:buNone/>
            </a:pPr>
            <a:endParaRPr sz="2800" b="0" i="0" u="none" strike="noStrike" cap="none" dirty="0">
              <a:solidFill>
                <a:schemeClr val="lt1"/>
              </a:solidFill>
              <a:latin typeface="Century Gothic"/>
              <a:ea typeface="Century Gothic"/>
              <a:cs typeface="Century Gothic"/>
              <a:sym typeface="Century Gothic"/>
            </a:endParaRPr>
          </a:p>
        </p:txBody>
      </p:sp>
      <p:grpSp>
        <p:nvGrpSpPr>
          <p:cNvPr id="246" name="Shape 246"/>
          <p:cNvGrpSpPr/>
          <p:nvPr/>
        </p:nvGrpSpPr>
        <p:grpSpPr>
          <a:xfrm>
            <a:off x="7528334" y="1417650"/>
            <a:ext cx="4079468" cy="3850417"/>
            <a:chOff x="584195" y="49364"/>
            <a:chExt cx="4079468" cy="3850417"/>
          </a:xfrm>
        </p:grpSpPr>
        <p:sp>
          <p:nvSpPr>
            <p:cNvPr id="247" name="Shape 247"/>
            <p:cNvSpPr/>
            <p:nvPr/>
          </p:nvSpPr>
          <p:spPr>
            <a:xfrm>
              <a:off x="1439186" y="49364"/>
              <a:ext cx="2369487" cy="2369487"/>
            </a:xfrm>
            <a:prstGeom prst="ellipse">
              <a:avLst/>
            </a:prstGeom>
            <a:gradFill>
              <a:gsLst>
                <a:gs pos="0">
                  <a:srgbClr val="E0514D">
                    <a:alpha val="49803"/>
                  </a:srgbClr>
                </a:gs>
                <a:gs pos="78000">
                  <a:srgbClr val="E7241D">
                    <a:alpha val="49803"/>
                  </a:srgbClr>
                </a:gs>
                <a:gs pos="100000">
                  <a:srgbClr val="E7241D">
                    <a:alpha val="49803"/>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248" name="Shape 248"/>
            <p:cNvSpPr txBox="1"/>
            <p:nvPr/>
          </p:nvSpPr>
          <p:spPr>
            <a:xfrm>
              <a:off x="1755116" y="464024"/>
              <a:ext cx="1737624" cy="1066269"/>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chemeClr val="lt1"/>
                </a:buClr>
                <a:buSzPct val="25000"/>
                <a:buFont typeface="Century Gothic"/>
                <a:buNone/>
              </a:pPr>
              <a:r>
                <a:rPr lang="en-GB" sz="2100">
                  <a:solidFill>
                    <a:schemeClr val="lt1"/>
                  </a:solidFill>
                  <a:latin typeface="Century Gothic"/>
                  <a:ea typeface="Century Gothic"/>
                  <a:cs typeface="Century Gothic"/>
                  <a:sym typeface="Century Gothic"/>
                </a:rPr>
                <a:t>Local</a:t>
              </a:r>
            </a:p>
          </p:txBody>
        </p:sp>
        <p:sp>
          <p:nvSpPr>
            <p:cNvPr id="249" name="Shape 249"/>
            <p:cNvSpPr/>
            <p:nvPr/>
          </p:nvSpPr>
          <p:spPr>
            <a:xfrm>
              <a:off x="2294175" y="1530294"/>
              <a:ext cx="2369487" cy="2369487"/>
            </a:xfrm>
            <a:prstGeom prst="ellipse">
              <a:avLst/>
            </a:prstGeom>
            <a:gradFill>
              <a:gsLst>
                <a:gs pos="0">
                  <a:srgbClr val="E0514D">
                    <a:alpha val="49803"/>
                  </a:srgbClr>
                </a:gs>
                <a:gs pos="78000">
                  <a:srgbClr val="E7241D">
                    <a:alpha val="49803"/>
                  </a:srgbClr>
                </a:gs>
                <a:gs pos="100000">
                  <a:srgbClr val="E7241D">
                    <a:alpha val="49803"/>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250" name="Shape 250"/>
            <p:cNvSpPr txBox="1"/>
            <p:nvPr/>
          </p:nvSpPr>
          <p:spPr>
            <a:xfrm>
              <a:off x="3018844" y="2142411"/>
              <a:ext cx="1421692" cy="1303218"/>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chemeClr val="lt1"/>
                </a:buClr>
                <a:buSzPct val="25000"/>
                <a:buFont typeface="Century Gothic"/>
                <a:buNone/>
              </a:pPr>
              <a:r>
                <a:rPr lang="en-GB" sz="2100">
                  <a:solidFill>
                    <a:schemeClr val="lt1"/>
                  </a:solidFill>
                  <a:latin typeface="Century Gothic"/>
                  <a:ea typeface="Century Gothic"/>
                  <a:cs typeface="Century Gothic"/>
                  <a:sym typeface="Century Gothic"/>
                </a:rPr>
                <a:t>Distributed</a:t>
              </a:r>
            </a:p>
          </p:txBody>
        </p:sp>
        <p:sp>
          <p:nvSpPr>
            <p:cNvPr id="251" name="Shape 251"/>
            <p:cNvSpPr/>
            <p:nvPr/>
          </p:nvSpPr>
          <p:spPr>
            <a:xfrm>
              <a:off x="584195" y="1530294"/>
              <a:ext cx="2369487" cy="2369487"/>
            </a:xfrm>
            <a:prstGeom prst="ellipse">
              <a:avLst/>
            </a:prstGeom>
            <a:gradFill>
              <a:gsLst>
                <a:gs pos="0">
                  <a:srgbClr val="E0514D">
                    <a:alpha val="49803"/>
                  </a:srgbClr>
                </a:gs>
                <a:gs pos="78000">
                  <a:srgbClr val="E7241D">
                    <a:alpha val="49803"/>
                  </a:srgbClr>
                </a:gs>
                <a:gs pos="100000">
                  <a:srgbClr val="E7241D">
                    <a:alpha val="49803"/>
                  </a:srgbClr>
                </a:gs>
              </a:gsLst>
              <a:lin ang="5400000" scaled="0"/>
            </a:grad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49285" y="2142425"/>
              <a:ext cx="1644900" cy="1303200"/>
            </a:xfrm>
            <a:prstGeom prst="rect">
              <a:avLst/>
            </a:prstGeom>
            <a:noFill/>
            <a:ln>
              <a:noFill/>
            </a:ln>
          </p:spPr>
          <p:txBody>
            <a:bodyPr lIns="0" tIns="0" rIns="0" bIns="0" anchor="ctr" anchorCtr="0">
              <a:noAutofit/>
            </a:bodyPr>
            <a:lstStyle/>
            <a:p>
              <a:pPr marL="0" marR="0" lvl="0" indent="0" algn="ctr" rtl="0">
                <a:lnSpc>
                  <a:spcPct val="90000"/>
                </a:lnSpc>
                <a:spcBef>
                  <a:spcPts val="0"/>
                </a:spcBef>
                <a:spcAft>
                  <a:spcPts val="0"/>
                </a:spcAft>
                <a:buClr>
                  <a:schemeClr val="lt1"/>
                </a:buClr>
                <a:buSzPct val="25000"/>
                <a:buFont typeface="Century Gothic"/>
                <a:buNone/>
              </a:pPr>
              <a:r>
                <a:rPr lang="en-GB" sz="2100">
                  <a:solidFill>
                    <a:schemeClr val="lt1"/>
                  </a:solidFill>
                  <a:latin typeface="Century Gothic"/>
                  <a:ea typeface="Century Gothic"/>
                  <a:cs typeface="Century Gothic"/>
                  <a:sym typeface="Century Gothic"/>
                </a:rPr>
                <a:t>Client-Server</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85800" y="975744"/>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dirty="0"/>
              <a:t>V</a:t>
            </a:r>
            <a:r>
              <a:rPr lang="en-GB" sz="4400" b="0" i="0" u="none" strike="noStrike" cap="none" dirty="0">
                <a:solidFill>
                  <a:schemeClr val="lt1"/>
                </a:solidFill>
                <a:latin typeface="Century Gothic"/>
                <a:ea typeface="Century Gothic"/>
                <a:cs typeface="Century Gothic"/>
                <a:sym typeface="Century Gothic"/>
              </a:rPr>
              <a:t>ersion Control Tools</a:t>
            </a:r>
          </a:p>
        </p:txBody>
      </p:sp>
      <p:sp>
        <p:nvSpPr>
          <p:cNvPr id="258" name="Shape 258"/>
          <p:cNvSpPr txBox="1">
            <a:spLocks noGrp="1"/>
          </p:cNvSpPr>
          <p:nvPr>
            <p:ph type="body" idx="1"/>
          </p:nvPr>
        </p:nvSpPr>
        <p:spPr>
          <a:xfrm>
            <a:off x="685800" y="2084322"/>
            <a:ext cx="5927100" cy="3949800"/>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1000"/>
              </a:spcBef>
              <a:spcAft>
                <a:spcPts val="0"/>
              </a:spcAft>
              <a:buClr>
                <a:schemeClr val="lt1"/>
              </a:buClr>
              <a:buSzPct val="100000"/>
              <a:buFont typeface="Arial"/>
              <a:buChar char="•"/>
            </a:pPr>
            <a:r>
              <a:rPr lang="en-GB" sz="2800" dirty="0"/>
              <a:t>Plastic SCM</a:t>
            </a:r>
          </a:p>
          <a:p>
            <a:pPr marL="228600" marR="0" lvl="0" indent="-228600" algn="l" rtl="0">
              <a:lnSpc>
                <a:spcPct val="80000"/>
              </a:lnSpc>
              <a:spcBef>
                <a:spcPts val="1000"/>
              </a:spcBef>
              <a:spcAft>
                <a:spcPts val="0"/>
              </a:spcAft>
              <a:buClr>
                <a:schemeClr val="lt1"/>
              </a:buClr>
              <a:buSzPct val="100000"/>
              <a:buFont typeface="Arial"/>
              <a:buChar char="•"/>
            </a:pPr>
            <a:r>
              <a:rPr lang="en-GB" sz="2800" dirty="0"/>
              <a:t>Mercurial</a:t>
            </a:r>
          </a:p>
          <a:p>
            <a:pPr marL="228600" marR="0" lvl="0" indent="-228600" algn="l" rtl="0">
              <a:lnSpc>
                <a:spcPct val="80000"/>
              </a:lnSpc>
              <a:spcBef>
                <a:spcPts val="1000"/>
              </a:spcBef>
              <a:spcAft>
                <a:spcPts val="0"/>
              </a:spcAft>
              <a:buClr>
                <a:schemeClr val="lt1"/>
              </a:buClr>
              <a:buSzPct val="100000"/>
              <a:buFont typeface="Arial"/>
              <a:buChar char="•"/>
            </a:pPr>
            <a:r>
              <a:rPr lang="en-GB" sz="2800" dirty="0"/>
              <a:t>Git</a:t>
            </a:r>
          </a:p>
          <a:p>
            <a:pPr marL="228600" marR="0" lvl="0" indent="-228600" algn="l" rtl="0">
              <a:lnSpc>
                <a:spcPct val="80000"/>
              </a:lnSpc>
              <a:spcBef>
                <a:spcPts val="1000"/>
              </a:spcBef>
              <a:spcAft>
                <a:spcPts val="0"/>
              </a:spcAft>
              <a:buClr>
                <a:schemeClr val="lt1"/>
              </a:buClr>
              <a:buSzPct val="100000"/>
              <a:buFont typeface="Arial"/>
              <a:buChar char="•"/>
            </a:pPr>
            <a:r>
              <a:rPr lang="en-GB" sz="2800" dirty="0"/>
              <a:t>Team Foundation Server</a:t>
            </a:r>
          </a:p>
          <a:p>
            <a:pPr marL="228600" marR="0" lvl="0" indent="-228600" algn="l" rtl="0">
              <a:lnSpc>
                <a:spcPct val="80000"/>
              </a:lnSpc>
              <a:spcBef>
                <a:spcPts val="100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Monotone</a:t>
            </a:r>
          </a:p>
          <a:p>
            <a:pPr marL="228600" marR="0" lvl="0" indent="-228600" algn="l" rtl="0">
              <a:lnSpc>
                <a:spcPct val="80000"/>
              </a:lnSpc>
              <a:spcBef>
                <a:spcPts val="100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Visual Studio Team Services</a:t>
            </a:r>
          </a:p>
          <a:p>
            <a:pPr marL="228600" marR="0" lvl="0" indent="-228600" algn="l" rtl="0">
              <a:lnSpc>
                <a:spcPct val="80000"/>
              </a:lnSpc>
              <a:spcBef>
                <a:spcPts val="100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Rational Synergy</a:t>
            </a:r>
          </a:p>
          <a:p>
            <a:pPr marL="228600" marR="0" lvl="0" indent="-228600" algn="l" rtl="0">
              <a:lnSpc>
                <a:spcPct val="80000"/>
              </a:lnSpc>
              <a:spcBef>
                <a:spcPts val="100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Veracity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2725" y="419175"/>
            <a:ext cx="3772800" cy="11931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Plastic SCM</a:t>
            </a:r>
          </a:p>
        </p:txBody>
      </p:sp>
      <p:sp>
        <p:nvSpPr>
          <p:cNvPr id="264" name="Shape 264"/>
          <p:cNvSpPr txBox="1">
            <a:spLocks noGrp="1"/>
          </p:cNvSpPr>
          <p:nvPr>
            <p:ph type="body" idx="1"/>
          </p:nvPr>
        </p:nvSpPr>
        <p:spPr>
          <a:xfrm>
            <a:off x="351625" y="1510751"/>
            <a:ext cx="4243800" cy="2278800"/>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Proprietary distributed version control tool designed for large projects</a:t>
            </a:r>
          </a:p>
          <a:p>
            <a:pPr marL="228600" marR="0" lvl="0" indent="-228600" algn="l" rtl="0">
              <a:lnSpc>
                <a:spcPct val="90000"/>
              </a:lnSpc>
              <a:spcBef>
                <a:spcPts val="1000"/>
              </a:spcBef>
              <a:buClr>
                <a:schemeClr val="lt1"/>
              </a:buClr>
              <a:buSzPct val="100000"/>
              <a:buFont typeface="Arial"/>
              <a:buNone/>
            </a:pPr>
            <a:endParaRPr sz="2800" b="0" i="0" u="none" strike="noStrike" cap="none">
              <a:solidFill>
                <a:schemeClr val="lt1"/>
              </a:solidFill>
              <a:latin typeface="Century Gothic"/>
              <a:ea typeface="Century Gothic"/>
              <a:cs typeface="Century Gothic"/>
              <a:sym typeface="Century Gothic"/>
            </a:endParaRPr>
          </a:p>
        </p:txBody>
      </p:sp>
      <p:graphicFrame>
        <p:nvGraphicFramePr>
          <p:cNvPr id="265" name="Shape 265"/>
          <p:cNvGraphicFramePr/>
          <p:nvPr/>
        </p:nvGraphicFramePr>
        <p:xfrm>
          <a:off x="5325672" y="1175392"/>
          <a:ext cx="6623050" cy="2534050"/>
        </p:xfrm>
        <a:graphic>
          <a:graphicData uri="http://schemas.openxmlformats.org/drawingml/2006/table">
            <a:tbl>
              <a:tblPr firstRow="1" bandRow="1">
                <a:noFill/>
                <a:tableStyleId>{D825ABF8-2C82-419B-B9DF-C967388B4800}</a:tableStyleId>
              </a:tblPr>
              <a:tblGrid>
                <a:gridCol w="3311750">
                  <a:extLst>
                    <a:ext uri="{9D8B030D-6E8A-4147-A177-3AD203B41FA5}">
                      <a16:colId xmlns:a16="http://schemas.microsoft.com/office/drawing/2014/main" val="20000"/>
                    </a:ext>
                  </a:extLst>
                </a:gridCol>
                <a:gridCol w="3311300">
                  <a:extLst>
                    <a:ext uri="{9D8B030D-6E8A-4147-A177-3AD203B41FA5}">
                      <a16:colId xmlns:a16="http://schemas.microsoft.com/office/drawing/2014/main" val="20001"/>
                    </a:ext>
                  </a:extLst>
                </a:gridCol>
              </a:tblGrid>
              <a:tr h="606400">
                <a:tc>
                  <a:txBody>
                    <a:bodyPr/>
                    <a:lstStyle/>
                    <a:p>
                      <a:pPr marL="0" marR="0" lvl="0" indent="0" algn="ctr" rtl="0">
                        <a:spcBef>
                          <a:spcPts val="0"/>
                        </a:spcBef>
                        <a:buSzPct val="25000"/>
                        <a:buNone/>
                      </a:pPr>
                      <a:r>
                        <a:rPr lang="en-GB" sz="2400"/>
                        <a:t>Pros</a:t>
                      </a:r>
                    </a:p>
                  </a:txBody>
                  <a:tcPr marL="91450" marR="91450" marT="45725" marB="45725"/>
                </a:tc>
                <a:tc>
                  <a:txBody>
                    <a:bodyPr/>
                    <a:lstStyle/>
                    <a:p>
                      <a:pPr marL="0" marR="0" lvl="0" indent="0" algn="l" rtl="0">
                        <a:spcBef>
                          <a:spcPts val="0"/>
                        </a:spcBef>
                        <a:buSzPct val="25000"/>
                        <a:buNone/>
                      </a:pPr>
                      <a:r>
                        <a:rPr lang="en-GB" sz="2400" b="1"/>
                        <a:t>Cons</a:t>
                      </a:r>
                    </a:p>
                  </a:txBody>
                  <a:tcPr marL="91450" marR="91450" marT="45725" marB="45725"/>
                </a:tc>
                <a:extLst>
                  <a:ext uri="{0D108BD9-81ED-4DB2-BD59-A6C34878D82A}">
                    <a16:rowId xmlns:a16="http://schemas.microsoft.com/office/drawing/2014/main" val="10000"/>
                  </a:ext>
                </a:extLst>
              </a:tr>
              <a:tr h="525550">
                <a:tc>
                  <a:txBody>
                    <a:bodyPr/>
                    <a:lstStyle/>
                    <a:p>
                      <a:pPr marL="0" marR="0" lvl="0" indent="0" algn="l" rtl="0">
                        <a:spcBef>
                          <a:spcPts val="0"/>
                        </a:spcBef>
                        <a:buSzPct val="25000"/>
                        <a:buNone/>
                      </a:pPr>
                      <a:r>
                        <a:rPr lang="en-GB" sz="2000"/>
                        <a:t>Much better branching and merging</a:t>
                      </a:r>
                    </a:p>
                  </a:txBody>
                  <a:tcPr marL="91450" marR="91450" marT="45725" marB="45725"/>
                </a:tc>
                <a:tc>
                  <a:txBody>
                    <a:bodyPr/>
                    <a:lstStyle/>
                    <a:p>
                      <a:pPr marL="0" marR="0" lvl="0" indent="0" algn="l" rtl="0">
                        <a:spcBef>
                          <a:spcPts val="0"/>
                        </a:spcBef>
                        <a:buSzPct val="25000"/>
                        <a:buNone/>
                      </a:pPr>
                      <a:r>
                        <a:rPr lang="en-GB" sz="2000"/>
                        <a:t>Cannot remove branches</a:t>
                      </a:r>
                    </a:p>
                  </a:txBody>
                  <a:tcPr marL="91450" marR="91450" marT="45725" marB="45725"/>
                </a:tc>
                <a:extLst>
                  <a:ext uri="{0D108BD9-81ED-4DB2-BD59-A6C34878D82A}">
                    <a16:rowId xmlns:a16="http://schemas.microsoft.com/office/drawing/2014/main" val="10001"/>
                  </a:ext>
                </a:extLst>
              </a:tr>
              <a:tr h="525550">
                <a:tc>
                  <a:txBody>
                    <a:bodyPr/>
                    <a:lstStyle/>
                    <a:p>
                      <a:pPr marL="0" marR="0" lvl="0" indent="0" algn="l" rtl="0">
                        <a:spcBef>
                          <a:spcPts val="0"/>
                        </a:spcBef>
                        <a:buSzPct val="25000"/>
                        <a:buNone/>
                      </a:pPr>
                      <a:r>
                        <a:rPr lang="en-GB" sz="2000"/>
                        <a:t>Developers can sync with Git</a:t>
                      </a:r>
                    </a:p>
                  </a:txBody>
                  <a:tcPr marL="91450" marR="91450" marT="45725" marB="45725"/>
                </a:tc>
                <a:tc>
                  <a:txBody>
                    <a:bodyPr/>
                    <a:lstStyle/>
                    <a:p>
                      <a:pPr marL="0" marR="0" lvl="0" indent="0" algn="l" rtl="0">
                        <a:spcBef>
                          <a:spcPts val="0"/>
                        </a:spcBef>
                        <a:buSzPct val="25000"/>
                        <a:buNone/>
                      </a:pPr>
                      <a:endParaRPr sz="2000"/>
                    </a:p>
                  </a:txBody>
                  <a:tcPr marL="91450" marR="91450" marT="45725" marB="45725"/>
                </a:tc>
                <a:extLst>
                  <a:ext uri="{0D108BD9-81ED-4DB2-BD59-A6C34878D82A}">
                    <a16:rowId xmlns:a16="http://schemas.microsoft.com/office/drawing/2014/main" val="10002"/>
                  </a:ext>
                </a:extLst>
              </a:tr>
              <a:tr h="525550">
                <a:tc>
                  <a:txBody>
                    <a:bodyPr/>
                    <a:lstStyle/>
                    <a:p>
                      <a:pPr marL="0" marR="0" lvl="0" indent="0" algn="l" rtl="0">
                        <a:spcBef>
                          <a:spcPts val="0"/>
                        </a:spcBef>
                        <a:buSzPct val="25000"/>
                        <a:buNone/>
                      </a:pPr>
                      <a:r>
                        <a:rPr lang="en-GB" sz="2000"/>
                        <a:t>Diff code semantically</a:t>
                      </a:r>
                    </a:p>
                  </a:txBody>
                  <a:tcPr marL="91450" marR="91450" marT="45725" marB="45725"/>
                </a:tc>
                <a:tc>
                  <a:txBody>
                    <a:bodyPr/>
                    <a:lstStyle/>
                    <a:p>
                      <a:pPr marL="0" marR="0" lvl="0" indent="0" algn="l" rtl="0">
                        <a:spcBef>
                          <a:spcPts val="0"/>
                        </a:spcBef>
                        <a:buSzPct val="25000"/>
                        <a:buNone/>
                      </a:pPr>
                      <a:endParaRPr sz="2000"/>
                    </a:p>
                  </a:txBody>
                  <a:tcPr marL="91450" marR="91450" marT="45725" marB="45725"/>
                </a:tc>
                <a:extLst>
                  <a:ext uri="{0D108BD9-81ED-4DB2-BD59-A6C34878D82A}">
                    <a16:rowId xmlns:a16="http://schemas.microsoft.com/office/drawing/2014/main" val="10003"/>
                  </a:ext>
                </a:extLst>
              </a:tr>
            </a:tbl>
          </a:graphicData>
        </a:graphic>
      </p:graphicFrame>
      <p:sp>
        <p:nvSpPr>
          <p:cNvPr id="266" name="Shape 266" descr="Image result for plastic scm"/>
          <p:cNvSpPr/>
          <p:nvPr/>
        </p:nvSpPr>
        <p:spPr>
          <a:xfrm>
            <a:off x="5943600" y="3276600"/>
            <a:ext cx="304799" cy="3047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entury Gothic"/>
              <a:ea typeface="Century Gothic"/>
              <a:cs typeface="Century Gothic"/>
              <a:sym typeface="Century Gothic"/>
            </a:endParaRPr>
          </a:p>
        </p:txBody>
      </p:sp>
      <p:pic>
        <p:nvPicPr>
          <p:cNvPr id="267" name="Shape 267"/>
          <p:cNvPicPr preferRelativeResize="0"/>
          <p:nvPr/>
        </p:nvPicPr>
        <p:blipFill rotWithShape="1">
          <a:blip r:embed="rId3">
            <a:alphaModFix/>
          </a:blip>
          <a:srcRect/>
          <a:stretch/>
        </p:blipFill>
        <p:spPr>
          <a:xfrm>
            <a:off x="4326050" y="566174"/>
            <a:ext cx="899100" cy="899100"/>
          </a:xfrm>
          <a:prstGeom prst="rect">
            <a:avLst/>
          </a:prstGeom>
          <a:noFill/>
          <a:ln>
            <a:noFill/>
          </a:ln>
        </p:spPr>
      </p:pic>
      <p:sp>
        <p:nvSpPr>
          <p:cNvPr id="268" name="Shape 268"/>
          <p:cNvSpPr txBox="1">
            <a:spLocks noGrp="1"/>
          </p:cNvSpPr>
          <p:nvPr>
            <p:ph type="title"/>
          </p:nvPr>
        </p:nvSpPr>
        <p:spPr>
          <a:xfrm>
            <a:off x="452725" y="4044800"/>
            <a:ext cx="2793900" cy="7023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Mercurial</a:t>
            </a:r>
          </a:p>
        </p:txBody>
      </p:sp>
      <p:pic>
        <p:nvPicPr>
          <p:cNvPr id="269" name="Shape 269" descr="Image result for Mercurial version control software"/>
          <p:cNvPicPr preferRelativeResize="0"/>
          <p:nvPr/>
        </p:nvPicPr>
        <p:blipFill rotWithShape="1">
          <a:blip r:embed="rId4">
            <a:alphaModFix/>
          </a:blip>
          <a:srcRect/>
          <a:stretch/>
        </p:blipFill>
        <p:spPr>
          <a:xfrm>
            <a:off x="3246625" y="3852300"/>
            <a:ext cx="1348800" cy="899100"/>
          </a:xfrm>
          <a:prstGeom prst="rect">
            <a:avLst/>
          </a:prstGeom>
          <a:noFill/>
          <a:ln>
            <a:noFill/>
          </a:ln>
        </p:spPr>
      </p:pic>
      <p:sp>
        <p:nvSpPr>
          <p:cNvPr id="270" name="Shape 270"/>
          <p:cNvSpPr txBox="1"/>
          <p:nvPr/>
        </p:nvSpPr>
        <p:spPr>
          <a:xfrm>
            <a:off x="234750" y="4814150"/>
            <a:ext cx="4778700" cy="1725300"/>
          </a:xfrm>
          <a:prstGeom prst="rect">
            <a:avLst/>
          </a:prstGeom>
          <a:noFill/>
          <a:ln>
            <a:noFill/>
          </a:ln>
        </p:spPr>
        <p:txBody>
          <a:bodyPr lIns="91425" tIns="91425" rIns="91425" bIns="91425" anchor="ctr" anchorCtr="0">
            <a:noAutofit/>
          </a:bodyPr>
          <a:lstStyle/>
          <a:p>
            <a:pPr marL="228600" lvl="0" indent="-228600" algn="just" rtl="0">
              <a:lnSpc>
                <a:spcPct val="90000"/>
              </a:lnSpc>
              <a:spcBef>
                <a:spcPts val="0"/>
              </a:spcBef>
              <a:buClr>
                <a:schemeClr val="lt1"/>
              </a:buClr>
              <a:buSzPct val="100000"/>
              <a:buChar char="•"/>
            </a:pPr>
            <a:r>
              <a:rPr lang="en-GB" sz="2800">
                <a:solidFill>
                  <a:schemeClr val="lt1"/>
                </a:solidFill>
                <a:latin typeface="Century Gothic"/>
                <a:ea typeface="Century Gothic"/>
                <a:cs typeface="Century Gothic"/>
                <a:sym typeface="Century Gothic"/>
              </a:rPr>
              <a:t>Open source distributed version control tool designed for large projects</a:t>
            </a:r>
          </a:p>
        </p:txBody>
      </p:sp>
      <p:graphicFrame>
        <p:nvGraphicFramePr>
          <p:cNvPr id="271" name="Shape 271"/>
          <p:cNvGraphicFramePr/>
          <p:nvPr/>
        </p:nvGraphicFramePr>
        <p:xfrm>
          <a:off x="5342709" y="4189792"/>
          <a:ext cx="6589000" cy="2534050"/>
        </p:xfrm>
        <a:graphic>
          <a:graphicData uri="http://schemas.openxmlformats.org/drawingml/2006/table">
            <a:tbl>
              <a:tblPr firstRow="1" bandRow="1">
                <a:noFill/>
                <a:tableStyleId>{D825ABF8-2C82-419B-B9DF-C967388B4800}</a:tableStyleId>
              </a:tblPr>
              <a:tblGrid>
                <a:gridCol w="3294500">
                  <a:extLst>
                    <a:ext uri="{9D8B030D-6E8A-4147-A177-3AD203B41FA5}">
                      <a16:colId xmlns:a16="http://schemas.microsoft.com/office/drawing/2014/main" val="20000"/>
                    </a:ext>
                  </a:extLst>
                </a:gridCol>
                <a:gridCol w="3294500">
                  <a:extLst>
                    <a:ext uri="{9D8B030D-6E8A-4147-A177-3AD203B41FA5}">
                      <a16:colId xmlns:a16="http://schemas.microsoft.com/office/drawing/2014/main" val="20001"/>
                    </a:ext>
                  </a:extLst>
                </a:gridCol>
              </a:tblGrid>
              <a:tr h="606400">
                <a:tc>
                  <a:txBody>
                    <a:bodyPr/>
                    <a:lstStyle/>
                    <a:p>
                      <a:pPr marL="0" marR="0" lvl="0" indent="0" algn="ctr" rtl="0">
                        <a:spcBef>
                          <a:spcPts val="0"/>
                        </a:spcBef>
                        <a:buSzPct val="25000"/>
                        <a:buNone/>
                      </a:pPr>
                      <a:r>
                        <a:rPr lang="en-GB" sz="2400"/>
                        <a:t>Pros</a:t>
                      </a:r>
                    </a:p>
                  </a:txBody>
                  <a:tcPr marL="91450" marR="91450" marT="45725" marB="45725"/>
                </a:tc>
                <a:tc>
                  <a:txBody>
                    <a:bodyPr/>
                    <a:lstStyle/>
                    <a:p>
                      <a:pPr marL="0" marR="0" lvl="0" indent="0" algn="l" rtl="0">
                        <a:spcBef>
                          <a:spcPts val="0"/>
                        </a:spcBef>
                        <a:buSzPct val="25000"/>
                        <a:buNone/>
                      </a:pPr>
                      <a:r>
                        <a:rPr lang="en-GB" sz="2400" b="1"/>
                        <a:t>Cons</a:t>
                      </a:r>
                    </a:p>
                  </a:txBody>
                  <a:tcPr marL="91450" marR="91450" marT="45725" marB="45725"/>
                </a:tc>
                <a:extLst>
                  <a:ext uri="{0D108BD9-81ED-4DB2-BD59-A6C34878D82A}">
                    <a16:rowId xmlns:a16="http://schemas.microsoft.com/office/drawing/2014/main" val="10000"/>
                  </a:ext>
                </a:extLst>
              </a:tr>
              <a:tr h="701050">
                <a:tc>
                  <a:txBody>
                    <a:bodyPr/>
                    <a:lstStyle/>
                    <a:p>
                      <a:pPr marL="0" marR="0" lvl="0" indent="0" algn="l" rtl="0">
                        <a:spcBef>
                          <a:spcPts val="0"/>
                        </a:spcBef>
                        <a:buSzPct val="25000"/>
                        <a:buNone/>
                      </a:pPr>
                      <a:r>
                        <a:rPr lang="en-GB" sz="2000"/>
                        <a:t>Fast and scalable</a:t>
                      </a:r>
                    </a:p>
                  </a:txBody>
                  <a:tcPr marL="91450" marR="91450" marT="45725" marB="45725"/>
                </a:tc>
                <a:tc>
                  <a:txBody>
                    <a:bodyPr/>
                    <a:lstStyle/>
                    <a:p>
                      <a:pPr marL="0" marR="0" lvl="0" indent="0" algn="l" rtl="0">
                        <a:spcBef>
                          <a:spcPts val="0"/>
                        </a:spcBef>
                        <a:buSzPct val="25000"/>
                        <a:buNone/>
                      </a:pPr>
                      <a:r>
                        <a:rPr lang="en-GB" sz="2000"/>
                        <a:t>No merging of more than 2 parents</a:t>
                      </a:r>
                    </a:p>
                  </a:txBody>
                  <a:tcPr marL="91450" marR="91450" marT="45725" marB="45725"/>
                </a:tc>
                <a:extLst>
                  <a:ext uri="{0D108BD9-81ED-4DB2-BD59-A6C34878D82A}">
                    <a16:rowId xmlns:a16="http://schemas.microsoft.com/office/drawing/2014/main" val="10001"/>
                  </a:ext>
                </a:extLst>
              </a:tr>
              <a:tr h="701050">
                <a:tc>
                  <a:txBody>
                    <a:bodyPr/>
                    <a:lstStyle/>
                    <a:p>
                      <a:pPr marL="0" marR="0" lvl="0" indent="0" algn="l" rtl="0">
                        <a:spcBef>
                          <a:spcPts val="0"/>
                        </a:spcBef>
                        <a:buSzPct val="25000"/>
                        <a:buNone/>
                      </a:pPr>
                      <a:r>
                        <a:rPr lang="en-GB" sz="2000"/>
                        <a:t>Platform independent</a:t>
                      </a:r>
                    </a:p>
                  </a:txBody>
                  <a:tcPr marL="91450" marR="91450" marT="45725" marB="45725"/>
                </a:tc>
                <a:tc>
                  <a:txBody>
                    <a:bodyPr/>
                    <a:lstStyle/>
                    <a:p>
                      <a:pPr marL="0" marR="0" lvl="0" indent="0" algn="l" rtl="0">
                        <a:spcBef>
                          <a:spcPts val="0"/>
                        </a:spcBef>
                        <a:buSzPct val="25000"/>
                        <a:buNone/>
                      </a:pPr>
                      <a:r>
                        <a:rPr lang="en-GB" sz="2000"/>
                        <a:t>Extension based rather than scriptability</a:t>
                      </a:r>
                    </a:p>
                  </a:txBody>
                  <a:tcPr marL="91450" marR="91450" marT="45725" marB="45725"/>
                </a:tc>
                <a:extLst>
                  <a:ext uri="{0D108BD9-81ED-4DB2-BD59-A6C34878D82A}">
                    <a16:rowId xmlns:a16="http://schemas.microsoft.com/office/drawing/2014/main" val="10002"/>
                  </a:ext>
                </a:extLst>
              </a:tr>
              <a:tr h="525550">
                <a:tc>
                  <a:txBody>
                    <a:bodyPr/>
                    <a:lstStyle/>
                    <a:p>
                      <a:pPr marL="0" marR="0" lvl="0" indent="0" algn="l" rtl="0">
                        <a:spcBef>
                          <a:spcPts val="0"/>
                        </a:spcBef>
                        <a:buSzPct val="25000"/>
                        <a:buNone/>
                      </a:pPr>
                      <a:r>
                        <a:rPr lang="en-GB" sz="2000"/>
                        <a:t>Easy to use</a:t>
                      </a:r>
                    </a:p>
                  </a:txBody>
                  <a:tcPr marL="91450" marR="91450" marT="45725" marB="45725"/>
                </a:tc>
                <a:tc>
                  <a:txBody>
                    <a:bodyPr/>
                    <a:lstStyle/>
                    <a:p>
                      <a:pPr marL="0" marR="0" lvl="0" indent="0" algn="l" rtl="0">
                        <a:spcBef>
                          <a:spcPts val="0"/>
                        </a:spcBef>
                        <a:buSzPct val="25000"/>
                        <a:buNone/>
                      </a:pPr>
                      <a:endParaRPr sz="20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685800" y="762000"/>
            <a:ext cx="10820400" cy="1371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br>
              <a:rPr lang="en-GB" sz="3959" b="0" i="0" u="none" strike="noStrike" cap="none" dirty="0">
                <a:solidFill>
                  <a:schemeClr val="lt1"/>
                </a:solidFill>
                <a:latin typeface="Century Gothic"/>
                <a:ea typeface="Century Gothic"/>
                <a:cs typeface="Century Gothic"/>
                <a:sym typeface="Century Gothic"/>
              </a:rPr>
            </a:br>
            <a:br>
              <a:rPr lang="en-GB" sz="3959" b="0" i="0" u="none" strike="noStrike" cap="none" dirty="0">
                <a:solidFill>
                  <a:schemeClr val="lt1"/>
                </a:solidFill>
                <a:latin typeface="Century Gothic"/>
                <a:ea typeface="Century Gothic"/>
                <a:cs typeface="Century Gothic"/>
                <a:sym typeface="Century Gothic"/>
              </a:rPr>
            </a:br>
            <a:r>
              <a:rPr lang="en-GB" sz="3959" b="0" i="0" u="none" strike="noStrike" cap="none" dirty="0">
                <a:solidFill>
                  <a:schemeClr val="lt1"/>
                </a:solidFill>
                <a:latin typeface="Century Gothic"/>
                <a:ea typeface="Century Gothic"/>
                <a:cs typeface="Century Gothic"/>
                <a:sym typeface="Century Gothic"/>
              </a:rPr>
              <a:t>Git</a:t>
            </a:r>
            <a:br>
              <a:rPr lang="en-GB" sz="3959" b="0" i="0" u="none" strike="noStrike" cap="none" dirty="0">
                <a:solidFill>
                  <a:schemeClr val="lt1"/>
                </a:solidFill>
                <a:latin typeface="Century Gothic"/>
                <a:ea typeface="Century Gothic"/>
                <a:cs typeface="Century Gothic"/>
                <a:sym typeface="Century Gothic"/>
              </a:rPr>
            </a:br>
            <a:br>
              <a:rPr lang="en-GB" sz="1100" b="0" i="0" u="none" strike="noStrike" cap="none" dirty="0">
                <a:solidFill>
                  <a:schemeClr val="lt1"/>
                </a:solidFill>
                <a:latin typeface="Century Gothic"/>
                <a:ea typeface="Century Gothic"/>
                <a:cs typeface="Century Gothic"/>
                <a:sym typeface="Century Gothic"/>
              </a:rPr>
            </a:br>
            <a:r>
              <a:rPr lang="en-GB" sz="2400" i="0" u="none" strike="noStrike" cap="none" dirty="0" err="1">
                <a:solidFill>
                  <a:schemeClr val="lt1"/>
                </a:solidFill>
                <a:latin typeface="Century Gothic"/>
                <a:ea typeface="Century Gothic"/>
                <a:cs typeface="Century Gothic"/>
                <a:sym typeface="Century Gothic"/>
              </a:rPr>
              <a:t>Git</a:t>
            </a:r>
            <a:r>
              <a:rPr lang="en-GB" sz="2400" i="0" u="none" strike="noStrike" cap="none" dirty="0">
                <a:solidFill>
                  <a:schemeClr val="lt1"/>
                </a:solidFill>
                <a:latin typeface="Century Gothic"/>
                <a:ea typeface="Century Gothic"/>
                <a:cs typeface="Century Gothic"/>
                <a:sym typeface="Century Gothic"/>
              </a:rPr>
              <a:t> is a distributed version control system written by the creator of </a:t>
            </a:r>
            <a:r>
              <a:rPr lang="en-GB" sz="2400" i="0" u="none" strike="noStrike" cap="none" dirty="0" err="1">
                <a:solidFill>
                  <a:schemeClr val="lt1"/>
                </a:solidFill>
                <a:latin typeface="Century Gothic"/>
                <a:ea typeface="Century Gothic"/>
                <a:cs typeface="Century Gothic"/>
                <a:sym typeface="Century Gothic"/>
              </a:rPr>
              <a:t>linux</a:t>
            </a:r>
            <a:r>
              <a:rPr lang="en-GB" sz="2400" i="0" u="none" strike="noStrike" cap="none" dirty="0">
                <a:solidFill>
                  <a:schemeClr val="lt1"/>
                </a:solidFill>
                <a:latin typeface="Century Gothic"/>
                <a:ea typeface="Century Gothic"/>
                <a:cs typeface="Century Gothic"/>
                <a:sym typeface="Century Gothic"/>
              </a:rPr>
              <a:t>, </a:t>
            </a:r>
            <a:r>
              <a:rPr lang="en-GB" sz="2400" dirty="0"/>
              <a:t>L</a:t>
            </a:r>
            <a:r>
              <a:rPr lang="en-GB" sz="2400" i="0" u="none" strike="noStrike" cap="none" dirty="0">
                <a:solidFill>
                  <a:schemeClr val="lt1"/>
                </a:solidFill>
                <a:latin typeface="Century Gothic"/>
                <a:ea typeface="Century Gothic"/>
                <a:cs typeface="Century Gothic"/>
                <a:sym typeface="Century Gothic"/>
              </a:rPr>
              <a:t>inus </a:t>
            </a:r>
            <a:r>
              <a:rPr lang="en-GB" sz="2400" dirty="0"/>
              <a:t>T</a:t>
            </a:r>
            <a:r>
              <a:rPr lang="en-GB" sz="2400" i="0" u="none" strike="noStrike" cap="none" dirty="0">
                <a:solidFill>
                  <a:schemeClr val="lt1"/>
                </a:solidFill>
                <a:latin typeface="Century Gothic"/>
                <a:ea typeface="Century Gothic"/>
                <a:cs typeface="Century Gothic"/>
                <a:sym typeface="Century Gothic"/>
              </a:rPr>
              <a:t>orvalds.</a:t>
            </a:r>
            <a:br>
              <a:rPr lang="en-GB" sz="2400" i="0" u="none" strike="noStrike" cap="none" dirty="0">
                <a:solidFill>
                  <a:schemeClr val="lt1"/>
                </a:solidFill>
                <a:latin typeface="Century Gothic"/>
                <a:ea typeface="Century Gothic"/>
                <a:cs typeface="Century Gothic"/>
                <a:sym typeface="Century Gothic"/>
              </a:rPr>
            </a:br>
            <a:br>
              <a:rPr lang="en-GB" sz="1620" b="1" i="0" u="none" strike="noStrike" cap="none" dirty="0">
                <a:solidFill>
                  <a:schemeClr val="lt1"/>
                </a:solidFill>
                <a:latin typeface="Century Gothic"/>
                <a:ea typeface="Century Gothic"/>
                <a:cs typeface="Century Gothic"/>
                <a:sym typeface="Century Gothic"/>
              </a:rPr>
            </a:br>
            <a:br>
              <a:rPr lang="en-GB" sz="3959" b="1" i="0" u="none" strike="noStrike" cap="none" dirty="0">
                <a:solidFill>
                  <a:schemeClr val="lt1"/>
                </a:solidFill>
                <a:latin typeface="Century Gothic"/>
                <a:ea typeface="Century Gothic"/>
                <a:cs typeface="Century Gothic"/>
                <a:sym typeface="Century Gothic"/>
              </a:rPr>
            </a:br>
            <a:br>
              <a:rPr lang="en-GB" sz="3959" b="0" i="0" u="none" strike="noStrike" cap="none" dirty="0">
                <a:solidFill>
                  <a:schemeClr val="lt1"/>
                </a:solidFill>
                <a:latin typeface="Century Gothic"/>
                <a:ea typeface="Century Gothic"/>
                <a:cs typeface="Century Gothic"/>
                <a:sym typeface="Century Gothic"/>
              </a:rPr>
            </a:br>
            <a:endParaRPr lang="en-GB" sz="3959" b="0" i="0" u="none" strike="noStrike" cap="none" dirty="0">
              <a:solidFill>
                <a:schemeClr val="lt1"/>
              </a:solidFill>
              <a:latin typeface="Century Gothic"/>
              <a:ea typeface="Century Gothic"/>
              <a:cs typeface="Century Gothic"/>
              <a:sym typeface="Century Gothic"/>
            </a:endParaRPr>
          </a:p>
        </p:txBody>
      </p:sp>
      <p:graphicFrame>
        <p:nvGraphicFramePr>
          <p:cNvPr id="277" name="Shape 277"/>
          <p:cNvGraphicFramePr/>
          <p:nvPr>
            <p:extLst>
              <p:ext uri="{D42A27DB-BD31-4B8C-83A1-F6EECF244321}">
                <p14:modId xmlns:p14="http://schemas.microsoft.com/office/powerpoint/2010/main" val="228543188"/>
              </p:ext>
            </p:extLst>
          </p:nvPr>
        </p:nvGraphicFramePr>
        <p:xfrm>
          <a:off x="457200" y="2438400"/>
          <a:ext cx="11430000" cy="3479850"/>
        </p:xfrm>
        <a:graphic>
          <a:graphicData uri="http://schemas.openxmlformats.org/drawingml/2006/table">
            <a:tbl>
              <a:tblPr firstRow="1" bandRow="1">
                <a:noFill/>
                <a:tableStyleId>{D825ABF8-2C82-419B-B9DF-C967388B4800}</a:tableStyleId>
              </a:tblPr>
              <a:tblGrid>
                <a:gridCol w="5990897">
                  <a:extLst>
                    <a:ext uri="{9D8B030D-6E8A-4147-A177-3AD203B41FA5}">
                      <a16:colId xmlns:a16="http://schemas.microsoft.com/office/drawing/2014/main" val="20000"/>
                    </a:ext>
                  </a:extLst>
                </a:gridCol>
                <a:gridCol w="5439103">
                  <a:extLst>
                    <a:ext uri="{9D8B030D-6E8A-4147-A177-3AD203B41FA5}">
                      <a16:colId xmlns:a16="http://schemas.microsoft.com/office/drawing/2014/main" val="20001"/>
                    </a:ext>
                  </a:extLst>
                </a:gridCol>
              </a:tblGrid>
              <a:tr h="370850">
                <a:tc>
                  <a:txBody>
                    <a:bodyPr/>
                    <a:lstStyle/>
                    <a:p>
                      <a:pPr marL="0" marR="0" lvl="0" indent="0" algn="ctr" rtl="0">
                        <a:spcBef>
                          <a:spcPts val="0"/>
                        </a:spcBef>
                        <a:buSzPct val="25000"/>
                        <a:buNone/>
                      </a:pPr>
                      <a:r>
                        <a:rPr lang="en-GB" sz="1800" u="none" strike="noStrike" cap="none" dirty="0"/>
                        <a:t>Pros</a:t>
                      </a:r>
                    </a:p>
                  </a:txBody>
                  <a:tcPr marL="91450" marR="91450" marT="45725" marB="45725"/>
                </a:tc>
                <a:tc>
                  <a:txBody>
                    <a:bodyPr/>
                    <a:lstStyle/>
                    <a:p>
                      <a:pPr marL="0" marR="0" lvl="0" indent="0" algn="ctr" rtl="0">
                        <a:spcBef>
                          <a:spcPts val="0"/>
                        </a:spcBef>
                        <a:buSzPct val="25000"/>
                        <a:buNone/>
                      </a:pPr>
                      <a:r>
                        <a:rPr lang="en-GB" sz="1800" u="none" strike="noStrike" cap="none"/>
                        <a:t>Cons</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GB" sz="2000" b="0" u="none" strike="noStrike" cap="none" dirty="0">
                          <a:solidFill>
                            <a:schemeClr val="dk1"/>
                          </a:solidFill>
                          <a:latin typeface="Century Gothic"/>
                          <a:ea typeface="Century Gothic"/>
                          <a:cs typeface="Century Gothic"/>
                          <a:sym typeface="Century Gothic"/>
                        </a:rPr>
                        <a:t>Makes for easier contributions to your top open source projects</a:t>
                      </a:r>
                    </a:p>
                    <a:p>
                      <a:pPr marL="0" marR="0" lvl="0" indent="0" algn="l" rtl="0">
                        <a:spcBef>
                          <a:spcPts val="0"/>
                        </a:spcBef>
                        <a:buSzPct val="25000"/>
                        <a:buNone/>
                      </a:pPr>
                      <a:endParaRPr lang="en-GB" sz="2000" b="0" u="none" strike="noStrike" cap="none"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buSzPct val="25000"/>
                        <a:buNone/>
                      </a:pPr>
                      <a:r>
                        <a:rPr lang="en-GB" sz="2000" b="0">
                          <a:solidFill>
                            <a:schemeClr val="dk1"/>
                          </a:solidFill>
                          <a:latin typeface="Century Gothic"/>
                          <a:ea typeface="Century Gothic"/>
                          <a:cs typeface="Century Gothic"/>
                          <a:sym typeface="Century Gothic"/>
                        </a:rPr>
                        <a:t>May not communicate very well in layman’s terms</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GB" sz="2000" b="0" dirty="0">
                          <a:solidFill>
                            <a:schemeClr val="dk1"/>
                          </a:solidFill>
                          <a:latin typeface="Century Gothic"/>
                          <a:ea typeface="Century Gothic"/>
                          <a:cs typeface="Century Gothic"/>
                          <a:sym typeface="Century Gothic"/>
                        </a:rPr>
                        <a:t>Has everything turned into Markdown.</a:t>
                      </a:r>
                    </a:p>
                    <a:p>
                      <a:pPr marL="0" marR="0" lvl="0" indent="0" algn="l" rtl="0">
                        <a:spcBef>
                          <a:spcPts val="0"/>
                        </a:spcBef>
                        <a:buSzPct val="25000"/>
                        <a:buNone/>
                      </a:pPr>
                      <a:endParaRPr lang="en-GB" sz="2000" b="0"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buSzPct val="25000"/>
                        <a:buNone/>
                      </a:pPr>
                      <a:endParaRPr sz="20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GB" sz="2000" b="0" dirty="0">
                          <a:solidFill>
                            <a:schemeClr val="dk1"/>
                          </a:solidFill>
                          <a:latin typeface="Century Gothic"/>
                          <a:ea typeface="Century Gothic"/>
                          <a:cs typeface="Century Gothic"/>
                          <a:sym typeface="Century Gothic"/>
                        </a:rPr>
                        <a:t>Has some of the best documentation around</a:t>
                      </a:r>
                    </a:p>
                    <a:p>
                      <a:pPr marL="0" marR="0" lvl="0" indent="0" algn="l" rtl="0">
                        <a:spcBef>
                          <a:spcPts val="0"/>
                        </a:spcBef>
                        <a:buSzPct val="25000"/>
                        <a:buNone/>
                      </a:pPr>
                      <a:endParaRPr lang="en-GB" sz="2000" b="0"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buSzPct val="25000"/>
                        <a:buNone/>
                      </a:pPr>
                      <a:endParaRPr sz="20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GB" sz="2000" b="0" dirty="0">
                          <a:solidFill>
                            <a:schemeClr val="dk1"/>
                          </a:solidFill>
                          <a:latin typeface="Century Gothic"/>
                          <a:ea typeface="Century Gothic"/>
                          <a:cs typeface="Century Gothic"/>
                          <a:sym typeface="Century Gothic"/>
                        </a:rPr>
                        <a:t>Has </a:t>
                      </a:r>
                      <a:r>
                        <a:rPr lang="en-GB" sz="2000" b="0" dirty="0" err="1">
                          <a:solidFill>
                            <a:schemeClr val="dk1"/>
                          </a:solidFill>
                          <a:latin typeface="Century Gothic"/>
                          <a:ea typeface="Century Gothic"/>
                          <a:cs typeface="Century Gothic"/>
                          <a:sym typeface="Century Gothic"/>
                        </a:rPr>
                        <a:t>Gists</a:t>
                      </a:r>
                      <a:r>
                        <a:rPr lang="en-GB" sz="2000" b="0" dirty="0">
                          <a:solidFill>
                            <a:schemeClr val="dk1"/>
                          </a:solidFill>
                          <a:latin typeface="Century Gothic"/>
                          <a:ea typeface="Century Gothic"/>
                          <a:cs typeface="Century Gothic"/>
                          <a:sym typeface="Century Gothic"/>
                        </a:rPr>
                        <a:t> and </a:t>
                      </a:r>
                      <a:r>
                        <a:rPr lang="en-GB" sz="2000" b="0" dirty="0" err="1">
                          <a:solidFill>
                            <a:schemeClr val="dk1"/>
                          </a:solidFill>
                          <a:latin typeface="Century Gothic"/>
                          <a:ea typeface="Century Gothic"/>
                          <a:cs typeface="Century Gothic"/>
                          <a:sym typeface="Century Gothic"/>
                        </a:rPr>
                        <a:t>GitHub</a:t>
                      </a:r>
                      <a:r>
                        <a:rPr lang="en-GB" sz="2000" b="0" dirty="0">
                          <a:solidFill>
                            <a:schemeClr val="dk1"/>
                          </a:solidFill>
                          <a:latin typeface="Century Gothic"/>
                          <a:ea typeface="Century Gothic"/>
                          <a:cs typeface="Century Gothic"/>
                          <a:sym typeface="Century Gothic"/>
                        </a:rPr>
                        <a:t> Pages</a:t>
                      </a:r>
                    </a:p>
                    <a:p>
                      <a:pPr marL="0" marR="0" lvl="0" indent="0" algn="l" rtl="0">
                        <a:spcBef>
                          <a:spcPts val="0"/>
                        </a:spcBef>
                        <a:buSzPct val="25000"/>
                        <a:buNone/>
                      </a:pPr>
                      <a:endParaRPr lang="en-GB" sz="2000" b="0" dirty="0">
                        <a:solidFill>
                          <a:schemeClr val="dk1"/>
                        </a:solidFill>
                        <a:latin typeface="Century Gothic"/>
                        <a:ea typeface="Century Gothic"/>
                        <a:cs typeface="Century Gothic"/>
                        <a:sym typeface="Century Gothic"/>
                      </a:endParaRPr>
                    </a:p>
                  </a:txBody>
                  <a:tcPr marL="91450" marR="91450" marT="45725" marB="45725"/>
                </a:tc>
                <a:tc>
                  <a:txBody>
                    <a:bodyPr/>
                    <a:lstStyle/>
                    <a:p>
                      <a:pPr marL="0" marR="0" lvl="0" indent="0" algn="l" rtl="0">
                        <a:spcBef>
                          <a:spcPts val="0"/>
                        </a:spcBef>
                        <a:buSzPct val="25000"/>
                        <a:buNone/>
                      </a:pPr>
                      <a:endParaRPr sz="2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614575" y="368900"/>
            <a:ext cx="10820400" cy="14598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buClr>
                <a:schemeClr val="lt1"/>
              </a:buClr>
              <a:buSzPct val="25000"/>
              <a:buFont typeface="Century Gothic"/>
              <a:buNone/>
            </a:pPr>
            <a:r>
              <a:rPr lang="en-GB" sz="2800" b="0" i="0" u="none" strike="noStrike" cap="none" dirty="0">
                <a:solidFill>
                  <a:schemeClr val="lt1"/>
                </a:solidFill>
                <a:latin typeface="Century Gothic"/>
                <a:ea typeface="Century Gothic"/>
                <a:cs typeface="Century Gothic"/>
                <a:sym typeface="Century Gothic"/>
              </a:rPr>
              <a:t>Team Foundation Server</a:t>
            </a:r>
            <a:br>
              <a:rPr lang="en-GB" sz="2800" b="0" i="0" u="none" strike="noStrike" cap="none" dirty="0">
                <a:solidFill>
                  <a:schemeClr val="lt1"/>
                </a:solidFill>
                <a:latin typeface="Century Gothic"/>
                <a:ea typeface="Century Gothic"/>
                <a:cs typeface="Century Gothic"/>
                <a:sym typeface="Century Gothic"/>
              </a:rPr>
            </a:br>
            <a:br>
              <a:rPr lang="en-GB" sz="1000" b="0" i="0" u="none" strike="noStrike" cap="none" dirty="0">
                <a:solidFill>
                  <a:schemeClr val="lt1"/>
                </a:solidFill>
                <a:latin typeface="Century Gothic"/>
                <a:ea typeface="Century Gothic"/>
                <a:cs typeface="Century Gothic"/>
                <a:sym typeface="Century Gothic"/>
              </a:rPr>
            </a:br>
            <a:r>
              <a:rPr lang="en-GB" sz="2200" dirty="0">
                <a:solidFill>
                  <a:srgbClr val="FFFFFF"/>
                </a:solidFill>
              </a:rPr>
              <a:t>It is a Microsoft product that provides source code management, reporting, requirements management, project management, automated builds, lab management, testing and release management capabilities</a:t>
            </a:r>
          </a:p>
        </p:txBody>
      </p:sp>
      <p:sp>
        <p:nvSpPr>
          <p:cNvPr id="283" name="Shape 283"/>
          <p:cNvSpPr txBox="1">
            <a:spLocks noGrp="1"/>
          </p:cNvSpPr>
          <p:nvPr>
            <p:ph type="body" idx="1"/>
          </p:nvPr>
        </p:nvSpPr>
        <p:spPr>
          <a:xfrm>
            <a:off x="685800" y="2268772"/>
            <a:ext cx="10820400" cy="3949912"/>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lt1"/>
              </a:buClr>
              <a:buSzPct val="100000"/>
              <a:buFont typeface="Arial"/>
              <a:buNone/>
            </a:pPr>
            <a:endParaRPr sz="2800" b="0" i="0" u="none" strike="noStrike" cap="none">
              <a:solidFill>
                <a:schemeClr val="lt1"/>
              </a:solidFill>
              <a:latin typeface="Century Gothic"/>
              <a:ea typeface="Century Gothic"/>
              <a:cs typeface="Century Gothic"/>
              <a:sym typeface="Century Gothic"/>
            </a:endParaRPr>
          </a:p>
        </p:txBody>
      </p:sp>
      <p:graphicFrame>
        <p:nvGraphicFramePr>
          <p:cNvPr id="284" name="Shape 284"/>
          <p:cNvGraphicFramePr/>
          <p:nvPr>
            <p:extLst>
              <p:ext uri="{D42A27DB-BD31-4B8C-83A1-F6EECF244321}">
                <p14:modId xmlns:p14="http://schemas.microsoft.com/office/powerpoint/2010/main" val="714995116"/>
              </p:ext>
            </p:extLst>
          </p:nvPr>
        </p:nvGraphicFramePr>
        <p:xfrm>
          <a:off x="533400" y="2108413"/>
          <a:ext cx="11201400" cy="4444787"/>
        </p:xfrm>
        <a:graphic>
          <a:graphicData uri="http://schemas.openxmlformats.org/drawingml/2006/table">
            <a:tbl>
              <a:tblPr firstRow="1" bandRow="1">
                <a:noFill/>
                <a:tableStyleId>{D825ABF8-2C82-419B-B9DF-C967388B4800}</a:tableStyleId>
              </a:tblPr>
              <a:tblGrid>
                <a:gridCol w="53340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296200">
                <a:tc>
                  <a:txBody>
                    <a:bodyPr/>
                    <a:lstStyle/>
                    <a:p>
                      <a:pPr marL="0" marR="0" lvl="0" indent="0" algn="ctr" rtl="0">
                        <a:spcBef>
                          <a:spcPts val="0"/>
                        </a:spcBef>
                        <a:buSzPct val="25000"/>
                        <a:buNone/>
                      </a:pPr>
                      <a:r>
                        <a:rPr lang="en-GB" sz="1800" dirty="0"/>
                        <a:t>Pros</a:t>
                      </a:r>
                    </a:p>
                  </a:txBody>
                  <a:tcPr marL="91450" marR="91450" marT="45725" marB="45725"/>
                </a:tc>
                <a:tc>
                  <a:txBody>
                    <a:bodyPr/>
                    <a:lstStyle/>
                    <a:p>
                      <a:pPr marL="0" marR="0" lvl="0" indent="0" algn="ctr" rtl="0">
                        <a:spcBef>
                          <a:spcPts val="0"/>
                        </a:spcBef>
                        <a:buSzPct val="25000"/>
                        <a:buNone/>
                      </a:pPr>
                      <a:r>
                        <a:rPr lang="en-GB" sz="1800"/>
                        <a:t>Cons</a:t>
                      </a:r>
                    </a:p>
                  </a:txBody>
                  <a:tcPr marL="91450" marR="91450" marT="45725" marB="45725"/>
                </a:tc>
                <a:extLst>
                  <a:ext uri="{0D108BD9-81ED-4DB2-BD59-A6C34878D82A}">
                    <a16:rowId xmlns:a16="http://schemas.microsoft.com/office/drawing/2014/main" val="10000"/>
                  </a:ext>
                </a:extLst>
              </a:tr>
              <a:tr h="469000">
                <a:tc>
                  <a:txBody>
                    <a:bodyPr/>
                    <a:lstStyle/>
                    <a:p>
                      <a:pPr marL="0" marR="0" lvl="0" indent="0" algn="l" rtl="0">
                        <a:lnSpc>
                          <a:spcPct val="100000"/>
                        </a:lnSpc>
                        <a:spcBef>
                          <a:spcPts val="0"/>
                        </a:spcBef>
                        <a:spcAft>
                          <a:spcPts val="0"/>
                        </a:spcAft>
                        <a:buClr>
                          <a:schemeClr val="dk1"/>
                        </a:buClr>
                        <a:buSzPct val="25000"/>
                        <a:buFont typeface="Century Gothic"/>
                        <a:buNone/>
                      </a:pPr>
                      <a:r>
                        <a:rPr lang="en-GB" sz="1600" b="1" dirty="0">
                          <a:solidFill>
                            <a:schemeClr val="dk1"/>
                          </a:solidFill>
                          <a:latin typeface="Century Gothic"/>
                          <a:ea typeface="Century Gothic"/>
                          <a:cs typeface="Century Gothic"/>
                          <a:sym typeface="Century Gothic"/>
                        </a:rPr>
                        <a:t>Helps to Manage team workflow</a:t>
                      </a:r>
                    </a:p>
                    <a:p>
                      <a:pPr marL="0" marR="0" lvl="0" indent="0" algn="l" rtl="0">
                        <a:spcBef>
                          <a:spcPts val="0"/>
                        </a:spcBef>
                        <a:buSzPct val="25000"/>
                        <a:buNone/>
                      </a:pPr>
                      <a:endParaRPr sz="1600" b="1" dirty="0"/>
                    </a:p>
                  </a:txBody>
                  <a:tcPr marL="91450" marR="91450" marT="45725" marB="45725"/>
                </a:tc>
                <a:tc>
                  <a:txBody>
                    <a:bodyPr/>
                    <a:lstStyle/>
                    <a:p>
                      <a:pPr marL="0" marR="0" lvl="0" indent="0" algn="l" rtl="0">
                        <a:spcBef>
                          <a:spcPts val="0"/>
                        </a:spcBef>
                        <a:buSzPct val="25000"/>
                        <a:buNone/>
                      </a:pPr>
                      <a:r>
                        <a:rPr lang="en-GB" sz="1600" b="1" dirty="0">
                          <a:solidFill>
                            <a:schemeClr val="dk1"/>
                          </a:solidFill>
                          <a:latin typeface="Century Gothic"/>
                          <a:ea typeface="Century Gothic"/>
                          <a:cs typeface="Century Gothic"/>
                          <a:sym typeface="Century Gothic"/>
                        </a:rPr>
                        <a:t>Security </a:t>
                      </a:r>
                    </a:p>
                    <a:p>
                      <a:pPr marL="0" marR="0" lvl="0" indent="0" algn="l" rtl="0">
                        <a:spcBef>
                          <a:spcPts val="0"/>
                        </a:spcBef>
                        <a:buSzPct val="25000"/>
                        <a:buNone/>
                      </a:pPr>
                      <a:r>
                        <a:rPr lang="en-GB" sz="1600" b="0" dirty="0">
                          <a:solidFill>
                            <a:schemeClr val="dk1"/>
                          </a:solidFill>
                          <a:latin typeface="Century Gothic"/>
                          <a:ea typeface="Century Gothic"/>
                          <a:cs typeface="Century Gothic"/>
                          <a:sym typeface="Century Gothic"/>
                        </a:rPr>
                        <a:t>Can you trust the hosting provider with your data?</a:t>
                      </a:r>
                    </a:p>
                    <a:p>
                      <a:pPr marL="0" marR="0" lvl="0" indent="0" algn="l" rtl="0">
                        <a:spcBef>
                          <a:spcPts val="0"/>
                        </a:spcBef>
                        <a:buSzPct val="25000"/>
                        <a:buNone/>
                      </a:pPr>
                      <a:endParaRPr lang="en-GB" sz="1600" b="0" dirty="0">
                        <a:solidFill>
                          <a:schemeClr val="dk1"/>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1"/>
                  </a:ext>
                </a:extLst>
              </a:tr>
              <a:tr h="942987">
                <a:tc>
                  <a:txBody>
                    <a:bodyPr/>
                    <a:lstStyle/>
                    <a:p>
                      <a:pPr marL="0" marR="0" lvl="0" indent="0" algn="l" rtl="0">
                        <a:lnSpc>
                          <a:spcPct val="100000"/>
                        </a:lnSpc>
                        <a:spcBef>
                          <a:spcPts val="0"/>
                        </a:spcBef>
                        <a:spcAft>
                          <a:spcPts val="0"/>
                        </a:spcAft>
                        <a:buClr>
                          <a:schemeClr val="dk1"/>
                        </a:buClr>
                        <a:buSzPct val="25000"/>
                        <a:buFont typeface="Century Gothic"/>
                        <a:buNone/>
                      </a:pPr>
                      <a:r>
                        <a:rPr lang="en-GB" sz="1600" b="1" dirty="0">
                          <a:solidFill>
                            <a:schemeClr val="dk1"/>
                          </a:solidFill>
                          <a:latin typeface="Century Gothic"/>
                          <a:ea typeface="Century Gothic"/>
                          <a:cs typeface="Century Gothic"/>
                          <a:sym typeface="Century Gothic"/>
                        </a:rPr>
                        <a:t>Helps to take real-time decisions</a:t>
                      </a:r>
                    </a:p>
                    <a:p>
                      <a:pPr marL="0" marR="0" lvl="0" indent="0" algn="l" rtl="0">
                        <a:spcBef>
                          <a:spcPts val="0"/>
                        </a:spcBef>
                        <a:buSzPct val="25000"/>
                        <a:buNone/>
                      </a:pPr>
                      <a:endParaRPr sz="1600" b="1" dirty="0"/>
                    </a:p>
                  </a:txBody>
                  <a:tcPr marL="91450" marR="91450" marT="45725" marB="45725"/>
                </a:tc>
                <a:tc>
                  <a:txBody>
                    <a:bodyPr/>
                    <a:lstStyle/>
                    <a:p>
                      <a:pPr marL="0" marR="0" lvl="0" indent="0" algn="l" rtl="0">
                        <a:spcBef>
                          <a:spcPts val="0"/>
                        </a:spcBef>
                        <a:buSzPct val="25000"/>
                        <a:buNone/>
                      </a:pPr>
                      <a:r>
                        <a:rPr lang="en-GB" sz="1600" b="1" dirty="0">
                          <a:solidFill>
                            <a:schemeClr val="dk1"/>
                          </a:solidFill>
                          <a:latin typeface="Century Gothic"/>
                          <a:ea typeface="Century Gothic"/>
                          <a:cs typeface="Century Gothic"/>
                          <a:sym typeface="Century Gothic"/>
                        </a:rPr>
                        <a:t>Performance </a:t>
                      </a:r>
                    </a:p>
                    <a:p>
                      <a:pPr marL="0" marR="0" lvl="0" indent="0" algn="l" rtl="0">
                        <a:spcBef>
                          <a:spcPts val="0"/>
                        </a:spcBef>
                        <a:buSzPct val="25000"/>
                        <a:buNone/>
                      </a:pPr>
                      <a:r>
                        <a:rPr lang="en-GB" sz="1600" b="0" dirty="0">
                          <a:solidFill>
                            <a:schemeClr val="dk1"/>
                          </a:solidFill>
                          <a:latin typeface="Century Gothic"/>
                          <a:ea typeface="Century Gothic"/>
                          <a:cs typeface="Century Gothic"/>
                          <a:sym typeface="Century Gothic"/>
                        </a:rPr>
                        <a:t>TFS is slow at the best of times - having it remote is a risk to performance</a:t>
                      </a:r>
                      <a:br>
                        <a:rPr lang="en-GB" sz="1600" b="1" dirty="0">
                          <a:solidFill>
                            <a:schemeClr val="dk1"/>
                          </a:solidFill>
                          <a:latin typeface="Century Gothic"/>
                          <a:ea typeface="Century Gothic"/>
                          <a:cs typeface="Century Gothic"/>
                          <a:sym typeface="Century Gothic"/>
                        </a:rPr>
                      </a:br>
                      <a:endParaRPr lang="en-GB" sz="1600" b="1" dirty="0">
                        <a:solidFill>
                          <a:schemeClr val="dk1"/>
                        </a:solidFill>
                        <a:latin typeface="Century Gothic"/>
                        <a:ea typeface="Century Gothic"/>
                        <a:cs typeface="Century Gothic"/>
                        <a:sym typeface="Century Gothic"/>
                      </a:endParaRPr>
                    </a:p>
                  </a:txBody>
                  <a:tcPr marL="91450" marR="91450" marT="45725" marB="45725"/>
                </a:tc>
                <a:extLst>
                  <a:ext uri="{0D108BD9-81ED-4DB2-BD59-A6C34878D82A}">
                    <a16:rowId xmlns:a16="http://schemas.microsoft.com/office/drawing/2014/main" val="10002"/>
                  </a:ext>
                </a:extLst>
              </a:tr>
              <a:tr h="1264950">
                <a:tc>
                  <a:txBody>
                    <a:bodyPr/>
                    <a:lstStyle/>
                    <a:p>
                      <a:pPr marL="0" marR="0" lvl="0" indent="0" algn="l" rtl="0">
                        <a:lnSpc>
                          <a:spcPct val="100000"/>
                        </a:lnSpc>
                        <a:spcBef>
                          <a:spcPts val="0"/>
                        </a:spcBef>
                        <a:spcAft>
                          <a:spcPts val="0"/>
                        </a:spcAft>
                        <a:buClr>
                          <a:schemeClr val="dk1"/>
                        </a:buClr>
                        <a:buSzPct val="25000"/>
                        <a:buFont typeface="Century Gothic"/>
                        <a:buNone/>
                      </a:pPr>
                      <a:r>
                        <a:rPr lang="en-GB" sz="1600" b="1" dirty="0">
                          <a:solidFill>
                            <a:schemeClr val="dk1"/>
                          </a:solidFill>
                          <a:latin typeface="Century Gothic"/>
                          <a:ea typeface="Century Gothic"/>
                          <a:cs typeface="Century Gothic"/>
                          <a:sym typeface="Century Gothic"/>
                        </a:rPr>
                        <a:t>Drive predictability</a:t>
                      </a:r>
                    </a:p>
                    <a:p>
                      <a:pPr marL="0" marR="0" lvl="0" indent="0" algn="l" rtl="0">
                        <a:spcBef>
                          <a:spcPts val="0"/>
                        </a:spcBef>
                        <a:buSzPct val="25000"/>
                        <a:buNone/>
                      </a:pPr>
                      <a:endParaRPr sz="1600" b="1" dirty="0"/>
                    </a:p>
                  </a:txBody>
                  <a:tcPr marL="91450" marR="91450" marT="45725" marB="45725"/>
                </a:tc>
                <a:tc>
                  <a:txBody>
                    <a:bodyPr/>
                    <a:lstStyle/>
                    <a:p>
                      <a:pPr marL="0" marR="0" lvl="0" indent="0" algn="l" rtl="0">
                        <a:spcBef>
                          <a:spcPts val="0"/>
                        </a:spcBef>
                        <a:buSzPct val="25000"/>
                        <a:buNone/>
                      </a:pPr>
                      <a:r>
                        <a:rPr lang="en-GB" sz="1600" b="1" dirty="0">
                          <a:solidFill>
                            <a:schemeClr val="dk1"/>
                          </a:solidFill>
                          <a:latin typeface="Century Gothic"/>
                          <a:ea typeface="Century Gothic"/>
                          <a:cs typeface="Century Gothic"/>
                          <a:sym typeface="Century Gothic"/>
                        </a:rPr>
                        <a:t>Integration</a:t>
                      </a:r>
                    </a:p>
                    <a:p>
                      <a:pPr marL="0" marR="0" lvl="0" indent="0" algn="l" rtl="0">
                        <a:spcBef>
                          <a:spcPts val="0"/>
                        </a:spcBef>
                        <a:buSzPct val="25000"/>
                        <a:buNone/>
                      </a:pPr>
                      <a:r>
                        <a:rPr lang="en-GB" sz="1600" b="0" dirty="0">
                          <a:solidFill>
                            <a:schemeClr val="dk1"/>
                          </a:solidFill>
                          <a:latin typeface="Century Gothic"/>
                          <a:ea typeface="Century Gothic"/>
                          <a:cs typeface="Century Gothic"/>
                          <a:sym typeface="Century Gothic"/>
                        </a:rPr>
                        <a:t>Can you use your corporate directory accounts to access or do you need "another user id and password" to remember?</a:t>
                      </a:r>
                    </a:p>
                  </a:txBody>
                  <a:tcPr marL="91450" marR="91450" marT="45725" marB="45725"/>
                </a:tc>
                <a:extLst>
                  <a:ext uri="{0D108BD9-81ED-4DB2-BD59-A6C34878D82A}">
                    <a16:rowId xmlns:a16="http://schemas.microsoft.com/office/drawing/2014/main" val="10003"/>
                  </a:ext>
                </a:extLst>
              </a:tr>
              <a:tr h="455287">
                <a:tc>
                  <a:txBody>
                    <a:bodyPr/>
                    <a:lstStyle/>
                    <a:p>
                      <a:pPr marL="0" marR="0" lvl="0" indent="0" algn="l" rtl="0">
                        <a:lnSpc>
                          <a:spcPct val="100000"/>
                        </a:lnSpc>
                        <a:spcBef>
                          <a:spcPts val="0"/>
                        </a:spcBef>
                        <a:spcAft>
                          <a:spcPts val="0"/>
                        </a:spcAft>
                        <a:buClr>
                          <a:schemeClr val="dk1"/>
                        </a:buClr>
                        <a:buSzPct val="25000"/>
                        <a:buFont typeface="Century Gothic"/>
                        <a:buNone/>
                      </a:pPr>
                      <a:r>
                        <a:rPr lang="en-GB" sz="1600" b="1" dirty="0">
                          <a:solidFill>
                            <a:schemeClr val="dk1"/>
                          </a:solidFill>
                          <a:latin typeface="Century Gothic"/>
                          <a:ea typeface="Century Gothic"/>
                          <a:cs typeface="Century Gothic"/>
                          <a:sym typeface="Century Gothic"/>
                        </a:rPr>
                        <a:t>Deliver Early, Deliver Often, Drive quality</a:t>
                      </a:r>
                    </a:p>
                  </a:txBody>
                  <a:tcPr marL="91450" marR="91450" marT="45725" marB="45725"/>
                </a:tc>
                <a:tc>
                  <a:txBody>
                    <a:bodyPr/>
                    <a:lstStyle/>
                    <a:p>
                      <a:pPr marL="0" marR="0" lvl="0" indent="0" algn="l" rtl="0">
                        <a:spcBef>
                          <a:spcPts val="0"/>
                        </a:spcBef>
                        <a:buSzPct val="25000"/>
                        <a:buNone/>
                      </a:pPr>
                      <a:endParaRPr sz="1600"/>
                    </a:p>
                  </a:txBody>
                  <a:tcPr marL="91450" marR="91450" marT="45725" marB="45725"/>
                </a:tc>
                <a:extLst>
                  <a:ext uri="{0D108BD9-81ED-4DB2-BD59-A6C34878D82A}">
                    <a16:rowId xmlns:a16="http://schemas.microsoft.com/office/drawing/2014/main" val="10004"/>
                  </a:ext>
                </a:extLst>
              </a:tr>
              <a:tr h="469000">
                <a:tc>
                  <a:txBody>
                    <a:bodyPr/>
                    <a:lstStyle/>
                    <a:p>
                      <a:pPr marL="0" marR="0" lvl="0" indent="0" algn="l" rtl="0">
                        <a:lnSpc>
                          <a:spcPct val="100000"/>
                        </a:lnSpc>
                        <a:spcBef>
                          <a:spcPts val="0"/>
                        </a:spcBef>
                        <a:spcAft>
                          <a:spcPts val="0"/>
                        </a:spcAft>
                        <a:buClr>
                          <a:schemeClr val="dk1"/>
                        </a:buClr>
                        <a:buSzPct val="25000"/>
                        <a:buFont typeface="Century Gothic"/>
                        <a:buNone/>
                      </a:pPr>
                      <a:r>
                        <a:rPr lang="en-GB" sz="1600" b="1" dirty="0">
                          <a:solidFill>
                            <a:schemeClr val="dk1"/>
                          </a:solidFill>
                          <a:latin typeface="Century Gothic"/>
                          <a:ea typeface="Century Gothic"/>
                          <a:cs typeface="Century Gothic"/>
                          <a:sym typeface="Century Gothic"/>
                        </a:rPr>
                        <a:t>Support the use of  familiar tools</a:t>
                      </a:r>
                    </a:p>
                  </a:txBody>
                  <a:tcPr marL="91450" marR="91450" marT="45725" marB="45725"/>
                </a:tc>
                <a:tc>
                  <a:txBody>
                    <a:bodyPr/>
                    <a:lstStyle/>
                    <a:p>
                      <a:pPr marL="0" marR="0" lvl="0" indent="0" algn="l" rtl="0">
                        <a:spcBef>
                          <a:spcPts val="0"/>
                        </a:spcBef>
                        <a:buSzPct val="25000"/>
                        <a:buNone/>
                      </a:pPr>
                      <a:endParaRPr sz="16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62000" y="78573"/>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dirty="0">
                <a:solidFill>
                  <a:schemeClr val="lt1"/>
                </a:solidFill>
                <a:latin typeface="Century Gothic"/>
                <a:ea typeface="Century Gothic"/>
                <a:cs typeface="Century Gothic"/>
                <a:sym typeface="Century Gothic"/>
              </a:rPr>
              <a:t>Monotone</a:t>
            </a:r>
          </a:p>
        </p:txBody>
      </p:sp>
      <p:sp>
        <p:nvSpPr>
          <p:cNvPr id="290" name="Shape 290"/>
          <p:cNvSpPr txBox="1">
            <a:spLocks noGrp="1"/>
          </p:cNvSpPr>
          <p:nvPr>
            <p:ph type="body" idx="1"/>
          </p:nvPr>
        </p:nvSpPr>
        <p:spPr>
          <a:xfrm>
            <a:off x="533400" y="1114425"/>
            <a:ext cx="10820400" cy="7905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Open source software tool for distributed revision </a:t>
            </a:r>
            <a:endParaRPr sz="2800" b="0" i="0" u="none" strike="noStrike" cap="none" dirty="0">
              <a:solidFill>
                <a:schemeClr val="lt1"/>
              </a:solidFill>
              <a:latin typeface="Century Gothic"/>
              <a:ea typeface="Century Gothic"/>
              <a:cs typeface="Century Gothic"/>
              <a:sym typeface="Century Gothic"/>
            </a:endParaRPr>
          </a:p>
        </p:txBody>
      </p:sp>
      <p:graphicFrame>
        <p:nvGraphicFramePr>
          <p:cNvPr id="291" name="Shape 291"/>
          <p:cNvGraphicFramePr/>
          <p:nvPr>
            <p:extLst>
              <p:ext uri="{D42A27DB-BD31-4B8C-83A1-F6EECF244321}">
                <p14:modId xmlns:p14="http://schemas.microsoft.com/office/powerpoint/2010/main" val="2601730513"/>
              </p:ext>
            </p:extLst>
          </p:nvPr>
        </p:nvGraphicFramePr>
        <p:xfrm>
          <a:off x="838200" y="1840660"/>
          <a:ext cx="10410826" cy="4864939"/>
        </p:xfrm>
        <a:graphic>
          <a:graphicData uri="http://schemas.openxmlformats.org/drawingml/2006/table">
            <a:tbl>
              <a:tblPr firstRow="1" bandRow="1">
                <a:noFill/>
                <a:tableStyleId>{D825ABF8-2C82-419B-B9DF-C967388B4800}</a:tableStyleId>
              </a:tblPr>
              <a:tblGrid>
                <a:gridCol w="5798529">
                  <a:extLst>
                    <a:ext uri="{9D8B030D-6E8A-4147-A177-3AD203B41FA5}">
                      <a16:colId xmlns:a16="http://schemas.microsoft.com/office/drawing/2014/main" val="20000"/>
                    </a:ext>
                  </a:extLst>
                </a:gridCol>
                <a:gridCol w="4612297">
                  <a:extLst>
                    <a:ext uri="{9D8B030D-6E8A-4147-A177-3AD203B41FA5}">
                      <a16:colId xmlns:a16="http://schemas.microsoft.com/office/drawing/2014/main" val="20001"/>
                    </a:ext>
                  </a:extLst>
                </a:gridCol>
              </a:tblGrid>
              <a:tr h="381856">
                <a:tc>
                  <a:txBody>
                    <a:bodyPr/>
                    <a:lstStyle/>
                    <a:p>
                      <a:pPr marL="0" marR="0" lvl="0" indent="0" algn="ctr" rtl="0">
                        <a:spcBef>
                          <a:spcPts val="0"/>
                        </a:spcBef>
                        <a:buSzPct val="25000"/>
                        <a:buNone/>
                      </a:pPr>
                      <a:r>
                        <a:rPr lang="en-GB" sz="1800" dirty="0"/>
                        <a:t>Pros</a:t>
                      </a:r>
                    </a:p>
                  </a:txBody>
                  <a:tcPr marL="91450" marR="91450" marT="45725" marB="45725"/>
                </a:tc>
                <a:tc>
                  <a:txBody>
                    <a:bodyPr/>
                    <a:lstStyle/>
                    <a:p>
                      <a:pPr marL="0" marR="0" lvl="0" indent="0" algn="ctr" rtl="0">
                        <a:spcBef>
                          <a:spcPts val="0"/>
                        </a:spcBef>
                        <a:buSzPct val="25000"/>
                        <a:buNone/>
                      </a:pPr>
                      <a:r>
                        <a:rPr lang="en-GB" sz="1800"/>
                        <a:t>Cons</a:t>
                      </a:r>
                    </a:p>
                  </a:txBody>
                  <a:tcPr marL="91450" marR="91450" marT="45725" marB="45725"/>
                </a:tc>
                <a:extLst>
                  <a:ext uri="{0D108BD9-81ED-4DB2-BD59-A6C34878D82A}">
                    <a16:rowId xmlns:a16="http://schemas.microsoft.com/office/drawing/2014/main" val="10000"/>
                  </a:ext>
                </a:extLst>
              </a:tr>
              <a:tr h="808074">
                <a:tc>
                  <a:txBody>
                    <a:bodyPr/>
                    <a:lstStyle/>
                    <a:p>
                      <a:pPr marL="0" marR="0" lvl="0" indent="0" algn="l" rtl="0">
                        <a:spcBef>
                          <a:spcPts val="0"/>
                        </a:spcBef>
                        <a:buSzPct val="25000"/>
                        <a:buNone/>
                      </a:pPr>
                      <a:r>
                        <a:rPr lang="en-GB" sz="1800" dirty="0"/>
                        <a:t>Good support for internationalization and localization</a:t>
                      </a:r>
                    </a:p>
                  </a:txBody>
                  <a:tcPr marL="91450" marR="91450" marT="45725" marB="45725"/>
                </a:tc>
                <a:tc>
                  <a:txBody>
                    <a:bodyPr/>
                    <a:lstStyle/>
                    <a:p>
                      <a:pPr marL="0" marR="0" lvl="0" indent="0" algn="l" rtl="0">
                        <a:spcBef>
                          <a:spcPts val="0"/>
                        </a:spcBef>
                        <a:buSzPct val="25000"/>
                        <a:buNone/>
                      </a:pPr>
                      <a:r>
                        <a:rPr lang="en-GB" sz="1800" dirty="0"/>
                        <a:t>Potential users cannot check out from behind a proxy</a:t>
                      </a:r>
                    </a:p>
                  </a:txBody>
                  <a:tcPr marL="91450" marR="91450" marT="45725" marB="45725"/>
                </a:tc>
                <a:extLst>
                  <a:ext uri="{0D108BD9-81ED-4DB2-BD59-A6C34878D82A}">
                    <a16:rowId xmlns:a16="http://schemas.microsoft.com/office/drawing/2014/main" val="10001"/>
                  </a:ext>
                </a:extLst>
              </a:tr>
              <a:tr h="381856">
                <a:tc>
                  <a:txBody>
                    <a:bodyPr/>
                    <a:lstStyle/>
                    <a:p>
                      <a:pPr marL="0" marR="0" lvl="0" indent="0" algn="l" rtl="0">
                        <a:spcBef>
                          <a:spcPts val="0"/>
                        </a:spcBef>
                        <a:buSzPct val="25000"/>
                        <a:buNone/>
                      </a:pPr>
                      <a:r>
                        <a:rPr lang="en-GB" sz="1800"/>
                        <a:t>Can import CVS projects.</a:t>
                      </a:r>
                    </a:p>
                  </a:txBody>
                  <a:tcPr marL="91450" marR="91450" marT="45725" marB="45725"/>
                </a:tc>
                <a:tc>
                  <a:txBody>
                    <a:bodyPr/>
                    <a:lstStyle/>
                    <a:p>
                      <a:pPr marL="0" marR="0" lvl="0" indent="0" algn="l" rtl="0">
                        <a:spcBef>
                          <a:spcPts val="0"/>
                        </a:spcBef>
                        <a:buSzPct val="25000"/>
                        <a:buNone/>
                      </a:pPr>
                      <a:r>
                        <a:rPr lang="en-GB" sz="1800"/>
                        <a:t>Less Popular</a:t>
                      </a:r>
                    </a:p>
                  </a:txBody>
                  <a:tcPr marL="91450" marR="91450" marT="45725" marB="45725"/>
                </a:tc>
                <a:extLst>
                  <a:ext uri="{0D108BD9-81ED-4DB2-BD59-A6C34878D82A}">
                    <a16:rowId xmlns:a16="http://schemas.microsoft.com/office/drawing/2014/main" val="10002"/>
                  </a:ext>
                </a:extLst>
              </a:tr>
              <a:tr h="720027">
                <a:tc>
                  <a:txBody>
                    <a:bodyPr/>
                    <a:lstStyle/>
                    <a:p>
                      <a:pPr marL="0" marR="0" lvl="0" indent="0" algn="l" rtl="0">
                        <a:spcBef>
                          <a:spcPts val="0"/>
                        </a:spcBef>
                        <a:buSzPct val="25000"/>
                        <a:buNone/>
                      </a:pPr>
                      <a:r>
                        <a:rPr lang="en-GB" sz="1800" dirty="0"/>
                        <a:t>Signing of revisions using RSA certificates</a:t>
                      </a:r>
                    </a:p>
                  </a:txBody>
                  <a:tcPr marL="91450" marR="91450" marT="45725" marB="45725"/>
                </a:tc>
                <a:tc>
                  <a:txBody>
                    <a:bodyPr/>
                    <a:lstStyle/>
                    <a:p>
                      <a:pPr marL="0" marR="0" lvl="0" indent="0" algn="l" rtl="0">
                        <a:spcBef>
                          <a:spcPts val="0"/>
                        </a:spcBef>
                        <a:buSzPct val="25000"/>
                        <a:buNone/>
                      </a:pPr>
                      <a:r>
                        <a:rPr lang="en-GB" sz="1800"/>
                        <a:t>Performance issues</a:t>
                      </a:r>
                    </a:p>
                  </a:txBody>
                  <a:tcPr marL="91450" marR="91450" marT="45725" marB="45725"/>
                </a:tc>
                <a:extLst>
                  <a:ext uri="{0D108BD9-81ED-4DB2-BD59-A6C34878D82A}">
                    <a16:rowId xmlns:a16="http://schemas.microsoft.com/office/drawing/2014/main" val="10003"/>
                  </a:ext>
                </a:extLst>
              </a:tr>
              <a:tr h="494574">
                <a:tc>
                  <a:txBody>
                    <a:bodyPr/>
                    <a:lstStyle/>
                    <a:p>
                      <a:pPr marL="0" marR="0" lvl="0" indent="0" algn="l" rtl="0">
                        <a:spcBef>
                          <a:spcPts val="0"/>
                        </a:spcBef>
                        <a:buSzPct val="25000"/>
                        <a:buNone/>
                      </a:pPr>
                      <a:r>
                        <a:rPr lang="en-GB" sz="1800"/>
                        <a:t>Easy to learn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4"/>
                  </a:ext>
                </a:extLst>
              </a:tr>
              <a:tr h="657420">
                <a:tc>
                  <a:txBody>
                    <a:bodyPr/>
                    <a:lstStyle/>
                    <a:p>
                      <a:pPr marL="0" marR="0" lvl="0" indent="0" algn="l" rtl="0">
                        <a:spcBef>
                          <a:spcPts val="0"/>
                        </a:spcBef>
                        <a:buSzPct val="25000"/>
                        <a:buNone/>
                      </a:pPr>
                      <a:r>
                        <a:rPr lang="en-GB" sz="1800"/>
                        <a:t>Very good at branching and merging</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5"/>
                  </a:ext>
                </a:extLst>
              </a:tr>
              <a:tr h="381856">
                <a:tc>
                  <a:txBody>
                    <a:bodyPr/>
                    <a:lstStyle/>
                    <a:p>
                      <a:pPr marL="0" marR="0" lvl="0" indent="0" algn="l" rtl="0">
                        <a:spcBef>
                          <a:spcPts val="0"/>
                        </a:spcBef>
                        <a:buSzPct val="25000"/>
                        <a:buNone/>
                      </a:pPr>
                      <a:r>
                        <a:rPr lang="en-GB" sz="1800"/>
                        <a:t>Good Documentation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6"/>
                  </a:ext>
                </a:extLst>
              </a:tr>
              <a:tr h="381856">
                <a:tc>
                  <a:txBody>
                    <a:bodyPr/>
                    <a:lstStyle/>
                    <a:p>
                      <a:pPr marL="0" marR="0" lvl="0" indent="0" algn="l" rtl="0">
                        <a:spcBef>
                          <a:spcPts val="0"/>
                        </a:spcBef>
                        <a:buSzPct val="25000"/>
                        <a:buNone/>
                      </a:pPr>
                      <a:r>
                        <a:rPr lang="en-GB" sz="1800"/>
                        <a:t>Very low maintenance</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7"/>
                  </a:ext>
                </a:extLst>
              </a:tr>
              <a:tr h="657420">
                <a:tc>
                  <a:txBody>
                    <a:bodyPr/>
                    <a:lstStyle/>
                    <a:p>
                      <a:pPr marL="0" marR="0" lvl="0" indent="0" algn="l" rtl="0">
                        <a:spcBef>
                          <a:spcPts val="0"/>
                        </a:spcBef>
                        <a:buSzPct val="25000"/>
                        <a:buNone/>
                      </a:pPr>
                      <a:r>
                        <a:rPr lang="en-GB" sz="1800" dirty="0"/>
                        <a:t>Portable design, implemented in C++</a:t>
                      </a:r>
                    </a:p>
                  </a:txBody>
                  <a:tcPr marL="91450" marR="91450" marT="45725" marB="45725"/>
                </a:tc>
                <a:tc>
                  <a:txBody>
                    <a:bodyPr/>
                    <a:lstStyle/>
                    <a:p>
                      <a:pPr marL="0" marR="0" lvl="0" indent="0" algn="l" rtl="0">
                        <a:spcBef>
                          <a:spcPts val="0"/>
                        </a:spcBef>
                        <a:buSzPct val="25000"/>
                        <a:buNone/>
                      </a:pPr>
                      <a:endParaRPr sz="1800" dirty="0"/>
                    </a:p>
                  </a:txBody>
                  <a:tcPr marL="91450" marR="91450" marT="45725" marB="45725"/>
                </a:tc>
                <a:extLst>
                  <a:ext uri="{0D108BD9-81ED-4DB2-BD59-A6C34878D82A}">
                    <a16:rowId xmlns:a16="http://schemas.microsoft.com/office/drawing/2014/main" val="10008"/>
                  </a:ext>
                </a:extLst>
              </a:tr>
            </a:tbl>
          </a:graphicData>
        </a:graphic>
      </p:graphicFrame>
      <p:pic>
        <p:nvPicPr>
          <p:cNvPr id="292" name="Shape 292" descr="Monotone (software) - Wikipedia, the free encyclopedia"/>
          <p:cNvPicPr preferRelativeResize="0"/>
          <p:nvPr/>
        </p:nvPicPr>
        <p:blipFill rotWithShape="1">
          <a:blip r:embed="rId3">
            <a:alphaModFix/>
          </a:blip>
          <a:srcRect/>
          <a:stretch/>
        </p:blipFill>
        <p:spPr>
          <a:xfrm>
            <a:off x="9829800" y="227562"/>
            <a:ext cx="1019175" cy="9223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71475" y="28575"/>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3959" b="0" i="0" u="none" strike="noStrike" cap="none" dirty="0">
                <a:solidFill>
                  <a:schemeClr val="lt1"/>
                </a:solidFill>
                <a:latin typeface="Century Gothic"/>
                <a:ea typeface="Century Gothic"/>
                <a:cs typeface="Century Gothic"/>
                <a:sym typeface="Century Gothic"/>
              </a:rPr>
              <a:t>Visual Studio Team </a:t>
            </a:r>
            <a:r>
              <a:rPr lang="en-GB" sz="3959" b="0" i="0" u="none" strike="noStrike" cap="none" dirty="0" err="1">
                <a:solidFill>
                  <a:schemeClr val="lt1"/>
                </a:solidFill>
                <a:latin typeface="Century Gothic"/>
                <a:ea typeface="Century Gothic"/>
                <a:cs typeface="Century Gothic"/>
                <a:sym typeface="Century Gothic"/>
              </a:rPr>
              <a:t>Services</a:t>
            </a:r>
            <a:r>
              <a:rPr lang="en-GB" sz="3959" b="0" i="0" u="none" strike="noStrike" cap="none" dirty="0" err="1">
                <a:solidFill>
                  <a:srgbClr val="000000"/>
                </a:solidFill>
                <a:latin typeface="Times New Roman"/>
                <a:ea typeface="Times New Roman"/>
                <a:cs typeface="Times New Roman"/>
                <a:sym typeface="Times New Roman"/>
              </a:rPr>
              <a:t>Performance</a:t>
            </a:r>
            <a:r>
              <a:rPr lang="en-GB" sz="3959" b="0" i="0" u="none" strike="noStrike" cap="none" dirty="0">
                <a:solidFill>
                  <a:srgbClr val="000000"/>
                </a:solidFill>
                <a:latin typeface="Times New Roman"/>
                <a:ea typeface="Times New Roman"/>
                <a:cs typeface="Times New Roman"/>
                <a:sym typeface="Times New Roman"/>
              </a:rPr>
              <a:t> </a:t>
            </a:r>
            <a:r>
              <a:rPr lang="en-GB" sz="3959" b="0" i="0" u="none" strike="noStrike" cap="none" dirty="0" err="1">
                <a:solidFill>
                  <a:srgbClr val="000000"/>
                </a:solidFill>
                <a:latin typeface="Times New Roman"/>
                <a:ea typeface="Times New Roman"/>
                <a:cs typeface="Times New Roman"/>
                <a:sym typeface="Times New Roman"/>
              </a:rPr>
              <a:t>Issu</a:t>
            </a:r>
            <a:endParaRPr lang="en-GB" sz="3959" b="0" i="0" u="none" strike="noStrike" cap="none" dirty="0">
              <a:solidFill>
                <a:srgbClr val="000000"/>
              </a:solidFill>
              <a:latin typeface="Times New Roman"/>
              <a:ea typeface="Times New Roman"/>
              <a:cs typeface="Times New Roman"/>
              <a:sym typeface="Times New Roman"/>
            </a:endParaRPr>
          </a:p>
        </p:txBody>
      </p:sp>
      <p:sp>
        <p:nvSpPr>
          <p:cNvPr id="298" name="Shape 298"/>
          <p:cNvSpPr txBox="1">
            <a:spLocks noGrp="1"/>
          </p:cNvSpPr>
          <p:nvPr>
            <p:ph type="body" idx="1"/>
          </p:nvPr>
        </p:nvSpPr>
        <p:spPr>
          <a:xfrm>
            <a:off x="457200" y="1190625"/>
            <a:ext cx="10820400" cy="3949912"/>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Proprietary client server version tool used by small and growing teams</a:t>
            </a:r>
          </a:p>
        </p:txBody>
      </p:sp>
      <p:graphicFrame>
        <p:nvGraphicFramePr>
          <p:cNvPr id="299" name="Shape 299"/>
          <p:cNvGraphicFramePr/>
          <p:nvPr/>
        </p:nvGraphicFramePr>
        <p:xfrm>
          <a:off x="1219200" y="2105025"/>
          <a:ext cx="8132050" cy="4414610"/>
        </p:xfrm>
        <a:graphic>
          <a:graphicData uri="http://schemas.openxmlformats.org/drawingml/2006/table">
            <a:tbl>
              <a:tblPr firstRow="1" bandRow="1">
                <a:noFill/>
                <a:tableStyleId>{D825ABF8-2C82-419B-B9DF-C967388B4800}</a:tableStyleId>
              </a:tblPr>
              <a:tblGrid>
                <a:gridCol w="4066025">
                  <a:extLst>
                    <a:ext uri="{9D8B030D-6E8A-4147-A177-3AD203B41FA5}">
                      <a16:colId xmlns:a16="http://schemas.microsoft.com/office/drawing/2014/main" val="20000"/>
                    </a:ext>
                  </a:extLst>
                </a:gridCol>
                <a:gridCol w="406602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n-GB" sz="1800"/>
                        <a:t>Pros </a:t>
                      </a:r>
                    </a:p>
                  </a:txBody>
                  <a:tcPr marL="91450" marR="91450" marT="45725" marB="45725"/>
                </a:tc>
                <a:tc>
                  <a:txBody>
                    <a:bodyPr/>
                    <a:lstStyle/>
                    <a:p>
                      <a:pPr marL="0" marR="0" lvl="0" indent="0" algn="l" rtl="0">
                        <a:spcBef>
                          <a:spcPts val="0"/>
                        </a:spcBef>
                        <a:buSzPct val="25000"/>
                        <a:buNone/>
                      </a:pPr>
                      <a:r>
                        <a:rPr lang="en-GB" sz="1800"/>
                        <a:t>Cons</a:t>
                      </a:r>
                    </a:p>
                  </a:txBody>
                  <a:tcPr marL="91450" marR="91450" marT="45725" marB="45725"/>
                </a:tc>
                <a:extLst>
                  <a:ext uri="{0D108BD9-81ED-4DB2-BD59-A6C34878D82A}">
                    <a16:rowId xmlns:a16="http://schemas.microsoft.com/office/drawing/2014/main" val="10000"/>
                  </a:ext>
                </a:extLst>
              </a:tr>
              <a:tr h="640075">
                <a:tc>
                  <a:txBody>
                    <a:bodyPr/>
                    <a:lstStyle/>
                    <a:p>
                      <a:pPr marL="0" marR="0" lvl="0" indent="0" algn="l" rtl="0">
                        <a:spcBef>
                          <a:spcPts val="0"/>
                        </a:spcBef>
                        <a:buSzPct val="25000"/>
                        <a:buNone/>
                      </a:pPr>
                      <a:r>
                        <a:rPr lang="en-GB" sz="1800"/>
                        <a:t>Makes s/w lifecycle better and faster</a:t>
                      </a:r>
                    </a:p>
                  </a:txBody>
                  <a:tcPr marL="91450" marR="91450" marT="45725" marB="45725"/>
                </a:tc>
                <a:tc>
                  <a:txBody>
                    <a:bodyPr/>
                    <a:lstStyle/>
                    <a:p>
                      <a:pPr marL="0" marR="0" lvl="0" indent="0" algn="l" rtl="0">
                        <a:spcBef>
                          <a:spcPts val="0"/>
                        </a:spcBef>
                        <a:buSzPct val="25000"/>
                        <a:buNone/>
                      </a:pPr>
                      <a:r>
                        <a:rPr lang="en-GB" sz="1800"/>
                        <a:t>Not open source for growing teams</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GB" sz="1800"/>
                        <a:t>Release Management</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GB" sz="1800"/>
                        <a:t>Package Management</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GB" sz="1800"/>
                        <a:t>Simplifies Continuous Integration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n-GB" sz="1800"/>
                        <a:t>Provide Agile Tools</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5"/>
                  </a:ext>
                </a:extLst>
              </a:tr>
              <a:tr h="640075">
                <a:tc>
                  <a:txBody>
                    <a:bodyPr/>
                    <a:lstStyle/>
                    <a:p>
                      <a:pPr marL="0" marR="0" lvl="0" indent="0" algn="l" rtl="0">
                        <a:spcBef>
                          <a:spcPts val="0"/>
                        </a:spcBef>
                        <a:buSzPct val="25000"/>
                        <a:buNone/>
                      </a:pPr>
                      <a:r>
                        <a:rPr lang="en-GB" sz="1800"/>
                        <a:t>Git for individuals, teams and enterprises</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6"/>
                  </a:ext>
                </a:extLst>
              </a:tr>
              <a:tr h="640075">
                <a:tc>
                  <a:txBody>
                    <a:bodyPr/>
                    <a:lstStyle/>
                    <a:p>
                      <a:pPr marL="0" marR="0" lvl="0" indent="0" algn="l" rtl="0">
                        <a:spcBef>
                          <a:spcPts val="0"/>
                        </a:spcBef>
                        <a:buSzPct val="25000"/>
                        <a:buNone/>
                      </a:pPr>
                      <a:r>
                        <a:rPr lang="en-GB" sz="1800"/>
                        <a:t>Enables DevOps for applications written in any languages</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7"/>
                  </a:ext>
                </a:extLst>
              </a:tr>
              <a:tr h="640075">
                <a:tc>
                  <a:txBody>
                    <a:bodyPr/>
                    <a:lstStyle/>
                    <a:p>
                      <a:pPr marL="0" marR="0" lvl="0" indent="0" algn="l" rtl="0">
                        <a:spcBef>
                          <a:spcPts val="0"/>
                        </a:spcBef>
                        <a:buSzPct val="25000"/>
                        <a:buNone/>
                      </a:pPr>
                      <a:r>
                        <a:rPr lang="en-GB" sz="1800"/>
                        <a:t>Accelerate high quality s/w delivery</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8"/>
                  </a:ext>
                </a:extLst>
              </a:tr>
            </a:tbl>
          </a:graphicData>
        </a:graphic>
      </p:graphicFrame>
      <p:pic>
        <p:nvPicPr>
          <p:cNvPr id="300" name="Shape 300" descr="Description Visual Studio 2013 Logo.svg"/>
          <p:cNvPicPr preferRelativeResize="0"/>
          <p:nvPr/>
        </p:nvPicPr>
        <p:blipFill rotWithShape="1">
          <a:blip r:embed="rId3">
            <a:alphaModFix/>
          </a:blip>
          <a:srcRect/>
          <a:stretch/>
        </p:blipFill>
        <p:spPr>
          <a:xfrm>
            <a:off x="9734550" y="219075"/>
            <a:ext cx="1029246" cy="10585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ctrTitle"/>
          </p:nvPr>
        </p:nvSpPr>
        <p:spPr>
          <a:xfrm>
            <a:off x="574429" y="228595"/>
            <a:ext cx="9448800" cy="928200"/>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dirty="0">
                <a:solidFill>
                  <a:schemeClr val="lt1"/>
                </a:solidFill>
                <a:latin typeface="Century Gothic"/>
                <a:ea typeface="Century Gothic"/>
                <a:cs typeface="Century Gothic"/>
                <a:sym typeface="Century Gothic"/>
              </a:rPr>
              <a:t>Rational Synergy</a:t>
            </a:r>
          </a:p>
        </p:txBody>
      </p:sp>
      <p:sp>
        <p:nvSpPr>
          <p:cNvPr id="306" name="Shape 306"/>
          <p:cNvSpPr txBox="1">
            <a:spLocks noGrp="1"/>
          </p:cNvSpPr>
          <p:nvPr>
            <p:ph type="subTitle" idx="1"/>
          </p:nvPr>
        </p:nvSpPr>
        <p:spPr>
          <a:xfrm>
            <a:off x="281402" y="1234712"/>
            <a:ext cx="11629200" cy="685800"/>
          </a:xfrm>
          <a:prstGeom prst="rect">
            <a:avLst/>
          </a:prstGeom>
          <a:noFill/>
          <a:ln>
            <a:noFill/>
          </a:ln>
        </p:spPr>
        <p:txBody>
          <a:bodyPr lIns="91425" tIns="45700" rIns="91425" bIns="45700" anchor="t" anchorCtr="0">
            <a:noAutofit/>
          </a:bodyPr>
          <a:lstStyle/>
          <a:p>
            <a:pPr marL="342900" marR="0" lvl="0" indent="-342900" algn="just" rtl="0">
              <a:lnSpc>
                <a:spcPct val="90000"/>
              </a:lnSpc>
              <a:spcBef>
                <a:spcPts val="0"/>
              </a:spcBef>
              <a:buClr>
                <a:schemeClr val="lt1"/>
              </a:buClr>
              <a:buSzPct val="100000"/>
              <a:buFont typeface="Arial"/>
              <a:buChar char="•"/>
            </a:pPr>
            <a:r>
              <a:rPr lang="en-GB" sz="2800" b="0" i="0" u="none" strike="noStrike" cap="none" dirty="0">
                <a:solidFill>
                  <a:schemeClr val="lt1"/>
                </a:solidFill>
                <a:latin typeface="Century Gothic"/>
                <a:ea typeface="Century Gothic"/>
                <a:cs typeface="Century Gothic"/>
                <a:sym typeface="Century Gothic"/>
              </a:rPr>
              <a:t>A task-based, SCM solution bringing together global, distributed development teams on  a central configuration and release management platform</a:t>
            </a:r>
          </a:p>
        </p:txBody>
      </p:sp>
      <p:graphicFrame>
        <p:nvGraphicFramePr>
          <p:cNvPr id="307" name="Shape 307"/>
          <p:cNvGraphicFramePr/>
          <p:nvPr/>
        </p:nvGraphicFramePr>
        <p:xfrm>
          <a:off x="574435" y="2768925"/>
          <a:ext cx="10874125" cy="3611825"/>
        </p:xfrm>
        <a:graphic>
          <a:graphicData uri="http://schemas.openxmlformats.org/drawingml/2006/table">
            <a:tbl>
              <a:tblPr firstRow="1" bandRow="1">
                <a:noFill/>
                <a:tableStyleId>{D825ABF8-2C82-419B-B9DF-C967388B4800}</a:tableStyleId>
              </a:tblPr>
              <a:tblGrid>
                <a:gridCol w="6014050">
                  <a:extLst>
                    <a:ext uri="{9D8B030D-6E8A-4147-A177-3AD203B41FA5}">
                      <a16:colId xmlns:a16="http://schemas.microsoft.com/office/drawing/2014/main" val="20000"/>
                    </a:ext>
                  </a:extLst>
                </a:gridCol>
                <a:gridCol w="4860075">
                  <a:extLst>
                    <a:ext uri="{9D8B030D-6E8A-4147-A177-3AD203B41FA5}">
                      <a16:colId xmlns:a16="http://schemas.microsoft.com/office/drawing/2014/main" val="20001"/>
                    </a:ext>
                  </a:extLst>
                </a:gridCol>
              </a:tblGrid>
              <a:tr h="411375">
                <a:tc>
                  <a:txBody>
                    <a:bodyPr/>
                    <a:lstStyle/>
                    <a:p>
                      <a:pPr marL="0" marR="0" lvl="0" indent="0" algn="l" rtl="0">
                        <a:spcBef>
                          <a:spcPts val="0"/>
                        </a:spcBef>
                        <a:buSzPct val="25000"/>
                        <a:buNone/>
                      </a:pPr>
                      <a:r>
                        <a:rPr lang="en-GB" sz="1800"/>
                        <a:t>Pros</a:t>
                      </a:r>
                    </a:p>
                  </a:txBody>
                  <a:tcPr marL="91450" marR="91450" marT="45725" marB="45725"/>
                </a:tc>
                <a:tc>
                  <a:txBody>
                    <a:bodyPr/>
                    <a:lstStyle/>
                    <a:p>
                      <a:pPr marL="0" marR="0" lvl="0" indent="0" algn="l" rtl="0">
                        <a:spcBef>
                          <a:spcPts val="0"/>
                        </a:spcBef>
                        <a:buSzPct val="25000"/>
                        <a:buNone/>
                      </a:pPr>
                      <a:r>
                        <a:rPr lang="en-GB" sz="1800"/>
                        <a:t>Cons</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GB" sz="1800"/>
                        <a:t>Helps software delivery teams work and collaborate faster and easier</a:t>
                      </a:r>
                    </a:p>
                  </a:txBody>
                  <a:tcPr marL="91450" marR="91450" marT="45725" marB="45725"/>
                </a:tc>
                <a:tc>
                  <a:txBody>
                    <a:bodyPr/>
                    <a:lstStyle/>
                    <a:p>
                      <a:pPr marL="0" marR="0" lvl="0" indent="0" algn="l" rtl="0">
                        <a:spcBef>
                          <a:spcPts val="0"/>
                        </a:spcBef>
                        <a:buSzPct val="25000"/>
                        <a:buNone/>
                      </a:pPr>
                      <a:r>
                        <a:rPr lang="en-GB" sz="1800" b="0" i="0">
                          <a:solidFill>
                            <a:schemeClr val="dk1"/>
                          </a:solidFill>
                          <a:latin typeface="Century Gothic"/>
                          <a:ea typeface="Century Gothic"/>
                          <a:cs typeface="Century Gothic"/>
                          <a:sym typeface="Century Gothic"/>
                        </a:rPr>
                        <a:t>Deleted file does not get deleted from all work areas</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GB" sz="1800"/>
                        <a:t>Accelerates software development, maintains quality and avoids effort duplication</a:t>
                      </a:r>
                    </a:p>
                  </a:txBody>
                  <a:tcPr marL="91450" marR="91450" marT="45725" marB="45725"/>
                </a:tc>
                <a:tc>
                  <a:txBody>
                    <a:bodyPr/>
                    <a:lstStyle/>
                    <a:p>
                      <a:pPr lvl="0" rtl="0">
                        <a:spcBef>
                          <a:spcPts val="0"/>
                        </a:spcBef>
                        <a:buClr>
                          <a:schemeClr val="dk1"/>
                        </a:buClr>
                        <a:buSzPct val="61111"/>
                        <a:buFont typeface="Arial"/>
                        <a:buNone/>
                      </a:pPr>
                      <a:r>
                        <a:rPr lang="en-GB" sz="1800"/>
                        <a:t>Not Free of Cost</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GB" sz="1800"/>
                        <a:t>Helps support software reuse and component-based development</a:t>
                      </a:r>
                    </a:p>
                  </a:txBody>
                  <a:tcPr marL="91450" marR="91450" marT="45725" marB="45725"/>
                </a:tc>
                <a:tc>
                  <a:txBody>
                    <a:bodyPr/>
                    <a:lstStyle/>
                    <a:p>
                      <a:pPr lvl="0" rtl="0">
                        <a:spcBef>
                          <a:spcPts val="0"/>
                        </a:spcBef>
                        <a:buClr>
                          <a:schemeClr val="dk1"/>
                        </a:buClr>
                        <a:buSzPct val="25000"/>
                        <a:buFont typeface="Arial"/>
                        <a:buNone/>
                      </a:pP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ct val="25000"/>
                        <a:buFont typeface="Century Gothic"/>
                        <a:buNone/>
                      </a:pPr>
                      <a:r>
                        <a:rPr lang="en-GB" sz="1800" b="0" i="0">
                          <a:solidFill>
                            <a:schemeClr val="dk1"/>
                          </a:solidFill>
                          <a:latin typeface="Century Gothic"/>
                          <a:ea typeface="Century Gothic"/>
                          <a:cs typeface="Century Gothic"/>
                          <a:sym typeface="Century Gothic"/>
                        </a:rPr>
                        <a:t>User friendly, easy-to-use GUIs, and</a:t>
                      </a:r>
                    </a:p>
                    <a:p>
                      <a:pPr marL="0" marR="0" lvl="0" indent="0" algn="l" rtl="0">
                        <a:lnSpc>
                          <a:spcPct val="100000"/>
                        </a:lnSpc>
                        <a:spcBef>
                          <a:spcPts val="0"/>
                        </a:spcBef>
                        <a:spcAft>
                          <a:spcPts val="0"/>
                        </a:spcAft>
                        <a:buClr>
                          <a:schemeClr val="dk1"/>
                        </a:buClr>
                        <a:buSzPct val="25000"/>
                        <a:buFont typeface="Century Gothic"/>
                        <a:buNone/>
                      </a:pPr>
                      <a:r>
                        <a:rPr lang="en-GB" sz="1800" b="0" i="0">
                          <a:solidFill>
                            <a:schemeClr val="dk1"/>
                          </a:solidFill>
                          <a:latin typeface="Century Gothic"/>
                          <a:ea typeface="Century Gothic"/>
                          <a:cs typeface="Century Gothic"/>
                          <a:sym typeface="Century Gothic"/>
                        </a:rPr>
                        <a:t>Simple task-based approach to tracking changes</a:t>
                      </a:r>
                    </a:p>
                  </a:txBody>
                  <a:tcPr marL="91450" marR="91450" marT="45725" marB="45725"/>
                </a:tc>
                <a:tc>
                  <a:txBody>
                    <a:bodyPr/>
                    <a:lstStyle/>
                    <a:p>
                      <a:pPr lvl="0" rtl="0">
                        <a:spcBef>
                          <a:spcPts val="0"/>
                        </a:spcBef>
                        <a:buNone/>
                      </a:pPr>
                      <a:endParaRPr/>
                    </a:p>
                  </a:txBody>
                  <a:tcPr marL="91450" marR="91450" marT="45725" marB="45725"/>
                </a:tc>
                <a:extLst>
                  <a:ext uri="{0D108BD9-81ED-4DB2-BD59-A6C34878D82A}">
                    <a16:rowId xmlns:a16="http://schemas.microsoft.com/office/drawing/2014/main" val="10004"/>
                  </a:ext>
                </a:extLst>
              </a:tr>
              <a:tr h="370850">
                <a:tc>
                  <a:txBody>
                    <a:bodyPr/>
                    <a:lstStyle/>
                    <a:p>
                      <a:pPr lvl="0" rtl="0">
                        <a:spcBef>
                          <a:spcPts val="0"/>
                        </a:spcBef>
                        <a:buClr>
                          <a:schemeClr val="lt1"/>
                        </a:buClr>
                        <a:buSzPct val="25000"/>
                        <a:buFont typeface="Century Gothic"/>
                        <a:buNone/>
                      </a:pPr>
                      <a:r>
                        <a:rPr lang="en-GB" sz="1800"/>
                        <a:t>Delivers a high scalable platform, that integrates with IBM Rational software products</a:t>
                      </a:r>
                    </a:p>
                  </a:txBody>
                  <a:tcPr marL="91450" marR="91450" marT="45725" marB="45725"/>
                </a:tc>
                <a:tc>
                  <a:txBody>
                    <a:bodyPr/>
                    <a:lstStyle/>
                    <a:p>
                      <a:pPr marL="0" marR="0" lvl="0" indent="0" algn="l" rtl="0">
                        <a:spcBef>
                          <a:spcPts val="0"/>
                        </a:spcBef>
                        <a:buSzPct val="25000"/>
                        <a:buNone/>
                      </a:pP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656491" y="384350"/>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Veracity</a:t>
            </a:r>
          </a:p>
        </p:txBody>
      </p:sp>
      <p:graphicFrame>
        <p:nvGraphicFramePr>
          <p:cNvPr id="313" name="Shape 313"/>
          <p:cNvGraphicFramePr/>
          <p:nvPr/>
        </p:nvGraphicFramePr>
        <p:xfrm>
          <a:off x="656491" y="2538167"/>
          <a:ext cx="10820400" cy="2494340"/>
        </p:xfrm>
        <a:graphic>
          <a:graphicData uri="http://schemas.openxmlformats.org/drawingml/2006/table">
            <a:tbl>
              <a:tblPr firstRow="1" bandRow="1">
                <a:noFill/>
                <a:tableStyleId>{D825ABF8-2C82-419B-B9DF-C967388B4800}</a:tableStyleId>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n-GB" sz="1800"/>
                        <a:t>Pros</a:t>
                      </a:r>
                    </a:p>
                  </a:txBody>
                  <a:tcPr marL="91450" marR="91450" marT="45725" marB="45725"/>
                </a:tc>
                <a:tc>
                  <a:txBody>
                    <a:bodyPr/>
                    <a:lstStyle/>
                    <a:p>
                      <a:pPr marL="0" marR="0" lvl="0" indent="0" algn="l" rtl="0">
                        <a:spcBef>
                          <a:spcPts val="0"/>
                        </a:spcBef>
                        <a:buSzPct val="25000"/>
                        <a:buNone/>
                      </a:pPr>
                      <a:r>
                        <a:rPr lang="en-GB" sz="1800"/>
                        <a:t>Cons</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GB" sz="1800"/>
                        <a:t>Keep track of reported software bugs</a:t>
                      </a:r>
                    </a:p>
                  </a:txBody>
                  <a:tcPr marL="91450" marR="91450" marT="45725" marB="45725"/>
                </a:tc>
                <a:tc>
                  <a:txBody>
                    <a:bodyPr/>
                    <a:lstStyle/>
                    <a:p>
                      <a:pPr marL="0" marR="0" lvl="0" indent="0" algn="l" rtl="0">
                        <a:spcBef>
                          <a:spcPts val="0"/>
                        </a:spcBef>
                        <a:buSzPct val="25000"/>
                        <a:buNone/>
                      </a:pPr>
                      <a:r>
                        <a:rPr lang="en-GB" sz="1800"/>
                        <a:t>No integrated digital signed revisions</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GB" sz="1800"/>
                        <a:t>Makes the software more attractive in a corporate environment</a:t>
                      </a:r>
                    </a:p>
                  </a:txBody>
                  <a:tcPr marL="91450" marR="91450" marT="45725" marB="45725"/>
                </a:tc>
                <a:tc>
                  <a:txBody>
                    <a:bodyPr/>
                    <a:lstStyle/>
                    <a:p>
                      <a:pPr marL="0" marR="0" lvl="0" indent="0" algn="l" rtl="0">
                        <a:spcBef>
                          <a:spcPts val="0"/>
                        </a:spcBef>
                        <a:buSzPct val="25000"/>
                        <a:buNone/>
                      </a:pPr>
                      <a:r>
                        <a:rPr lang="en-GB" sz="1800"/>
                        <a:t>Makes uses of C programming language only</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n-GB" sz="1800"/>
                        <a:t>Merge or Lock Concurrency Model</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n-GB" sz="1800"/>
                        <a:t>Free of cost</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None/>
                      </a:pPr>
                      <a:r>
                        <a:rPr lang="en-GB" sz="1800"/>
                        <a:t>Make use of Agile Development Tools</a:t>
                      </a:r>
                    </a:p>
                  </a:txBody>
                  <a:tcPr marL="91450" marR="91450" marT="45725" marB="45725"/>
                </a:tc>
                <a:tc>
                  <a:txBody>
                    <a:bodyPr/>
                    <a:lstStyle/>
                    <a:p>
                      <a:pPr marL="0" marR="0" lvl="0" indent="0" algn="l" rtl="0">
                        <a:spcBef>
                          <a:spcPts val="0"/>
                        </a:spcBef>
                        <a:buNone/>
                      </a:pP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314" name="Shape 314"/>
          <p:cNvSpPr txBox="1"/>
          <p:nvPr/>
        </p:nvSpPr>
        <p:spPr>
          <a:xfrm>
            <a:off x="322384" y="1408730"/>
            <a:ext cx="9964616" cy="6857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chemeClr val="lt1"/>
              </a:buClr>
              <a:buSzPct val="100000"/>
              <a:buFont typeface="Arial"/>
              <a:buChar char="•"/>
            </a:pPr>
            <a:r>
              <a:rPr lang="en-GB" sz="2800" dirty="0">
                <a:solidFill>
                  <a:schemeClr val="lt1"/>
                </a:solidFill>
                <a:latin typeface="Century Gothic"/>
                <a:ea typeface="Century Gothic"/>
                <a:cs typeface="Century Gothic"/>
                <a:sym typeface="Century Gothic"/>
              </a:rPr>
              <a:t>An Open Source, distributed version control and bug tracking system for Linux, Mac OS, Windows</a:t>
            </a:r>
          </a:p>
        </p:txBody>
      </p:sp>
      <p:pic>
        <p:nvPicPr>
          <p:cNvPr id="315" name="Shape 315"/>
          <p:cNvPicPr preferRelativeResize="0"/>
          <p:nvPr/>
        </p:nvPicPr>
        <p:blipFill rotWithShape="1">
          <a:blip r:embed="rId3">
            <a:alphaModFix/>
          </a:blip>
          <a:srcRect/>
          <a:stretch/>
        </p:blipFill>
        <p:spPr>
          <a:xfrm>
            <a:off x="10337799" y="431800"/>
            <a:ext cx="968132" cy="9681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85800" y="747144"/>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Agenda</a:t>
            </a:r>
          </a:p>
        </p:txBody>
      </p:sp>
      <p:sp>
        <p:nvSpPr>
          <p:cNvPr id="151" name="Shape 151"/>
          <p:cNvSpPr txBox="1">
            <a:spLocks noGrp="1"/>
          </p:cNvSpPr>
          <p:nvPr>
            <p:ph type="body" idx="1"/>
          </p:nvPr>
        </p:nvSpPr>
        <p:spPr>
          <a:xfrm>
            <a:off x="685800" y="2040172"/>
            <a:ext cx="10820400" cy="39498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Smart solutions </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Breaking smart solutions into teams</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Version Control Tools</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Strengths &amp; Weaknesses of Version Control Tools </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Choice of Version Control Tools</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Comparative Table</a:t>
            </a:r>
          </a:p>
          <a:p>
            <a:pPr marL="228600" marR="0" lvl="0" indent="-228600" algn="l" rtl="0">
              <a:lnSpc>
                <a:spcPct val="90000"/>
              </a:lnSpc>
              <a:spcBef>
                <a:spcPts val="1000"/>
              </a:spcBef>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Criteria to consider prior to choosing tool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685800" y="975744"/>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Choice of Version Control Tools</a:t>
            </a:r>
          </a:p>
        </p:txBody>
      </p:sp>
      <p:sp>
        <p:nvSpPr>
          <p:cNvPr id="321" name="Shape 321"/>
          <p:cNvSpPr txBox="1">
            <a:spLocks noGrp="1"/>
          </p:cNvSpPr>
          <p:nvPr>
            <p:ph type="body" idx="1"/>
          </p:nvPr>
        </p:nvSpPr>
        <p:spPr>
          <a:xfrm>
            <a:off x="685800" y="2268772"/>
            <a:ext cx="10820400" cy="3949912"/>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buClr>
                <a:schemeClr val="lt1"/>
              </a:buClr>
              <a:buSzPct val="100000"/>
              <a:buFont typeface="Arial"/>
              <a:buNone/>
            </a:pPr>
            <a:r>
              <a:rPr lang="en-GB" sz="2800"/>
              <a:t>After evaluating the different pros and cons of the tools, we have shortlisted the tools to ultimately get a comparative table of their features and to decide on one final tool.</a:t>
            </a:r>
          </a:p>
          <a:p>
            <a:pPr marL="228600" marR="0" lvl="0" indent="-228600" algn="just" rtl="0">
              <a:lnSpc>
                <a:spcPct val="90000"/>
              </a:lnSpc>
              <a:spcBef>
                <a:spcPts val="0"/>
              </a:spcBef>
              <a:buClr>
                <a:schemeClr val="lt1"/>
              </a:buClr>
              <a:buSzPct val="100000"/>
              <a:buFont typeface="Arial"/>
              <a:buNone/>
            </a:pPr>
            <a:endParaRPr sz="2800"/>
          </a:p>
          <a:p>
            <a:pPr marL="228600" marR="0" lvl="0" indent="-228600" algn="just" rtl="0">
              <a:lnSpc>
                <a:spcPct val="90000"/>
              </a:lnSpc>
              <a:spcBef>
                <a:spcPts val="0"/>
              </a:spcBef>
              <a:buClr>
                <a:schemeClr val="lt1"/>
              </a:buClr>
              <a:buSzPct val="100000"/>
              <a:buFont typeface="Arial"/>
              <a:buNone/>
            </a:pPr>
            <a:r>
              <a:rPr lang="en-GB" sz="2800"/>
              <a:t>The decision making process which lead to our shortlisted tools is based on an elimination process. </a:t>
            </a:r>
          </a:p>
          <a:p>
            <a:pPr marL="228600" marR="0" lvl="0" indent="-228600" algn="l" rtl="0">
              <a:lnSpc>
                <a:spcPct val="90000"/>
              </a:lnSpc>
              <a:spcBef>
                <a:spcPts val="0"/>
              </a:spcBef>
              <a:buClr>
                <a:schemeClr val="lt1"/>
              </a:buClr>
              <a:buSzPct val="100000"/>
              <a:buFont typeface="Arial"/>
              <a:buNone/>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561600" y="-5"/>
            <a:ext cx="110688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3959" b="0" i="0" u="none" strike="noStrike" cap="none">
                <a:solidFill>
                  <a:schemeClr val="lt1"/>
                </a:solidFill>
                <a:latin typeface="Century Gothic"/>
                <a:ea typeface="Century Gothic"/>
                <a:cs typeface="Century Gothic"/>
                <a:sym typeface="Century Gothic"/>
              </a:rPr>
              <a:t>Choice of Version Control Tools - Continued</a:t>
            </a:r>
          </a:p>
        </p:txBody>
      </p:sp>
      <p:sp>
        <p:nvSpPr>
          <p:cNvPr id="327" name="Shape 327"/>
          <p:cNvSpPr txBox="1">
            <a:spLocks noGrp="1"/>
          </p:cNvSpPr>
          <p:nvPr>
            <p:ph type="body" idx="1"/>
          </p:nvPr>
        </p:nvSpPr>
        <p:spPr>
          <a:xfrm>
            <a:off x="436200" y="1096350"/>
            <a:ext cx="11319600" cy="3949800"/>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buClr>
                <a:schemeClr val="lt1"/>
              </a:buClr>
              <a:buSzPct val="107692"/>
              <a:buFont typeface="Arial"/>
              <a:buNone/>
            </a:pPr>
            <a:r>
              <a:rPr lang="en-GB" sz="2600"/>
              <a:t>The first two tools to be eliminated are Team Foundation Server and Monotone due to their slow performance which in one of the crucial aspect of our project.  Moreover, Git is being excluded as it does not facilitate bug tracking and file lock concurrency. And also it is difficult for a layman to understand some complex commands.</a:t>
            </a:r>
          </a:p>
          <a:p>
            <a:pPr marL="228600" marR="0" lvl="0" indent="-228600" algn="just" rtl="0">
              <a:lnSpc>
                <a:spcPct val="90000"/>
              </a:lnSpc>
              <a:spcBef>
                <a:spcPts val="0"/>
              </a:spcBef>
              <a:buClr>
                <a:schemeClr val="lt1"/>
              </a:buClr>
              <a:buSzPct val="155555"/>
              <a:buFont typeface="Arial"/>
              <a:buNone/>
            </a:pPr>
            <a:endParaRPr sz="1800"/>
          </a:p>
          <a:p>
            <a:pPr lvl="0" indent="0" rtl="0">
              <a:spcBef>
                <a:spcPts val="0"/>
              </a:spcBef>
              <a:buClr>
                <a:schemeClr val="lt1"/>
              </a:buClr>
              <a:buSzPct val="107692"/>
              <a:buFont typeface="Arial"/>
              <a:buNone/>
            </a:pPr>
            <a:r>
              <a:rPr lang="en-GB" sz="2600"/>
              <a:t>Our shortlisted list of tools are </a:t>
            </a:r>
          </a:p>
          <a:p>
            <a:pPr marL="1371600" lvl="0" indent="-393700" rtl="0">
              <a:spcBef>
                <a:spcPts val="0"/>
              </a:spcBef>
              <a:buSzPct val="100000"/>
            </a:pPr>
            <a:r>
              <a:rPr lang="en-GB" sz="2600"/>
              <a:t>Plastic SCM</a:t>
            </a:r>
          </a:p>
          <a:p>
            <a:pPr marL="1371600" lvl="0" indent="-393700" rtl="0">
              <a:spcBef>
                <a:spcPts val="0"/>
              </a:spcBef>
              <a:buSzPct val="100000"/>
            </a:pPr>
            <a:r>
              <a:rPr lang="en-GB" sz="2600"/>
              <a:t>Visual Studio Team Services</a:t>
            </a:r>
          </a:p>
          <a:p>
            <a:pPr marL="1371600" lvl="0" indent="-393700" rtl="0">
              <a:spcBef>
                <a:spcPts val="0"/>
              </a:spcBef>
              <a:buSzPct val="100000"/>
            </a:pPr>
            <a:r>
              <a:rPr lang="en-GB" sz="2600"/>
              <a:t>Mercurial</a:t>
            </a:r>
          </a:p>
          <a:p>
            <a:pPr marL="1371600" lvl="0" indent="-393700" rtl="0">
              <a:spcBef>
                <a:spcPts val="0"/>
              </a:spcBef>
              <a:buSzPct val="100000"/>
            </a:pPr>
            <a:r>
              <a:rPr lang="en-GB" sz="2600"/>
              <a:t>Rational Synergy</a:t>
            </a:r>
          </a:p>
          <a:p>
            <a:pPr marL="1371600" lvl="0" indent="-393700" rtl="0">
              <a:spcBef>
                <a:spcPts val="0"/>
              </a:spcBef>
              <a:buSzPct val="100000"/>
            </a:pPr>
            <a:r>
              <a:rPr lang="en-GB" sz="2600"/>
              <a:t>Veracity</a:t>
            </a:r>
          </a:p>
          <a:p>
            <a:pPr marL="0" lvl="0" indent="0" rtl="0">
              <a:spcBef>
                <a:spcPts val="0"/>
              </a:spcBef>
              <a:buNone/>
            </a:pPr>
            <a:endParaRPr sz="600"/>
          </a:p>
          <a:p>
            <a:pPr marL="177800" lvl="0" indent="-177800" rtl="0">
              <a:spcBef>
                <a:spcPts val="0"/>
              </a:spcBef>
              <a:buClr>
                <a:schemeClr val="lt1"/>
              </a:buClr>
              <a:buSzPct val="107692"/>
              <a:buFont typeface="Arial"/>
              <a:buNone/>
            </a:pPr>
            <a:r>
              <a:rPr lang="en-GB" sz="2600"/>
              <a:t>Their features will be listed in the comparative table in the future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152400" y="-228600"/>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dirty="0">
                <a:solidFill>
                  <a:schemeClr val="lt1"/>
                </a:solidFill>
                <a:latin typeface="Century Gothic"/>
                <a:ea typeface="Century Gothic"/>
                <a:cs typeface="Century Gothic"/>
                <a:sym typeface="Century Gothic"/>
              </a:rPr>
              <a:t>Comparative Table</a:t>
            </a:r>
          </a:p>
        </p:txBody>
      </p:sp>
      <p:graphicFrame>
        <p:nvGraphicFramePr>
          <p:cNvPr id="333" name="Shape 333"/>
          <p:cNvGraphicFramePr/>
          <p:nvPr>
            <p:extLst>
              <p:ext uri="{D42A27DB-BD31-4B8C-83A1-F6EECF244321}">
                <p14:modId xmlns:p14="http://schemas.microsoft.com/office/powerpoint/2010/main" val="3287541845"/>
              </p:ext>
            </p:extLst>
          </p:nvPr>
        </p:nvGraphicFramePr>
        <p:xfrm>
          <a:off x="152400" y="914401"/>
          <a:ext cx="11887200" cy="5791198"/>
        </p:xfrm>
        <a:graphic>
          <a:graphicData uri="http://schemas.openxmlformats.org/drawingml/2006/table">
            <a:tbl>
              <a:tblPr>
                <a:noFill/>
                <a:tableStyleId>{D474F00A-F9C7-4D59-AFD4-1DC8DBF921D8}</a:tableStyleId>
              </a:tblPr>
              <a:tblGrid>
                <a:gridCol w="2778826">
                  <a:extLst>
                    <a:ext uri="{9D8B030D-6E8A-4147-A177-3AD203B41FA5}">
                      <a16:colId xmlns:a16="http://schemas.microsoft.com/office/drawing/2014/main" val="20000"/>
                    </a:ext>
                  </a:extLst>
                </a:gridCol>
                <a:gridCol w="1370718">
                  <a:extLst>
                    <a:ext uri="{9D8B030D-6E8A-4147-A177-3AD203B41FA5}">
                      <a16:colId xmlns:a16="http://schemas.microsoft.com/office/drawing/2014/main" val="20001"/>
                    </a:ext>
                  </a:extLst>
                </a:gridCol>
                <a:gridCol w="1723953">
                  <a:extLst>
                    <a:ext uri="{9D8B030D-6E8A-4147-A177-3AD203B41FA5}">
                      <a16:colId xmlns:a16="http://schemas.microsoft.com/office/drawing/2014/main" val="20002"/>
                    </a:ext>
                  </a:extLst>
                </a:gridCol>
                <a:gridCol w="2044657">
                  <a:extLst>
                    <a:ext uri="{9D8B030D-6E8A-4147-A177-3AD203B41FA5}">
                      <a16:colId xmlns:a16="http://schemas.microsoft.com/office/drawing/2014/main" val="20003"/>
                    </a:ext>
                  </a:extLst>
                </a:gridCol>
                <a:gridCol w="1784073">
                  <a:extLst>
                    <a:ext uri="{9D8B030D-6E8A-4147-A177-3AD203B41FA5}">
                      <a16:colId xmlns:a16="http://schemas.microsoft.com/office/drawing/2014/main" val="20004"/>
                    </a:ext>
                  </a:extLst>
                </a:gridCol>
                <a:gridCol w="2184973">
                  <a:extLst>
                    <a:ext uri="{9D8B030D-6E8A-4147-A177-3AD203B41FA5}">
                      <a16:colId xmlns:a16="http://schemas.microsoft.com/office/drawing/2014/main" val="20005"/>
                    </a:ext>
                  </a:extLst>
                </a:gridCol>
              </a:tblGrid>
              <a:tr h="953426">
                <a:tc>
                  <a:txBody>
                    <a:bodyPr/>
                    <a:lstStyle/>
                    <a:p>
                      <a:pPr marL="0" lvl="0" indent="0" rtl="0">
                        <a:lnSpc>
                          <a:spcPct val="115000"/>
                        </a:lnSpc>
                        <a:spcBef>
                          <a:spcPts val="0"/>
                        </a:spcBef>
                        <a:buNone/>
                      </a:pPr>
                      <a:r>
                        <a:rPr lang="en-GB" sz="2000" b="1" dirty="0">
                          <a:solidFill>
                            <a:schemeClr val="lt1"/>
                          </a:solidFill>
                        </a:rPr>
                        <a:t>    Features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b="1" dirty="0">
                          <a:solidFill>
                            <a:schemeClr val="lt1"/>
                          </a:solidFill>
                        </a:rPr>
                        <a:t>Veracity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b="1" dirty="0">
                          <a:solidFill>
                            <a:schemeClr val="lt1"/>
                          </a:solidFill>
                        </a:rPr>
                        <a:t>Plastic SCM</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b="1" dirty="0">
                          <a:solidFill>
                            <a:schemeClr val="lt1"/>
                          </a:solidFill>
                        </a:rPr>
                        <a:t>Mercurial</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b="1" dirty="0">
                          <a:solidFill>
                            <a:schemeClr val="lt1"/>
                          </a:solidFill>
                        </a:rPr>
                        <a:t>Rational Synergy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b="1" dirty="0">
                          <a:solidFill>
                            <a:schemeClr val="lt1"/>
                          </a:solidFill>
                        </a:rPr>
                        <a:t>Visual Studio Team Services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584356">
                <a:tc>
                  <a:txBody>
                    <a:bodyPr/>
                    <a:lstStyle/>
                    <a:p>
                      <a:pPr marL="0" lvl="0" indent="0" rtl="0">
                        <a:lnSpc>
                          <a:spcPct val="115000"/>
                        </a:lnSpc>
                        <a:spcBef>
                          <a:spcPts val="0"/>
                        </a:spcBef>
                        <a:buNone/>
                      </a:pPr>
                      <a:r>
                        <a:rPr lang="en-GB" sz="2000" dirty="0">
                          <a:solidFill>
                            <a:schemeClr val="lt1"/>
                          </a:solidFill>
                        </a:rPr>
                        <a:t>Bug Tracking</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584356">
                <a:tc>
                  <a:txBody>
                    <a:bodyPr/>
                    <a:lstStyle/>
                    <a:p>
                      <a:pPr marL="0" lvl="0" indent="0" rtl="0">
                        <a:lnSpc>
                          <a:spcPct val="115000"/>
                        </a:lnSpc>
                        <a:spcBef>
                          <a:spcPts val="0"/>
                        </a:spcBef>
                        <a:buNone/>
                      </a:pPr>
                      <a:r>
                        <a:rPr lang="en-GB" sz="2000" dirty="0">
                          <a:solidFill>
                            <a:schemeClr val="lt1"/>
                          </a:solidFill>
                        </a:rPr>
                        <a:t>Use of Agile</a:t>
                      </a:r>
                      <a:r>
                        <a:rPr lang="en-GB" sz="2000" baseline="0" dirty="0">
                          <a:solidFill>
                            <a:schemeClr val="lt1"/>
                          </a:solidFill>
                        </a:rPr>
                        <a:t> </a:t>
                      </a:r>
                      <a:r>
                        <a:rPr lang="en-GB" sz="2000" dirty="0">
                          <a:solidFill>
                            <a:schemeClr val="lt1"/>
                          </a:solidFill>
                        </a:rPr>
                        <a:t>Tools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endParaRPr sz="2000">
                        <a:solidFill>
                          <a:schemeClr val="lt1"/>
                        </a:solidFill>
                      </a:endParaRP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dirty="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962566">
                <a:tc>
                  <a:txBody>
                    <a:bodyPr/>
                    <a:lstStyle/>
                    <a:p>
                      <a:pPr marL="0" lvl="0" indent="0" rtl="0">
                        <a:lnSpc>
                          <a:spcPct val="115000"/>
                        </a:lnSpc>
                        <a:spcBef>
                          <a:spcPts val="0"/>
                        </a:spcBef>
                        <a:buNone/>
                      </a:pPr>
                      <a:r>
                        <a:rPr lang="en-GB" sz="2000" dirty="0">
                          <a:solidFill>
                            <a:schemeClr val="lt1"/>
                          </a:solidFill>
                        </a:rPr>
                        <a:t>Programing</a:t>
                      </a:r>
                      <a:r>
                        <a:rPr lang="en-GB" sz="2000" baseline="0" dirty="0">
                          <a:solidFill>
                            <a:schemeClr val="lt1"/>
                          </a:solidFill>
                        </a:rPr>
                        <a:t> </a:t>
                      </a:r>
                      <a:r>
                        <a:rPr lang="en-GB" sz="2000" dirty="0">
                          <a:solidFill>
                            <a:schemeClr val="lt1"/>
                          </a:solidFill>
                        </a:rPr>
                        <a:t>Language</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C</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Any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C, Python</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Java</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Any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r h="584356">
                <a:tc>
                  <a:txBody>
                    <a:bodyPr/>
                    <a:lstStyle/>
                    <a:p>
                      <a:pPr marL="0" lvl="0" indent="0" rtl="0">
                        <a:lnSpc>
                          <a:spcPct val="115000"/>
                        </a:lnSpc>
                        <a:spcBef>
                          <a:spcPts val="0"/>
                        </a:spcBef>
                        <a:buNone/>
                      </a:pPr>
                      <a:r>
                        <a:rPr lang="en-GB" sz="2000" dirty="0">
                          <a:solidFill>
                            <a:schemeClr val="lt1"/>
                          </a:solidFill>
                        </a:rPr>
                        <a:t>File Lock</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4"/>
                  </a:ext>
                </a:extLst>
              </a:tr>
              <a:tr h="584356">
                <a:tc>
                  <a:txBody>
                    <a:bodyPr/>
                    <a:lstStyle/>
                    <a:p>
                      <a:pPr marL="0" lvl="0" indent="0" rtl="0">
                        <a:lnSpc>
                          <a:spcPct val="115000"/>
                        </a:lnSpc>
                        <a:spcBef>
                          <a:spcPts val="0"/>
                        </a:spcBef>
                        <a:buNone/>
                      </a:pPr>
                      <a:r>
                        <a:rPr lang="en-GB" sz="2000" dirty="0">
                          <a:solidFill>
                            <a:schemeClr val="lt1"/>
                          </a:solidFill>
                        </a:rPr>
                        <a:t>Scalable</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a:solidFill>
                            <a:schemeClr val="lt1"/>
                          </a:solidFill>
                        </a:rPr>
                        <a:t> </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 </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5"/>
                  </a:ext>
                </a:extLst>
              </a:tr>
              <a:tr h="584356">
                <a:tc>
                  <a:txBody>
                    <a:bodyPr/>
                    <a:lstStyle/>
                    <a:p>
                      <a:pPr marL="0" lvl="0" indent="0" rtl="0">
                        <a:lnSpc>
                          <a:spcPct val="115000"/>
                        </a:lnSpc>
                        <a:spcBef>
                          <a:spcPts val="0"/>
                        </a:spcBef>
                        <a:buNone/>
                      </a:pPr>
                      <a:r>
                        <a:rPr lang="en-GB" sz="2000" dirty="0">
                          <a:solidFill>
                            <a:schemeClr val="lt1"/>
                          </a:solidFill>
                        </a:rPr>
                        <a:t>Open Source</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No</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tcPr>
                </a:tc>
                <a:extLst>
                  <a:ext uri="{0D108BD9-81ED-4DB2-BD59-A6C34878D82A}">
                    <a16:rowId xmlns:a16="http://schemas.microsoft.com/office/drawing/2014/main" val="10006"/>
                  </a:ext>
                </a:extLst>
              </a:tr>
              <a:tr h="953426">
                <a:tc>
                  <a:txBody>
                    <a:bodyPr/>
                    <a:lstStyle/>
                    <a:p>
                      <a:pPr marL="0" lvl="0" indent="0" rtl="0">
                        <a:lnSpc>
                          <a:spcPct val="115000"/>
                        </a:lnSpc>
                        <a:spcBef>
                          <a:spcPts val="0"/>
                        </a:spcBef>
                        <a:buNone/>
                      </a:pPr>
                      <a:r>
                        <a:rPr lang="en-GB" sz="2000" dirty="0">
                          <a:solidFill>
                            <a:schemeClr val="lt1"/>
                          </a:solidFill>
                        </a:rPr>
                        <a:t>Support Large Repositories efficiently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                  </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dirty="0">
                          <a:solidFill>
                            <a:schemeClr val="lt1"/>
                          </a:solidFill>
                        </a:rPr>
                        <a:t>   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tc>
                  <a:txBody>
                    <a:bodyPr/>
                    <a:lstStyle/>
                    <a:p>
                      <a:pPr marL="0" lvl="0" indent="0" rtl="0">
                        <a:lnSpc>
                          <a:spcPct val="115000"/>
                        </a:lnSpc>
                        <a:spcBef>
                          <a:spcPts val="0"/>
                        </a:spcBef>
                        <a:buNone/>
                      </a:pPr>
                      <a:r>
                        <a:rPr lang="en-GB" sz="2000" dirty="0">
                          <a:solidFill>
                            <a:schemeClr val="lt1"/>
                          </a:solidFill>
                        </a:rPr>
                        <a:t>   Partially</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tc>
                  <a:txBody>
                    <a:bodyPr/>
                    <a:lstStyle/>
                    <a:p>
                      <a:pPr lvl="0" rtl="0">
                        <a:spcBef>
                          <a:spcPts val="0"/>
                        </a:spcBef>
                        <a:buNone/>
                      </a:pPr>
                      <a:r>
                        <a:rPr lang="en-GB" sz="200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tc>
                  <a:txBody>
                    <a:bodyPr/>
                    <a:lstStyle/>
                    <a:p>
                      <a:pPr lvl="0" rtl="0">
                        <a:spcBef>
                          <a:spcPts val="0"/>
                        </a:spcBef>
                        <a:buNone/>
                      </a:pPr>
                      <a:r>
                        <a:rPr lang="en-GB" sz="2000" dirty="0">
                          <a:solidFill>
                            <a:schemeClr val="lt1"/>
                          </a:solidFill>
                        </a:rPr>
                        <a:t>Yes</a:t>
                      </a:r>
                    </a:p>
                  </a:txBody>
                  <a:tcPr marL="68575" marR="68575" marT="91425" marB="914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85800" y="975744"/>
            <a:ext cx="11042374"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3959" b="0" i="0" u="none" strike="noStrike" cap="none">
                <a:solidFill>
                  <a:schemeClr val="lt1"/>
                </a:solidFill>
                <a:latin typeface="Century Gothic"/>
                <a:ea typeface="Century Gothic"/>
                <a:cs typeface="Century Gothic"/>
                <a:sym typeface="Century Gothic"/>
              </a:rPr>
              <a:t>Criteria to consider prior to choosing tools</a:t>
            </a:r>
          </a:p>
        </p:txBody>
      </p:sp>
      <p:sp>
        <p:nvSpPr>
          <p:cNvPr id="339" name="Shape 339"/>
          <p:cNvSpPr txBox="1">
            <a:spLocks noGrp="1"/>
          </p:cNvSpPr>
          <p:nvPr>
            <p:ph type="body" idx="1"/>
          </p:nvPr>
        </p:nvSpPr>
        <p:spPr>
          <a:xfrm>
            <a:off x="685800" y="2268772"/>
            <a:ext cx="10820400" cy="3949912"/>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Centralized vs. distributed model</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Size of team</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Open source v</a:t>
            </a:r>
            <a:r>
              <a:rPr lang="en-GB" sz="2800"/>
              <a:t>s</a:t>
            </a:r>
            <a:r>
              <a:rPr lang="en-GB" sz="2800" b="0" i="0" u="none" strike="noStrike" cap="none">
                <a:solidFill>
                  <a:schemeClr val="lt1"/>
                </a:solidFill>
                <a:latin typeface="Century Gothic"/>
                <a:ea typeface="Century Gothic"/>
                <a:cs typeface="Century Gothic"/>
                <a:sym typeface="Century Gothic"/>
              </a:rPr>
              <a:t> proprietary</a:t>
            </a:r>
          </a:p>
          <a:p>
            <a:pPr marL="228600" marR="0" lvl="0" indent="-228600" algn="l" rtl="0">
              <a:lnSpc>
                <a:spcPct val="90000"/>
              </a:lnSpc>
              <a:spcBef>
                <a:spcPts val="1000"/>
              </a:spcBef>
              <a:spcAft>
                <a:spcPts val="0"/>
              </a:spcAft>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Project management features</a:t>
            </a:r>
          </a:p>
          <a:p>
            <a:pPr marL="228600" marR="0" lvl="0" indent="-228600" algn="l" rtl="0">
              <a:lnSpc>
                <a:spcPct val="90000"/>
              </a:lnSpc>
              <a:spcBef>
                <a:spcPts val="1000"/>
              </a:spcBef>
              <a:buClr>
                <a:schemeClr val="lt1"/>
              </a:buClr>
              <a:buSzPct val="100000"/>
              <a:buFont typeface="Arial"/>
              <a:buChar char="•"/>
            </a:pPr>
            <a:r>
              <a:rPr lang="en-GB" sz="2800" b="0" i="0" u="none" strike="noStrike" cap="none">
                <a:solidFill>
                  <a:schemeClr val="lt1"/>
                </a:solidFill>
                <a:latin typeface="Century Gothic"/>
                <a:ea typeface="Century Gothic"/>
                <a:cs typeface="Century Gothic"/>
                <a:sym typeface="Century Gothic"/>
              </a:rPr>
              <a:t>Bug tracking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685800" y="975744"/>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Final choice of tool</a:t>
            </a:r>
          </a:p>
        </p:txBody>
      </p:sp>
      <p:sp>
        <p:nvSpPr>
          <p:cNvPr id="345" name="Shape 345"/>
          <p:cNvSpPr txBox="1">
            <a:spLocks noGrp="1"/>
          </p:cNvSpPr>
          <p:nvPr>
            <p:ph type="body" idx="1"/>
          </p:nvPr>
        </p:nvSpPr>
        <p:spPr>
          <a:xfrm>
            <a:off x="685800" y="2268772"/>
            <a:ext cx="10820400" cy="3949912"/>
          </a:xfrm>
          <a:prstGeom prst="rect">
            <a:avLst/>
          </a:prstGeom>
          <a:noFill/>
          <a:ln>
            <a:noFill/>
          </a:ln>
        </p:spPr>
        <p:txBody>
          <a:bodyPr lIns="91425" tIns="45700" rIns="91425" bIns="45700" anchor="t" anchorCtr="0">
            <a:noAutofit/>
          </a:bodyPr>
          <a:lstStyle/>
          <a:p>
            <a:pPr marL="177800" marR="0" lvl="0" indent="-177800" algn="just" rtl="0">
              <a:lnSpc>
                <a:spcPct val="90000"/>
              </a:lnSpc>
              <a:spcBef>
                <a:spcPts val="0"/>
              </a:spcBef>
              <a:buClr>
                <a:schemeClr val="lt1"/>
              </a:buClr>
              <a:buSzPct val="100000"/>
              <a:buFont typeface="Arial"/>
              <a:buNone/>
            </a:pPr>
            <a:r>
              <a:rPr lang="en-GB" sz="2800" dirty="0"/>
              <a:t>Tool Selected: Visual Studio Team Services</a:t>
            </a:r>
          </a:p>
          <a:p>
            <a:pPr marL="177800" marR="0" lvl="0" indent="-177800" algn="just" rtl="0">
              <a:lnSpc>
                <a:spcPct val="90000"/>
              </a:lnSpc>
              <a:spcBef>
                <a:spcPts val="0"/>
              </a:spcBef>
              <a:buClr>
                <a:schemeClr val="lt1"/>
              </a:buClr>
              <a:buSzPct val="100000"/>
              <a:buFont typeface="Arial"/>
              <a:buNone/>
            </a:pPr>
            <a:endParaRPr sz="2800" dirty="0"/>
          </a:p>
          <a:p>
            <a:pPr marL="457200" marR="0" lvl="0" indent="-406400" algn="just" rtl="0">
              <a:lnSpc>
                <a:spcPct val="90000"/>
              </a:lnSpc>
              <a:spcBef>
                <a:spcPts val="0"/>
              </a:spcBef>
              <a:buSzPct val="100000"/>
            </a:pPr>
            <a:r>
              <a:rPr lang="en-GB" sz="2800" dirty="0"/>
              <a:t>It is both centralised and distributed</a:t>
            </a:r>
          </a:p>
          <a:p>
            <a:pPr marL="457200" marR="0" lvl="0" indent="-406400" algn="just" rtl="0">
              <a:lnSpc>
                <a:spcPct val="90000"/>
              </a:lnSpc>
              <a:spcBef>
                <a:spcPts val="0"/>
              </a:spcBef>
              <a:buSzPct val="100000"/>
            </a:pPr>
            <a:r>
              <a:rPr lang="en-GB" sz="2800" dirty="0"/>
              <a:t>It is appropriate for a team size of 150 developers</a:t>
            </a:r>
          </a:p>
          <a:p>
            <a:pPr marL="457200" marR="0" lvl="0" indent="-406400" algn="just" rtl="0">
              <a:lnSpc>
                <a:spcPct val="90000"/>
              </a:lnSpc>
              <a:spcBef>
                <a:spcPts val="0"/>
              </a:spcBef>
              <a:buSzPct val="100000"/>
            </a:pPr>
            <a:r>
              <a:rPr lang="en-GB" sz="2800" dirty="0"/>
              <a:t>Good project management features </a:t>
            </a:r>
          </a:p>
          <a:p>
            <a:pPr marL="457200" marR="0" lvl="0" indent="-406400" algn="just" rtl="0">
              <a:lnSpc>
                <a:spcPct val="90000"/>
              </a:lnSpc>
              <a:spcBef>
                <a:spcPts val="0"/>
              </a:spcBef>
              <a:buSzPct val="100000"/>
            </a:pPr>
            <a:r>
              <a:rPr lang="en-GB" sz="2800" dirty="0"/>
              <a:t>Effective in bug tracking</a:t>
            </a:r>
          </a:p>
          <a:p>
            <a:pPr marL="457200" marR="0" lvl="0" indent="-406400" algn="just" rtl="0">
              <a:lnSpc>
                <a:spcPct val="90000"/>
              </a:lnSpc>
              <a:spcBef>
                <a:spcPts val="0"/>
              </a:spcBef>
              <a:buSzPct val="100000"/>
            </a:pPr>
            <a:r>
              <a:rPr lang="en-GB" sz="2800" dirty="0"/>
              <a:t>Even though it is not open source, it is worth to pay for a tool which provides these features above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Shape 351"/>
          <p:cNvSpPr txBox="1">
            <a:spLocks noGrp="1"/>
          </p:cNvSpPr>
          <p:nvPr>
            <p:ph type="body" idx="1"/>
          </p:nvPr>
        </p:nvSpPr>
        <p:spPr>
          <a:xfrm>
            <a:off x="597200" y="2212259"/>
            <a:ext cx="10820400" cy="4024200"/>
          </a:xfrm>
          <a:prstGeom prst="rect">
            <a:avLst/>
          </a:prstGeom>
        </p:spPr>
        <p:txBody>
          <a:bodyPr lIns="91425" tIns="91425" rIns="91425" bIns="91425" anchor="t" anchorCtr="0">
            <a:noAutofit/>
          </a:bodyPr>
          <a:lstStyle/>
          <a:p>
            <a:pPr lvl="0" algn="ctr">
              <a:spcBef>
                <a:spcPts val="0"/>
              </a:spcBef>
              <a:buNone/>
            </a:pPr>
            <a:r>
              <a:rPr lang="en-GB" sz="5400" i="1" dirty="0"/>
              <a:t>Thank you for your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4" name="Group 3"/>
          <p:cNvGrpSpPr/>
          <p:nvPr/>
        </p:nvGrpSpPr>
        <p:grpSpPr>
          <a:xfrm>
            <a:off x="0" y="457200"/>
            <a:ext cx="12024300" cy="5993825"/>
            <a:chOff x="167675" y="487750"/>
            <a:chExt cx="12024300" cy="5993825"/>
          </a:xfrm>
        </p:grpSpPr>
        <p:sp>
          <p:nvSpPr>
            <p:cNvPr id="156" name="Shape 156"/>
            <p:cNvSpPr/>
            <p:nvPr/>
          </p:nvSpPr>
          <p:spPr>
            <a:xfrm>
              <a:off x="167675" y="663075"/>
              <a:ext cx="12024300" cy="5818500"/>
            </a:xfrm>
            <a:prstGeom prst="ellipse">
              <a:avLst/>
            </a:prstGeom>
            <a:noFill/>
            <a:ln w="38100" cap="flat" cmpd="sng">
              <a:solidFill>
                <a:srgbClr val="E724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57" name="Shape 157"/>
            <p:cNvCxnSpPr>
              <a:stCxn id="156" idx="2"/>
              <a:endCxn id="156" idx="6"/>
            </p:cNvCxnSpPr>
            <p:nvPr/>
          </p:nvCxnSpPr>
          <p:spPr>
            <a:xfrm>
              <a:off x="167675" y="3572325"/>
              <a:ext cx="12024300" cy="0"/>
            </a:xfrm>
            <a:prstGeom prst="straightConnector1">
              <a:avLst/>
            </a:prstGeom>
            <a:noFill/>
            <a:ln w="76200" cap="flat" cmpd="sng">
              <a:solidFill>
                <a:srgbClr val="E7241D"/>
              </a:solidFill>
              <a:prstDash val="solid"/>
              <a:round/>
              <a:headEnd type="none" w="lg" len="lg"/>
              <a:tailEnd type="none" w="lg" len="lg"/>
            </a:ln>
          </p:spPr>
        </p:cxnSp>
        <p:cxnSp>
          <p:nvCxnSpPr>
            <p:cNvPr id="158" name="Shape 158"/>
            <p:cNvCxnSpPr/>
            <p:nvPr/>
          </p:nvCxnSpPr>
          <p:spPr>
            <a:xfrm>
              <a:off x="6324600" y="663075"/>
              <a:ext cx="0" cy="2909250"/>
            </a:xfrm>
            <a:prstGeom prst="straightConnector1">
              <a:avLst/>
            </a:prstGeom>
            <a:noFill/>
            <a:ln w="76200" cap="flat" cmpd="sng">
              <a:solidFill>
                <a:srgbClr val="E7241D"/>
              </a:solidFill>
              <a:prstDash val="solid"/>
              <a:round/>
              <a:headEnd type="none" w="lg" len="lg"/>
              <a:tailEnd type="none" w="lg" len="lg"/>
            </a:ln>
          </p:spPr>
        </p:cxnSp>
        <p:sp>
          <p:nvSpPr>
            <p:cNvPr id="159" name="Shape 159"/>
            <p:cNvSpPr txBox="1"/>
            <p:nvPr/>
          </p:nvSpPr>
          <p:spPr>
            <a:xfrm>
              <a:off x="503025" y="653950"/>
              <a:ext cx="1945200" cy="704100"/>
            </a:xfrm>
            <a:prstGeom prst="rect">
              <a:avLst/>
            </a:prstGeom>
            <a:noFill/>
            <a:ln>
              <a:noFill/>
            </a:ln>
          </p:spPr>
          <p:txBody>
            <a:bodyPr lIns="91425" tIns="91425" rIns="91425" bIns="91425" anchor="t" anchorCtr="0">
              <a:noAutofit/>
            </a:bodyPr>
            <a:lstStyle/>
            <a:p>
              <a:pPr lvl="0" algn="ctr">
                <a:spcBef>
                  <a:spcPts val="0"/>
                </a:spcBef>
                <a:buNone/>
              </a:pPr>
              <a:r>
                <a:rPr lang="en-GB" sz="1800">
                  <a:solidFill>
                    <a:schemeClr val="lt1"/>
                  </a:solidFill>
                </a:rPr>
                <a:t>Maputo (Mozambique)</a:t>
              </a:r>
            </a:p>
          </p:txBody>
        </p:sp>
        <p:sp>
          <p:nvSpPr>
            <p:cNvPr id="160" name="Shape 160"/>
            <p:cNvSpPr txBox="1"/>
            <p:nvPr/>
          </p:nvSpPr>
          <p:spPr>
            <a:xfrm>
              <a:off x="789575" y="5634200"/>
              <a:ext cx="1945200" cy="704100"/>
            </a:xfrm>
            <a:prstGeom prst="rect">
              <a:avLst/>
            </a:prstGeom>
            <a:noFill/>
            <a:ln>
              <a:noFill/>
            </a:ln>
          </p:spPr>
          <p:txBody>
            <a:bodyPr lIns="91425" tIns="91425" rIns="91425" bIns="91425" anchor="t" anchorCtr="0">
              <a:noAutofit/>
            </a:bodyPr>
            <a:lstStyle/>
            <a:p>
              <a:pPr lvl="0" rtl="0">
                <a:spcBef>
                  <a:spcPts val="0"/>
                </a:spcBef>
                <a:buNone/>
              </a:pPr>
              <a:r>
                <a:rPr lang="en-GB" sz="1800">
                  <a:solidFill>
                    <a:schemeClr val="lt1"/>
                  </a:solidFill>
                </a:rPr>
                <a:t>Monorovia (Liberia)</a:t>
              </a:r>
            </a:p>
          </p:txBody>
        </p:sp>
        <p:sp>
          <p:nvSpPr>
            <p:cNvPr id="161" name="Shape 161"/>
            <p:cNvSpPr txBox="1"/>
            <p:nvPr/>
          </p:nvSpPr>
          <p:spPr>
            <a:xfrm>
              <a:off x="9708325" y="4877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Bahir Dar (Ethiopia)</a:t>
              </a:r>
            </a:p>
          </p:txBody>
        </p:sp>
        <p:sp>
          <p:nvSpPr>
            <p:cNvPr id="162" name="Shape 162"/>
            <p:cNvSpPr txBox="1"/>
            <p:nvPr/>
          </p:nvSpPr>
          <p:spPr>
            <a:xfrm>
              <a:off x="3424800" y="91440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dirty="0">
                  <a:solidFill>
                    <a:schemeClr val="lt1"/>
                  </a:solidFill>
                </a:rPr>
                <a:t>Overpopulation</a:t>
              </a:r>
            </a:p>
          </p:txBody>
        </p:sp>
        <p:sp>
          <p:nvSpPr>
            <p:cNvPr id="163" name="Shape 163"/>
            <p:cNvSpPr txBox="1"/>
            <p:nvPr/>
          </p:nvSpPr>
          <p:spPr>
            <a:xfrm>
              <a:off x="1478550" y="171037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Fire Outbreak</a:t>
              </a:r>
            </a:p>
          </p:txBody>
        </p:sp>
        <p:sp>
          <p:nvSpPr>
            <p:cNvPr id="164" name="Shape 164"/>
            <p:cNvSpPr txBox="1"/>
            <p:nvPr/>
          </p:nvSpPr>
          <p:spPr>
            <a:xfrm>
              <a:off x="4112550" y="171037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Tuberculosis</a:t>
              </a:r>
            </a:p>
          </p:txBody>
        </p:sp>
        <p:sp>
          <p:nvSpPr>
            <p:cNvPr id="165" name="Shape 165"/>
            <p:cNvSpPr txBox="1"/>
            <p:nvPr/>
          </p:nvSpPr>
          <p:spPr>
            <a:xfrm>
              <a:off x="626350" y="26032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Flooding</a:t>
              </a:r>
            </a:p>
          </p:txBody>
        </p:sp>
        <p:sp>
          <p:nvSpPr>
            <p:cNvPr id="166" name="Shape 166"/>
            <p:cNvSpPr txBox="1"/>
            <p:nvPr/>
          </p:nvSpPr>
          <p:spPr>
            <a:xfrm>
              <a:off x="4112550" y="26032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Traffic Congestion</a:t>
              </a:r>
            </a:p>
          </p:txBody>
        </p:sp>
        <p:sp>
          <p:nvSpPr>
            <p:cNvPr id="167" name="Shape 167"/>
            <p:cNvSpPr txBox="1"/>
            <p:nvPr/>
          </p:nvSpPr>
          <p:spPr>
            <a:xfrm>
              <a:off x="7655100" y="11006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Health</a:t>
              </a:r>
            </a:p>
          </p:txBody>
        </p:sp>
        <p:sp>
          <p:nvSpPr>
            <p:cNvPr id="168" name="Shape 168"/>
            <p:cNvSpPr txBox="1"/>
            <p:nvPr/>
          </p:nvSpPr>
          <p:spPr>
            <a:xfrm>
              <a:off x="6516300" y="18991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dirty="0">
                  <a:solidFill>
                    <a:schemeClr val="lt1"/>
                  </a:solidFill>
                </a:rPr>
                <a:t>Tourism</a:t>
              </a:r>
            </a:p>
          </p:txBody>
        </p:sp>
        <p:sp>
          <p:nvSpPr>
            <p:cNvPr id="169" name="Shape 169"/>
            <p:cNvSpPr txBox="1"/>
            <p:nvPr/>
          </p:nvSpPr>
          <p:spPr>
            <a:xfrm>
              <a:off x="9083250" y="189915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Sanitation</a:t>
              </a:r>
            </a:p>
          </p:txBody>
        </p:sp>
        <p:sp>
          <p:nvSpPr>
            <p:cNvPr id="170" name="Shape 170"/>
            <p:cNvSpPr txBox="1"/>
            <p:nvPr/>
          </p:nvSpPr>
          <p:spPr>
            <a:xfrm>
              <a:off x="6516300" y="2697637"/>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Road development</a:t>
              </a:r>
            </a:p>
          </p:txBody>
        </p:sp>
        <p:sp>
          <p:nvSpPr>
            <p:cNvPr id="171" name="Shape 171"/>
            <p:cNvSpPr txBox="1"/>
            <p:nvPr/>
          </p:nvSpPr>
          <p:spPr>
            <a:xfrm>
              <a:off x="9455125" y="2697637"/>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Water Management</a:t>
              </a:r>
            </a:p>
          </p:txBody>
        </p:sp>
        <p:sp>
          <p:nvSpPr>
            <p:cNvPr id="172" name="Shape 172"/>
            <p:cNvSpPr txBox="1"/>
            <p:nvPr/>
          </p:nvSpPr>
          <p:spPr>
            <a:xfrm>
              <a:off x="921825" y="377237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Transport</a:t>
              </a:r>
            </a:p>
          </p:txBody>
        </p:sp>
        <p:sp>
          <p:nvSpPr>
            <p:cNvPr id="173" name="Shape 173"/>
            <p:cNvSpPr txBox="1"/>
            <p:nvPr/>
          </p:nvSpPr>
          <p:spPr>
            <a:xfrm>
              <a:off x="4821225" y="377237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Poor Lighting</a:t>
              </a:r>
            </a:p>
          </p:txBody>
        </p:sp>
        <p:sp>
          <p:nvSpPr>
            <p:cNvPr id="174" name="Shape 174"/>
            <p:cNvSpPr txBox="1"/>
            <p:nvPr/>
          </p:nvSpPr>
          <p:spPr>
            <a:xfrm>
              <a:off x="9083250" y="377237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dirty="0">
                  <a:solidFill>
                    <a:schemeClr val="lt1"/>
                  </a:solidFill>
                </a:rPr>
                <a:t>Shopping</a:t>
              </a:r>
            </a:p>
          </p:txBody>
        </p:sp>
        <p:sp>
          <p:nvSpPr>
            <p:cNvPr id="175" name="Shape 175"/>
            <p:cNvSpPr txBox="1"/>
            <p:nvPr/>
          </p:nvSpPr>
          <p:spPr>
            <a:xfrm>
              <a:off x="3307350" y="4941500"/>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a:solidFill>
                    <a:schemeClr val="lt1"/>
                  </a:solidFill>
                </a:rPr>
                <a:t>Overpopulation</a:t>
              </a:r>
            </a:p>
          </p:txBody>
        </p:sp>
        <p:sp>
          <p:nvSpPr>
            <p:cNvPr id="176" name="Shape 176"/>
            <p:cNvSpPr txBox="1"/>
            <p:nvPr/>
          </p:nvSpPr>
          <p:spPr>
            <a:xfrm>
              <a:off x="7266025" y="5069425"/>
              <a:ext cx="1945200" cy="704100"/>
            </a:xfrm>
            <a:prstGeom prst="rect">
              <a:avLst/>
            </a:prstGeom>
            <a:noFill/>
            <a:ln>
              <a:noFill/>
            </a:ln>
          </p:spPr>
          <p:txBody>
            <a:bodyPr lIns="91425" tIns="91425" rIns="91425" bIns="91425" anchor="t" anchorCtr="0">
              <a:noAutofit/>
            </a:bodyPr>
            <a:lstStyle/>
            <a:p>
              <a:pPr lvl="0" algn="ctr" rtl="0">
                <a:spcBef>
                  <a:spcPts val="0"/>
                </a:spcBef>
                <a:buNone/>
              </a:pPr>
              <a:r>
                <a:rPr lang="en-GB" sz="1800" dirty="0">
                  <a:solidFill>
                    <a:schemeClr val="lt1"/>
                  </a:solidFill>
                </a:rPr>
                <a:t>Tourism</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85800" y="578177"/>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Smart Solutions</a:t>
            </a:r>
          </a:p>
        </p:txBody>
      </p:sp>
      <p:sp>
        <p:nvSpPr>
          <p:cNvPr id="182" name="Shape 182"/>
          <p:cNvSpPr txBox="1">
            <a:spLocks noGrp="1"/>
          </p:cNvSpPr>
          <p:nvPr>
            <p:ph type="body" idx="1"/>
          </p:nvPr>
        </p:nvSpPr>
        <p:spPr>
          <a:xfrm>
            <a:off x="193650" y="1736025"/>
            <a:ext cx="11600400" cy="4996200"/>
          </a:xfrm>
          <a:prstGeom prst="rect">
            <a:avLst/>
          </a:prstGeom>
          <a:noFill/>
          <a:ln>
            <a:noFill/>
          </a:ln>
        </p:spPr>
        <p:txBody>
          <a:bodyPr lIns="91425" tIns="45700" rIns="91425" bIns="45700" anchor="t" anchorCtr="0">
            <a:noAutofit/>
          </a:bodyPr>
          <a:lstStyle/>
          <a:p>
            <a:pPr lvl="0" indent="0" rtl="0">
              <a:spcBef>
                <a:spcPts val="0"/>
              </a:spcBef>
              <a:buSzPct val="100000"/>
            </a:pPr>
            <a:r>
              <a:rPr lang="en-GB" sz="2800" u="sng"/>
              <a:t>Fire Outbreaks</a:t>
            </a:r>
          </a:p>
          <a:p>
            <a:pPr marL="914400" lvl="0" indent="-381000" algn="just" rtl="0">
              <a:lnSpc>
                <a:spcPct val="115000"/>
              </a:lnSpc>
              <a:spcBef>
                <a:spcPts val="0"/>
              </a:spcBef>
              <a:buSzPct val="100000"/>
              <a:buFont typeface="Century Gothic"/>
            </a:pPr>
            <a:r>
              <a:rPr lang="en-GB" sz="2400"/>
              <a:t>Fire detector system to sense fire</a:t>
            </a:r>
          </a:p>
          <a:p>
            <a:pPr marL="914400" lvl="0" indent="-381000" algn="just" rtl="0">
              <a:lnSpc>
                <a:spcPct val="115000"/>
              </a:lnSpc>
              <a:spcBef>
                <a:spcPts val="0"/>
              </a:spcBef>
              <a:buSzPct val="100000"/>
              <a:buFont typeface="Century Gothic"/>
            </a:pPr>
            <a:r>
              <a:rPr lang="en-GB" sz="2400"/>
              <a:t>Sensors measure the increasing temperature and trigger a signal</a:t>
            </a:r>
          </a:p>
          <a:p>
            <a:pPr marL="914400" lvl="0" indent="-381000" algn="just" rtl="0">
              <a:lnSpc>
                <a:spcPct val="115000"/>
              </a:lnSpc>
              <a:spcBef>
                <a:spcPts val="0"/>
              </a:spcBef>
              <a:buSzPct val="100000"/>
              <a:buFont typeface="Century Gothic"/>
            </a:pPr>
            <a:r>
              <a:rPr lang="en-GB" sz="2400"/>
              <a:t>Alert the surroundings of the incoming danger</a:t>
            </a:r>
          </a:p>
          <a:p>
            <a:pPr marL="0" lvl="0" indent="0" algn="just" rtl="0">
              <a:lnSpc>
                <a:spcPct val="115000"/>
              </a:lnSpc>
              <a:spcBef>
                <a:spcPts val="0"/>
              </a:spcBef>
              <a:buNone/>
            </a:pPr>
            <a:endParaRPr sz="2400"/>
          </a:p>
          <a:p>
            <a:pPr lvl="0" indent="0" rtl="0">
              <a:spcBef>
                <a:spcPts val="0"/>
              </a:spcBef>
              <a:buSzPct val="100000"/>
            </a:pPr>
            <a:r>
              <a:rPr lang="en-GB" sz="2800" u="sng"/>
              <a:t> Flooding</a:t>
            </a:r>
          </a:p>
          <a:p>
            <a:pPr marL="914400" lvl="1" indent="-381000" algn="just" rtl="0">
              <a:lnSpc>
                <a:spcPct val="115000"/>
              </a:lnSpc>
              <a:spcBef>
                <a:spcPts val="0"/>
              </a:spcBef>
              <a:buSzPct val="100000"/>
              <a:buFont typeface="Century Gothic"/>
            </a:pPr>
            <a:r>
              <a:rPr lang="en-GB" sz="2400"/>
              <a:t>Flood detector system to detect rainfall conditions and severe flooding</a:t>
            </a:r>
          </a:p>
          <a:p>
            <a:pPr marL="914400" lvl="1" indent="-381000" algn="just" rtl="0">
              <a:lnSpc>
                <a:spcPct val="115000"/>
              </a:lnSpc>
              <a:spcBef>
                <a:spcPts val="0"/>
              </a:spcBef>
              <a:buSzPct val="100000"/>
              <a:buFont typeface="Century Gothic"/>
            </a:pPr>
            <a:r>
              <a:rPr lang="en-GB" sz="2400"/>
              <a:t>Sensors measure the increased water level and alert the authorities via SMS</a:t>
            </a:r>
          </a:p>
          <a:p>
            <a:pPr marL="0" lvl="0" indent="-177800" rtl="0">
              <a:spcBef>
                <a:spcPts val="0"/>
              </a:spcBef>
              <a:buClr>
                <a:schemeClr val="lt1"/>
              </a:buClr>
              <a:buSzPct val="100000"/>
              <a:buFont typeface="Arial"/>
              <a:buNone/>
            </a:pPr>
            <a:endParaRPr sz="2800"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85800" y="236052"/>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Smart Solutions</a:t>
            </a:r>
          </a:p>
        </p:txBody>
      </p:sp>
      <p:sp>
        <p:nvSpPr>
          <p:cNvPr id="188" name="Shape 188"/>
          <p:cNvSpPr txBox="1">
            <a:spLocks noGrp="1"/>
          </p:cNvSpPr>
          <p:nvPr>
            <p:ph type="body" idx="1"/>
          </p:nvPr>
        </p:nvSpPr>
        <p:spPr>
          <a:xfrm>
            <a:off x="252650" y="1303725"/>
            <a:ext cx="11911500" cy="4996200"/>
          </a:xfrm>
          <a:prstGeom prst="rect">
            <a:avLst/>
          </a:prstGeom>
          <a:noFill/>
          <a:ln>
            <a:noFill/>
          </a:ln>
        </p:spPr>
        <p:txBody>
          <a:bodyPr lIns="91425" tIns="45700" rIns="91425" bIns="45700" anchor="t" anchorCtr="0">
            <a:noAutofit/>
          </a:bodyPr>
          <a:lstStyle/>
          <a:p>
            <a:pPr lvl="0" indent="25400" rtl="0">
              <a:lnSpc>
                <a:spcPct val="115000"/>
              </a:lnSpc>
              <a:spcBef>
                <a:spcPts val="0"/>
              </a:spcBef>
              <a:buSzPct val="100000"/>
            </a:pPr>
            <a:r>
              <a:rPr lang="en-GB" sz="2400" u="sng"/>
              <a:t> Inaccurate Tuberculosis Check</a:t>
            </a:r>
          </a:p>
          <a:p>
            <a:pPr marL="457200" marR="0" lvl="0" indent="-381000" algn="l" rtl="0">
              <a:lnSpc>
                <a:spcPct val="115000"/>
              </a:lnSpc>
              <a:spcBef>
                <a:spcPts val="0"/>
              </a:spcBef>
              <a:buSzPct val="100000"/>
              <a:buFont typeface="Century Gothic"/>
            </a:pPr>
            <a:r>
              <a:rPr lang="en-GB" sz="2400"/>
              <a:t>Accuracy Detector System to detect quality of machines that detect TB diagnosis</a:t>
            </a:r>
          </a:p>
          <a:p>
            <a:pPr marL="457200" marR="0" lvl="0" indent="-381000" algn="l" rtl="0">
              <a:lnSpc>
                <a:spcPct val="115000"/>
              </a:lnSpc>
              <a:spcBef>
                <a:spcPts val="0"/>
              </a:spcBef>
              <a:buSzPct val="100000"/>
              <a:buFont typeface="Century Gothic"/>
            </a:pPr>
            <a:r>
              <a:rPr lang="en-GB" sz="2400"/>
              <a:t>Assess whether these machines are functionally properly and accurately.</a:t>
            </a:r>
          </a:p>
          <a:p>
            <a:pPr marL="228600" marR="0" lvl="0" indent="-228600" algn="l" rtl="0">
              <a:lnSpc>
                <a:spcPct val="115000"/>
              </a:lnSpc>
              <a:spcBef>
                <a:spcPts val="0"/>
              </a:spcBef>
              <a:buClr>
                <a:schemeClr val="lt1"/>
              </a:buClr>
              <a:buSzPct val="116666"/>
              <a:buFont typeface="Arial"/>
              <a:buNone/>
            </a:pPr>
            <a:endParaRPr sz="2400" u="sng"/>
          </a:p>
          <a:p>
            <a:pPr marL="177800" marR="0" lvl="0" indent="-177800" algn="l" rtl="0">
              <a:lnSpc>
                <a:spcPct val="115000"/>
              </a:lnSpc>
              <a:spcBef>
                <a:spcPts val="0"/>
              </a:spcBef>
              <a:buClr>
                <a:schemeClr val="lt1"/>
              </a:buClr>
              <a:buSzPct val="116666"/>
              <a:buFont typeface="Arial"/>
              <a:buNone/>
            </a:pPr>
            <a:endParaRPr sz="2400" u="sng"/>
          </a:p>
          <a:p>
            <a:pPr marL="457200" marR="0" lvl="0" indent="-381000" algn="l" rtl="0">
              <a:lnSpc>
                <a:spcPct val="115000"/>
              </a:lnSpc>
              <a:spcBef>
                <a:spcPts val="0"/>
              </a:spcBef>
              <a:buSzPct val="100000"/>
            </a:pPr>
            <a:r>
              <a:rPr lang="en-GB" sz="2400" u="sng"/>
              <a:t>Poor Street lighting</a:t>
            </a:r>
          </a:p>
          <a:p>
            <a:pPr marL="457200" marR="0" lvl="0" indent="-381000" algn="l" rtl="0">
              <a:lnSpc>
                <a:spcPct val="115000"/>
              </a:lnSpc>
              <a:spcBef>
                <a:spcPts val="0"/>
              </a:spcBef>
              <a:buSzPct val="100000"/>
              <a:buFont typeface="Century Gothic"/>
            </a:pPr>
            <a:r>
              <a:rPr lang="en-GB" sz="2400"/>
              <a:t>Street Light Control and Management System that uses wireless technology</a:t>
            </a:r>
          </a:p>
          <a:p>
            <a:pPr marL="457200" marR="0" lvl="0" indent="-381000" algn="l" rtl="0">
              <a:lnSpc>
                <a:spcPct val="115000"/>
              </a:lnSpc>
              <a:spcBef>
                <a:spcPts val="0"/>
              </a:spcBef>
              <a:buSzPct val="100000"/>
            </a:pPr>
            <a:r>
              <a:rPr lang="en-GB" sz="2400"/>
              <a:t>Automatic on and off control based on local sunrise and sunset schedules</a:t>
            </a:r>
          </a:p>
          <a:p>
            <a:pPr marL="457200" marR="0" lvl="0" indent="-381000" algn="l" rtl="0">
              <a:lnSpc>
                <a:spcPct val="115000"/>
              </a:lnSpc>
              <a:spcBef>
                <a:spcPts val="0"/>
              </a:spcBef>
              <a:buSzPct val="100000"/>
              <a:buFont typeface="Century Gothic"/>
            </a:pPr>
            <a:r>
              <a:rPr lang="en-GB" sz="2400"/>
              <a:t>Monitoring of street light performance 24/7</a:t>
            </a:r>
          </a:p>
          <a:p>
            <a:pPr marL="457200" marR="0" lvl="0" indent="-381000" algn="l" rtl="0">
              <a:lnSpc>
                <a:spcPct val="115000"/>
              </a:lnSpc>
              <a:spcBef>
                <a:spcPts val="0"/>
              </a:spcBef>
              <a:buSzPct val="100000"/>
            </a:pPr>
            <a:r>
              <a:rPr lang="en-GB" sz="2400"/>
              <a:t>Provide improved visibility in the night and Reduce, energy consumption, the manpower and resources</a:t>
            </a:r>
          </a:p>
          <a:p>
            <a:pPr marL="228600" marR="0" lvl="0" indent="-228600" algn="l" rtl="0">
              <a:lnSpc>
                <a:spcPct val="115000"/>
              </a:lnSpc>
              <a:spcBef>
                <a:spcPts val="0"/>
              </a:spcBef>
              <a:buClr>
                <a:schemeClr val="lt1"/>
              </a:buClr>
              <a:buSzPct val="100000"/>
              <a:buFont typeface="Arial"/>
              <a:buNone/>
            </a:pPr>
            <a:endParaRPr sz="2800"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85800" y="-107622"/>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Smart Solutions</a:t>
            </a:r>
          </a:p>
        </p:txBody>
      </p:sp>
      <p:sp>
        <p:nvSpPr>
          <p:cNvPr id="194" name="Shape 194"/>
          <p:cNvSpPr txBox="1">
            <a:spLocks noGrp="1"/>
          </p:cNvSpPr>
          <p:nvPr>
            <p:ph type="body" idx="1"/>
          </p:nvPr>
        </p:nvSpPr>
        <p:spPr>
          <a:xfrm>
            <a:off x="284575" y="886923"/>
            <a:ext cx="11412900" cy="5703600"/>
          </a:xfrm>
          <a:prstGeom prst="rect">
            <a:avLst/>
          </a:prstGeom>
          <a:noFill/>
          <a:ln>
            <a:noFill/>
          </a:ln>
        </p:spPr>
        <p:txBody>
          <a:bodyPr lIns="91425" tIns="45700" rIns="91425" bIns="45700" anchor="t" anchorCtr="0">
            <a:noAutofit/>
          </a:bodyPr>
          <a:lstStyle/>
          <a:p>
            <a:pPr marL="0" marR="0" lvl="0" indent="457200" algn="l" rtl="0">
              <a:lnSpc>
                <a:spcPct val="115000"/>
              </a:lnSpc>
              <a:spcBef>
                <a:spcPts val="0"/>
              </a:spcBef>
              <a:buNone/>
            </a:pPr>
            <a:r>
              <a:rPr lang="en-GB" sz="2500" u="sng"/>
              <a:t>Sanitation</a:t>
            </a:r>
          </a:p>
          <a:p>
            <a:pPr marL="457200" marR="0" lvl="0" indent="-387350" algn="l" rtl="0">
              <a:lnSpc>
                <a:spcPct val="115000"/>
              </a:lnSpc>
              <a:spcBef>
                <a:spcPts val="0"/>
              </a:spcBef>
              <a:buSzPct val="100000"/>
            </a:pPr>
            <a:r>
              <a:rPr lang="en-GB" sz="2500"/>
              <a:t>Provide bins with sensors and Gps tracker</a:t>
            </a:r>
          </a:p>
          <a:p>
            <a:pPr marL="457200" marR="0" lvl="0" indent="-387350" algn="l" rtl="0">
              <a:lnSpc>
                <a:spcPct val="115000"/>
              </a:lnSpc>
              <a:spcBef>
                <a:spcPts val="0"/>
              </a:spcBef>
              <a:buSzPct val="100000"/>
            </a:pPr>
            <a:r>
              <a:rPr lang="en-GB" sz="2500"/>
              <a:t>Collect trash for recycling for waste management</a:t>
            </a:r>
          </a:p>
          <a:p>
            <a:pPr marL="0" marR="0" lvl="0" indent="279400" algn="l" rtl="0">
              <a:lnSpc>
                <a:spcPct val="115000"/>
              </a:lnSpc>
              <a:spcBef>
                <a:spcPts val="0"/>
              </a:spcBef>
              <a:buClr>
                <a:schemeClr val="lt1"/>
              </a:buClr>
              <a:buSzPct val="112000"/>
              <a:buFont typeface="Arial"/>
              <a:buNone/>
            </a:pPr>
            <a:endParaRPr sz="2500">
              <a:solidFill>
                <a:srgbClr val="F9E7E7"/>
              </a:solidFill>
            </a:endParaRPr>
          </a:p>
          <a:p>
            <a:pPr marL="0" marR="0" lvl="0" indent="457200" algn="l" rtl="0">
              <a:lnSpc>
                <a:spcPct val="115000"/>
              </a:lnSpc>
              <a:spcBef>
                <a:spcPts val="0"/>
              </a:spcBef>
              <a:buNone/>
            </a:pPr>
            <a:r>
              <a:rPr lang="en-GB" sz="2500" u="sng"/>
              <a:t>Water Management</a:t>
            </a:r>
          </a:p>
          <a:p>
            <a:pPr marL="457200" marR="0" lvl="0" indent="-387350" algn="l" rtl="0">
              <a:lnSpc>
                <a:spcPct val="115000"/>
              </a:lnSpc>
              <a:spcBef>
                <a:spcPts val="0"/>
              </a:spcBef>
              <a:buSzPct val="100000"/>
            </a:pPr>
            <a:r>
              <a:rPr lang="en-GB" sz="2500"/>
              <a:t>Develop a mobile application to repair drainage system in various areas </a:t>
            </a:r>
          </a:p>
          <a:p>
            <a:pPr marL="457200" marR="0" lvl="0" indent="-387350" algn="l" rtl="0">
              <a:lnSpc>
                <a:spcPct val="115000"/>
              </a:lnSpc>
              <a:spcBef>
                <a:spcPts val="0"/>
              </a:spcBef>
              <a:buSzPct val="100000"/>
            </a:pPr>
            <a:r>
              <a:rPr lang="en-GB" sz="2500"/>
              <a:t>Upload pictures and videos to track affected areas </a:t>
            </a:r>
          </a:p>
          <a:p>
            <a:pPr marL="0" marR="0" lvl="0" indent="0" algn="l" rtl="0">
              <a:lnSpc>
                <a:spcPct val="115000"/>
              </a:lnSpc>
              <a:spcBef>
                <a:spcPts val="0"/>
              </a:spcBef>
              <a:buNone/>
            </a:pPr>
            <a:endParaRPr sz="2500" u="sng"/>
          </a:p>
          <a:p>
            <a:pPr marL="0" lvl="0" indent="387350" rtl="0">
              <a:lnSpc>
                <a:spcPct val="115000"/>
              </a:lnSpc>
              <a:spcBef>
                <a:spcPts val="0"/>
              </a:spcBef>
              <a:buClr>
                <a:schemeClr val="dk1"/>
              </a:buClr>
              <a:buSzPct val="44000"/>
              <a:buFont typeface="Arial"/>
              <a:buNone/>
            </a:pPr>
            <a:r>
              <a:rPr lang="en-GB" sz="2500" u="sng"/>
              <a:t>Road development</a:t>
            </a:r>
          </a:p>
          <a:p>
            <a:pPr marL="457200" lvl="0" indent="-387350" rtl="0">
              <a:lnSpc>
                <a:spcPct val="115000"/>
              </a:lnSpc>
              <a:spcBef>
                <a:spcPts val="0"/>
              </a:spcBef>
              <a:buSzPct val="100000"/>
            </a:pPr>
            <a:r>
              <a:rPr lang="en-GB" sz="2500"/>
              <a:t>Building paved lanes and make use of motion sensor lightning</a:t>
            </a:r>
          </a:p>
          <a:p>
            <a:pPr marL="457200" lvl="0" indent="-387350" rtl="0">
              <a:lnSpc>
                <a:spcPct val="115000"/>
              </a:lnSpc>
              <a:spcBef>
                <a:spcPts val="0"/>
              </a:spcBef>
              <a:buSzPct val="100000"/>
            </a:pPr>
            <a:r>
              <a:rPr lang="en-GB" sz="2500"/>
              <a:t>Safety Assurance and surveillance</a:t>
            </a:r>
          </a:p>
          <a:p>
            <a:pPr marL="457200" lvl="0" indent="-387350" rtl="0">
              <a:lnSpc>
                <a:spcPct val="115000"/>
              </a:lnSpc>
              <a:spcBef>
                <a:spcPts val="0"/>
              </a:spcBef>
              <a:buSzPct val="100000"/>
            </a:pPr>
            <a:r>
              <a:rPr lang="en-GB" sz="2500"/>
              <a:t>24/7 access control and oversight</a:t>
            </a:r>
          </a:p>
          <a:p>
            <a:pPr lvl="0" indent="107950" rtl="0">
              <a:lnSpc>
                <a:spcPct val="115000"/>
              </a:lnSpc>
              <a:spcBef>
                <a:spcPts val="0"/>
              </a:spcBef>
              <a:buClr>
                <a:schemeClr val="dk1"/>
              </a:buClr>
              <a:buSzPct val="44000"/>
              <a:buFont typeface="Arial"/>
              <a:buNone/>
            </a:pPr>
            <a:endParaRPr sz="2500"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85800" y="578177"/>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Smart Solutions</a:t>
            </a:r>
          </a:p>
        </p:txBody>
      </p:sp>
      <p:sp>
        <p:nvSpPr>
          <p:cNvPr id="200" name="Shape 200"/>
          <p:cNvSpPr txBox="1">
            <a:spLocks noGrp="1"/>
          </p:cNvSpPr>
          <p:nvPr>
            <p:ph type="body" idx="1"/>
          </p:nvPr>
        </p:nvSpPr>
        <p:spPr>
          <a:xfrm>
            <a:off x="233275" y="1920150"/>
            <a:ext cx="12083100" cy="4829100"/>
          </a:xfrm>
          <a:prstGeom prst="rect">
            <a:avLst/>
          </a:prstGeom>
          <a:noFill/>
          <a:ln>
            <a:noFill/>
          </a:ln>
        </p:spPr>
        <p:txBody>
          <a:bodyPr lIns="91425" tIns="45700" rIns="91425" bIns="45700" anchor="t" anchorCtr="0">
            <a:noAutofit/>
          </a:bodyPr>
          <a:lstStyle/>
          <a:p>
            <a:pPr marL="228600" marR="0" lvl="0" indent="-228600" algn="l" rtl="0">
              <a:lnSpc>
                <a:spcPct val="115000"/>
              </a:lnSpc>
              <a:spcBef>
                <a:spcPts val="0"/>
              </a:spcBef>
              <a:buClr>
                <a:schemeClr val="lt1"/>
              </a:buClr>
              <a:buSzPct val="116666"/>
              <a:buFont typeface="Arial"/>
              <a:buNone/>
            </a:pPr>
            <a:r>
              <a:rPr lang="en-GB" sz="2400" u="sng" dirty="0"/>
              <a:t>Traffic Congestion</a:t>
            </a:r>
          </a:p>
          <a:p>
            <a:pPr marL="457200" marR="0" lvl="0" indent="-381000" algn="l" rtl="0">
              <a:lnSpc>
                <a:spcPct val="115000"/>
              </a:lnSpc>
              <a:spcBef>
                <a:spcPts val="0"/>
              </a:spcBef>
              <a:buSzPct val="100000"/>
            </a:pPr>
            <a:r>
              <a:rPr lang="en-GB" sz="2400" dirty="0"/>
              <a:t>Develop a smart parking system </a:t>
            </a:r>
          </a:p>
          <a:p>
            <a:pPr marL="457200" marR="0" lvl="0" indent="-381000" algn="l" rtl="0">
              <a:lnSpc>
                <a:spcPct val="115000"/>
              </a:lnSpc>
              <a:spcBef>
                <a:spcPts val="0"/>
              </a:spcBef>
              <a:buSzPct val="100000"/>
            </a:pPr>
            <a:r>
              <a:rPr lang="en-GB" sz="2400" dirty="0"/>
              <a:t>Locate specific  parking to car owners , therefore forbidding people to park in places which may be allowed legally but block the traffic</a:t>
            </a:r>
          </a:p>
          <a:p>
            <a:pPr marL="0" marR="0" lvl="0" indent="0" algn="l" rtl="0">
              <a:lnSpc>
                <a:spcPct val="115000"/>
              </a:lnSpc>
              <a:spcBef>
                <a:spcPts val="0"/>
              </a:spcBef>
              <a:buNone/>
            </a:pPr>
            <a:endParaRPr sz="2400" dirty="0"/>
          </a:p>
          <a:p>
            <a:pPr marL="0" marR="0" lvl="0" indent="0" algn="l" rtl="0">
              <a:lnSpc>
                <a:spcPct val="115000"/>
              </a:lnSpc>
              <a:spcBef>
                <a:spcPts val="0"/>
              </a:spcBef>
              <a:buNone/>
            </a:pPr>
            <a:r>
              <a:rPr lang="en-GB" sz="2400" dirty="0"/>
              <a:t> </a:t>
            </a:r>
            <a:r>
              <a:rPr lang="en-GB" sz="2400" u="sng" dirty="0"/>
              <a:t>Less development of tourism sector</a:t>
            </a:r>
          </a:p>
          <a:p>
            <a:pPr marL="457200" marR="0" lvl="0" indent="-381000" algn="l" rtl="0">
              <a:lnSpc>
                <a:spcPct val="115000"/>
              </a:lnSpc>
              <a:spcBef>
                <a:spcPts val="0"/>
              </a:spcBef>
              <a:buSzPct val="100000"/>
            </a:pPr>
            <a:r>
              <a:rPr lang="en-GB" sz="2400" dirty="0"/>
              <a:t>Develop a mobile application with GPS tracker </a:t>
            </a:r>
          </a:p>
          <a:p>
            <a:pPr marL="457200" marR="0" lvl="0" indent="-381000" algn="l" rtl="0">
              <a:lnSpc>
                <a:spcPct val="115000"/>
              </a:lnSpc>
              <a:spcBef>
                <a:spcPts val="0"/>
              </a:spcBef>
              <a:buSzPct val="100000"/>
            </a:pPr>
            <a:r>
              <a:rPr lang="en-GB" sz="2400" dirty="0"/>
              <a:t>Provide different places of interest</a:t>
            </a:r>
          </a:p>
          <a:p>
            <a:pPr marL="457200" marR="0" lvl="0" indent="-381000" algn="l" rtl="0">
              <a:lnSpc>
                <a:spcPct val="115000"/>
              </a:lnSpc>
              <a:spcBef>
                <a:spcPts val="0"/>
              </a:spcBef>
              <a:buSzPct val="100000"/>
            </a:pPr>
            <a:r>
              <a:rPr lang="en-GB" sz="2400" dirty="0"/>
              <a:t>Can help tourists throughout the island</a:t>
            </a:r>
          </a:p>
          <a:p>
            <a:pPr marL="457200" marR="0" lvl="0" indent="-381000" algn="l" rtl="0">
              <a:lnSpc>
                <a:spcPct val="115000"/>
              </a:lnSpc>
              <a:spcBef>
                <a:spcPts val="0"/>
              </a:spcBef>
              <a:buSzPct val="100000"/>
            </a:pPr>
            <a:r>
              <a:rPr lang="en-GB" sz="2400" dirty="0"/>
              <a:t>Increase in revenue</a:t>
            </a:r>
            <a:endParaRPr sz="2400" u="sng" dirty="0"/>
          </a:p>
          <a:p>
            <a:pPr marL="228600" marR="0" lvl="0" indent="-228600" algn="l" rtl="0">
              <a:lnSpc>
                <a:spcPct val="115000"/>
              </a:lnSpc>
              <a:spcBef>
                <a:spcPts val="0"/>
              </a:spcBef>
              <a:buClr>
                <a:schemeClr val="lt1"/>
              </a:buClr>
              <a:buSzPct val="116666"/>
              <a:buFont typeface="Arial"/>
              <a:buNone/>
            </a:pPr>
            <a:endParaRPr sz="2400"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85800" y="578177"/>
            <a:ext cx="10820400" cy="129302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a:solidFill>
                  <a:schemeClr val="lt1"/>
                </a:solidFill>
                <a:latin typeface="Century Gothic"/>
                <a:ea typeface="Century Gothic"/>
                <a:cs typeface="Century Gothic"/>
                <a:sym typeface="Century Gothic"/>
              </a:rPr>
              <a:t>Smart Solutions</a:t>
            </a:r>
          </a:p>
        </p:txBody>
      </p:sp>
      <p:sp>
        <p:nvSpPr>
          <p:cNvPr id="206" name="Shape 206"/>
          <p:cNvSpPr txBox="1">
            <a:spLocks noGrp="1"/>
          </p:cNvSpPr>
          <p:nvPr>
            <p:ph type="body" idx="1"/>
          </p:nvPr>
        </p:nvSpPr>
        <p:spPr>
          <a:xfrm>
            <a:off x="685800" y="1653475"/>
            <a:ext cx="10632300" cy="4752000"/>
          </a:xfrm>
          <a:prstGeom prst="rect">
            <a:avLst/>
          </a:prstGeom>
          <a:noFill/>
          <a:ln>
            <a:noFill/>
          </a:ln>
        </p:spPr>
        <p:txBody>
          <a:bodyPr lIns="91425" tIns="45700" rIns="91425" bIns="45700" anchor="t" anchorCtr="0">
            <a:noAutofit/>
          </a:bodyPr>
          <a:lstStyle/>
          <a:p>
            <a:pPr marL="457200" indent="-457200" algn="just">
              <a:spcBef>
                <a:spcPts val="0"/>
              </a:spcBef>
            </a:pPr>
            <a:r>
              <a:rPr lang="en-GB" sz="2800" u="sng" dirty="0"/>
              <a:t>Overpopulation</a:t>
            </a:r>
          </a:p>
          <a:p>
            <a:pPr marL="0" lvl="0" indent="-69850" algn="just" rtl="0">
              <a:lnSpc>
                <a:spcPct val="115000"/>
              </a:lnSpc>
              <a:spcBef>
                <a:spcPts val="0"/>
              </a:spcBef>
              <a:buClr>
                <a:schemeClr val="dk1"/>
              </a:buClr>
              <a:buSzPct val="39285"/>
              <a:buFont typeface="Arial"/>
              <a:buNone/>
            </a:pPr>
            <a:r>
              <a:rPr lang="en-GB" dirty="0"/>
              <a:t>Developing an application that helps in the birth control mechanism telling people when they are more apt to get pregnant depending on their ovulation date. </a:t>
            </a:r>
          </a:p>
          <a:p>
            <a:pPr marL="0" marR="0" lvl="0" indent="0" algn="just" rtl="0">
              <a:lnSpc>
                <a:spcPct val="90000"/>
              </a:lnSpc>
              <a:spcBef>
                <a:spcPts val="0"/>
              </a:spcBef>
              <a:spcAft>
                <a:spcPts val="0"/>
              </a:spcAft>
              <a:buNone/>
            </a:pPr>
            <a:endParaRPr sz="2800" u="sng" dirty="0"/>
          </a:p>
          <a:p>
            <a:pPr marL="228600" marR="0" lvl="0" indent="-228600" algn="just" rtl="0">
              <a:lnSpc>
                <a:spcPct val="90000"/>
              </a:lnSpc>
              <a:spcBef>
                <a:spcPts val="0"/>
              </a:spcBef>
              <a:spcAft>
                <a:spcPts val="0"/>
              </a:spcAft>
              <a:buClr>
                <a:schemeClr val="lt1"/>
              </a:buClr>
              <a:buSzPct val="100000"/>
              <a:buFont typeface="Arial"/>
              <a:buChar char="•"/>
            </a:pPr>
            <a:r>
              <a:rPr lang="en-GB" sz="2800" b="0" i="0" u="sng" strike="noStrike" cap="none" dirty="0">
                <a:solidFill>
                  <a:schemeClr val="lt1"/>
                </a:solidFill>
                <a:latin typeface="Century Gothic"/>
                <a:ea typeface="Century Gothic"/>
                <a:cs typeface="Century Gothic"/>
                <a:sym typeface="Century Gothic"/>
              </a:rPr>
              <a:t>Shopping</a:t>
            </a:r>
          </a:p>
          <a:p>
            <a:pPr marL="0" marR="0" lvl="0" indent="0" algn="just" rtl="0">
              <a:lnSpc>
                <a:spcPct val="90000"/>
              </a:lnSpc>
              <a:spcBef>
                <a:spcPts val="1000"/>
              </a:spcBef>
              <a:spcAft>
                <a:spcPts val="0"/>
              </a:spcAft>
              <a:buClr>
                <a:schemeClr val="lt1"/>
              </a:buClr>
              <a:buSzPct val="25000"/>
              <a:buFont typeface="Arial"/>
              <a:buNone/>
            </a:pPr>
            <a:r>
              <a:rPr lang="en-GB" sz="2200" b="0" i="0" u="none" strike="noStrike" cap="none" dirty="0">
                <a:solidFill>
                  <a:schemeClr val="lt1"/>
                </a:solidFill>
                <a:latin typeface="Century Gothic"/>
                <a:ea typeface="Century Gothic"/>
                <a:cs typeface="Century Gothic"/>
                <a:sym typeface="Century Gothic"/>
              </a:rPr>
              <a:t>Multiple short range detectors deployed at selected locations to facilitate indoor navigation</a:t>
            </a:r>
          </a:p>
          <a:p>
            <a:pPr marL="0" marR="0" lvl="0" indent="0" algn="just" rtl="0">
              <a:lnSpc>
                <a:spcPct val="90000"/>
              </a:lnSpc>
              <a:spcBef>
                <a:spcPts val="1000"/>
              </a:spcBef>
              <a:spcAft>
                <a:spcPts val="0"/>
              </a:spcAft>
              <a:buClr>
                <a:schemeClr val="lt1"/>
              </a:buClr>
              <a:buSzPct val="25000"/>
              <a:buFont typeface="Arial"/>
              <a:buNone/>
            </a:pPr>
            <a:r>
              <a:rPr lang="en-GB" sz="2200" b="0" i="0" u="none" strike="noStrike" cap="none" dirty="0">
                <a:solidFill>
                  <a:schemeClr val="lt1"/>
                </a:solidFill>
                <a:latin typeface="Century Gothic"/>
                <a:ea typeface="Century Gothic"/>
                <a:cs typeface="Century Gothic"/>
                <a:sym typeface="Century Gothic"/>
              </a:rPr>
              <a:t>Best available deal shown via the shopping experience of other customers</a:t>
            </a:r>
          </a:p>
          <a:p>
            <a:pPr marL="0" marR="0" lvl="0" indent="0" algn="just" rtl="0">
              <a:lnSpc>
                <a:spcPct val="90000"/>
              </a:lnSpc>
              <a:spcBef>
                <a:spcPts val="1000"/>
              </a:spcBef>
              <a:spcAft>
                <a:spcPts val="0"/>
              </a:spcAft>
              <a:buClr>
                <a:schemeClr val="lt1"/>
              </a:buClr>
              <a:buSzPct val="25000"/>
              <a:buFont typeface="Arial"/>
              <a:buNone/>
            </a:pPr>
            <a:r>
              <a:rPr lang="en-GB" sz="2200" b="0" i="0" u="none" strike="noStrike" cap="none" dirty="0">
                <a:solidFill>
                  <a:schemeClr val="lt1"/>
                </a:solidFill>
                <a:latin typeface="Century Gothic"/>
                <a:ea typeface="Century Gothic"/>
                <a:cs typeface="Century Gothic"/>
                <a:sym typeface="Century Gothic"/>
              </a:rPr>
              <a:t>Online shopping </a:t>
            </a:r>
          </a:p>
          <a:p>
            <a:pPr marL="0" marR="0" lvl="0" indent="0" algn="just" rtl="0">
              <a:lnSpc>
                <a:spcPct val="90000"/>
              </a:lnSpc>
              <a:spcBef>
                <a:spcPts val="1000"/>
              </a:spcBef>
              <a:spcAft>
                <a:spcPts val="0"/>
              </a:spcAft>
              <a:buClr>
                <a:schemeClr val="lt1"/>
              </a:buClr>
              <a:buSzPct val="25000"/>
              <a:buFont typeface="Arial"/>
              <a:buNone/>
            </a:pPr>
            <a:endParaRPr sz="2800" b="0" i="0" u="sng" strike="noStrike" cap="none" dirty="0">
              <a:solidFill>
                <a:schemeClr val="lt1"/>
              </a:solidFill>
              <a:latin typeface="Century Gothic"/>
              <a:ea typeface="Century Gothic"/>
              <a:cs typeface="Century Gothic"/>
              <a:sym typeface="Century Gothic"/>
            </a:endParaRPr>
          </a:p>
          <a:p>
            <a:pPr marL="0" marR="0" lvl="0" indent="0" algn="l" rtl="0">
              <a:lnSpc>
                <a:spcPct val="90000"/>
              </a:lnSpc>
              <a:spcBef>
                <a:spcPts val="1000"/>
              </a:spcBef>
              <a:buClr>
                <a:schemeClr val="lt1"/>
              </a:buClr>
              <a:buSzPct val="25000"/>
              <a:buFont typeface="Arial"/>
              <a:buNone/>
            </a:pPr>
            <a:endParaRPr sz="2800" b="0" i="0" u="sng"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81000" y="3517"/>
            <a:ext cx="10820400" cy="129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entury Gothic"/>
              <a:buNone/>
            </a:pPr>
            <a:r>
              <a:rPr lang="en-GB" sz="4400" b="0" i="0" u="none" strike="noStrike" cap="none" dirty="0">
                <a:solidFill>
                  <a:schemeClr val="lt1"/>
                </a:solidFill>
                <a:latin typeface="Century Gothic"/>
                <a:ea typeface="Century Gothic"/>
                <a:cs typeface="Century Gothic"/>
                <a:sym typeface="Century Gothic"/>
              </a:rPr>
              <a:t>Smart Solutions</a:t>
            </a:r>
          </a:p>
        </p:txBody>
      </p:sp>
      <p:sp>
        <p:nvSpPr>
          <p:cNvPr id="212" name="Shape 212"/>
          <p:cNvSpPr txBox="1">
            <a:spLocks noGrp="1"/>
          </p:cNvSpPr>
          <p:nvPr>
            <p:ph type="body" idx="1"/>
          </p:nvPr>
        </p:nvSpPr>
        <p:spPr>
          <a:xfrm>
            <a:off x="603122" y="1066800"/>
            <a:ext cx="11055478" cy="5638800"/>
          </a:xfrm>
          <a:prstGeom prst="rect">
            <a:avLst/>
          </a:prstGeom>
          <a:noFill/>
          <a:ln>
            <a:noFill/>
          </a:ln>
        </p:spPr>
        <p:txBody>
          <a:bodyPr lIns="91425" tIns="45700" rIns="91425" bIns="45700" anchor="t" anchorCtr="0">
            <a:noAutofit/>
          </a:bodyPr>
          <a:lstStyle/>
          <a:p>
            <a:pPr lvl="0" indent="0" rtl="0">
              <a:spcBef>
                <a:spcPts val="0"/>
              </a:spcBef>
              <a:buSzPct val="100000"/>
            </a:pPr>
            <a:r>
              <a:rPr lang="en-GB" sz="2800" u="sng" dirty="0"/>
              <a:t>Transport</a:t>
            </a:r>
          </a:p>
          <a:p>
            <a:pPr marL="0" lvl="0" indent="0" algn="just" rtl="0">
              <a:lnSpc>
                <a:spcPct val="150000"/>
              </a:lnSpc>
              <a:spcBef>
                <a:spcPts val="0"/>
              </a:spcBef>
              <a:buClr>
                <a:schemeClr val="lt1"/>
              </a:buClr>
              <a:buSzPct val="25000"/>
              <a:buFont typeface="Arial"/>
              <a:buNone/>
            </a:pPr>
            <a:r>
              <a:rPr lang="en-GB" dirty="0"/>
              <a:t>GPS tracker to keep track of bus location</a:t>
            </a:r>
          </a:p>
          <a:p>
            <a:pPr marL="0" lvl="0" indent="0" algn="just" rtl="0">
              <a:lnSpc>
                <a:spcPct val="150000"/>
              </a:lnSpc>
              <a:spcBef>
                <a:spcPts val="0"/>
              </a:spcBef>
              <a:buClr>
                <a:schemeClr val="lt1"/>
              </a:buClr>
              <a:buSzPct val="25000"/>
              <a:buFont typeface="Arial"/>
              <a:buNone/>
            </a:pPr>
            <a:r>
              <a:rPr lang="en-GB" dirty="0"/>
              <a:t>Digital bus stops to display information on bus time table</a:t>
            </a:r>
          </a:p>
          <a:p>
            <a:pPr marL="0" lvl="0" indent="0" algn="just" rtl="0">
              <a:lnSpc>
                <a:spcPct val="150000"/>
              </a:lnSpc>
              <a:spcBef>
                <a:spcPts val="0"/>
              </a:spcBef>
              <a:buClr>
                <a:schemeClr val="lt1"/>
              </a:buClr>
              <a:buSzPct val="25000"/>
              <a:buFont typeface="Arial"/>
              <a:buNone/>
            </a:pPr>
            <a:r>
              <a:rPr lang="en-GB" dirty="0"/>
              <a:t>Sensors to check engine level, oil level and tyre pressure</a:t>
            </a:r>
          </a:p>
          <a:p>
            <a:pPr marL="0" lvl="0" indent="0" algn="just" rtl="0">
              <a:lnSpc>
                <a:spcPct val="150000"/>
              </a:lnSpc>
              <a:spcBef>
                <a:spcPts val="0"/>
              </a:spcBef>
              <a:buNone/>
            </a:pPr>
            <a:r>
              <a:rPr lang="en-GB" dirty="0"/>
              <a:t>Detect and warn drivers of speed limit</a:t>
            </a:r>
          </a:p>
          <a:p>
            <a:pPr marL="0" lvl="0" indent="0" algn="just" rtl="0">
              <a:lnSpc>
                <a:spcPct val="150000"/>
              </a:lnSpc>
              <a:spcBef>
                <a:spcPts val="0"/>
              </a:spcBef>
              <a:buNone/>
            </a:pPr>
            <a:endParaRPr sz="1100" u="sng" dirty="0"/>
          </a:p>
          <a:p>
            <a:pPr marL="228600" marR="0" lvl="0" indent="-228600" algn="just" rtl="0">
              <a:lnSpc>
                <a:spcPct val="150000"/>
              </a:lnSpc>
              <a:spcBef>
                <a:spcPts val="0"/>
              </a:spcBef>
              <a:spcAft>
                <a:spcPts val="0"/>
              </a:spcAft>
              <a:buClr>
                <a:schemeClr val="lt1"/>
              </a:buClr>
              <a:buSzPct val="100000"/>
              <a:buFont typeface="Arial"/>
              <a:buChar char="•"/>
            </a:pPr>
            <a:r>
              <a:rPr lang="en-GB" sz="2800" b="0" i="0" u="sng" strike="noStrike" cap="none" dirty="0">
                <a:solidFill>
                  <a:schemeClr val="lt1"/>
                </a:solidFill>
                <a:latin typeface="Century Gothic"/>
                <a:ea typeface="Century Gothic"/>
                <a:cs typeface="Century Gothic"/>
                <a:sym typeface="Century Gothic"/>
              </a:rPr>
              <a:t>Health</a:t>
            </a:r>
          </a:p>
          <a:p>
            <a:pPr marL="0" lvl="0" indent="0" algn="just" rtl="0">
              <a:lnSpc>
                <a:spcPct val="150000"/>
              </a:lnSpc>
              <a:spcBef>
                <a:spcPts val="0"/>
              </a:spcBef>
              <a:buNone/>
            </a:pPr>
            <a:r>
              <a:rPr lang="en-GB" dirty="0"/>
              <a:t>Doctors - Patients Follow Up</a:t>
            </a:r>
          </a:p>
          <a:p>
            <a:pPr marL="0" lvl="0" indent="0" algn="just" rtl="0">
              <a:lnSpc>
                <a:spcPct val="150000"/>
              </a:lnSpc>
              <a:spcBef>
                <a:spcPts val="0"/>
              </a:spcBef>
              <a:buNone/>
            </a:pPr>
            <a:r>
              <a:rPr lang="en-GB" dirty="0"/>
              <a:t>Hardware equipped to determine blood pressure</a:t>
            </a:r>
          </a:p>
          <a:p>
            <a:pPr marL="0" lvl="0" indent="0" algn="just" rtl="0">
              <a:lnSpc>
                <a:spcPct val="150000"/>
              </a:lnSpc>
              <a:spcBef>
                <a:spcPts val="0"/>
              </a:spcBef>
              <a:buNone/>
            </a:pPr>
            <a:r>
              <a:rPr lang="en-GB" dirty="0"/>
              <a:t>Symptom Checker &amp; Chat Area</a:t>
            </a:r>
          </a:p>
          <a:p>
            <a:pPr marL="0" lvl="0" indent="0" algn="just" rtl="0">
              <a:lnSpc>
                <a:spcPct val="150000"/>
              </a:lnSpc>
              <a:spcBef>
                <a:spcPts val="0"/>
              </a:spcBef>
              <a:buNone/>
            </a:pPr>
            <a:r>
              <a:rPr lang="en-GB" dirty="0"/>
              <a:t>Emergency ambulance</a:t>
            </a:r>
          </a:p>
          <a:p>
            <a:pPr marL="0" lvl="0" indent="0" algn="just" rtl="0">
              <a:lnSpc>
                <a:spcPct val="150000"/>
              </a:lnSpc>
              <a:spcBef>
                <a:spcPts val="0"/>
              </a:spcBef>
              <a:buNone/>
            </a:pPr>
            <a:endParaRPr dirty="0"/>
          </a:p>
          <a:p>
            <a:pPr marL="0" marR="0" lvl="0" indent="0" algn="just" rtl="0">
              <a:lnSpc>
                <a:spcPct val="90000"/>
              </a:lnSpc>
              <a:spcBef>
                <a:spcPts val="1000"/>
              </a:spcBef>
              <a:spcAft>
                <a:spcPts val="0"/>
              </a:spcAft>
              <a:buClr>
                <a:schemeClr val="lt1"/>
              </a:buClr>
              <a:buSzPct val="25000"/>
              <a:buFont typeface="Arial"/>
              <a:buNone/>
            </a:pPr>
            <a:endParaRPr sz="2800" b="0" i="0" u="sng"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1299</Words>
  <Application>Microsoft Office PowerPoint</Application>
  <PresentationFormat>Widescreen</PresentationFormat>
  <Paragraphs>284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Times New Roman</vt:lpstr>
      <vt:lpstr>Arial</vt:lpstr>
      <vt:lpstr>Vapor Trail</vt:lpstr>
      <vt:lpstr>PowerPoint Presentation</vt:lpstr>
      <vt:lpstr>Agenda</vt:lpstr>
      <vt:lpstr>PowerPoint Presentation</vt:lpstr>
      <vt:lpstr>Smart Solutions</vt:lpstr>
      <vt:lpstr>Smart Solutions</vt:lpstr>
      <vt:lpstr>Smart Solutions</vt:lpstr>
      <vt:lpstr>Smart Solutions</vt:lpstr>
      <vt:lpstr>Smart Solutions</vt:lpstr>
      <vt:lpstr>Smart Solutions</vt:lpstr>
      <vt:lpstr>Framework – Breaking solutions between teams</vt:lpstr>
      <vt:lpstr>Version Control Tools</vt:lpstr>
      <vt:lpstr>Version Control Tools</vt:lpstr>
      <vt:lpstr>Plastic SCM</vt:lpstr>
      <vt:lpstr>  Git  Git is a distributed version control system written by the creator of linux, Linus Torvalds.    </vt:lpstr>
      <vt:lpstr>Team Foundation Server  It is a Microsoft product that provides source code management, reporting, requirements management, project management, automated builds, lab management, testing and release management capabilities</vt:lpstr>
      <vt:lpstr>Monotone</vt:lpstr>
      <vt:lpstr>Visual Studio Team ServicesPerformance Issu</vt:lpstr>
      <vt:lpstr>Rational Synergy</vt:lpstr>
      <vt:lpstr>Veracity</vt:lpstr>
      <vt:lpstr>Choice of Version Control Tools</vt:lpstr>
      <vt:lpstr>Choice of Version Control Tools - Continued</vt:lpstr>
      <vt:lpstr>Comparative Table</vt:lpstr>
      <vt:lpstr>Criteria to consider prior to choosing tools</vt:lpstr>
      <vt:lpstr>Final choice of tool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Wazeefah Bibi Hulkury</cp:lastModifiedBy>
  <cp:revision>7</cp:revision>
  <dcterms:modified xsi:type="dcterms:W3CDTF">2016-11-14T08:03:49Z</dcterms:modified>
</cp:coreProperties>
</file>