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68" r:id="rId4"/>
    <p:sldId id="269" r:id="rId5"/>
    <p:sldId id="270" r:id="rId6"/>
    <p:sldId id="271" r:id="rId7"/>
    <p:sldId id="273" r:id="rId8"/>
    <p:sldId id="272" r:id="rId9"/>
    <p:sldId id="266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CCE8C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8C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图片 5" descr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0" y="2542539"/>
            <a:ext cx="782956" cy="8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文本框 10"/>
          <p:cNvSpPr txBox="1"/>
          <p:nvPr/>
        </p:nvSpPr>
        <p:spPr>
          <a:xfrm>
            <a:off x="6395084" y="2542539"/>
            <a:ext cx="478938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0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dirty="0" err="1"/>
              <a:t>大数据开发技术</a:t>
            </a:r>
            <a:endParaRPr dirty="0"/>
          </a:p>
        </p:txBody>
      </p:sp>
      <p:sp>
        <p:nvSpPr>
          <p:cNvPr id="24" name="直接连接符 13"/>
          <p:cNvSpPr/>
          <p:nvPr/>
        </p:nvSpPr>
        <p:spPr>
          <a:xfrm flipH="1">
            <a:off x="6276340" y="956310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8" name="组合 18"/>
          <p:cNvGrpSpPr/>
          <p:nvPr/>
        </p:nvGrpSpPr>
        <p:grpSpPr>
          <a:xfrm>
            <a:off x="4515484" y="1360805"/>
            <a:ext cx="3220722" cy="2665097"/>
            <a:chOff x="0" y="0"/>
            <a:chExt cx="3220721" cy="2665096"/>
          </a:xfrm>
        </p:grpSpPr>
        <p:sp>
          <p:nvSpPr>
            <p:cNvPr id="25" name="直接连接符 9"/>
            <p:cNvSpPr/>
            <p:nvPr/>
          </p:nvSpPr>
          <p:spPr>
            <a:xfrm flipH="1">
              <a:off x="207645" y="178434"/>
              <a:ext cx="2805431" cy="2322832"/>
            </a:xfrm>
            <a:prstGeom prst="line">
              <a:avLst/>
            </a:prstGeom>
            <a:noFill/>
            <a:ln w="6350" cap="flat">
              <a:solidFill>
                <a:srgbClr val="6D98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" name="椭圆 16"/>
            <p:cNvSpPr/>
            <p:nvPr/>
          </p:nvSpPr>
          <p:spPr>
            <a:xfrm>
              <a:off x="3100705" y="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/>
            </a:p>
          </p:txBody>
        </p:sp>
        <p:sp>
          <p:nvSpPr>
            <p:cNvPr id="27" name="椭圆 17"/>
            <p:cNvSpPr/>
            <p:nvPr/>
          </p:nvSpPr>
          <p:spPr>
            <a:xfrm>
              <a:off x="0" y="254508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/>
            </a:p>
          </p:txBody>
        </p:sp>
      </p:grpSp>
      <p:sp>
        <p:nvSpPr>
          <p:cNvPr id="29" name="直接连接符 21"/>
          <p:cNvSpPr/>
          <p:nvPr/>
        </p:nvSpPr>
        <p:spPr>
          <a:xfrm flipH="1">
            <a:off x="5628004" y="5340984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pic>
        <p:nvPicPr>
          <p:cNvPr id="30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0490" y="5340984"/>
            <a:ext cx="1151212" cy="115121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extBox 2"/>
          <p:cNvSpPr txBox="1"/>
          <p:nvPr/>
        </p:nvSpPr>
        <p:spPr>
          <a:xfrm>
            <a:off x="6395082" y="4545967"/>
            <a:ext cx="325185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 dirty="0"/>
              <a:t>信息与计算机工程学院</a:t>
            </a:r>
            <a:endParaRPr lang="en-US" altLang="zh-CN" dirty="0"/>
          </a:p>
          <a:p>
            <a:endParaRPr lang="en-US" altLang="zh-CN" dirty="0"/>
          </a:p>
          <a:p>
            <a:r>
              <a:rPr dirty="0" err="1"/>
              <a:t>卢洋</a:t>
            </a:r>
            <a:endParaRPr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6AFC4D-0C19-F74A-8245-AAB3CEA6A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06" y="510539"/>
            <a:ext cx="3175000" cy="20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 advAuto="0"/>
      <p:bldP spid="21" grpId="2" animBg="1" advAuto="0"/>
      <p:bldP spid="22" grpId="5" animBg="1" advAuto="0"/>
      <p:bldP spid="23" grpId="4" animBg="1" advAuto="0"/>
      <p:bldP spid="24" grpId="6" animBg="1" advAuto="0"/>
      <p:bldP spid="28" grpId="3" animBg="1" advAuto="0"/>
      <p:bldP spid="29" grpId="7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大数据基础</a:t>
            </a:r>
            <a:endParaRPr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3192617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86069"/>
            <a:ext cx="7484535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dirty="0"/>
              <a:t>大数据（</a:t>
            </a:r>
            <a:r>
              <a:rPr lang="en-US" altLang="zh-CN" dirty="0"/>
              <a:t>Big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）：指</a:t>
            </a:r>
            <a:r>
              <a:rPr lang="zh-CN" altLang="en-US" dirty="0">
                <a:solidFill>
                  <a:srgbClr val="FF0000"/>
                </a:solidFill>
              </a:rPr>
              <a:t>无法在一定时间范围内</a:t>
            </a:r>
            <a:r>
              <a:rPr lang="zh-CN" altLang="en-US" dirty="0"/>
              <a:t>用常规软件工具进行捕捉、管理和处理的数据的集合，是需要新处理模式才能具备更强的决策力、洞察发现力和流程优化能力的海量、高增长和多样化的信息资产。</a:t>
            </a:r>
            <a:endParaRPr dirty="0"/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 dirty="0"/>
              <a:t>大数据概念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62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大数据基础</a:t>
            </a:r>
            <a:endParaRPr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3192617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86069"/>
            <a:ext cx="7484535" cy="267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SzPct val="100000"/>
              <a:buFont typeface="+mj-lt"/>
              <a:buAutoNum type="arabicPeriod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dirty="0"/>
              <a:t>MySQL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dirty="0"/>
              <a:t>数据（条目）：</a:t>
            </a:r>
            <a:r>
              <a:rPr lang="en-US" altLang="zh-CN" dirty="0"/>
              <a:t>MySQL</a:t>
            </a:r>
            <a:r>
              <a:rPr lang="zh-CN" altLang="en-US" dirty="0"/>
              <a:t>，五千五百万条；大数据，上亿；</a:t>
            </a:r>
            <a:endParaRPr lang="en-US" altLang="zh-CN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dirty="0"/>
              <a:t>集群节点数量：</a:t>
            </a:r>
            <a:r>
              <a:rPr lang="en-US" altLang="zh-CN" dirty="0"/>
              <a:t>MySQL</a:t>
            </a:r>
            <a:r>
              <a:rPr lang="zh-CN" altLang="en-US" dirty="0"/>
              <a:t>，</a:t>
            </a:r>
            <a:r>
              <a:rPr lang="en-US" altLang="zh-CN" dirty="0"/>
              <a:t>30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；</a:t>
            </a:r>
            <a:r>
              <a:rPr lang="en-US" altLang="zh-CN" dirty="0"/>
              <a:t>BAT</a:t>
            </a:r>
            <a:r>
              <a:rPr lang="zh-CN" altLang="en-US" dirty="0"/>
              <a:t>、美团、滴滴，上万；</a:t>
            </a:r>
            <a:endParaRPr lang="en-US" altLang="zh-CN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dirty="0" err="1"/>
              <a:t>JavaEE</a:t>
            </a:r>
            <a:endParaRPr lang="en-US" dirty="0"/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 dirty="0"/>
              <a:t>常规软件工具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129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大数据基础</a:t>
            </a:r>
            <a:endParaRPr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3192617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86069"/>
            <a:ext cx="7484535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dirty="0"/>
              <a:t>大数据（</a:t>
            </a:r>
            <a:r>
              <a:rPr lang="en-US" altLang="zh-CN" dirty="0"/>
              <a:t>Big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）：指无法在一定时间范围内用常规软件工具进行捕捉、管理和处理的数据的集合，是需要新处理模式才能具备更强的决策力、洞察发现力和流程优化能力的</a:t>
            </a:r>
            <a:r>
              <a:rPr lang="zh-CN" altLang="en-US" dirty="0">
                <a:solidFill>
                  <a:srgbClr val="FF0000"/>
                </a:solidFill>
              </a:rPr>
              <a:t>海量、高增长和多样化</a:t>
            </a:r>
            <a:r>
              <a:rPr lang="zh-CN" altLang="en-US" dirty="0"/>
              <a:t>的信息资产。</a:t>
            </a:r>
            <a:endParaRPr dirty="0"/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 dirty="0"/>
              <a:t>大数据概念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262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大数据基础</a:t>
            </a:r>
            <a:endParaRPr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3192617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86069"/>
            <a:ext cx="7484535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dirty="0" err="1"/>
              <a:t>按顺序给出数据存储单位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dirty="0"/>
              <a:t>Bit</a:t>
            </a:r>
            <a:r>
              <a:rPr lang="zh-CN" altLang="en-US" dirty="0"/>
              <a:t>、</a:t>
            </a:r>
            <a:r>
              <a:rPr lang="en-US" altLang="zh-CN" dirty="0"/>
              <a:t>Byte</a:t>
            </a:r>
            <a:r>
              <a:rPr lang="zh-CN" altLang="en-US" dirty="0"/>
              <a:t>、</a:t>
            </a:r>
            <a:r>
              <a:rPr lang="en-US" altLang="zh-CN" dirty="0"/>
              <a:t>KB</a:t>
            </a:r>
            <a:r>
              <a:rPr lang="zh-CN" altLang="en-US" dirty="0"/>
              <a:t>、</a:t>
            </a:r>
            <a:r>
              <a:rPr lang="en-US" altLang="zh-CN" dirty="0"/>
              <a:t>MB</a:t>
            </a:r>
            <a:r>
              <a:rPr lang="zh-CN" altLang="en-US" dirty="0"/>
              <a:t>、</a:t>
            </a:r>
            <a:r>
              <a:rPr lang="en-US" altLang="zh-CN" dirty="0"/>
              <a:t>GB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TB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PB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EB</a:t>
            </a:r>
            <a:r>
              <a:rPr lang="zh-CN" altLang="en-US" dirty="0"/>
              <a:t>、</a:t>
            </a:r>
            <a:r>
              <a:rPr lang="en-US" altLang="zh-CN" dirty="0"/>
              <a:t>ZB</a:t>
            </a:r>
            <a:r>
              <a:rPr lang="zh-CN" altLang="en-US" dirty="0"/>
              <a:t>、</a:t>
            </a:r>
            <a:r>
              <a:rPr lang="en-US" altLang="zh-CN" dirty="0"/>
              <a:t>YB</a:t>
            </a:r>
            <a:r>
              <a:rPr lang="zh-CN" altLang="en-US" dirty="0"/>
              <a:t>、</a:t>
            </a:r>
            <a:r>
              <a:rPr lang="en-US" altLang="zh-CN" dirty="0"/>
              <a:t>BB</a:t>
            </a:r>
            <a:r>
              <a:rPr lang="zh-CN" altLang="en-US" dirty="0"/>
              <a:t>、</a:t>
            </a:r>
            <a:r>
              <a:rPr lang="en-US" altLang="zh-CN" dirty="0"/>
              <a:t>NB</a:t>
            </a:r>
            <a:r>
              <a:rPr lang="zh-CN" altLang="en-US" dirty="0"/>
              <a:t>、</a:t>
            </a:r>
            <a:r>
              <a:rPr lang="en-US" altLang="zh-CN" dirty="0"/>
              <a:t>DB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dirty="0"/>
              <a:t>1Byte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8bit		1K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1024Byte	1M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1024K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dirty="0"/>
              <a:t>1G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1024M	1T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1024G		1P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1024T</a:t>
            </a:r>
            <a:endParaRPr lang="en-US" dirty="0"/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 dirty="0"/>
              <a:t>海量、高增长率和多样化的信息资产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97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1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19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/>
            </a:p>
          </p:txBody>
        </p:sp>
        <p:sp>
          <p:nvSpPr>
            <p:cNvPr id="120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/>
            </a:p>
          </p:txBody>
        </p:sp>
      </p:grpSp>
      <p:sp>
        <p:nvSpPr>
          <p:cNvPr id="122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大数据基础</a:t>
            </a:r>
            <a:endParaRPr dirty="0"/>
          </a:p>
        </p:txBody>
      </p:sp>
      <p:sp>
        <p:nvSpPr>
          <p:cNvPr id="123" name="Rectangle 5"/>
          <p:cNvSpPr/>
          <p:nvPr/>
        </p:nvSpPr>
        <p:spPr>
          <a:xfrm>
            <a:off x="2132325" y="5189854"/>
            <a:ext cx="7925435" cy="1448105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4" name="文本框 5"/>
          <p:cNvSpPr txBox="1"/>
          <p:nvPr/>
        </p:nvSpPr>
        <p:spPr>
          <a:xfrm>
            <a:off x="2379128" y="5652296"/>
            <a:ext cx="7484534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en-US" altLang="zh-CN" dirty="0"/>
              <a:t>100T</a:t>
            </a:r>
            <a:r>
              <a:rPr lang="zh-CN" altLang="en-US" dirty="0"/>
              <a:t>的电影</a:t>
            </a:r>
            <a:r>
              <a:rPr dirty="0"/>
              <a:t>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02B7A6-08CC-854A-BB62-9F89A917F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742" y="1366519"/>
            <a:ext cx="4051300" cy="3263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90A5711-6008-CF4C-8DFE-97BE5AB6B0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359" y="1536481"/>
            <a:ext cx="3178818" cy="292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66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 advAuto="0"/>
      <p:bldP spid="118" grpId="0" animBg="1" advAuto="0"/>
      <p:bldP spid="121" grpId="0" animBg="1" advAuto="0"/>
      <p:bldP spid="122" grpId="0" animBg="1" advAuto="0"/>
      <p:bldP spid="123" grpId="0" animBg="1" advAuto="0"/>
      <p:bldP spid="124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21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19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/>
            </a:p>
          </p:txBody>
        </p:sp>
        <p:sp>
          <p:nvSpPr>
            <p:cNvPr id="120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/>
            </a:p>
          </p:txBody>
        </p:sp>
      </p:grpSp>
      <p:sp>
        <p:nvSpPr>
          <p:cNvPr id="122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大数据基础</a:t>
            </a:r>
            <a:endParaRPr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3CCB49-609C-0349-A02F-7A47B9C29D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218" y="906797"/>
            <a:ext cx="6989564" cy="595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991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 advAuto="0"/>
      <p:bldP spid="118" grpId="0" animBg="1" advAuto="0"/>
      <p:bldP spid="121" grpId="0" animBg="1" advAuto="0"/>
      <p:bldP spid="122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大数据基础</a:t>
            </a:r>
            <a:endParaRPr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3192617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86069"/>
            <a:ext cx="7484535" cy="267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dirty="0"/>
              <a:t>大数据（</a:t>
            </a:r>
            <a:r>
              <a:rPr lang="en-US" altLang="zh-CN" dirty="0"/>
              <a:t>Big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）：指无法在一定时间范围内用常规软件工具进行捕捉、管理和处理的数据的集合，是需要新处理模式才能具备更强的决策力、洞察发现力和流程优化能力的</a:t>
            </a:r>
            <a:r>
              <a:rPr lang="zh-CN" altLang="en-US" sz="24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</a:rPr>
              <a:t>海量、高增长和多样化</a:t>
            </a:r>
            <a:r>
              <a:rPr lang="zh-CN" altLang="en-US" dirty="0"/>
              <a:t>的信息资产。</a:t>
            </a:r>
            <a:endParaRPr lang="en-US" altLang="zh-CN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dirty="0"/>
              <a:t>主要解决，海量数据的</a:t>
            </a:r>
            <a:r>
              <a:rPr lang="zh-CN" altLang="en-US" dirty="0">
                <a:solidFill>
                  <a:srgbClr val="FF0000"/>
                </a:solidFill>
              </a:rPr>
              <a:t>存储</a:t>
            </a:r>
            <a:r>
              <a:rPr lang="zh-CN" altLang="en-US" dirty="0"/>
              <a:t>和海量数据的</a:t>
            </a:r>
            <a:r>
              <a:rPr lang="zh-CN" altLang="en-US" dirty="0">
                <a:solidFill>
                  <a:srgbClr val="FF0000"/>
                </a:solidFill>
              </a:rPr>
              <a:t>分析计算</a:t>
            </a:r>
            <a:r>
              <a:rPr lang="zh-CN" altLang="en-US" dirty="0"/>
              <a:t>问题。</a:t>
            </a:r>
            <a:endParaRPr dirty="0"/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 dirty="0"/>
              <a:t>大数据概念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580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文本框 1"/>
          <p:cNvSpPr txBox="1"/>
          <p:nvPr/>
        </p:nvSpPr>
        <p:spPr>
          <a:xfrm>
            <a:off x="2559050" y="2242820"/>
            <a:ext cx="707326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8000" b="1">
                <a:solidFill>
                  <a:srgbClr val="8CAA5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1" animBg="1" advAuto="0"/>
      <p:bldP spid="166" grpId="2" animBg="1" advAuto="0"/>
      <p:bldP spid="167" grpId="3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343</Words>
  <Application>Microsoft Macintosh PowerPoint</Application>
  <PresentationFormat>宽屏</PresentationFormat>
  <Paragraphs>33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方正清刻本悦宋简体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卢 洋</cp:lastModifiedBy>
  <cp:revision>13</cp:revision>
  <dcterms:modified xsi:type="dcterms:W3CDTF">2020-02-18T03:35:37Z</dcterms:modified>
</cp:coreProperties>
</file>