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8" r:id="rId3"/>
    <p:sldId id="292" r:id="rId4"/>
    <p:sldId id="293" r:id="rId5"/>
    <p:sldId id="267" r:id="rId6"/>
    <p:sldId id="300" r:id="rId7"/>
    <p:sldId id="266" r:id="rId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D4E2CE"/>
          </a:solidFill>
        </a:fill>
      </a:tcStyle>
    </a:firstCol>
    <a:lastRow>
      <a:tcTxStyle b="on" i="off">
        <a:font>
          <a:latin typeface="Calibri"/>
          <a:ea typeface="Calibri"/>
          <a:cs typeface="Calibri"/>
        </a:font>
        <a:srgbClr val="000000"/>
      </a:tcTxStyle>
      <a:tcStyle>
        <a:tcBdr>
          <a:left>
            <a:ln w="12700" cap="flat">
              <a:solidFill>
                <a:schemeClr val="accent6"/>
              </a:solidFill>
              <a:prstDash val="solid"/>
              <a:round/>
            </a:ln>
          </a:left>
          <a:right>
            <a:ln w="12700" cap="flat">
              <a:solidFill>
                <a:schemeClr val="accent6"/>
              </a:solidFill>
              <a:prstDash val="solid"/>
              <a:round/>
            </a:ln>
          </a:right>
          <a:top>
            <a:ln w="254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BF1E8"/>
          </a:solidFill>
        </a:fill>
      </a:tcStyle>
    </a:lastRow>
    <a:firstRow>
      <a:tcTxStyle b="on" i="off">
        <a:font>
          <a:latin typeface="Calibri"/>
          <a:ea typeface="Calibri"/>
          <a:cs typeface="Calibri"/>
        </a:font>
        <a:srgbClr val="000000"/>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rgbClr val="EBF1E8"/>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1"/>
          </a:solidFill>
        </a:fill>
      </a:tcStyle>
    </a:firstCol>
    <a:la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381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1"/>
          </a:solidFill>
        </a:fill>
      </a:tcStyle>
    </a:lastRow>
    <a:fir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381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1"/>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3"/>
          </a:solidFill>
        </a:fill>
      </a:tcStyle>
    </a:firstCol>
    <a:la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381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3"/>
          </a:solidFill>
        </a:fill>
      </a:tcStyle>
    </a:lastRow>
    <a:fir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381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3"/>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6"/>
          </a:solidFill>
        </a:fill>
      </a:tcStyle>
    </a:firstCol>
    <a:la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381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6"/>
          </a:solidFill>
        </a:fill>
      </a:tcStyle>
    </a:lastRow>
    <a:fir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381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chemeClr val="accent6"/>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CCE8CF"/>
          </a:solidFill>
        </a:fill>
      </a:tcStyle>
    </a:band2H>
    <a:firstCol>
      <a:tcTxStyle b="on" i="off">
        <a:font>
          <a:latin typeface="Calibri"/>
          <a:ea typeface="Calibri"/>
          <a:cs typeface="Calibri"/>
        </a:font>
        <a:srgbClr val="CCE8C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CCE8CF"/>
          </a:solidFill>
        </a:fill>
      </a:tcStyle>
    </a:lastRow>
    <a:firstRow>
      <a:tcTxStyle b="on" i="off">
        <a:font>
          <a:latin typeface="Calibri"/>
          <a:ea typeface="Calibri"/>
          <a:cs typeface="Calibri"/>
        </a:font>
        <a:srgbClr val="CCE8C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000000"/>
          </a:solidFill>
        </a:fill>
      </a:tcStyle>
    </a:firstCol>
    <a:la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38100" cap="flat">
              <a:solidFill>
                <a:srgbClr val="CCE8CF"/>
              </a:solidFill>
              <a:prstDash val="solid"/>
              <a:round/>
            </a:ln>
          </a:top>
          <a:bottom>
            <a:ln w="127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000000"/>
          </a:solidFill>
        </a:fill>
      </a:tcStyle>
    </a:lastRow>
    <a:firstRow>
      <a:tcTxStyle b="on" i="off">
        <a:font>
          <a:latin typeface="Calibri"/>
          <a:ea typeface="Calibri"/>
          <a:cs typeface="Calibri"/>
        </a:font>
        <a:srgbClr val="CCE8CF"/>
      </a:tcTxStyle>
      <a:tcStyle>
        <a:tcBdr>
          <a:left>
            <a:ln w="12700" cap="flat">
              <a:solidFill>
                <a:srgbClr val="CCE8CF"/>
              </a:solidFill>
              <a:prstDash val="solid"/>
              <a:round/>
            </a:ln>
          </a:left>
          <a:right>
            <a:ln w="12700" cap="flat">
              <a:solidFill>
                <a:srgbClr val="CCE8CF"/>
              </a:solidFill>
              <a:prstDash val="solid"/>
              <a:round/>
            </a:ln>
          </a:right>
          <a:top>
            <a:ln w="12700" cap="flat">
              <a:solidFill>
                <a:srgbClr val="CCE8CF"/>
              </a:solidFill>
              <a:prstDash val="solid"/>
              <a:round/>
            </a:ln>
          </a:top>
          <a:bottom>
            <a:ln w="38100" cap="flat">
              <a:solidFill>
                <a:srgbClr val="CCE8CF"/>
              </a:solidFill>
              <a:prstDash val="solid"/>
              <a:round/>
            </a:ln>
          </a:bottom>
          <a:insideH>
            <a:ln w="12700" cap="flat">
              <a:solidFill>
                <a:srgbClr val="CCE8CF"/>
              </a:solidFill>
              <a:prstDash val="solid"/>
              <a:round/>
            </a:ln>
          </a:insideH>
          <a:insideV>
            <a:ln w="12700" cap="flat">
              <a:solidFill>
                <a:srgbClr val="CCE8CF"/>
              </a:solidFill>
              <a:prstDash val="solid"/>
              <a:round/>
            </a:ln>
          </a:insideV>
        </a:tcBdr>
        <a:fill>
          <a:solidFill>
            <a:srgbClr val="000000"/>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28"/>
    <p:restoredTop sz="94643"/>
  </p:normalViewPr>
  <p:slideViewPr>
    <p:cSldViewPr snapToGrid="0" snapToObjects="1">
      <p:cViewPr varScale="1">
        <p:scale>
          <a:sx n="101" d="100"/>
          <a:sy n="101" d="100"/>
        </p:scale>
        <p:origin x="16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等线"/>
      </a:defRPr>
    </a:lvl1pPr>
    <a:lvl2pPr indent="228600" latinLnBrk="0">
      <a:defRPr sz="1200">
        <a:latin typeface="+mn-lt"/>
        <a:ea typeface="+mn-ea"/>
        <a:cs typeface="+mn-cs"/>
        <a:sym typeface="等线"/>
      </a:defRPr>
    </a:lvl2pPr>
    <a:lvl3pPr indent="457200" latinLnBrk="0">
      <a:defRPr sz="1200">
        <a:latin typeface="+mn-lt"/>
        <a:ea typeface="+mn-ea"/>
        <a:cs typeface="+mn-cs"/>
        <a:sym typeface="等线"/>
      </a:defRPr>
    </a:lvl3pPr>
    <a:lvl4pPr indent="685800" latinLnBrk="0">
      <a:defRPr sz="1200">
        <a:latin typeface="+mn-lt"/>
        <a:ea typeface="+mn-ea"/>
        <a:cs typeface="+mn-cs"/>
        <a:sym typeface="等线"/>
      </a:defRPr>
    </a:lvl4pPr>
    <a:lvl5pPr indent="914400" latinLnBrk="0">
      <a:defRPr sz="1200">
        <a:latin typeface="+mn-lt"/>
        <a:ea typeface="+mn-ea"/>
        <a:cs typeface="+mn-cs"/>
        <a:sym typeface="等线"/>
      </a:defRPr>
    </a:lvl5pPr>
    <a:lvl6pPr indent="1143000" latinLnBrk="0">
      <a:defRPr sz="1200">
        <a:latin typeface="+mn-lt"/>
        <a:ea typeface="+mn-ea"/>
        <a:cs typeface="+mn-cs"/>
        <a:sym typeface="等线"/>
      </a:defRPr>
    </a:lvl6pPr>
    <a:lvl7pPr indent="1371600" latinLnBrk="0">
      <a:defRPr sz="1200">
        <a:latin typeface="+mn-lt"/>
        <a:ea typeface="+mn-ea"/>
        <a:cs typeface="+mn-cs"/>
        <a:sym typeface="等线"/>
      </a:defRPr>
    </a:lvl7pPr>
    <a:lvl8pPr indent="1600200" latinLnBrk="0">
      <a:defRPr sz="1200">
        <a:latin typeface="+mn-lt"/>
        <a:ea typeface="+mn-ea"/>
        <a:cs typeface="+mn-cs"/>
        <a:sym typeface="等线"/>
      </a:defRPr>
    </a:lvl8pPr>
    <a:lvl9pPr indent="1828800" latinLnBrk="0">
      <a:defRPr sz="1200">
        <a:latin typeface="+mn-lt"/>
        <a:ea typeface="+mn-ea"/>
        <a:cs typeface="+mn-cs"/>
        <a:sym typeface="等线"/>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标题幻灯片">
    <p:spTree>
      <p:nvGrpSpPr>
        <p:cNvPr id="1" name=""/>
        <p:cNvGrpSpPr/>
        <p:nvPr/>
      </p:nvGrpSpPr>
      <p:grpSpPr>
        <a:xfrm>
          <a:off x="0" y="0"/>
          <a:ext cx="0" cy="0"/>
          <a:chOff x="0" y="0"/>
          <a:chExt cx="0" cy="0"/>
        </a:xfrm>
      </p:grpSpPr>
      <p:sp>
        <p:nvSpPr>
          <p:cNvPr id="11" name="幻灯片编号"/>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rcRect/>
          <a:stretch>
            <a:fillRect/>
          </a:stretch>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914400" y="1844675"/>
            <a:ext cx="10363200" cy="20415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标题文本</a:t>
            </a:r>
          </a:p>
        </p:txBody>
      </p:sp>
      <p:sp>
        <p:nvSpPr>
          <p:cNvPr id="3" name="正文级别 1…"/>
          <p:cNvSpPr txBox="1">
            <a:spLocks noGrp="1"/>
          </p:cNvSpPr>
          <p:nvPr>
            <p:ph type="body" idx="1"/>
          </p:nvPr>
        </p:nvSpPr>
        <p:spPr>
          <a:xfrm>
            <a:off x="1828800" y="3886200"/>
            <a:ext cx="8534400" cy="2971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rPr/>
              <a:t>‹#›</a:t>
            </a:fld>
            <a:endParaRPr dirty="0"/>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3" descr="图片 3"/>
          <p:cNvPicPr>
            <a:picLocks noChangeAspect="1"/>
          </p:cNvPicPr>
          <p:nvPr/>
        </p:nvPicPr>
        <p:blipFill>
          <a:blip r:embed="rId2"/>
          <a:stretch>
            <a:fillRect/>
          </a:stretch>
        </p:blipFill>
        <p:spPr>
          <a:xfrm>
            <a:off x="10270490" y="-22860"/>
            <a:ext cx="3174366" cy="2362836"/>
          </a:xfrm>
          <a:prstGeom prst="rect">
            <a:avLst/>
          </a:prstGeom>
          <a:ln w="12700">
            <a:miter lim="400000"/>
          </a:ln>
        </p:spPr>
      </p:pic>
      <p:pic>
        <p:nvPicPr>
          <p:cNvPr id="21" name="图片 4" descr="图片 4"/>
          <p:cNvPicPr>
            <a:picLocks noChangeAspect="1"/>
          </p:cNvPicPr>
          <p:nvPr/>
        </p:nvPicPr>
        <p:blipFill>
          <a:blip r:embed="rId3"/>
          <a:stretch>
            <a:fillRect/>
          </a:stretch>
        </p:blipFill>
        <p:spPr>
          <a:xfrm>
            <a:off x="-33020" y="4057650"/>
            <a:ext cx="2219326" cy="2904490"/>
          </a:xfrm>
          <a:prstGeom prst="rect">
            <a:avLst/>
          </a:prstGeom>
          <a:ln w="12700">
            <a:miter lim="400000"/>
          </a:ln>
        </p:spPr>
      </p:pic>
      <p:pic>
        <p:nvPicPr>
          <p:cNvPr id="22" name="图片 5" descr="图片 5"/>
          <p:cNvPicPr>
            <a:picLocks noChangeAspect="1"/>
          </p:cNvPicPr>
          <p:nvPr/>
        </p:nvPicPr>
        <p:blipFill>
          <a:blip r:embed="rId4"/>
          <a:stretch>
            <a:fillRect/>
          </a:stretch>
        </p:blipFill>
        <p:spPr>
          <a:xfrm>
            <a:off x="4635500" y="2542539"/>
            <a:ext cx="782956" cy="863601"/>
          </a:xfrm>
          <a:prstGeom prst="rect">
            <a:avLst/>
          </a:prstGeom>
          <a:ln w="12700">
            <a:miter lim="400000"/>
          </a:ln>
        </p:spPr>
      </p:pic>
      <p:sp>
        <p:nvSpPr>
          <p:cNvPr id="23" name="文本框 10"/>
          <p:cNvSpPr txBox="1"/>
          <p:nvPr/>
        </p:nvSpPr>
        <p:spPr>
          <a:xfrm>
            <a:off x="6395084" y="2542539"/>
            <a:ext cx="4789384"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4000">
                <a:solidFill>
                  <a:srgbClr val="6D986A"/>
                </a:solidFill>
                <a:latin typeface="方正清刻本悦宋简体"/>
                <a:ea typeface="方正清刻本悦宋简体"/>
                <a:cs typeface="方正清刻本悦宋简体"/>
                <a:sym typeface="方正清刻本悦宋简体"/>
              </a:defRPr>
            </a:pPr>
            <a:r>
              <a:rPr lang="en-US" dirty="0"/>
              <a:t>大数据开发技术</a:t>
            </a:r>
            <a:endParaRPr dirty="0"/>
          </a:p>
        </p:txBody>
      </p:sp>
      <p:sp>
        <p:nvSpPr>
          <p:cNvPr id="24" name="直接连接符 13"/>
          <p:cNvSpPr/>
          <p:nvPr/>
        </p:nvSpPr>
        <p:spPr>
          <a:xfrm flipH="1">
            <a:off x="6276340" y="956310"/>
            <a:ext cx="564516" cy="469901"/>
          </a:xfrm>
          <a:prstGeom prst="line">
            <a:avLst/>
          </a:prstGeom>
          <a:ln w="6350">
            <a:solidFill>
              <a:srgbClr val="6D986A"/>
            </a:solidFill>
            <a:miter/>
          </a:ln>
        </p:spPr>
        <p:txBody>
          <a:bodyPr lIns="45719" rIns="45719"/>
          <a:lstStyle/>
          <a:p>
            <a:endParaRPr dirty="0"/>
          </a:p>
        </p:txBody>
      </p:sp>
      <p:grpSp>
        <p:nvGrpSpPr>
          <p:cNvPr id="28" name="组合 18"/>
          <p:cNvGrpSpPr/>
          <p:nvPr/>
        </p:nvGrpSpPr>
        <p:grpSpPr>
          <a:xfrm>
            <a:off x="4515484" y="1360805"/>
            <a:ext cx="3220722" cy="2665097"/>
            <a:chOff x="0" y="0"/>
            <a:chExt cx="3220721" cy="2665096"/>
          </a:xfrm>
        </p:grpSpPr>
        <p:sp>
          <p:nvSpPr>
            <p:cNvPr id="25" name="直接连接符 9"/>
            <p:cNvSpPr/>
            <p:nvPr/>
          </p:nvSpPr>
          <p:spPr>
            <a:xfrm flipH="1">
              <a:off x="207645" y="178434"/>
              <a:ext cx="2805431" cy="2322832"/>
            </a:xfrm>
            <a:prstGeom prst="line">
              <a:avLst/>
            </a:prstGeom>
            <a:noFill/>
            <a:ln w="6350" cap="flat">
              <a:solidFill>
                <a:srgbClr val="6D986A"/>
              </a:solidFill>
              <a:prstDash val="solid"/>
              <a:miter lim="800000"/>
            </a:ln>
            <a:effectLst/>
          </p:spPr>
          <p:txBody>
            <a:bodyPr wrap="square" lIns="45719" tIns="45719" rIns="45719" bIns="45719" numCol="1" anchor="t">
              <a:noAutofit/>
            </a:bodyPr>
            <a:lstStyle/>
            <a:p>
              <a:endParaRPr dirty="0"/>
            </a:p>
          </p:txBody>
        </p:sp>
        <p:sp>
          <p:nvSpPr>
            <p:cNvPr id="26" name="椭圆 16"/>
            <p:cNvSpPr/>
            <p:nvPr/>
          </p:nvSpPr>
          <p:spPr>
            <a:xfrm>
              <a:off x="3100705" y="0"/>
              <a:ext cx="120017" cy="120017"/>
            </a:xfrm>
            <a:prstGeom prst="ellips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27" name="椭圆 17"/>
            <p:cNvSpPr/>
            <p:nvPr/>
          </p:nvSpPr>
          <p:spPr>
            <a:xfrm>
              <a:off x="0" y="2545080"/>
              <a:ext cx="120017" cy="120017"/>
            </a:xfrm>
            <a:prstGeom prst="ellips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29" name="直接连接符 21"/>
          <p:cNvSpPr/>
          <p:nvPr/>
        </p:nvSpPr>
        <p:spPr>
          <a:xfrm flipH="1">
            <a:off x="5628004" y="5340984"/>
            <a:ext cx="564516" cy="469901"/>
          </a:xfrm>
          <a:prstGeom prst="line">
            <a:avLst/>
          </a:prstGeom>
          <a:ln w="6350">
            <a:solidFill>
              <a:srgbClr val="6D986A"/>
            </a:solidFill>
            <a:miter/>
          </a:ln>
        </p:spPr>
        <p:txBody>
          <a:bodyPr lIns="45719" rIns="45719"/>
          <a:lstStyle/>
          <a:p>
            <a:endParaRPr dirty="0"/>
          </a:p>
        </p:txBody>
      </p:sp>
      <p:pic>
        <p:nvPicPr>
          <p:cNvPr id="30" name="Picture 2" descr="Picture 2"/>
          <p:cNvPicPr>
            <a:picLocks noChangeAspect="1"/>
          </p:cNvPicPr>
          <p:nvPr/>
        </p:nvPicPr>
        <p:blipFill>
          <a:blip r:embed="rId5"/>
          <a:stretch>
            <a:fillRect/>
          </a:stretch>
        </p:blipFill>
        <p:spPr>
          <a:xfrm>
            <a:off x="10270490" y="5340984"/>
            <a:ext cx="1151212" cy="1151212"/>
          </a:xfrm>
          <a:prstGeom prst="rect">
            <a:avLst/>
          </a:prstGeom>
          <a:ln w="12700">
            <a:miter lim="400000"/>
          </a:ln>
        </p:spPr>
      </p:pic>
      <p:sp>
        <p:nvSpPr>
          <p:cNvPr id="31" name="TextBox 2"/>
          <p:cNvSpPr txBox="1"/>
          <p:nvPr/>
        </p:nvSpPr>
        <p:spPr>
          <a:xfrm>
            <a:off x="6395082" y="4545967"/>
            <a:ext cx="325185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400">
                <a:solidFill>
                  <a:srgbClr val="6D986A"/>
                </a:solidFill>
                <a:latin typeface="方正清刻本悦宋简体"/>
                <a:ea typeface="方正清刻本悦宋简体"/>
                <a:cs typeface="方正清刻本悦宋简体"/>
                <a:sym typeface="方正清刻本悦宋简体"/>
              </a:defRPr>
            </a:lvl1pPr>
          </a:lstStyle>
          <a:p>
            <a:r>
              <a:rPr lang="zh-CN" altLang="en-US" dirty="0"/>
              <a:t>信息与计算机工程学院</a:t>
            </a:r>
            <a:endParaRPr lang="en-US" altLang="zh-CN" dirty="0"/>
          </a:p>
          <a:p>
            <a:endParaRPr lang="en-US" altLang="zh-CN" dirty="0"/>
          </a:p>
          <a:p>
            <a:r>
              <a:rPr dirty="0"/>
              <a:t>卢洋</a:t>
            </a:r>
          </a:p>
        </p:txBody>
      </p:sp>
      <p:pic>
        <p:nvPicPr>
          <p:cNvPr id="5" name="图片 4">
            <a:extLst>
              <a:ext uri="{FF2B5EF4-FFF2-40B4-BE49-F238E27FC236}">
                <a16:creationId xmlns:a16="http://schemas.microsoft.com/office/drawing/2014/main" id="{456AFC4D-0C19-F74A-8245-AAB3CEA6A6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46706" y="510539"/>
            <a:ext cx="3175000" cy="20320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1"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right)">
                                      <p:cBhvr>
                                        <p:cTn id="7" dur="500"/>
                                        <p:tgtEl>
                                          <p:spTgt spid="20"/>
                                        </p:tgtEl>
                                      </p:cBhvr>
                                    </p:animEffect>
                                  </p:childTnLst>
                                </p:cTn>
                              </p:par>
                            </p:childTnLst>
                          </p:cTn>
                        </p:par>
                        <p:par>
                          <p:cTn id="8" fill="hold">
                            <p:stCondLst>
                              <p:cond delay="500"/>
                            </p:stCondLst>
                            <p:childTnLst>
                              <p:par>
                                <p:cTn id="9" presetID="2" presetClass="entr" presetSubtype="4" fill="hold" grpId="2" nodeType="afterEffect">
                                  <p:stCondLst>
                                    <p:cond delay="0"/>
                                  </p:stCondLst>
                                  <p:iterate>
                                    <p:tmAbs val="0"/>
                                  </p:iterate>
                                  <p:childTnLst>
                                    <p:set>
                                      <p:cBhvr>
                                        <p:cTn id="10" fill="hold"/>
                                        <p:tgtEl>
                                          <p:spTgt spid="21"/>
                                        </p:tgtEl>
                                        <p:attrNameLst>
                                          <p:attrName>style.visibility</p:attrName>
                                        </p:attrNameLst>
                                      </p:cBhvr>
                                      <p:to>
                                        <p:strVal val="visible"/>
                                      </p:to>
                                    </p:set>
                                    <p:anim calcmode="lin" valueType="num">
                                      <p:cBhvr>
                                        <p:cTn id="11" dur="500" fill="hold"/>
                                        <p:tgtEl>
                                          <p:spTgt spid="21"/>
                                        </p:tgtEl>
                                        <p:attrNameLst>
                                          <p:attrName>ppt_x</p:attrName>
                                        </p:attrNameLst>
                                      </p:cBhvr>
                                      <p:tavLst>
                                        <p:tav tm="0">
                                          <p:val>
                                            <p:strVal val="#ppt_x"/>
                                          </p:val>
                                        </p:tav>
                                        <p:tav tm="100000">
                                          <p:val>
                                            <p:strVal val="#ppt_x"/>
                                          </p:val>
                                        </p:tav>
                                      </p:tavLst>
                                    </p:anim>
                                    <p:anim calcmode="lin" valueType="num">
                                      <p:cBhvr>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1" fill="hold" grpId="3" nodeType="afterEffect">
                                  <p:stCondLst>
                                    <p:cond delay="0"/>
                                  </p:stCondLst>
                                  <p:iterate>
                                    <p:tmAbs val="0"/>
                                  </p:iterate>
                                  <p:childTnLst>
                                    <p:set>
                                      <p:cBhvr>
                                        <p:cTn id="15" fill="hold"/>
                                        <p:tgtEl>
                                          <p:spTgt spid="28"/>
                                        </p:tgtEl>
                                        <p:attrNameLst>
                                          <p:attrName>style.visibility</p:attrName>
                                        </p:attrNameLst>
                                      </p:cBhvr>
                                      <p:to>
                                        <p:strVal val="visible"/>
                                      </p:to>
                                    </p:set>
                                    <p:animEffect transition="in" filter="wipe(up)">
                                      <p:cBhvr>
                                        <p:cTn id="16" dur="500"/>
                                        <p:tgtEl>
                                          <p:spTgt spid="28"/>
                                        </p:tgtEl>
                                      </p:cBhvr>
                                    </p:animEffect>
                                  </p:childTnLst>
                                </p:cTn>
                              </p:par>
                            </p:childTnLst>
                          </p:cTn>
                        </p:par>
                        <p:par>
                          <p:cTn id="17" fill="hold">
                            <p:stCondLst>
                              <p:cond delay="1500"/>
                            </p:stCondLst>
                            <p:childTnLst>
                              <p:par>
                                <p:cTn id="18" presetID="23" presetClass="entr" presetSubtype="16" fill="hold" grpId="4" nodeType="afterEffect">
                                  <p:stCondLst>
                                    <p:cond delay="0"/>
                                  </p:stCondLst>
                                  <p:iterate>
                                    <p:tmAbs val="0"/>
                                  </p:iterate>
                                  <p:childTnLst>
                                    <p:set>
                                      <p:cBhvr>
                                        <p:cTn id="19" fill="hold"/>
                                        <p:tgtEl>
                                          <p:spTgt spid="23"/>
                                        </p:tgtEl>
                                        <p:attrNameLst>
                                          <p:attrName>style.visibility</p:attrName>
                                        </p:attrNameLst>
                                      </p:cBhvr>
                                      <p:to>
                                        <p:strVal val="visible"/>
                                      </p:to>
                                    </p:set>
                                    <p:anim calcmode="lin" valueType="num">
                                      <p:cBhvr>
                                        <p:cTn id="20" dur="500" fill="hold"/>
                                        <p:tgtEl>
                                          <p:spTgt spid="23"/>
                                        </p:tgtEl>
                                        <p:attrNameLst>
                                          <p:attrName>ppt_w</p:attrName>
                                        </p:attrNameLst>
                                      </p:cBhvr>
                                      <p:tavLst>
                                        <p:tav tm="0">
                                          <p:val>
                                            <p:fltVal val="0"/>
                                          </p:val>
                                        </p:tav>
                                        <p:tav tm="100000">
                                          <p:val>
                                            <p:strVal val="#ppt_w"/>
                                          </p:val>
                                        </p:tav>
                                      </p:tavLst>
                                    </p:anim>
                                    <p:anim calcmode="lin" valueType="num">
                                      <p:cBhvr>
                                        <p:cTn id="21" dur="500" fill="hold"/>
                                        <p:tgtEl>
                                          <p:spTgt spid="23"/>
                                        </p:tgtEl>
                                        <p:attrNameLst>
                                          <p:attrName>ppt_h</p:attrName>
                                        </p:attrNameLst>
                                      </p:cBhvr>
                                      <p:tavLst>
                                        <p:tav tm="0">
                                          <p:val>
                                            <p:fltVal val="0"/>
                                          </p:val>
                                        </p:tav>
                                        <p:tav tm="100000">
                                          <p:val>
                                            <p:strVal val="#ppt_h"/>
                                          </p:val>
                                        </p:tav>
                                      </p:tavLst>
                                    </p:anim>
                                  </p:childTnLst>
                                </p:cTn>
                              </p:par>
                            </p:childTnLst>
                          </p:cTn>
                        </p:par>
                        <p:par>
                          <p:cTn id="22" fill="hold">
                            <p:stCondLst>
                              <p:cond delay="2000"/>
                            </p:stCondLst>
                            <p:childTnLst>
                              <p:par>
                                <p:cTn id="23" presetID="23" presetClass="entr" presetSubtype="16" fill="hold" grpId="5" nodeType="afterEffect">
                                  <p:stCondLst>
                                    <p:cond delay="0"/>
                                  </p:stCondLst>
                                  <p:iterate>
                                    <p:tmAbs val="0"/>
                                  </p:iterate>
                                  <p:childTnLst>
                                    <p:set>
                                      <p:cBhvr>
                                        <p:cTn id="24" fill="hold"/>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childTnLst>
                                </p:cTn>
                              </p:par>
                            </p:childTnLst>
                          </p:cTn>
                        </p:par>
                        <p:par>
                          <p:cTn id="27" fill="hold">
                            <p:stCondLst>
                              <p:cond delay="2500"/>
                            </p:stCondLst>
                            <p:childTnLst>
                              <p:par>
                                <p:cTn id="28" presetID="22" presetClass="entr" presetSubtype="2" fill="hold" grpId="6" nodeType="afterEffect">
                                  <p:stCondLst>
                                    <p:cond delay="0"/>
                                  </p:stCondLst>
                                  <p:iterate>
                                    <p:tmAbs val="0"/>
                                  </p:iterate>
                                  <p:childTnLst>
                                    <p:set>
                                      <p:cBhvr>
                                        <p:cTn id="29" fill="hold"/>
                                        <p:tgtEl>
                                          <p:spTgt spid="24"/>
                                        </p:tgtEl>
                                        <p:attrNameLst>
                                          <p:attrName>style.visibility</p:attrName>
                                        </p:attrNameLst>
                                      </p:cBhvr>
                                      <p:to>
                                        <p:strVal val="visible"/>
                                      </p:to>
                                    </p:set>
                                    <p:animEffect transition="in" filter="wipe(right)">
                                      <p:cBhvr>
                                        <p:cTn id="30" dur="500"/>
                                        <p:tgtEl>
                                          <p:spTgt spid="24"/>
                                        </p:tgtEl>
                                      </p:cBhvr>
                                    </p:animEffect>
                                  </p:childTnLst>
                                </p:cTn>
                              </p:par>
                            </p:childTnLst>
                          </p:cTn>
                        </p:par>
                        <p:par>
                          <p:cTn id="31" fill="hold">
                            <p:stCondLst>
                              <p:cond delay="3000"/>
                            </p:stCondLst>
                            <p:childTnLst>
                              <p:par>
                                <p:cTn id="32" presetID="22" presetClass="entr" presetSubtype="2" fill="hold" grpId="7" nodeType="afterEffect">
                                  <p:stCondLst>
                                    <p:cond delay="0"/>
                                  </p:stCondLst>
                                  <p:iterate>
                                    <p:tmAbs val="0"/>
                                  </p:iterate>
                                  <p:childTnLst>
                                    <p:set>
                                      <p:cBhvr>
                                        <p:cTn id="33" fill="hold"/>
                                        <p:tgtEl>
                                          <p:spTgt spid="29"/>
                                        </p:tgtEl>
                                        <p:attrNameLst>
                                          <p:attrName>style.visibility</p:attrName>
                                        </p:attrNameLst>
                                      </p:cBhvr>
                                      <p:to>
                                        <p:strVal val="visible"/>
                                      </p:to>
                                    </p:set>
                                    <p:animEffect transition="in" filter="wipe(right)">
                                      <p:cBhvr>
                                        <p:cTn id="3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1" animBg="1" advAuto="0"/>
      <p:bldP spid="21" grpId="2" animBg="1" advAuto="0"/>
      <p:bldP spid="22" grpId="5" animBg="1" advAuto="0"/>
      <p:bldP spid="23" grpId="4" animBg="1" advAuto="0"/>
      <p:bldP spid="24" grpId="6" animBg="1" advAuto="0"/>
      <p:bldP spid="28" grpId="3" animBg="1" advAuto="0"/>
      <p:bldP spid="29" grpId="7"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图片 3" descr="图片 3"/>
          <p:cNvPicPr>
            <a:picLocks noChangeAspect="1"/>
          </p:cNvPicPr>
          <p:nvPr/>
        </p:nvPicPr>
        <p:blipFill>
          <a:blip r:embed="rId2"/>
          <a:stretch>
            <a:fillRect/>
          </a:stretch>
        </p:blipFill>
        <p:spPr>
          <a:xfrm>
            <a:off x="10818494" y="-9525"/>
            <a:ext cx="2252981" cy="1677671"/>
          </a:xfrm>
          <a:prstGeom prst="rect">
            <a:avLst/>
          </a:prstGeom>
          <a:ln w="12700">
            <a:miter lim="400000"/>
          </a:ln>
        </p:spPr>
      </p:pic>
      <p:pic>
        <p:nvPicPr>
          <p:cNvPr id="67" name="图片 4" descr="图片 4"/>
          <p:cNvPicPr>
            <a:picLocks noChangeAspect="1"/>
          </p:cNvPicPr>
          <p:nvPr/>
        </p:nvPicPr>
        <p:blipFill>
          <a:blip r:embed="rId3"/>
          <a:stretch>
            <a:fillRect/>
          </a:stretch>
        </p:blipFill>
        <p:spPr>
          <a:xfrm>
            <a:off x="-6350" y="5189854"/>
            <a:ext cx="1343661" cy="1758951"/>
          </a:xfrm>
          <a:prstGeom prst="rect">
            <a:avLst/>
          </a:prstGeom>
          <a:ln w="12700">
            <a:miter lim="400000"/>
          </a:ln>
        </p:spPr>
      </p:pic>
      <p:grpSp>
        <p:nvGrpSpPr>
          <p:cNvPr id="70" name="组合 1"/>
          <p:cNvGrpSpPr/>
          <p:nvPr/>
        </p:nvGrpSpPr>
        <p:grpSpPr>
          <a:xfrm>
            <a:off x="-6351" y="307657"/>
            <a:ext cx="3248979" cy="500063"/>
            <a:chOff x="0" y="38655"/>
            <a:chExt cx="3248977" cy="500062"/>
          </a:xfrm>
        </p:grpSpPr>
        <p:sp>
          <p:nvSpPr>
            <p:cNvPr id="68" name="矩形 7"/>
            <p:cNvSpPr/>
            <p:nvPr/>
          </p:nvSpPr>
          <p:spPr>
            <a:xfrm>
              <a:off x="0" y="38972"/>
              <a:ext cx="2929256" cy="499746"/>
            </a:xfrm>
            <a:prstGeom prst="rect">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69" name="等腰三角形 8"/>
            <p:cNvSpPr/>
            <p:nvPr/>
          </p:nvSpPr>
          <p:spPr>
            <a:xfrm rot="5400000">
              <a:off x="2839085" y="128507"/>
              <a:ext cx="499746" cy="320041"/>
            </a:xfrm>
            <a:prstGeom prst="triangl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71" name="矩形 9"/>
          <p:cNvSpPr txBox="1"/>
          <p:nvPr/>
        </p:nvSpPr>
        <p:spPr>
          <a:xfrm>
            <a:off x="220345" y="372864"/>
            <a:ext cx="247586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b="1">
                <a:solidFill>
                  <a:srgbClr val="CCE8CF"/>
                </a:solidFill>
                <a:latin typeface="微软雅黑"/>
                <a:ea typeface="微软雅黑"/>
                <a:cs typeface="微软雅黑"/>
                <a:sym typeface="微软雅黑"/>
              </a:defRPr>
            </a:lvl1pPr>
          </a:lstStyle>
          <a:p>
            <a:r>
              <a:rPr lang="en-US" dirty="0"/>
              <a:t>Hadoop运行模式</a:t>
            </a:r>
          </a:p>
        </p:txBody>
      </p:sp>
      <p:grpSp>
        <p:nvGrpSpPr>
          <p:cNvPr id="2" name="组合 1">
            <a:extLst>
              <a:ext uri="{FF2B5EF4-FFF2-40B4-BE49-F238E27FC236}">
                <a16:creationId xmlns:a16="http://schemas.microsoft.com/office/drawing/2014/main" id="{192614B8-1245-E640-84CC-2CF2C9F7688F}"/>
              </a:ext>
            </a:extLst>
          </p:cNvPr>
          <p:cNvGrpSpPr/>
          <p:nvPr/>
        </p:nvGrpSpPr>
        <p:grpSpPr>
          <a:xfrm>
            <a:off x="2133282" y="2216190"/>
            <a:ext cx="7925436" cy="2760982"/>
            <a:chOff x="2133282" y="2216190"/>
            <a:chExt cx="7925436" cy="2760982"/>
          </a:xfrm>
        </p:grpSpPr>
        <p:sp>
          <p:nvSpPr>
            <p:cNvPr id="72" name="Rectangle 5"/>
            <p:cNvSpPr/>
            <p:nvPr/>
          </p:nvSpPr>
          <p:spPr>
            <a:xfrm>
              <a:off x="2133282" y="2216190"/>
              <a:ext cx="7925436" cy="2760982"/>
            </a:xfrm>
            <a:prstGeom prst="rect">
              <a:avLst/>
            </a:prstGeom>
            <a:ln w="31750">
              <a:solidFill>
                <a:srgbClr val="6D986A"/>
              </a:solidFill>
              <a:miter/>
            </a:ln>
          </p:spPr>
          <p:txBody>
            <a:bodyPr lIns="45719" rIns="45719"/>
            <a:lstStyle/>
            <a:p>
              <a:endParaRPr dirty="0"/>
            </a:p>
          </p:txBody>
        </p:sp>
        <p:sp>
          <p:nvSpPr>
            <p:cNvPr id="73" name="文本框 5"/>
            <p:cNvSpPr txBox="1"/>
            <p:nvPr/>
          </p:nvSpPr>
          <p:spPr>
            <a:xfrm>
              <a:off x="2353733" y="2361817"/>
              <a:ext cx="7484534"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a:solidFill>
                    <a:srgbClr val="6D986A"/>
                  </a:solidFill>
                  <a:latin typeface="方正清刻本悦宋简体"/>
                  <a:ea typeface="方正清刻本悦宋简体"/>
                  <a:cs typeface="方正清刻本悦宋简体"/>
                  <a:sym typeface="方正清刻本悦宋简体"/>
                </a:defRPr>
              </a:lvl1pPr>
            </a:lstStyle>
            <a:p>
              <a:r>
                <a:rPr lang="en-US" altLang="zh-CN" dirty="0"/>
                <a:t>4</a:t>
              </a:r>
              <a:r>
                <a:rPr lang="zh-CN" altLang="en-US"/>
                <a:t> </a:t>
              </a:r>
              <a:r>
                <a:rPr lang="en-US" altLang="zh-CN" dirty="0"/>
                <a:t>Hadoop</a:t>
              </a:r>
              <a:r>
                <a:rPr lang="zh-CN" altLang="en-US"/>
                <a:t>运行模式</a:t>
              </a:r>
              <a:endParaRPr lang="en-US" altLang="zh-CN" dirty="0"/>
            </a:p>
            <a:p>
              <a:endParaRPr lang="en-US" altLang="zh-CN" dirty="0"/>
            </a:p>
            <a:p>
              <a:r>
                <a:rPr lang="en-US" altLang="zh-CN" dirty="0"/>
                <a:t>4.3</a:t>
              </a:r>
              <a:r>
                <a:rPr lang="zh-CN" altLang="en-US"/>
                <a:t> 完全分布式运行模式</a:t>
              </a:r>
              <a:endParaRPr lang="en-US" altLang="zh-CN" dirty="0"/>
            </a:p>
            <a:p>
              <a:r>
                <a:rPr lang="en-US" altLang="zh-CN" dirty="0"/>
                <a:t>4.3.8</a:t>
              </a:r>
              <a:r>
                <a:rPr lang="zh-CN" altLang="en-US"/>
                <a:t> 集群时间同步</a:t>
              </a:r>
              <a:endParaRPr lang="en-US" altLang="zh-CN" dirty="0"/>
            </a:p>
            <a:p>
              <a:endParaRPr lang="en-US" dirty="0"/>
            </a:p>
          </p:txBody>
        </p:sp>
      </p:grpSp>
    </p:spTree>
    <p:extLst>
      <p:ext uri="{BB962C8B-B14F-4D97-AF65-F5344CB8AC3E}">
        <p14:creationId xmlns:p14="http://schemas.microsoft.com/office/powerpoint/2010/main" val="917287085"/>
      </p:ext>
    </p:extLst>
  </p:cSld>
  <p:clrMapOvr>
    <a:masterClrMapping/>
  </p:clrMapOvr>
  <mc:AlternateContent xmlns:mc="http://schemas.openxmlformats.org/markup-compatibility/2006" xmlns:p14="http://schemas.microsoft.com/office/powerpoint/2010/main">
    <mc:Choice Requires="p14">
      <p:transition spd="slow" p14:dur="1200">
        <p:wipe/>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p:tmAbs val="0"/>
                                  </p:iterate>
                                  <p:childTnLst>
                                    <p:set>
                                      <p:cBhvr>
                                        <p:cTn id="6" fill="hold"/>
                                        <p:tgtEl>
                                          <p:spTgt spid="66"/>
                                        </p:tgtEl>
                                        <p:attrNameLst>
                                          <p:attrName>style.visibility</p:attrName>
                                        </p:attrNameLst>
                                      </p:cBhvr>
                                      <p:to>
                                        <p:strVal val="visible"/>
                                      </p:to>
                                    </p:set>
                                    <p:animEffect transition="in" filter="wipe(right)">
                                      <p:cBhvr>
                                        <p:cTn id="7" dur="500"/>
                                        <p:tgtEl>
                                          <p:spTgt spid="66"/>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67"/>
                                        </p:tgtEl>
                                        <p:attrNameLst>
                                          <p:attrName>style.visibility</p:attrName>
                                        </p:attrNameLst>
                                      </p:cBhvr>
                                      <p:to>
                                        <p:strVal val="visible"/>
                                      </p:to>
                                    </p:set>
                                    <p:anim calcmode="lin" valueType="num">
                                      <p:cBhvr>
                                        <p:cTn id="11" dur="500" fill="hold"/>
                                        <p:tgtEl>
                                          <p:spTgt spid="67"/>
                                        </p:tgtEl>
                                        <p:attrNameLst>
                                          <p:attrName>ppt_x</p:attrName>
                                        </p:attrNameLst>
                                      </p:cBhvr>
                                      <p:tavLst>
                                        <p:tav tm="0">
                                          <p:val>
                                            <p:strVal val="#ppt_x"/>
                                          </p:val>
                                        </p:tav>
                                        <p:tav tm="100000">
                                          <p:val>
                                            <p:strVal val="#ppt_x"/>
                                          </p:val>
                                        </p:tav>
                                      </p:tavLst>
                                    </p:anim>
                                    <p:anim calcmode="lin" valueType="num">
                                      <p:cBhvr>
                                        <p:cTn id="12" dur="500" fill="hold"/>
                                        <p:tgtEl>
                                          <p:spTgt spid="67"/>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iterate>
                                    <p:tmAbs val="0"/>
                                  </p:iterate>
                                  <p:childTnLst>
                                    <p:set>
                                      <p:cBhvr>
                                        <p:cTn id="15" fill="hold"/>
                                        <p:tgtEl>
                                          <p:spTgt spid="70"/>
                                        </p:tgtEl>
                                        <p:attrNameLst>
                                          <p:attrName>style.visibility</p:attrName>
                                        </p:attrNameLst>
                                      </p:cBhvr>
                                      <p:to>
                                        <p:strVal val="visible"/>
                                      </p:to>
                                    </p:set>
                                    <p:anim calcmode="lin" valueType="num">
                                      <p:cBhvr>
                                        <p:cTn id="16" dur="500" fill="hold"/>
                                        <p:tgtEl>
                                          <p:spTgt spid="70"/>
                                        </p:tgtEl>
                                        <p:attrNameLst>
                                          <p:attrName>ppt_x</p:attrName>
                                        </p:attrNameLst>
                                      </p:cBhvr>
                                      <p:tavLst>
                                        <p:tav tm="0">
                                          <p:val>
                                            <p:strVal val="0-#ppt_w/2"/>
                                          </p:val>
                                        </p:tav>
                                        <p:tav tm="100000">
                                          <p:val>
                                            <p:strVal val="#ppt_x"/>
                                          </p:val>
                                        </p:tav>
                                      </p:tavLst>
                                    </p:anim>
                                    <p:anim calcmode="lin" valueType="num">
                                      <p:cBhvr>
                                        <p:cTn id="17" dur="500" fill="hold"/>
                                        <p:tgtEl>
                                          <p:spTgt spid="7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iterate>
                                    <p:tmAbs val="0"/>
                                  </p:iterate>
                                  <p:childTnLst>
                                    <p:set>
                                      <p:cBhvr>
                                        <p:cTn id="20" fill="hold"/>
                                        <p:tgtEl>
                                          <p:spTgt spid="71"/>
                                        </p:tgtEl>
                                        <p:attrNameLst>
                                          <p:attrName>style.visibility</p:attrName>
                                        </p:attrNameLst>
                                      </p:cBhvr>
                                      <p:to>
                                        <p:strVal val="visible"/>
                                      </p:to>
                                    </p:set>
                                    <p:animEffect transition="in" filter="wipe(left)">
                                      <p:cBhvr>
                                        <p:cTn id="21"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advAuto="0"/>
      <p:bldP spid="67" grpId="0" animBg="1" advAuto="0"/>
      <p:bldP spid="70" grpId="0" animBg="1" advAuto="0"/>
      <p:bldP spid="71"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图片 3" descr="图片 3"/>
          <p:cNvPicPr>
            <a:picLocks noChangeAspect="1"/>
          </p:cNvPicPr>
          <p:nvPr/>
        </p:nvPicPr>
        <p:blipFill>
          <a:blip r:embed="rId2"/>
          <a:stretch>
            <a:fillRect/>
          </a:stretch>
        </p:blipFill>
        <p:spPr>
          <a:xfrm>
            <a:off x="10818494" y="-9525"/>
            <a:ext cx="2252981" cy="1677671"/>
          </a:xfrm>
          <a:prstGeom prst="rect">
            <a:avLst/>
          </a:prstGeom>
          <a:ln w="12700">
            <a:miter lim="400000"/>
          </a:ln>
        </p:spPr>
      </p:pic>
      <p:pic>
        <p:nvPicPr>
          <p:cNvPr id="142" name="图片 4" descr="图片 4"/>
          <p:cNvPicPr>
            <a:picLocks noChangeAspect="1"/>
          </p:cNvPicPr>
          <p:nvPr/>
        </p:nvPicPr>
        <p:blipFill>
          <a:blip r:embed="rId3"/>
          <a:stretch>
            <a:fillRect/>
          </a:stretch>
        </p:blipFill>
        <p:spPr>
          <a:xfrm>
            <a:off x="-6350" y="5189854"/>
            <a:ext cx="1343661" cy="1758951"/>
          </a:xfrm>
          <a:prstGeom prst="rect">
            <a:avLst/>
          </a:prstGeom>
          <a:ln w="12700">
            <a:miter lim="400000"/>
          </a:ln>
        </p:spPr>
      </p:pic>
      <p:grpSp>
        <p:nvGrpSpPr>
          <p:cNvPr id="145" name="组合 1"/>
          <p:cNvGrpSpPr/>
          <p:nvPr/>
        </p:nvGrpSpPr>
        <p:grpSpPr>
          <a:xfrm>
            <a:off x="-6351" y="307657"/>
            <a:ext cx="3248979" cy="500063"/>
            <a:chOff x="0" y="38655"/>
            <a:chExt cx="3248977" cy="500062"/>
          </a:xfrm>
        </p:grpSpPr>
        <p:sp>
          <p:nvSpPr>
            <p:cNvPr id="143" name="矩形 7"/>
            <p:cNvSpPr/>
            <p:nvPr/>
          </p:nvSpPr>
          <p:spPr>
            <a:xfrm>
              <a:off x="0" y="38972"/>
              <a:ext cx="2929256" cy="499746"/>
            </a:xfrm>
            <a:prstGeom prst="rect">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144" name="等腰三角形 8"/>
            <p:cNvSpPr/>
            <p:nvPr/>
          </p:nvSpPr>
          <p:spPr>
            <a:xfrm rot="5400000">
              <a:off x="2839085" y="128507"/>
              <a:ext cx="499746" cy="320041"/>
            </a:xfrm>
            <a:prstGeom prst="triangl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146" name="矩形 9"/>
          <p:cNvSpPr txBox="1"/>
          <p:nvPr/>
        </p:nvSpPr>
        <p:spPr>
          <a:xfrm>
            <a:off x="220345" y="372864"/>
            <a:ext cx="247586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b="1">
                <a:solidFill>
                  <a:srgbClr val="CCE8CF"/>
                </a:solidFill>
                <a:latin typeface="微软雅黑"/>
                <a:ea typeface="微软雅黑"/>
                <a:cs typeface="微软雅黑"/>
                <a:sym typeface="微软雅黑"/>
              </a:defRPr>
            </a:lvl1pPr>
          </a:lstStyle>
          <a:p>
            <a:r>
              <a:rPr lang="zh-CN" altLang="en-US"/>
              <a:t>集群时间同步</a:t>
            </a:r>
            <a:endParaRPr lang="en-US" altLang="zh-CN" dirty="0"/>
          </a:p>
        </p:txBody>
      </p:sp>
      <p:sp>
        <p:nvSpPr>
          <p:cNvPr id="147" name="Rectangle 5"/>
          <p:cNvSpPr/>
          <p:nvPr/>
        </p:nvSpPr>
        <p:spPr>
          <a:xfrm>
            <a:off x="2132328" y="1840440"/>
            <a:ext cx="7925436" cy="3988246"/>
          </a:xfrm>
          <a:prstGeom prst="rect">
            <a:avLst/>
          </a:prstGeom>
          <a:ln w="31750">
            <a:solidFill>
              <a:srgbClr val="6D986A"/>
            </a:solidFill>
            <a:miter/>
          </a:ln>
        </p:spPr>
        <p:txBody>
          <a:bodyPr lIns="45719" rIns="45719"/>
          <a:lstStyle/>
          <a:p>
            <a:endParaRPr dirty="0"/>
          </a:p>
        </p:txBody>
      </p:sp>
      <p:sp>
        <p:nvSpPr>
          <p:cNvPr id="148" name="文本框 5"/>
          <p:cNvSpPr txBox="1"/>
          <p:nvPr/>
        </p:nvSpPr>
        <p:spPr>
          <a:xfrm>
            <a:off x="2379131" y="1997792"/>
            <a:ext cx="7484535" cy="13849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800" dirty="0">
                <a:sym typeface="方正清刻本悦宋简体"/>
              </a:rPr>
              <a:t>时间同步方式：选一台机器，作为时间服务器，所有的机器与这台机器时间进行定时的同步，如每隔十分钟，同步一次时间。</a:t>
            </a:r>
            <a:endParaRPr lang="en-US" altLang="zh-CN" sz="2800" dirty="0">
              <a:sym typeface="方正清刻本悦宋简体"/>
            </a:endParaRPr>
          </a:p>
        </p:txBody>
      </p:sp>
      <p:sp>
        <p:nvSpPr>
          <p:cNvPr id="149" name="Rectangle 5"/>
          <p:cNvSpPr/>
          <p:nvPr/>
        </p:nvSpPr>
        <p:spPr>
          <a:xfrm>
            <a:off x="2132323" y="913704"/>
            <a:ext cx="7925436" cy="754442"/>
          </a:xfrm>
          <a:prstGeom prst="rect">
            <a:avLst/>
          </a:prstGeom>
          <a:ln w="31750">
            <a:solidFill>
              <a:srgbClr val="6D986A"/>
            </a:solidFill>
            <a:miter/>
          </a:ln>
        </p:spPr>
        <p:txBody>
          <a:bodyPr lIns="45719" rIns="45719"/>
          <a:lstStyle/>
          <a:p>
            <a:endParaRPr dirty="0"/>
          </a:p>
        </p:txBody>
      </p:sp>
      <p:sp>
        <p:nvSpPr>
          <p:cNvPr id="150" name="文本框 5"/>
          <p:cNvSpPr txBox="1"/>
          <p:nvPr/>
        </p:nvSpPr>
        <p:spPr>
          <a:xfrm>
            <a:off x="2379131" y="1029314"/>
            <a:ext cx="6282532"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800">
                <a:solidFill>
                  <a:srgbClr val="6D986A"/>
                </a:solidFill>
                <a:latin typeface="方正清刻本悦宋简体"/>
                <a:ea typeface="方正清刻本悦宋简体"/>
                <a:cs typeface="方正清刻本悦宋简体"/>
                <a:sym typeface="方正清刻本悦宋简体"/>
              </a:defRPr>
            </a:lvl1pPr>
          </a:lstStyle>
          <a:p>
            <a:r>
              <a:rPr lang="zh-CN" altLang="en-US"/>
              <a:t>集群时间同步</a:t>
            </a:r>
            <a:endParaRPr dirty="0"/>
          </a:p>
        </p:txBody>
      </p:sp>
    </p:spTree>
    <p:extLst>
      <p:ext uri="{BB962C8B-B14F-4D97-AF65-F5344CB8AC3E}">
        <p14:creationId xmlns:p14="http://schemas.microsoft.com/office/powerpoint/2010/main" val="3330586952"/>
      </p:ext>
    </p:extLst>
  </p:cSld>
  <p:clrMapOvr>
    <a:masterClrMapping/>
  </p:clrMapOvr>
  <mc:AlternateContent xmlns:mc="http://schemas.openxmlformats.org/markup-compatibility/2006" xmlns:p14="http://schemas.microsoft.com/office/powerpoint/2010/main">
    <mc:Choice Requires="p14">
      <p:transition spd="slow" p14:dur="1200">
        <p:wip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p:tmAbs val="0"/>
                                  </p:iterate>
                                  <p:childTnLst>
                                    <p:set>
                                      <p:cBhvr>
                                        <p:cTn id="6" fill="hold"/>
                                        <p:tgtEl>
                                          <p:spTgt spid="141"/>
                                        </p:tgtEl>
                                        <p:attrNameLst>
                                          <p:attrName>style.visibility</p:attrName>
                                        </p:attrNameLst>
                                      </p:cBhvr>
                                      <p:to>
                                        <p:strVal val="visible"/>
                                      </p:to>
                                    </p:set>
                                    <p:animEffect transition="in" filter="wipe(right)">
                                      <p:cBhvr>
                                        <p:cTn id="7" dur="500"/>
                                        <p:tgtEl>
                                          <p:spTgt spid="141"/>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142"/>
                                        </p:tgtEl>
                                        <p:attrNameLst>
                                          <p:attrName>style.visibility</p:attrName>
                                        </p:attrNameLst>
                                      </p:cBhvr>
                                      <p:to>
                                        <p:strVal val="visible"/>
                                      </p:to>
                                    </p:set>
                                    <p:anim calcmode="lin" valueType="num">
                                      <p:cBhvr>
                                        <p:cTn id="11" dur="500" fill="hold"/>
                                        <p:tgtEl>
                                          <p:spTgt spid="142"/>
                                        </p:tgtEl>
                                        <p:attrNameLst>
                                          <p:attrName>ppt_x</p:attrName>
                                        </p:attrNameLst>
                                      </p:cBhvr>
                                      <p:tavLst>
                                        <p:tav tm="0">
                                          <p:val>
                                            <p:strVal val="#ppt_x"/>
                                          </p:val>
                                        </p:tav>
                                        <p:tav tm="100000">
                                          <p:val>
                                            <p:strVal val="#ppt_x"/>
                                          </p:val>
                                        </p:tav>
                                      </p:tavLst>
                                    </p:anim>
                                    <p:anim calcmode="lin" valueType="num">
                                      <p:cBhvr>
                                        <p:cTn id="12" dur="500" fill="hold"/>
                                        <p:tgtEl>
                                          <p:spTgt spid="14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iterate>
                                    <p:tmAbs val="0"/>
                                  </p:iterate>
                                  <p:childTnLst>
                                    <p:set>
                                      <p:cBhvr>
                                        <p:cTn id="15" fill="hold"/>
                                        <p:tgtEl>
                                          <p:spTgt spid="145"/>
                                        </p:tgtEl>
                                        <p:attrNameLst>
                                          <p:attrName>style.visibility</p:attrName>
                                        </p:attrNameLst>
                                      </p:cBhvr>
                                      <p:to>
                                        <p:strVal val="visible"/>
                                      </p:to>
                                    </p:set>
                                    <p:anim calcmode="lin" valueType="num">
                                      <p:cBhvr>
                                        <p:cTn id="16" dur="500" fill="hold"/>
                                        <p:tgtEl>
                                          <p:spTgt spid="145"/>
                                        </p:tgtEl>
                                        <p:attrNameLst>
                                          <p:attrName>ppt_x</p:attrName>
                                        </p:attrNameLst>
                                      </p:cBhvr>
                                      <p:tavLst>
                                        <p:tav tm="0">
                                          <p:val>
                                            <p:strVal val="0-#ppt_w/2"/>
                                          </p:val>
                                        </p:tav>
                                        <p:tav tm="100000">
                                          <p:val>
                                            <p:strVal val="#ppt_x"/>
                                          </p:val>
                                        </p:tav>
                                      </p:tavLst>
                                    </p:anim>
                                    <p:anim calcmode="lin" valueType="num">
                                      <p:cBhvr>
                                        <p:cTn id="17" dur="500" fill="hold"/>
                                        <p:tgtEl>
                                          <p:spTgt spid="14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iterate>
                                    <p:tmAbs val="0"/>
                                  </p:iterate>
                                  <p:childTnLst>
                                    <p:set>
                                      <p:cBhvr>
                                        <p:cTn id="20" fill="hold"/>
                                        <p:tgtEl>
                                          <p:spTgt spid="146"/>
                                        </p:tgtEl>
                                        <p:attrNameLst>
                                          <p:attrName>style.visibility</p:attrName>
                                        </p:attrNameLst>
                                      </p:cBhvr>
                                      <p:to>
                                        <p:strVal val="visible"/>
                                      </p:to>
                                    </p:set>
                                    <p:animEffect transition="in" filter="wipe(left)">
                                      <p:cBhvr>
                                        <p:cTn id="21" dur="500"/>
                                        <p:tgtEl>
                                          <p:spTgt spid="146"/>
                                        </p:tgtEl>
                                      </p:cBhvr>
                                    </p:animEffect>
                                  </p:childTnLst>
                                </p:cTn>
                              </p:par>
                            </p:childTnLst>
                          </p:cTn>
                        </p:par>
                        <p:par>
                          <p:cTn id="22" fill="hold">
                            <p:stCondLst>
                              <p:cond delay="2000"/>
                            </p:stCondLst>
                            <p:childTnLst>
                              <p:par>
                                <p:cTn id="23" presetID="4" presetClass="entr" presetSubtype="32" fill="hold" grpId="0" nodeType="afterEffect">
                                  <p:stCondLst>
                                    <p:cond delay="0"/>
                                  </p:stCondLst>
                                  <p:iterate>
                                    <p:tmAbs val="0"/>
                                  </p:iterate>
                                  <p:childTnLst>
                                    <p:set>
                                      <p:cBhvr>
                                        <p:cTn id="24" fill="hold"/>
                                        <p:tgtEl>
                                          <p:spTgt spid="147"/>
                                        </p:tgtEl>
                                        <p:attrNameLst>
                                          <p:attrName>style.visibility</p:attrName>
                                        </p:attrNameLst>
                                      </p:cBhvr>
                                      <p:to>
                                        <p:strVal val="visible"/>
                                      </p:to>
                                    </p:set>
                                    <p:animEffect transition="in" filter="box(out)">
                                      <p:cBhvr>
                                        <p:cTn id="25" dur="500"/>
                                        <p:tgtEl>
                                          <p:spTgt spid="147"/>
                                        </p:tgtEl>
                                      </p:cBhvr>
                                    </p:animEffect>
                                  </p:childTnLst>
                                </p:cTn>
                              </p:par>
                            </p:childTnLst>
                          </p:cTn>
                        </p:par>
                        <p:par>
                          <p:cTn id="26" fill="hold">
                            <p:stCondLst>
                              <p:cond delay="2500"/>
                            </p:stCondLst>
                            <p:childTnLst>
                              <p:par>
                                <p:cTn id="27" presetID="2" presetClass="entr" presetSubtype="8" fill="hold" grpId="0" nodeType="afterEffect">
                                  <p:stCondLst>
                                    <p:cond delay="0"/>
                                  </p:stCondLst>
                                  <p:iterate>
                                    <p:tmAbs val="0"/>
                                  </p:iterate>
                                  <p:childTnLst>
                                    <p:set>
                                      <p:cBhvr>
                                        <p:cTn id="28" fill="hold"/>
                                        <p:tgtEl>
                                          <p:spTgt spid="148"/>
                                        </p:tgtEl>
                                        <p:attrNameLst>
                                          <p:attrName>style.visibility</p:attrName>
                                        </p:attrNameLst>
                                      </p:cBhvr>
                                      <p:to>
                                        <p:strVal val="visible"/>
                                      </p:to>
                                    </p:set>
                                    <p:anim calcmode="lin" valueType="num">
                                      <p:cBhvr>
                                        <p:cTn id="29" dur="500" fill="hold"/>
                                        <p:tgtEl>
                                          <p:spTgt spid="148"/>
                                        </p:tgtEl>
                                        <p:attrNameLst>
                                          <p:attrName>ppt_x</p:attrName>
                                        </p:attrNameLst>
                                      </p:cBhvr>
                                      <p:tavLst>
                                        <p:tav tm="0">
                                          <p:val>
                                            <p:strVal val="0-#ppt_w/2"/>
                                          </p:val>
                                        </p:tav>
                                        <p:tav tm="100000">
                                          <p:val>
                                            <p:strVal val="#ppt_x"/>
                                          </p:val>
                                        </p:tav>
                                      </p:tavLst>
                                    </p:anim>
                                    <p:anim calcmode="lin" valueType="num">
                                      <p:cBhvr>
                                        <p:cTn id="30" dur="500" fill="hold"/>
                                        <p:tgtEl>
                                          <p:spTgt spid="148"/>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4" presetClass="entr" presetSubtype="32" fill="hold" grpId="0" nodeType="afterEffect">
                                  <p:stCondLst>
                                    <p:cond delay="0"/>
                                  </p:stCondLst>
                                  <p:iterate>
                                    <p:tmAbs val="0"/>
                                  </p:iterate>
                                  <p:childTnLst>
                                    <p:set>
                                      <p:cBhvr>
                                        <p:cTn id="33" fill="hold"/>
                                        <p:tgtEl>
                                          <p:spTgt spid="149"/>
                                        </p:tgtEl>
                                        <p:attrNameLst>
                                          <p:attrName>style.visibility</p:attrName>
                                        </p:attrNameLst>
                                      </p:cBhvr>
                                      <p:to>
                                        <p:strVal val="visible"/>
                                      </p:to>
                                    </p:set>
                                    <p:animEffect transition="in" filter="box(out)">
                                      <p:cBhvr>
                                        <p:cTn id="34" dur="500"/>
                                        <p:tgtEl>
                                          <p:spTgt spid="149"/>
                                        </p:tgtEl>
                                      </p:cBhvr>
                                    </p:animEffect>
                                  </p:childTnLst>
                                </p:cTn>
                              </p:par>
                            </p:childTnLst>
                          </p:cTn>
                        </p:par>
                        <p:par>
                          <p:cTn id="35" fill="hold">
                            <p:stCondLst>
                              <p:cond delay="3500"/>
                            </p:stCondLst>
                            <p:childTnLst>
                              <p:par>
                                <p:cTn id="36" presetID="2" presetClass="entr" presetSubtype="8" fill="hold" grpId="0" nodeType="afterEffect">
                                  <p:stCondLst>
                                    <p:cond delay="0"/>
                                  </p:stCondLst>
                                  <p:iterate>
                                    <p:tmAbs val="0"/>
                                  </p:iterate>
                                  <p:childTnLst>
                                    <p:set>
                                      <p:cBhvr>
                                        <p:cTn id="37" fill="hold"/>
                                        <p:tgtEl>
                                          <p:spTgt spid="150"/>
                                        </p:tgtEl>
                                        <p:attrNameLst>
                                          <p:attrName>style.visibility</p:attrName>
                                        </p:attrNameLst>
                                      </p:cBhvr>
                                      <p:to>
                                        <p:strVal val="visible"/>
                                      </p:to>
                                    </p:set>
                                    <p:anim calcmode="lin" valueType="num">
                                      <p:cBhvr>
                                        <p:cTn id="38" dur="500" fill="hold"/>
                                        <p:tgtEl>
                                          <p:spTgt spid="150"/>
                                        </p:tgtEl>
                                        <p:attrNameLst>
                                          <p:attrName>ppt_x</p:attrName>
                                        </p:attrNameLst>
                                      </p:cBhvr>
                                      <p:tavLst>
                                        <p:tav tm="0">
                                          <p:val>
                                            <p:strVal val="0-#ppt_w/2"/>
                                          </p:val>
                                        </p:tav>
                                        <p:tav tm="100000">
                                          <p:val>
                                            <p:strVal val="#ppt_x"/>
                                          </p:val>
                                        </p:tav>
                                      </p:tavLst>
                                    </p:anim>
                                    <p:anim calcmode="lin" valueType="num">
                                      <p:cBhvr>
                                        <p:cTn id="39" dur="500" fill="hold"/>
                                        <p:tgtEl>
                                          <p:spTgt spid="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advAuto="0"/>
      <p:bldP spid="142" grpId="0" animBg="1" advAuto="0"/>
      <p:bldP spid="145" grpId="0" animBg="1" advAuto="0"/>
      <p:bldP spid="146" grpId="0" animBg="1" advAuto="0"/>
      <p:bldP spid="147" grpId="0" animBg="1" advAuto="0"/>
      <p:bldP spid="148" grpId="0" animBg="1" advAuto="0"/>
      <p:bldP spid="149" grpId="0" animBg="1" advAuto="0"/>
      <p:bldP spid="15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图片 3" descr="图片 3"/>
          <p:cNvPicPr>
            <a:picLocks noChangeAspect="1"/>
          </p:cNvPicPr>
          <p:nvPr/>
        </p:nvPicPr>
        <p:blipFill>
          <a:blip r:embed="rId2"/>
          <a:stretch>
            <a:fillRect/>
          </a:stretch>
        </p:blipFill>
        <p:spPr>
          <a:xfrm>
            <a:off x="10818494" y="-9525"/>
            <a:ext cx="2252981" cy="1677671"/>
          </a:xfrm>
          <a:prstGeom prst="rect">
            <a:avLst/>
          </a:prstGeom>
          <a:ln w="12700">
            <a:miter lim="400000"/>
          </a:ln>
        </p:spPr>
      </p:pic>
      <p:pic>
        <p:nvPicPr>
          <p:cNvPr id="142" name="图片 4" descr="图片 4"/>
          <p:cNvPicPr>
            <a:picLocks noChangeAspect="1"/>
          </p:cNvPicPr>
          <p:nvPr/>
        </p:nvPicPr>
        <p:blipFill>
          <a:blip r:embed="rId3"/>
          <a:stretch>
            <a:fillRect/>
          </a:stretch>
        </p:blipFill>
        <p:spPr>
          <a:xfrm>
            <a:off x="-6350" y="5189854"/>
            <a:ext cx="1343661" cy="1758951"/>
          </a:xfrm>
          <a:prstGeom prst="rect">
            <a:avLst/>
          </a:prstGeom>
          <a:ln w="12700">
            <a:miter lim="400000"/>
          </a:ln>
        </p:spPr>
      </p:pic>
      <p:grpSp>
        <p:nvGrpSpPr>
          <p:cNvPr id="145" name="组合 1"/>
          <p:cNvGrpSpPr/>
          <p:nvPr/>
        </p:nvGrpSpPr>
        <p:grpSpPr>
          <a:xfrm>
            <a:off x="-6351" y="307657"/>
            <a:ext cx="3248979" cy="500063"/>
            <a:chOff x="0" y="38655"/>
            <a:chExt cx="3248977" cy="500062"/>
          </a:xfrm>
        </p:grpSpPr>
        <p:sp>
          <p:nvSpPr>
            <p:cNvPr id="143" name="矩形 7"/>
            <p:cNvSpPr/>
            <p:nvPr/>
          </p:nvSpPr>
          <p:spPr>
            <a:xfrm>
              <a:off x="0" y="38972"/>
              <a:ext cx="2929256" cy="499746"/>
            </a:xfrm>
            <a:prstGeom prst="rect">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144" name="等腰三角形 8"/>
            <p:cNvSpPr/>
            <p:nvPr/>
          </p:nvSpPr>
          <p:spPr>
            <a:xfrm rot="5400000">
              <a:off x="2839085" y="128507"/>
              <a:ext cx="499746" cy="320041"/>
            </a:xfrm>
            <a:prstGeom prst="triangl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146" name="矩形 9"/>
          <p:cNvSpPr txBox="1"/>
          <p:nvPr/>
        </p:nvSpPr>
        <p:spPr>
          <a:xfrm>
            <a:off x="220345" y="372864"/>
            <a:ext cx="247586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b="1">
                <a:solidFill>
                  <a:srgbClr val="CCE8CF"/>
                </a:solidFill>
                <a:latin typeface="微软雅黑"/>
                <a:ea typeface="微软雅黑"/>
                <a:cs typeface="微软雅黑"/>
                <a:sym typeface="微软雅黑"/>
              </a:defRPr>
            </a:lvl1pPr>
          </a:lstStyle>
          <a:p>
            <a:r>
              <a:rPr lang="zh-CN" altLang="en-US"/>
              <a:t>集群时间同步</a:t>
            </a:r>
            <a:endParaRPr lang="en-US" altLang="zh-CN" dirty="0"/>
          </a:p>
        </p:txBody>
      </p:sp>
      <p:pic>
        <p:nvPicPr>
          <p:cNvPr id="4" name="图片 3">
            <a:extLst>
              <a:ext uri="{FF2B5EF4-FFF2-40B4-BE49-F238E27FC236}">
                <a16:creationId xmlns:a16="http://schemas.microsoft.com/office/drawing/2014/main" id="{595F1532-0653-384C-A14A-64D73AC21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9929" y="-9525"/>
            <a:ext cx="8560757" cy="6858000"/>
          </a:xfrm>
          <a:prstGeom prst="rect">
            <a:avLst/>
          </a:prstGeom>
        </p:spPr>
      </p:pic>
    </p:spTree>
    <p:extLst>
      <p:ext uri="{BB962C8B-B14F-4D97-AF65-F5344CB8AC3E}">
        <p14:creationId xmlns:p14="http://schemas.microsoft.com/office/powerpoint/2010/main" val="621483814"/>
      </p:ext>
    </p:extLst>
  </p:cSld>
  <p:clrMapOvr>
    <a:masterClrMapping/>
  </p:clrMapOvr>
  <mc:AlternateContent xmlns:mc="http://schemas.openxmlformats.org/markup-compatibility/2006" xmlns:p14="http://schemas.microsoft.com/office/powerpoint/2010/main">
    <mc:Choice Requires="p14">
      <p:transition spd="slow" p14:dur="1200">
        <p:wip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p:tmAbs val="0"/>
                                  </p:iterate>
                                  <p:childTnLst>
                                    <p:set>
                                      <p:cBhvr>
                                        <p:cTn id="6" fill="hold"/>
                                        <p:tgtEl>
                                          <p:spTgt spid="141"/>
                                        </p:tgtEl>
                                        <p:attrNameLst>
                                          <p:attrName>style.visibility</p:attrName>
                                        </p:attrNameLst>
                                      </p:cBhvr>
                                      <p:to>
                                        <p:strVal val="visible"/>
                                      </p:to>
                                    </p:set>
                                    <p:animEffect transition="in" filter="wipe(right)">
                                      <p:cBhvr>
                                        <p:cTn id="7" dur="500"/>
                                        <p:tgtEl>
                                          <p:spTgt spid="141"/>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142"/>
                                        </p:tgtEl>
                                        <p:attrNameLst>
                                          <p:attrName>style.visibility</p:attrName>
                                        </p:attrNameLst>
                                      </p:cBhvr>
                                      <p:to>
                                        <p:strVal val="visible"/>
                                      </p:to>
                                    </p:set>
                                    <p:anim calcmode="lin" valueType="num">
                                      <p:cBhvr>
                                        <p:cTn id="11" dur="500" fill="hold"/>
                                        <p:tgtEl>
                                          <p:spTgt spid="142"/>
                                        </p:tgtEl>
                                        <p:attrNameLst>
                                          <p:attrName>ppt_x</p:attrName>
                                        </p:attrNameLst>
                                      </p:cBhvr>
                                      <p:tavLst>
                                        <p:tav tm="0">
                                          <p:val>
                                            <p:strVal val="#ppt_x"/>
                                          </p:val>
                                        </p:tav>
                                        <p:tav tm="100000">
                                          <p:val>
                                            <p:strVal val="#ppt_x"/>
                                          </p:val>
                                        </p:tav>
                                      </p:tavLst>
                                    </p:anim>
                                    <p:anim calcmode="lin" valueType="num">
                                      <p:cBhvr>
                                        <p:cTn id="12" dur="500" fill="hold"/>
                                        <p:tgtEl>
                                          <p:spTgt spid="14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iterate>
                                    <p:tmAbs val="0"/>
                                  </p:iterate>
                                  <p:childTnLst>
                                    <p:set>
                                      <p:cBhvr>
                                        <p:cTn id="15" fill="hold"/>
                                        <p:tgtEl>
                                          <p:spTgt spid="145"/>
                                        </p:tgtEl>
                                        <p:attrNameLst>
                                          <p:attrName>style.visibility</p:attrName>
                                        </p:attrNameLst>
                                      </p:cBhvr>
                                      <p:to>
                                        <p:strVal val="visible"/>
                                      </p:to>
                                    </p:set>
                                    <p:anim calcmode="lin" valueType="num">
                                      <p:cBhvr>
                                        <p:cTn id="16" dur="500" fill="hold"/>
                                        <p:tgtEl>
                                          <p:spTgt spid="145"/>
                                        </p:tgtEl>
                                        <p:attrNameLst>
                                          <p:attrName>ppt_x</p:attrName>
                                        </p:attrNameLst>
                                      </p:cBhvr>
                                      <p:tavLst>
                                        <p:tav tm="0">
                                          <p:val>
                                            <p:strVal val="0-#ppt_w/2"/>
                                          </p:val>
                                        </p:tav>
                                        <p:tav tm="100000">
                                          <p:val>
                                            <p:strVal val="#ppt_x"/>
                                          </p:val>
                                        </p:tav>
                                      </p:tavLst>
                                    </p:anim>
                                    <p:anim calcmode="lin" valueType="num">
                                      <p:cBhvr>
                                        <p:cTn id="17" dur="500" fill="hold"/>
                                        <p:tgtEl>
                                          <p:spTgt spid="14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iterate>
                                    <p:tmAbs val="0"/>
                                  </p:iterate>
                                  <p:childTnLst>
                                    <p:set>
                                      <p:cBhvr>
                                        <p:cTn id="20" fill="hold"/>
                                        <p:tgtEl>
                                          <p:spTgt spid="146"/>
                                        </p:tgtEl>
                                        <p:attrNameLst>
                                          <p:attrName>style.visibility</p:attrName>
                                        </p:attrNameLst>
                                      </p:cBhvr>
                                      <p:to>
                                        <p:strVal val="visible"/>
                                      </p:to>
                                    </p:set>
                                    <p:animEffect transition="in" filter="wipe(left)">
                                      <p:cBhvr>
                                        <p:cTn id="21" dur="5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advAuto="0"/>
      <p:bldP spid="142" grpId="0" animBg="1" advAuto="0"/>
      <p:bldP spid="145" grpId="0" animBg="1" advAuto="0"/>
      <p:bldP spid="146"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图片 3" descr="图片 3"/>
          <p:cNvPicPr>
            <a:picLocks noChangeAspect="1"/>
          </p:cNvPicPr>
          <p:nvPr/>
        </p:nvPicPr>
        <p:blipFill>
          <a:blip r:embed="rId2"/>
          <a:stretch>
            <a:fillRect/>
          </a:stretch>
        </p:blipFill>
        <p:spPr>
          <a:xfrm>
            <a:off x="10818494" y="-9525"/>
            <a:ext cx="2252981" cy="1677671"/>
          </a:xfrm>
          <a:prstGeom prst="rect">
            <a:avLst/>
          </a:prstGeom>
          <a:ln w="12700">
            <a:miter lim="400000"/>
          </a:ln>
        </p:spPr>
      </p:pic>
      <p:pic>
        <p:nvPicPr>
          <p:cNvPr id="142" name="图片 4" descr="图片 4"/>
          <p:cNvPicPr>
            <a:picLocks noChangeAspect="1"/>
          </p:cNvPicPr>
          <p:nvPr/>
        </p:nvPicPr>
        <p:blipFill>
          <a:blip r:embed="rId3"/>
          <a:stretch>
            <a:fillRect/>
          </a:stretch>
        </p:blipFill>
        <p:spPr>
          <a:xfrm>
            <a:off x="-6350" y="5189854"/>
            <a:ext cx="1343661" cy="1758951"/>
          </a:xfrm>
          <a:prstGeom prst="rect">
            <a:avLst/>
          </a:prstGeom>
          <a:ln w="12700">
            <a:miter lim="400000"/>
          </a:ln>
        </p:spPr>
      </p:pic>
      <p:grpSp>
        <p:nvGrpSpPr>
          <p:cNvPr id="145" name="组合 1"/>
          <p:cNvGrpSpPr/>
          <p:nvPr/>
        </p:nvGrpSpPr>
        <p:grpSpPr>
          <a:xfrm>
            <a:off x="-6351" y="307657"/>
            <a:ext cx="3248979" cy="500063"/>
            <a:chOff x="0" y="38655"/>
            <a:chExt cx="3248977" cy="500062"/>
          </a:xfrm>
        </p:grpSpPr>
        <p:sp>
          <p:nvSpPr>
            <p:cNvPr id="143" name="矩形 7"/>
            <p:cNvSpPr/>
            <p:nvPr/>
          </p:nvSpPr>
          <p:spPr>
            <a:xfrm>
              <a:off x="0" y="38972"/>
              <a:ext cx="2929256" cy="499746"/>
            </a:xfrm>
            <a:prstGeom prst="rect">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144" name="等腰三角形 8"/>
            <p:cNvSpPr/>
            <p:nvPr/>
          </p:nvSpPr>
          <p:spPr>
            <a:xfrm rot="5400000">
              <a:off x="2839085" y="128507"/>
              <a:ext cx="499746" cy="320041"/>
            </a:xfrm>
            <a:prstGeom prst="triangl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146" name="矩形 9"/>
          <p:cNvSpPr txBox="1"/>
          <p:nvPr/>
        </p:nvSpPr>
        <p:spPr>
          <a:xfrm>
            <a:off x="220345" y="372864"/>
            <a:ext cx="247586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b="1">
                <a:solidFill>
                  <a:srgbClr val="CCE8CF"/>
                </a:solidFill>
                <a:latin typeface="微软雅黑"/>
                <a:ea typeface="微软雅黑"/>
                <a:cs typeface="微软雅黑"/>
                <a:sym typeface="微软雅黑"/>
              </a:defRPr>
            </a:lvl1pPr>
          </a:lstStyle>
          <a:p>
            <a:r>
              <a:rPr lang="zh-CN" altLang="en-US"/>
              <a:t>配置时间同步</a:t>
            </a:r>
            <a:endParaRPr dirty="0"/>
          </a:p>
        </p:txBody>
      </p:sp>
      <p:sp>
        <p:nvSpPr>
          <p:cNvPr id="147" name="Rectangle 5"/>
          <p:cNvSpPr/>
          <p:nvPr/>
        </p:nvSpPr>
        <p:spPr>
          <a:xfrm>
            <a:off x="3613887" y="0"/>
            <a:ext cx="7925436" cy="6837340"/>
          </a:xfrm>
          <a:prstGeom prst="rect">
            <a:avLst/>
          </a:prstGeom>
          <a:ln w="31750">
            <a:solidFill>
              <a:srgbClr val="6D986A"/>
            </a:solidFill>
            <a:miter/>
          </a:ln>
        </p:spPr>
        <p:txBody>
          <a:bodyPr lIns="45719" rIns="45719"/>
          <a:lstStyle/>
          <a:p>
            <a:endParaRPr dirty="0"/>
          </a:p>
        </p:txBody>
      </p:sp>
      <p:sp>
        <p:nvSpPr>
          <p:cNvPr id="148" name="文本框 5"/>
          <p:cNvSpPr txBox="1"/>
          <p:nvPr/>
        </p:nvSpPr>
        <p:spPr>
          <a:xfrm>
            <a:off x="3613887" y="58846"/>
            <a:ext cx="792543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1.</a:t>
            </a:r>
            <a:r>
              <a:rPr lang="zh-CN" altLang="en-US" sz="1600" dirty="0"/>
              <a:t> 时间服务的配置（必须用</a:t>
            </a:r>
            <a:r>
              <a:rPr lang="en-US" altLang="zh-CN" sz="1600" dirty="0"/>
              <a:t>root</a:t>
            </a:r>
            <a:r>
              <a:rPr lang="zh-CN" altLang="en-US" sz="1600" dirty="0"/>
              <a:t>用户）</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1</a:t>
            </a:r>
            <a:r>
              <a:rPr lang="zh-CN" altLang="en-US" sz="1600" dirty="0"/>
              <a:t>）检查</a:t>
            </a:r>
            <a:r>
              <a:rPr lang="en-US" altLang="zh-CN" sz="1600" dirty="0"/>
              <a:t>ntp</a:t>
            </a:r>
            <a:r>
              <a:rPr lang="zh-CN" altLang="en-US" sz="1600" dirty="0"/>
              <a:t>是否安装</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2</a:t>
            </a:r>
            <a:r>
              <a:rPr lang="zh-CN" altLang="en-US" sz="1600" dirty="0"/>
              <a:t>）修改</a:t>
            </a:r>
            <a:r>
              <a:rPr lang="en-US" altLang="zh-CN" sz="1600" dirty="0"/>
              <a:t>ntp</a:t>
            </a:r>
            <a:r>
              <a:rPr lang="zh-CN" altLang="en-US" sz="1600" dirty="0"/>
              <a:t>配置</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a:t>
            </a:r>
            <a:r>
              <a:rPr lang="zh-CN" altLang="en-US" sz="1600" dirty="0"/>
              <a:t> </a:t>
            </a:r>
            <a:r>
              <a:rPr lang="en-US" altLang="zh-CN" sz="1600" dirty="0"/>
              <a:t>vim</a:t>
            </a:r>
            <a:r>
              <a:rPr lang="zh-CN" altLang="en-US" sz="1600" dirty="0"/>
              <a:t> </a:t>
            </a:r>
            <a:r>
              <a:rPr lang="en-US" altLang="zh-CN" sz="1600" dirty="0"/>
              <a:t>/etc/ntp.conf</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修改内容如下：</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2.1</a:t>
            </a:r>
            <a:r>
              <a:rPr lang="zh-CN" altLang="en-US" sz="1600" dirty="0"/>
              <a:t>）修改</a:t>
            </a:r>
            <a:r>
              <a:rPr lang="en-US" altLang="zh-CN" sz="1600" dirty="0"/>
              <a:t>1</a:t>
            </a:r>
            <a:r>
              <a:rPr lang="zh-CN" altLang="en-US" sz="1600" dirty="0"/>
              <a:t>：授权本网段所有主机可以从这台服务器上查询和同步时间</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#restrict</a:t>
            </a:r>
            <a:r>
              <a:rPr lang="zh-CN" altLang="en-US" sz="1600" dirty="0"/>
              <a:t> </a:t>
            </a:r>
            <a:r>
              <a:rPr lang="en-US" altLang="zh-CN" sz="1600" dirty="0"/>
              <a:t>192.168.1.0</a:t>
            </a:r>
            <a:r>
              <a:rPr lang="zh-CN" altLang="en-US" sz="1600" dirty="0"/>
              <a:t> </a:t>
            </a:r>
            <a:r>
              <a:rPr lang="en-US" altLang="zh-CN" sz="1600" dirty="0"/>
              <a:t>mask</a:t>
            </a:r>
            <a:r>
              <a:rPr lang="zh-CN" altLang="en-US" sz="1600" dirty="0"/>
              <a:t> </a:t>
            </a:r>
            <a:r>
              <a:rPr lang="en-US" altLang="zh-CN" sz="1600" dirty="0"/>
              <a:t>255.255.255.0</a:t>
            </a:r>
            <a:r>
              <a:rPr lang="zh-CN" altLang="en-US" sz="1600" dirty="0"/>
              <a:t> </a:t>
            </a:r>
            <a:r>
              <a:rPr lang="en-US" altLang="zh-CN" sz="1600" dirty="0"/>
              <a:t>nomodify</a:t>
            </a:r>
            <a:r>
              <a:rPr lang="zh-CN" altLang="en-US" sz="1600" dirty="0"/>
              <a:t> </a:t>
            </a:r>
            <a:r>
              <a:rPr lang="en-US" altLang="zh-CN" sz="1600" dirty="0"/>
              <a:t>notrap</a:t>
            </a:r>
            <a:r>
              <a:rPr lang="zh-CN" altLang="en-US" sz="1600" dirty="0"/>
              <a:t>改为</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restrict</a:t>
            </a:r>
            <a:r>
              <a:rPr lang="zh-CN" altLang="en-US" sz="1600" dirty="0"/>
              <a:t> </a:t>
            </a:r>
            <a:r>
              <a:rPr lang="en-US" altLang="zh-CN" sz="1600" dirty="0"/>
              <a:t>192.168.31.0</a:t>
            </a:r>
            <a:r>
              <a:rPr lang="zh-CN" altLang="en-US" sz="1600" dirty="0"/>
              <a:t> </a:t>
            </a:r>
            <a:r>
              <a:rPr lang="en-US" altLang="zh-CN" sz="1600" dirty="0"/>
              <a:t>mask</a:t>
            </a:r>
            <a:r>
              <a:rPr lang="zh-CN" altLang="en-US" sz="1600" dirty="0"/>
              <a:t> </a:t>
            </a:r>
            <a:r>
              <a:rPr lang="en-US" altLang="zh-CN" sz="1600" dirty="0"/>
              <a:t>255.255.255.0</a:t>
            </a:r>
            <a:r>
              <a:rPr lang="zh-CN" altLang="en-US" sz="1600" dirty="0"/>
              <a:t> </a:t>
            </a:r>
            <a:r>
              <a:rPr lang="en-US" altLang="zh-CN" sz="1600" dirty="0"/>
              <a:t>nomodify</a:t>
            </a:r>
            <a:r>
              <a:rPr lang="zh-CN" altLang="en-US" sz="1600" dirty="0"/>
              <a:t> </a:t>
            </a:r>
            <a:r>
              <a:rPr lang="en-US" altLang="zh-CN" sz="1600" dirty="0"/>
              <a:t>notrap</a:t>
            </a:r>
            <a:r>
              <a:rPr lang="zh-CN" altLang="en-US" sz="1600" dirty="0"/>
              <a:t>改为</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2.2</a:t>
            </a:r>
            <a:r>
              <a:rPr lang="zh-CN" altLang="en-US" sz="1600" dirty="0"/>
              <a:t>）修改</a:t>
            </a:r>
            <a:r>
              <a:rPr lang="en-US" altLang="zh-CN" sz="1600" dirty="0"/>
              <a:t>2</a:t>
            </a:r>
            <a:r>
              <a:rPr lang="zh-CN" altLang="en-US" sz="1600" dirty="0"/>
              <a:t>：集群在局域网中，不使用其它互联网上的时间</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注释掉：</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server</a:t>
            </a:r>
            <a:r>
              <a:rPr lang="zh-CN" altLang="en-US" sz="1600" dirty="0"/>
              <a:t> </a:t>
            </a:r>
            <a:r>
              <a:rPr lang="en-US" altLang="zh-CN" sz="1600" dirty="0"/>
              <a:t>0.centos.pool.ntp.org</a:t>
            </a:r>
            <a:r>
              <a:rPr lang="zh-CN" altLang="en-US" sz="1600" dirty="0"/>
              <a:t> </a:t>
            </a:r>
            <a:r>
              <a:rPr lang="en-US" altLang="zh-CN" sz="1600" dirty="0"/>
              <a:t>iburst</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server</a:t>
            </a:r>
            <a:r>
              <a:rPr lang="zh-CN" altLang="en-US" sz="1600" dirty="0"/>
              <a:t> </a:t>
            </a:r>
            <a:r>
              <a:rPr lang="en-US" altLang="zh-CN" sz="1600" dirty="0"/>
              <a:t>1.centos.pool.ntp.org</a:t>
            </a:r>
            <a:r>
              <a:rPr lang="zh-CN" altLang="en-US" sz="1600" dirty="0"/>
              <a:t> </a:t>
            </a:r>
            <a:r>
              <a:rPr lang="en-US" altLang="zh-CN" sz="1600" dirty="0"/>
              <a:t>iburst</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server</a:t>
            </a:r>
            <a:r>
              <a:rPr lang="zh-CN" altLang="en-US" sz="1600" dirty="0"/>
              <a:t> </a:t>
            </a:r>
            <a:r>
              <a:rPr lang="en-US" altLang="zh-CN" sz="1600" dirty="0"/>
              <a:t>2.centos.pool.ntp.org</a:t>
            </a:r>
            <a:r>
              <a:rPr lang="zh-CN" altLang="en-US" sz="1600" dirty="0"/>
              <a:t> </a:t>
            </a:r>
            <a:r>
              <a:rPr lang="en-US" altLang="zh-CN" sz="1600" dirty="0"/>
              <a:t>iburst</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server</a:t>
            </a:r>
            <a:r>
              <a:rPr lang="zh-CN" altLang="en-US" sz="1600" dirty="0"/>
              <a:t> </a:t>
            </a:r>
            <a:r>
              <a:rPr lang="en-US" altLang="zh-CN" sz="1600" dirty="0"/>
              <a:t>3.centos.pool.ntp.org</a:t>
            </a:r>
            <a:r>
              <a:rPr lang="zh-CN" altLang="en-US" sz="1600" dirty="0"/>
              <a:t> </a:t>
            </a:r>
            <a:r>
              <a:rPr lang="en-US" altLang="zh-CN" sz="1600" dirty="0"/>
              <a:t>iburst</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2.3</a:t>
            </a:r>
            <a:r>
              <a:rPr lang="zh-CN" altLang="en-US" sz="1600" dirty="0"/>
              <a:t>）修改</a:t>
            </a:r>
            <a:r>
              <a:rPr lang="en-US" altLang="zh-CN" sz="1600" dirty="0"/>
              <a:t>3</a:t>
            </a:r>
            <a:r>
              <a:rPr lang="zh-CN" altLang="en-US" sz="1600" dirty="0"/>
              <a:t>：当该节点丢失网络连接，依然可以采用本地时间作为时间服务器为集群中的其它节点提供时间同步</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server</a:t>
            </a:r>
            <a:r>
              <a:rPr lang="zh-CN" altLang="en-US" sz="1600" dirty="0"/>
              <a:t> </a:t>
            </a:r>
            <a:r>
              <a:rPr lang="en-US" altLang="zh-CN" sz="1600" dirty="0"/>
              <a:t>127.127.1.0</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fudge</a:t>
            </a:r>
            <a:r>
              <a:rPr lang="zh-CN" altLang="en-US" sz="1600" dirty="0"/>
              <a:t> </a:t>
            </a:r>
            <a:r>
              <a:rPr lang="en-US" altLang="zh-CN" sz="1600" dirty="0"/>
              <a:t>127.127.1.0</a:t>
            </a:r>
            <a:r>
              <a:rPr lang="zh-CN" altLang="en-US" sz="1600" dirty="0"/>
              <a:t> </a:t>
            </a:r>
            <a:r>
              <a:rPr lang="en-US" altLang="zh-CN" sz="1600" dirty="0"/>
              <a:t>stratum</a:t>
            </a:r>
            <a:r>
              <a:rPr lang="zh-CN" altLang="en-US" sz="1600" dirty="0"/>
              <a:t> </a:t>
            </a:r>
            <a:r>
              <a:rPr lang="en-US" altLang="zh-CN" sz="1600" dirty="0"/>
              <a:t>10</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3</a:t>
            </a:r>
            <a:r>
              <a:rPr lang="zh-CN" altLang="en-US" sz="1600" dirty="0"/>
              <a:t>）修改</a:t>
            </a:r>
            <a:r>
              <a:rPr lang="en-US" altLang="zh-CN" sz="1600" dirty="0"/>
              <a:t>/etc/sysconfig/ntpd</a:t>
            </a:r>
            <a:r>
              <a:rPr lang="zh-CN" altLang="en-US" sz="1600" dirty="0"/>
              <a:t>文件</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增加内容如下（让硬件时间与系统时间一起同步）</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SYNC_HWCLOCK=yes</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4</a:t>
            </a:r>
            <a:r>
              <a:rPr lang="zh-CN" altLang="en-US" sz="1600" dirty="0"/>
              <a:t>）重新启动</a:t>
            </a:r>
            <a:r>
              <a:rPr lang="en-US" altLang="zh-CN" sz="1600" dirty="0"/>
              <a:t>ntpd</a:t>
            </a:r>
            <a:r>
              <a:rPr lang="zh-CN" altLang="en-US" sz="1600" dirty="0"/>
              <a:t>服务</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a:t>
            </a:r>
            <a:r>
              <a:rPr lang="zh-CN" altLang="en-US" sz="1600" dirty="0"/>
              <a:t> </a:t>
            </a:r>
            <a:r>
              <a:rPr lang="en-US" altLang="zh-CN" sz="1600" dirty="0"/>
              <a:t>systemctl</a:t>
            </a:r>
            <a:r>
              <a:rPr lang="zh-CN" altLang="en-US" sz="1600" dirty="0"/>
              <a:t> </a:t>
            </a:r>
            <a:r>
              <a:rPr lang="en-US" altLang="zh-CN" sz="1600" dirty="0"/>
              <a:t>status</a:t>
            </a:r>
            <a:r>
              <a:rPr lang="zh-CN" altLang="en-US" sz="1600" dirty="0"/>
              <a:t> </a:t>
            </a:r>
            <a:r>
              <a:rPr lang="en-US" altLang="zh-CN" sz="1600" dirty="0"/>
              <a:t>ntpd</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a:t>
            </a:r>
            <a:r>
              <a:rPr lang="zh-CN" altLang="en-US" sz="1600" dirty="0"/>
              <a:t> </a:t>
            </a:r>
            <a:r>
              <a:rPr lang="en-US" altLang="zh-CN" sz="1600" dirty="0"/>
              <a:t>systemctl</a:t>
            </a:r>
            <a:r>
              <a:rPr lang="zh-CN" altLang="en-US" sz="1600" dirty="0"/>
              <a:t> </a:t>
            </a:r>
            <a:r>
              <a:rPr lang="en-US" altLang="zh-CN" sz="1600" dirty="0"/>
              <a:t>restart</a:t>
            </a:r>
            <a:r>
              <a:rPr lang="zh-CN" altLang="en-US" sz="1600" dirty="0"/>
              <a:t> </a:t>
            </a:r>
            <a:r>
              <a:rPr lang="en-US" altLang="zh-CN" sz="1600" dirty="0"/>
              <a:t>ntpd</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1600" dirty="0"/>
              <a:t>（</a:t>
            </a:r>
            <a:r>
              <a:rPr lang="en-US" altLang="zh-CN" sz="1600" dirty="0"/>
              <a:t>5</a:t>
            </a:r>
            <a:r>
              <a:rPr lang="zh-CN" altLang="en-US" sz="1600" dirty="0"/>
              <a:t>）设置</a:t>
            </a:r>
            <a:r>
              <a:rPr lang="en-US" altLang="zh-CN" sz="1600" dirty="0"/>
              <a:t>ntpd</a:t>
            </a:r>
            <a:r>
              <a:rPr lang="zh-CN" altLang="en-US" sz="1600" dirty="0"/>
              <a:t>服务开机启动</a:t>
            </a:r>
            <a:endParaRPr lang="en-US" altLang="zh-CN" sz="16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1600" dirty="0"/>
              <a:t>#</a:t>
            </a:r>
            <a:r>
              <a:rPr lang="zh-CN" altLang="en-US" sz="1600" dirty="0"/>
              <a:t> </a:t>
            </a:r>
            <a:r>
              <a:rPr lang="en-US" altLang="zh-CN" sz="1600" dirty="0"/>
              <a:t>systemctl</a:t>
            </a:r>
            <a:r>
              <a:rPr lang="zh-CN" altLang="en-US" sz="1600" dirty="0"/>
              <a:t> </a:t>
            </a:r>
            <a:r>
              <a:rPr lang="en-US" altLang="zh-CN" sz="1600" dirty="0"/>
              <a:t>enable</a:t>
            </a:r>
            <a:r>
              <a:rPr lang="zh-CN" altLang="en-US" sz="1600" dirty="0"/>
              <a:t> </a:t>
            </a:r>
            <a:r>
              <a:rPr lang="en-US" altLang="zh-CN" sz="1600" dirty="0"/>
              <a:t>ntpd</a:t>
            </a:r>
          </a:p>
        </p:txBody>
      </p:sp>
    </p:spTree>
    <p:extLst>
      <p:ext uri="{BB962C8B-B14F-4D97-AF65-F5344CB8AC3E}">
        <p14:creationId xmlns:p14="http://schemas.microsoft.com/office/powerpoint/2010/main" val="4140730245"/>
      </p:ext>
    </p:extLst>
  </p:cSld>
  <p:clrMapOvr>
    <a:masterClrMapping/>
  </p:clrMapOvr>
  <mc:AlternateContent xmlns:mc="http://schemas.openxmlformats.org/markup-compatibility/2006" xmlns:p14="http://schemas.microsoft.com/office/powerpoint/2010/main">
    <mc:Choice Requires="p14">
      <p:transition spd="slow" p14:dur="1200">
        <p:wip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p:tmAbs val="0"/>
                                  </p:iterate>
                                  <p:childTnLst>
                                    <p:set>
                                      <p:cBhvr>
                                        <p:cTn id="6" fill="hold"/>
                                        <p:tgtEl>
                                          <p:spTgt spid="141"/>
                                        </p:tgtEl>
                                        <p:attrNameLst>
                                          <p:attrName>style.visibility</p:attrName>
                                        </p:attrNameLst>
                                      </p:cBhvr>
                                      <p:to>
                                        <p:strVal val="visible"/>
                                      </p:to>
                                    </p:set>
                                    <p:animEffect transition="in" filter="wipe(right)">
                                      <p:cBhvr>
                                        <p:cTn id="7" dur="500"/>
                                        <p:tgtEl>
                                          <p:spTgt spid="141"/>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142"/>
                                        </p:tgtEl>
                                        <p:attrNameLst>
                                          <p:attrName>style.visibility</p:attrName>
                                        </p:attrNameLst>
                                      </p:cBhvr>
                                      <p:to>
                                        <p:strVal val="visible"/>
                                      </p:to>
                                    </p:set>
                                    <p:anim calcmode="lin" valueType="num">
                                      <p:cBhvr>
                                        <p:cTn id="11" dur="500" fill="hold"/>
                                        <p:tgtEl>
                                          <p:spTgt spid="142"/>
                                        </p:tgtEl>
                                        <p:attrNameLst>
                                          <p:attrName>ppt_x</p:attrName>
                                        </p:attrNameLst>
                                      </p:cBhvr>
                                      <p:tavLst>
                                        <p:tav tm="0">
                                          <p:val>
                                            <p:strVal val="#ppt_x"/>
                                          </p:val>
                                        </p:tav>
                                        <p:tav tm="100000">
                                          <p:val>
                                            <p:strVal val="#ppt_x"/>
                                          </p:val>
                                        </p:tav>
                                      </p:tavLst>
                                    </p:anim>
                                    <p:anim calcmode="lin" valueType="num">
                                      <p:cBhvr>
                                        <p:cTn id="12" dur="500" fill="hold"/>
                                        <p:tgtEl>
                                          <p:spTgt spid="14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iterate>
                                    <p:tmAbs val="0"/>
                                  </p:iterate>
                                  <p:childTnLst>
                                    <p:set>
                                      <p:cBhvr>
                                        <p:cTn id="15" fill="hold"/>
                                        <p:tgtEl>
                                          <p:spTgt spid="145"/>
                                        </p:tgtEl>
                                        <p:attrNameLst>
                                          <p:attrName>style.visibility</p:attrName>
                                        </p:attrNameLst>
                                      </p:cBhvr>
                                      <p:to>
                                        <p:strVal val="visible"/>
                                      </p:to>
                                    </p:set>
                                    <p:anim calcmode="lin" valueType="num">
                                      <p:cBhvr>
                                        <p:cTn id="16" dur="500" fill="hold"/>
                                        <p:tgtEl>
                                          <p:spTgt spid="145"/>
                                        </p:tgtEl>
                                        <p:attrNameLst>
                                          <p:attrName>ppt_x</p:attrName>
                                        </p:attrNameLst>
                                      </p:cBhvr>
                                      <p:tavLst>
                                        <p:tav tm="0">
                                          <p:val>
                                            <p:strVal val="0-#ppt_w/2"/>
                                          </p:val>
                                        </p:tav>
                                        <p:tav tm="100000">
                                          <p:val>
                                            <p:strVal val="#ppt_x"/>
                                          </p:val>
                                        </p:tav>
                                      </p:tavLst>
                                    </p:anim>
                                    <p:anim calcmode="lin" valueType="num">
                                      <p:cBhvr>
                                        <p:cTn id="17" dur="500" fill="hold"/>
                                        <p:tgtEl>
                                          <p:spTgt spid="14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iterate>
                                    <p:tmAbs val="0"/>
                                  </p:iterate>
                                  <p:childTnLst>
                                    <p:set>
                                      <p:cBhvr>
                                        <p:cTn id="20" fill="hold"/>
                                        <p:tgtEl>
                                          <p:spTgt spid="146"/>
                                        </p:tgtEl>
                                        <p:attrNameLst>
                                          <p:attrName>style.visibility</p:attrName>
                                        </p:attrNameLst>
                                      </p:cBhvr>
                                      <p:to>
                                        <p:strVal val="visible"/>
                                      </p:to>
                                    </p:set>
                                    <p:animEffect transition="in" filter="wipe(left)">
                                      <p:cBhvr>
                                        <p:cTn id="21" dur="500"/>
                                        <p:tgtEl>
                                          <p:spTgt spid="146"/>
                                        </p:tgtEl>
                                      </p:cBhvr>
                                    </p:animEffect>
                                  </p:childTnLst>
                                </p:cTn>
                              </p:par>
                            </p:childTnLst>
                          </p:cTn>
                        </p:par>
                        <p:par>
                          <p:cTn id="22" fill="hold">
                            <p:stCondLst>
                              <p:cond delay="2000"/>
                            </p:stCondLst>
                            <p:childTnLst>
                              <p:par>
                                <p:cTn id="23" presetID="4" presetClass="entr" presetSubtype="32" fill="hold" grpId="0" nodeType="afterEffect">
                                  <p:stCondLst>
                                    <p:cond delay="0"/>
                                  </p:stCondLst>
                                  <p:iterate>
                                    <p:tmAbs val="0"/>
                                  </p:iterate>
                                  <p:childTnLst>
                                    <p:set>
                                      <p:cBhvr>
                                        <p:cTn id="24" fill="hold"/>
                                        <p:tgtEl>
                                          <p:spTgt spid="147"/>
                                        </p:tgtEl>
                                        <p:attrNameLst>
                                          <p:attrName>style.visibility</p:attrName>
                                        </p:attrNameLst>
                                      </p:cBhvr>
                                      <p:to>
                                        <p:strVal val="visible"/>
                                      </p:to>
                                    </p:set>
                                    <p:animEffect transition="in" filter="box(out)">
                                      <p:cBhvr>
                                        <p:cTn id="25" dur="500"/>
                                        <p:tgtEl>
                                          <p:spTgt spid="147"/>
                                        </p:tgtEl>
                                      </p:cBhvr>
                                    </p:animEffect>
                                  </p:childTnLst>
                                </p:cTn>
                              </p:par>
                            </p:childTnLst>
                          </p:cTn>
                        </p:par>
                        <p:par>
                          <p:cTn id="26" fill="hold">
                            <p:stCondLst>
                              <p:cond delay="2500"/>
                            </p:stCondLst>
                            <p:childTnLst>
                              <p:par>
                                <p:cTn id="27" presetID="2" presetClass="entr" presetSubtype="8" fill="hold" grpId="0" nodeType="afterEffect">
                                  <p:stCondLst>
                                    <p:cond delay="0"/>
                                  </p:stCondLst>
                                  <p:iterate>
                                    <p:tmAbs val="0"/>
                                  </p:iterate>
                                  <p:childTnLst>
                                    <p:set>
                                      <p:cBhvr>
                                        <p:cTn id="28" fill="hold"/>
                                        <p:tgtEl>
                                          <p:spTgt spid="148"/>
                                        </p:tgtEl>
                                        <p:attrNameLst>
                                          <p:attrName>style.visibility</p:attrName>
                                        </p:attrNameLst>
                                      </p:cBhvr>
                                      <p:to>
                                        <p:strVal val="visible"/>
                                      </p:to>
                                    </p:set>
                                    <p:anim calcmode="lin" valueType="num">
                                      <p:cBhvr>
                                        <p:cTn id="29" dur="500" fill="hold"/>
                                        <p:tgtEl>
                                          <p:spTgt spid="148"/>
                                        </p:tgtEl>
                                        <p:attrNameLst>
                                          <p:attrName>ppt_x</p:attrName>
                                        </p:attrNameLst>
                                      </p:cBhvr>
                                      <p:tavLst>
                                        <p:tav tm="0">
                                          <p:val>
                                            <p:strVal val="0-#ppt_w/2"/>
                                          </p:val>
                                        </p:tav>
                                        <p:tav tm="100000">
                                          <p:val>
                                            <p:strVal val="#ppt_x"/>
                                          </p:val>
                                        </p:tav>
                                      </p:tavLst>
                                    </p:anim>
                                    <p:anim calcmode="lin" valueType="num">
                                      <p:cBhvr>
                                        <p:cTn id="30" dur="5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advAuto="0"/>
      <p:bldP spid="142" grpId="0" animBg="1" advAuto="0"/>
      <p:bldP spid="145" grpId="0" animBg="1" advAuto="0"/>
      <p:bldP spid="146" grpId="0" animBg="1" advAuto="0"/>
      <p:bldP spid="147" grpId="0" animBg="1" advAuto="0"/>
      <p:bldP spid="148"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 name="图片 3" descr="图片 3"/>
          <p:cNvPicPr>
            <a:picLocks noChangeAspect="1"/>
          </p:cNvPicPr>
          <p:nvPr/>
        </p:nvPicPr>
        <p:blipFill>
          <a:blip r:embed="rId2"/>
          <a:stretch>
            <a:fillRect/>
          </a:stretch>
        </p:blipFill>
        <p:spPr>
          <a:xfrm>
            <a:off x="10818494" y="-9525"/>
            <a:ext cx="2252981" cy="1677671"/>
          </a:xfrm>
          <a:prstGeom prst="rect">
            <a:avLst/>
          </a:prstGeom>
          <a:ln w="12700">
            <a:miter lim="400000"/>
          </a:ln>
        </p:spPr>
      </p:pic>
      <p:pic>
        <p:nvPicPr>
          <p:cNvPr id="142" name="图片 4" descr="图片 4"/>
          <p:cNvPicPr>
            <a:picLocks noChangeAspect="1"/>
          </p:cNvPicPr>
          <p:nvPr/>
        </p:nvPicPr>
        <p:blipFill>
          <a:blip r:embed="rId3"/>
          <a:stretch>
            <a:fillRect/>
          </a:stretch>
        </p:blipFill>
        <p:spPr>
          <a:xfrm>
            <a:off x="-6350" y="5189854"/>
            <a:ext cx="1343661" cy="1758951"/>
          </a:xfrm>
          <a:prstGeom prst="rect">
            <a:avLst/>
          </a:prstGeom>
          <a:ln w="12700">
            <a:miter lim="400000"/>
          </a:ln>
        </p:spPr>
      </p:pic>
      <p:grpSp>
        <p:nvGrpSpPr>
          <p:cNvPr id="145" name="组合 1"/>
          <p:cNvGrpSpPr/>
          <p:nvPr/>
        </p:nvGrpSpPr>
        <p:grpSpPr>
          <a:xfrm>
            <a:off x="-6351" y="307657"/>
            <a:ext cx="3248979" cy="500063"/>
            <a:chOff x="0" y="38655"/>
            <a:chExt cx="3248977" cy="500062"/>
          </a:xfrm>
        </p:grpSpPr>
        <p:sp>
          <p:nvSpPr>
            <p:cNvPr id="143" name="矩形 7"/>
            <p:cNvSpPr/>
            <p:nvPr/>
          </p:nvSpPr>
          <p:spPr>
            <a:xfrm>
              <a:off x="0" y="38972"/>
              <a:ext cx="2929256" cy="499746"/>
            </a:xfrm>
            <a:prstGeom prst="rect">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sp>
          <p:nvSpPr>
            <p:cNvPr id="144" name="等腰三角形 8"/>
            <p:cNvSpPr/>
            <p:nvPr/>
          </p:nvSpPr>
          <p:spPr>
            <a:xfrm rot="5400000">
              <a:off x="2839085" y="128507"/>
              <a:ext cx="499746" cy="320041"/>
            </a:xfrm>
            <a:prstGeom prst="triangle">
              <a:avLst/>
            </a:prstGeom>
            <a:solidFill>
              <a:srgbClr val="6D986A"/>
            </a:solidFill>
            <a:ln w="12700" cap="flat">
              <a:noFill/>
              <a:miter lim="400000"/>
            </a:ln>
            <a:effectLst/>
          </p:spPr>
          <p:txBody>
            <a:bodyPr wrap="square" lIns="45719" tIns="45719" rIns="45719" bIns="45719" numCol="1" anchor="ctr">
              <a:noAutofit/>
            </a:bodyPr>
            <a:lstStyle/>
            <a:p>
              <a:pPr algn="ctr">
                <a:defRPr>
                  <a:solidFill>
                    <a:srgbClr val="CCE8CF"/>
                  </a:solidFill>
                </a:defRPr>
              </a:pPr>
              <a:endParaRPr dirty="0"/>
            </a:p>
          </p:txBody>
        </p:sp>
      </p:grpSp>
      <p:sp>
        <p:nvSpPr>
          <p:cNvPr id="146" name="矩形 9"/>
          <p:cNvSpPr txBox="1"/>
          <p:nvPr/>
        </p:nvSpPr>
        <p:spPr>
          <a:xfrm>
            <a:off x="220345" y="372864"/>
            <a:ext cx="247586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defRPr b="1">
                <a:solidFill>
                  <a:srgbClr val="CCE8CF"/>
                </a:solidFill>
                <a:latin typeface="微软雅黑"/>
                <a:ea typeface="微软雅黑"/>
                <a:cs typeface="微软雅黑"/>
                <a:sym typeface="微软雅黑"/>
              </a:defRPr>
            </a:lvl1pPr>
          </a:lstStyle>
          <a:p>
            <a:r>
              <a:rPr lang="zh-CN" altLang="en-US"/>
              <a:t>配置时间同步</a:t>
            </a:r>
            <a:endParaRPr dirty="0"/>
          </a:p>
        </p:txBody>
      </p:sp>
      <p:sp>
        <p:nvSpPr>
          <p:cNvPr id="147" name="Rectangle 5"/>
          <p:cNvSpPr/>
          <p:nvPr/>
        </p:nvSpPr>
        <p:spPr>
          <a:xfrm>
            <a:off x="3613887" y="0"/>
            <a:ext cx="7925436" cy="6837340"/>
          </a:xfrm>
          <a:prstGeom prst="rect">
            <a:avLst/>
          </a:prstGeom>
          <a:ln w="31750">
            <a:solidFill>
              <a:srgbClr val="6D986A"/>
            </a:solidFill>
            <a:miter/>
          </a:ln>
        </p:spPr>
        <p:txBody>
          <a:bodyPr lIns="45719" rIns="45719"/>
          <a:lstStyle/>
          <a:p>
            <a:endParaRPr dirty="0"/>
          </a:p>
        </p:txBody>
      </p:sp>
      <p:sp>
        <p:nvSpPr>
          <p:cNvPr id="148" name="文本框 5"/>
          <p:cNvSpPr txBox="1"/>
          <p:nvPr/>
        </p:nvSpPr>
        <p:spPr>
          <a:xfrm>
            <a:off x="3613887" y="58846"/>
            <a:ext cx="7925436" cy="45243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2400" dirty="0"/>
              <a:t>2.</a:t>
            </a:r>
            <a:r>
              <a:rPr lang="zh-CN" altLang="en-US" sz="2400" dirty="0"/>
              <a:t> 其它主机的配置（必须</a:t>
            </a:r>
            <a:r>
              <a:rPr lang="en-US" altLang="zh-CN" sz="2400" dirty="0"/>
              <a:t>root</a:t>
            </a:r>
            <a:r>
              <a:rPr lang="zh-CN" altLang="en-US" sz="2400" dirty="0"/>
              <a:t>用户）</a:t>
            </a: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a:t>
            </a:r>
            <a:r>
              <a:rPr lang="en-US" altLang="zh-CN" sz="2400" dirty="0"/>
              <a:t>1</a:t>
            </a:r>
            <a:r>
              <a:rPr lang="zh-CN" altLang="en-US" sz="2400" dirty="0"/>
              <a:t>）在其它机器配置十分钟与时间服务器同步一次</a:t>
            </a: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2400" dirty="0"/>
              <a:t>#</a:t>
            </a:r>
            <a:r>
              <a:rPr lang="zh-CN" altLang="en-US" sz="2400" dirty="0"/>
              <a:t> </a:t>
            </a:r>
            <a:r>
              <a:rPr lang="en-US" altLang="zh-CN" sz="2400" dirty="0"/>
              <a:t>crontab</a:t>
            </a:r>
            <a:r>
              <a:rPr lang="zh-CN" altLang="en-US" sz="2400" dirty="0"/>
              <a:t> </a:t>
            </a:r>
            <a:r>
              <a:rPr lang="en-US" altLang="zh-CN" sz="2400" dirty="0"/>
              <a:t>-e</a:t>
            </a:r>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编写定时任务如下：</a:t>
            </a: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a:t>
            </a:r>
            <a:r>
              <a:rPr lang="en-US" altLang="zh-CN" sz="2400" dirty="0"/>
              <a:t>/10</a:t>
            </a:r>
            <a:r>
              <a:rPr lang="zh-CN" altLang="en-US" sz="2400" dirty="0"/>
              <a:t> * * * * </a:t>
            </a:r>
            <a:r>
              <a:rPr lang="en-US" altLang="zh-CN" sz="2400" dirty="0"/>
              <a:t>/usr/sbin/ntpdate</a:t>
            </a:r>
            <a:r>
              <a:rPr lang="zh-CN" altLang="en-US" sz="2400" dirty="0"/>
              <a:t> </a:t>
            </a:r>
            <a:r>
              <a:rPr lang="en-US" altLang="zh-CN" sz="2400" dirty="0"/>
              <a:t>hadoop1</a:t>
            </a:r>
          </a:p>
          <a:p>
            <a:pPr>
              <a:buSzPct val="100000"/>
              <a:defRPr sz="2400">
                <a:solidFill>
                  <a:srgbClr val="6D986A"/>
                </a:solidFill>
                <a:latin typeface="方正清刻本悦宋简体"/>
                <a:ea typeface="方正清刻本悦宋简体"/>
                <a:cs typeface="方正清刻本悦宋简体"/>
                <a:sym typeface="方正清刻本悦宋简体"/>
              </a:defRPr>
            </a:pP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a:t>
            </a:r>
            <a:r>
              <a:rPr lang="en-US" altLang="zh-CN" sz="2400" dirty="0"/>
              <a:t>2</a:t>
            </a:r>
            <a:r>
              <a:rPr lang="zh-CN" altLang="en-US" sz="2400" dirty="0"/>
              <a:t>）修改任意机器时间</a:t>
            </a: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en-US" altLang="zh-CN" sz="2400" dirty="0"/>
              <a:t>#</a:t>
            </a:r>
            <a:r>
              <a:rPr lang="zh-CN" altLang="en-US" sz="2400" dirty="0"/>
              <a:t> </a:t>
            </a:r>
            <a:r>
              <a:rPr lang="en-US" altLang="zh-CN" sz="2400" dirty="0"/>
              <a:t>date</a:t>
            </a:r>
            <a:r>
              <a:rPr lang="zh-CN" altLang="en-US" sz="2400" dirty="0"/>
              <a:t> </a:t>
            </a:r>
            <a:r>
              <a:rPr lang="en-US" altLang="zh-CN" sz="2400" dirty="0"/>
              <a:t>–s</a:t>
            </a:r>
            <a:r>
              <a:rPr lang="zh-CN" altLang="en-US" sz="2400" dirty="0"/>
              <a:t> </a:t>
            </a:r>
            <a:r>
              <a:rPr lang="en-US" altLang="zh-CN" sz="2400" dirty="0"/>
              <a:t>“2017-9-11</a:t>
            </a:r>
            <a:r>
              <a:rPr lang="zh-CN" altLang="en-US" sz="2400" dirty="0"/>
              <a:t> </a:t>
            </a:r>
            <a:r>
              <a:rPr lang="en-US" altLang="zh-CN" sz="2400" dirty="0"/>
              <a:t>11</a:t>
            </a:r>
            <a:r>
              <a:rPr lang="zh-CN" altLang="en-US" sz="2400" dirty="0"/>
              <a:t>：</a:t>
            </a:r>
            <a:r>
              <a:rPr lang="en-US" altLang="zh-CN" sz="2400" dirty="0"/>
              <a:t>11</a:t>
            </a:r>
            <a:r>
              <a:rPr lang="zh-CN" altLang="en-US" sz="2400" dirty="0"/>
              <a:t>：</a:t>
            </a:r>
            <a:r>
              <a:rPr lang="en-US" altLang="zh-CN" sz="2400" dirty="0"/>
              <a:t>11”</a:t>
            </a:r>
          </a:p>
          <a:p>
            <a:pPr>
              <a:buSzPct val="100000"/>
              <a:defRPr sz="2400">
                <a:solidFill>
                  <a:srgbClr val="6D986A"/>
                </a:solidFill>
                <a:latin typeface="方正清刻本悦宋简体"/>
                <a:ea typeface="方正清刻本悦宋简体"/>
                <a:cs typeface="方正清刻本悦宋简体"/>
                <a:sym typeface="方正清刻本悦宋简体"/>
              </a:defRPr>
            </a:pP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a:t>
            </a:r>
            <a:r>
              <a:rPr lang="en-US" altLang="zh-CN" sz="2400" dirty="0"/>
              <a:t>3</a:t>
            </a:r>
            <a:r>
              <a:rPr lang="zh-CN" altLang="en-US" sz="2400" dirty="0"/>
              <a:t>）十分钟后观察是否与时间服务器同步</a:t>
            </a:r>
            <a:endParaRPr lang="en-US" altLang="zh-CN" sz="2400" dirty="0"/>
          </a:p>
          <a:p>
            <a:pPr>
              <a:buSzPct val="100000"/>
              <a:defRPr sz="2400">
                <a:solidFill>
                  <a:srgbClr val="6D986A"/>
                </a:solidFill>
                <a:latin typeface="方正清刻本悦宋简体"/>
                <a:ea typeface="方正清刻本悦宋简体"/>
                <a:cs typeface="方正清刻本悦宋简体"/>
                <a:sym typeface="方正清刻本悦宋简体"/>
              </a:defRPr>
            </a:pPr>
            <a:r>
              <a:rPr lang="zh-CN" altLang="en-US" sz="2400" dirty="0"/>
              <a:t>说明：测试时可以将十分钟改为一分钟，节约时间。</a:t>
            </a:r>
            <a:endParaRPr lang="en-US" altLang="zh-CN" sz="2400" dirty="0"/>
          </a:p>
        </p:txBody>
      </p:sp>
    </p:spTree>
    <p:extLst>
      <p:ext uri="{BB962C8B-B14F-4D97-AF65-F5344CB8AC3E}">
        <p14:creationId xmlns:p14="http://schemas.microsoft.com/office/powerpoint/2010/main" val="1469856412"/>
      </p:ext>
    </p:extLst>
  </p:cSld>
  <p:clrMapOvr>
    <a:masterClrMapping/>
  </p:clrMapOvr>
  <mc:AlternateContent xmlns:mc="http://schemas.openxmlformats.org/markup-compatibility/2006" xmlns:p14="http://schemas.microsoft.com/office/powerpoint/2010/main">
    <mc:Choice Requires="p14">
      <p:transition spd="slow" p14:dur="1200">
        <p:wip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iterate>
                                    <p:tmAbs val="0"/>
                                  </p:iterate>
                                  <p:childTnLst>
                                    <p:set>
                                      <p:cBhvr>
                                        <p:cTn id="6" fill="hold"/>
                                        <p:tgtEl>
                                          <p:spTgt spid="141"/>
                                        </p:tgtEl>
                                        <p:attrNameLst>
                                          <p:attrName>style.visibility</p:attrName>
                                        </p:attrNameLst>
                                      </p:cBhvr>
                                      <p:to>
                                        <p:strVal val="visible"/>
                                      </p:to>
                                    </p:set>
                                    <p:animEffect transition="in" filter="wipe(right)">
                                      <p:cBhvr>
                                        <p:cTn id="7" dur="500"/>
                                        <p:tgtEl>
                                          <p:spTgt spid="141"/>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142"/>
                                        </p:tgtEl>
                                        <p:attrNameLst>
                                          <p:attrName>style.visibility</p:attrName>
                                        </p:attrNameLst>
                                      </p:cBhvr>
                                      <p:to>
                                        <p:strVal val="visible"/>
                                      </p:to>
                                    </p:set>
                                    <p:anim calcmode="lin" valueType="num">
                                      <p:cBhvr>
                                        <p:cTn id="11" dur="500" fill="hold"/>
                                        <p:tgtEl>
                                          <p:spTgt spid="142"/>
                                        </p:tgtEl>
                                        <p:attrNameLst>
                                          <p:attrName>ppt_x</p:attrName>
                                        </p:attrNameLst>
                                      </p:cBhvr>
                                      <p:tavLst>
                                        <p:tav tm="0">
                                          <p:val>
                                            <p:strVal val="#ppt_x"/>
                                          </p:val>
                                        </p:tav>
                                        <p:tav tm="100000">
                                          <p:val>
                                            <p:strVal val="#ppt_x"/>
                                          </p:val>
                                        </p:tav>
                                      </p:tavLst>
                                    </p:anim>
                                    <p:anim calcmode="lin" valueType="num">
                                      <p:cBhvr>
                                        <p:cTn id="12" dur="500" fill="hold"/>
                                        <p:tgtEl>
                                          <p:spTgt spid="14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iterate>
                                    <p:tmAbs val="0"/>
                                  </p:iterate>
                                  <p:childTnLst>
                                    <p:set>
                                      <p:cBhvr>
                                        <p:cTn id="15" fill="hold"/>
                                        <p:tgtEl>
                                          <p:spTgt spid="145"/>
                                        </p:tgtEl>
                                        <p:attrNameLst>
                                          <p:attrName>style.visibility</p:attrName>
                                        </p:attrNameLst>
                                      </p:cBhvr>
                                      <p:to>
                                        <p:strVal val="visible"/>
                                      </p:to>
                                    </p:set>
                                    <p:anim calcmode="lin" valueType="num">
                                      <p:cBhvr>
                                        <p:cTn id="16" dur="500" fill="hold"/>
                                        <p:tgtEl>
                                          <p:spTgt spid="145"/>
                                        </p:tgtEl>
                                        <p:attrNameLst>
                                          <p:attrName>ppt_x</p:attrName>
                                        </p:attrNameLst>
                                      </p:cBhvr>
                                      <p:tavLst>
                                        <p:tav tm="0">
                                          <p:val>
                                            <p:strVal val="0-#ppt_w/2"/>
                                          </p:val>
                                        </p:tav>
                                        <p:tav tm="100000">
                                          <p:val>
                                            <p:strVal val="#ppt_x"/>
                                          </p:val>
                                        </p:tav>
                                      </p:tavLst>
                                    </p:anim>
                                    <p:anim calcmode="lin" valueType="num">
                                      <p:cBhvr>
                                        <p:cTn id="17" dur="500" fill="hold"/>
                                        <p:tgtEl>
                                          <p:spTgt spid="145"/>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2" presetClass="entr" presetSubtype="8" fill="hold" grpId="0" nodeType="afterEffect">
                                  <p:stCondLst>
                                    <p:cond delay="0"/>
                                  </p:stCondLst>
                                  <p:iterate>
                                    <p:tmAbs val="0"/>
                                  </p:iterate>
                                  <p:childTnLst>
                                    <p:set>
                                      <p:cBhvr>
                                        <p:cTn id="20" fill="hold"/>
                                        <p:tgtEl>
                                          <p:spTgt spid="146"/>
                                        </p:tgtEl>
                                        <p:attrNameLst>
                                          <p:attrName>style.visibility</p:attrName>
                                        </p:attrNameLst>
                                      </p:cBhvr>
                                      <p:to>
                                        <p:strVal val="visible"/>
                                      </p:to>
                                    </p:set>
                                    <p:animEffect transition="in" filter="wipe(left)">
                                      <p:cBhvr>
                                        <p:cTn id="21" dur="500"/>
                                        <p:tgtEl>
                                          <p:spTgt spid="146"/>
                                        </p:tgtEl>
                                      </p:cBhvr>
                                    </p:animEffect>
                                  </p:childTnLst>
                                </p:cTn>
                              </p:par>
                            </p:childTnLst>
                          </p:cTn>
                        </p:par>
                        <p:par>
                          <p:cTn id="22" fill="hold">
                            <p:stCondLst>
                              <p:cond delay="2000"/>
                            </p:stCondLst>
                            <p:childTnLst>
                              <p:par>
                                <p:cTn id="23" presetID="4" presetClass="entr" presetSubtype="32" fill="hold" grpId="0" nodeType="afterEffect">
                                  <p:stCondLst>
                                    <p:cond delay="0"/>
                                  </p:stCondLst>
                                  <p:iterate>
                                    <p:tmAbs val="0"/>
                                  </p:iterate>
                                  <p:childTnLst>
                                    <p:set>
                                      <p:cBhvr>
                                        <p:cTn id="24" fill="hold"/>
                                        <p:tgtEl>
                                          <p:spTgt spid="147"/>
                                        </p:tgtEl>
                                        <p:attrNameLst>
                                          <p:attrName>style.visibility</p:attrName>
                                        </p:attrNameLst>
                                      </p:cBhvr>
                                      <p:to>
                                        <p:strVal val="visible"/>
                                      </p:to>
                                    </p:set>
                                    <p:animEffect transition="in" filter="box(out)">
                                      <p:cBhvr>
                                        <p:cTn id="25" dur="500"/>
                                        <p:tgtEl>
                                          <p:spTgt spid="147"/>
                                        </p:tgtEl>
                                      </p:cBhvr>
                                    </p:animEffect>
                                  </p:childTnLst>
                                </p:cTn>
                              </p:par>
                            </p:childTnLst>
                          </p:cTn>
                        </p:par>
                        <p:par>
                          <p:cTn id="26" fill="hold">
                            <p:stCondLst>
                              <p:cond delay="2500"/>
                            </p:stCondLst>
                            <p:childTnLst>
                              <p:par>
                                <p:cTn id="27" presetID="2" presetClass="entr" presetSubtype="8" fill="hold" grpId="0" nodeType="afterEffect">
                                  <p:stCondLst>
                                    <p:cond delay="0"/>
                                  </p:stCondLst>
                                  <p:iterate>
                                    <p:tmAbs val="0"/>
                                  </p:iterate>
                                  <p:childTnLst>
                                    <p:set>
                                      <p:cBhvr>
                                        <p:cTn id="28" fill="hold"/>
                                        <p:tgtEl>
                                          <p:spTgt spid="148"/>
                                        </p:tgtEl>
                                        <p:attrNameLst>
                                          <p:attrName>style.visibility</p:attrName>
                                        </p:attrNameLst>
                                      </p:cBhvr>
                                      <p:to>
                                        <p:strVal val="visible"/>
                                      </p:to>
                                    </p:set>
                                    <p:anim calcmode="lin" valueType="num">
                                      <p:cBhvr>
                                        <p:cTn id="29" dur="500" fill="hold"/>
                                        <p:tgtEl>
                                          <p:spTgt spid="148"/>
                                        </p:tgtEl>
                                        <p:attrNameLst>
                                          <p:attrName>ppt_x</p:attrName>
                                        </p:attrNameLst>
                                      </p:cBhvr>
                                      <p:tavLst>
                                        <p:tav tm="0">
                                          <p:val>
                                            <p:strVal val="0-#ppt_w/2"/>
                                          </p:val>
                                        </p:tav>
                                        <p:tav tm="100000">
                                          <p:val>
                                            <p:strVal val="#ppt_x"/>
                                          </p:val>
                                        </p:tav>
                                      </p:tavLst>
                                    </p:anim>
                                    <p:anim calcmode="lin" valueType="num">
                                      <p:cBhvr>
                                        <p:cTn id="30" dur="500" fill="hold"/>
                                        <p:tgtEl>
                                          <p:spTgt spid="1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advAuto="0"/>
      <p:bldP spid="142" grpId="0" animBg="1" advAuto="0"/>
      <p:bldP spid="145" grpId="0" animBg="1" advAuto="0"/>
      <p:bldP spid="146" grpId="0" animBg="1" advAuto="0"/>
      <p:bldP spid="147" grpId="0" animBg="1" advAuto="0"/>
      <p:bldP spid="14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图片 3" descr="图片 3"/>
          <p:cNvPicPr>
            <a:picLocks noChangeAspect="1"/>
          </p:cNvPicPr>
          <p:nvPr/>
        </p:nvPicPr>
        <p:blipFill>
          <a:blip r:embed="rId2"/>
          <a:stretch>
            <a:fillRect/>
          </a:stretch>
        </p:blipFill>
        <p:spPr>
          <a:xfrm>
            <a:off x="10270490" y="-22860"/>
            <a:ext cx="3174366" cy="2362836"/>
          </a:xfrm>
          <a:prstGeom prst="rect">
            <a:avLst/>
          </a:prstGeom>
          <a:ln w="12700">
            <a:miter lim="400000"/>
          </a:ln>
        </p:spPr>
      </p:pic>
      <p:pic>
        <p:nvPicPr>
          <p:cNvPr id="166" name="图片 4" descr="图片 4"/>
          <p:cNvPicPr>
            <a:picLocks noChangeAspect="1"/>
          </p:cNvPicPr>
          <p:nvPr/>
        </p:nvPicPr>
        <p:blipFill>
          <a:blip r:embed="rId3"/>
          <a:stretch>
            <a:fillRect/>
          </a:stretch>
        </p:blipFill>
        <p:spPr>
          <a:xfrm>
            <a:off x="-33020" y="4057650"/>
            <a:ext cx="2219326" cy="2904490"/>
          </a:xfrm>
          <a:prstGeom prst="rect">
            <a:avLst/>
          </a:prstGeom>
          <a:ln w="12700">
            <a:miter lim="400000"/>
          </a:ln>
        </p:spPr>
      </p:pic>
      <p:sp>
        <p:nvSpPr>
          <p:cNvPr id="167" name="文本框 1"/>
          <p:cNvSpPr txBox="1"/>
          <p:nvPr/>
        </p:nvSpPr>
        <p:spPr>
          <a:xfrm>
            <a:off x="2559050" y="2242820"/>
            <a:ext cx="7073266" cy="1310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8000" b="1">
                <a:solidFill>
                  <a:srgbClr val="8CAA5B"/>
                </a:solidFill>
                <a:latin typeface="微软雅黑"/>
                <a:ea typeface="微软雅黑"/>
                <a:cs typeface="微软雅黑"/>
                <a:sym typeface="微软雅黑"/>
              </a:defRPr>
            </a:lvl1pPr>
          </a:lstStyle>
          <a:p>
            <a:r>
              <a:rPr dirty="0"/>
              <a:t>THANK YOU</a:t>
            </a:r>
          </a:p>
        </p:txBody>
      </p:sp>
    </p:spTree>
  </p:cSld>
  <p:clrMapOvr>
    <a:masterClrMapping/>
  </p:clrMapOvr>
  <mc:AlternateContent xmlns:mc="http://schemas.openxmlformats.org/markup-compatibility/2006" xmlns:p14="http://schemas.microsoft.com/office/powerpoint/2010/main">
    <mc:Choice Requires="p14">
      <p:transition spd="slow" p14:dur="1200">
        <p:wipe/>
      </p:transition>
    </mc:Choice>
    <mc:Fallback xmlns="" xmlns:m="http://schemas.openxmlformats.org/officeDocument/2006/math" xmlns:a14="http://schemas.microsoft.com/office/drawing/2010/main">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1" nodeType="afterEffect">
                                  <p:stCondLst>
                                    <p:cond delay="0"/>
                                  </p:stCondLst>
                                  <p:iterate>
                                    <p:tmAbs val="0"/>
                                  </p:iterate>
                                  <p:childTnLst>
                                    <p:set>
                                      <p:cBhvr>
                                        <p:cTn id="6" fill="hold"/>
                                        <p:tgtEl>
                                          <p:spTgt spid="165"/>
                                        </p:tgtEl>
                                        <p:attrNameLst>
                                          <p:attrName>style.visibility</p:attrName>
                                        </p:attrNameLst>
                                      </p:cBhvr>
                                      <p:to>
                                        <p:strVal val="visible"/>
                                      </p:to>
                                    </p:set>
                                    <p:animEffect transition="in" filter="wipe(right)">
                                      <p:cBhvr>
                                        <p:cTn id="7" dur="500"/>
                                        <p:tgtEl>
                                          <p:spTgt spid="165"/>
                                        </p:tgtEl>
                                      </p:cBhvr>
                                    </p:animEffect>
                                  </p:childTnLst>
                                </p:cTn>
                              </p:par>
                            </p:childTnLst>
                          </p:cTn>
                        </p:par>
                        <p:par>
                          <p:cTn id="8" fill="hold">
                            <p:stCondLst>
                              <p:cond delay="500"/>
                            </p:stCondLst>
                            <p:childTnLst>
                              <p:par>
                                <p:cTn id="9" presetID="2" presetClass="entr" presetSubtype="4" fill="hold" grpId="2" nodeType="afterEffect">
                                  <p:stCondLst>
                                    <p:cond delay="0"/>
                                  </p:stCondLst>
                                  <p:iterate>
                                    <p:tmAbs val="0"/>
                                  </p:iterate>
                                  <p:childTnLst>
                                    <p:set>
                                      <p:cBhvr>
                                        <p:cTn id="10" fill="hold"/>
                                        <p:tgtEl>
                                          <p:spTgt spid="166"/>
                                        </p:tgtEl>
                                        <p:attrNameLst>
                                          <p:attrName>style.visibility</p:attrName>
                                        </p:attrNameLst>
                                      </p:cBhvr>
                                      <p:to>
                                        <p:strVal val="visible"/>
                                      </p:to>
                                    </p:set>
                                    <p:anim calcmode="lin" valueType="num">
                                      <p:cBhvr>
                                        <p:cTn id="11" dur="500" fill="hold"/>
                                        <p:tgtEl>
                                          <p:spTgt spid="166"/>
                                        </p:tgtEl>
                                        <p:attrNameLst>
                                          <p:attrName>ppt_x</p:attrName>
                                        </p:attrNameLst>
                                      </p:cBhvr>
                                      <p:tavLst>
                                        <p:tav tm="0">
                                          <p:val>
                                            <p:strVal val="#ppt_x"/>
                                          </p:val>
                                        </p:tav>
                                        <p:tav tm="100000">
                                          <p:val>
                                            <p:strVal val="#ppt_x"/>
                                          </p:val>
                                        </p:tav>
                                      </p:tavLst>
                                    </p:anim>
                                    <p:anim calcmode="lin" valueType="num">
                                      <p:cBhvr>
                                        <p:cTn id="12" dur="500" fill="hold"/>
                                        <p:tgtEl>
                                          <p:spTgt spid="166"/>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3" presetClass="entr" presetSubtype="16" fill="hold" grpId="3" nodeType="afterEffect">
                                  <p:stCondLst>
                                    <p:cond delay="0"/>
                                  </p:stCondLst>
                                  <p:iterate>
                                    <p:tmAbs val="0"/>
                                  </p:iterate>
                                  <p:childTnLst>
                                    <p:set>
                                      <p:cBhvr>
                                        <p:cTn id="15" fill="hold"/>
                                        <p:tgtEl>
                                          <p:spTgt spid="167"/>
                                        </p:tgtEl>
                                        <p:attrNameLst>
                                          <p:attrName>style.visibility</p:attrName>
                                        </p:attrNameLst>
                                      </p:cBhvr>
                                      <p:to>
                                        <p:strVal val="visible"/>
                                      </p:to>
                                    </p:set>
                                    <p:anim calcmode="lin" valueType="num">
                                      <p:cBhvr>
                                        <p:cTn id="16" dur="500" fill="hold"/>
                                        <p:tgtEl>
                                          <p:spTgt spid="167"/>
                                        </p:tgtEl>
                                        <p:attrNameLst>
                                          <p:attrName>ppt_w</p:attrName>
                                        </p:attrNameLst>
                                      </p:cBhvr>
                                      <p:tavLst>
                                        <p:tav tm="0">
                                          <p:val>
                                            <p:fltVal val="0"/>
                                          </p:val>
                                        </p:tav>
                                        <p:tav tm="100000">
                                          <p:val>
                                            <p:strVal val="#ppt_w"/>
                                          </p:val>
                                        </p:tav>
                                      </p:tavLst>
                                    </p:anim>
                                    <p:anim calcmode="lin" valueType="num">
                                      <p:cBhvr>
                                        <p:cTn id="17" dur="500" fill="hold"/>
                                        <p:tgtEl>
                                          <p:spTgt spid="1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1" animBg="1" advAuto="0"/>
      <p:bldP spid="166" grpId="2" animBg="1" advAuto="0"/>
      <p:bldP spid="167" grpId="3" animBg="1" advAuto="0"/>
    </p:bldLst>
  </p:timing>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等线"/>
        <a:ea typeface="等线"/>
        <a:cs typeface="等线"/>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CCE8C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3032</TotalTime>
  <Words>406</Words>
  <Application>Microsoft Macintosh PowerPoint</Application>
  <PresentationFormat>宽屏</PresentationFormat>
  <Paragraphs>53</Paragraphs>
  <Slides>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vt:i4>
      </vt:variant>
    </vt:vector>
  </HeadingPairs>
  <TitlesOfParts>
    <vt:vector size="14" baseType="lpstr">
      <vt:lpstr>等线</vt:lpstr>
      <vt:lpstr>方正清刻本悦宋简体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卢 洋</cp:lastModifiedBy>
  <cp:revision>105</cp:revision>
  <dcterms:modified xsi:type="dcterms:W3CDTF">2020-02-27T23:51:50Z</dcterms:modified>
</cp:coreProperties>
</file>