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74" r:id="rId4"/>
    <p:sldId id="275" r:id="rId5"/>
    <p:sldId id="277" r:id="rId6"/>
    <p:sldId id="276" r:id="rId7"/>
    <p:sldId id="278" r:id="rId8"/>
    <p:sldId id="279" r:id="rId9"/>
    <p:sldId id="273" r:id="rId10"/>
    <p:sldId id="266" r:id="rId1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51"/>
  </p:normalViewPr>
  <p:slideViewPr>
    <p:cSldViewPr snapToGrid="0" snapToObjects="1">
      <p:cViewPr varScale="1">
        <p:scale>
          <a:sx n="110" d="100"/>
          <a:sy n="110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 err="1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 err="1"/>
              <a:t>卢洋</a:t>
            </a: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大数据特点</a:t>
            </a:r>
            <a:endParaRPr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192617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dirty="0"/>
              <a:t>截至目前，人类所生产的所有</a:t>
            </a:r>
            <a:r>
              <a:rPr lang="zh-CN" altLang="en-US" dirty="0">
                <a:solidFill>
                  <a:srgbClr val="FF0000"/>
                </a:solidFill>
              </a:rPr>
              <a:t>印刷材料的数据量是</a:t>
            </a:r>
            <a:r>
              <a:rPr lang="en-US" altLang="zh-CN" dirty="0">
                <a:solidFill>
                  <a:srgbClr val="FF0000"/>
                </a:solidFill>
              </a:rPr>
              <a:t>200PB</a:t>
            </a:r>
            <a:r>
              <a:rPr lang="zh-CN" altLang="en-US" dirty="0"/>
              <a:t>，而历史上全人类</a:t>
            </a:r>
            <a:r>
              <a:rPr lang="zh-CN" altLang="en-US" dirty="0">
                <a:solidFill>
                  <a:srgbClr val="FF0000"/>
                </a:solidFill>
              </a:rPr>
              <a:t>总共说过的话的数据量大约是</a:t>
            </a:r>
            <a:r>
              <a:rPr lang="en-US" altLang="zh-CN" dirty="0">
                <a:solidFill>
                  <a:srgbClr val="FF0000"/>
                </a:solidFill>
              </a:rPr>
              <a:t>5EB</a:t>
            </a:r>
            <a:r>
              <a:rPr lang="zh-CN" altLang="en-US" dirty="0"/>
              <a:t>。当前，典型个人计算机硬盘的容量为</a:t>
            </a:r>
            <a:r>
              <a:rPr lang="en-US" altLang="zh-CN" dirty="0"/>
              <a:t>TB</a:t>
            </a:r>
            <a:r>
              <a:rPr lang="zh-CN" altLang="en-US" dirty="0"/>
              <a:t>量级，而一些大型</a:t>
            </a:r>
            <a:r>
              <a:rPr lang="zh-CN" altLang="en-US" dirty="0">
                <a:solidFill>
                  <a:srgbClr val="FF0000"/>
                </a:solidFill>
              </a:rPr>
              <a:t>企业的数据量已经接近</a:t>
            </a:r>
            <a:r>
              <a:rPr lang="en-US" altLang="zh-CN" dirty="0">
                <a:solidFill>
                  <a:srgbClr val="FF0000"/>
                </a:solidFill>
              </a:rPr>
              <a:t>EB</a:t>
            </a:r>
            <a:r>
              <a:rPr lang="zh-CN" altLang="en-US" dirty="0">
                <a:solidFill>
                  <a:srgbClr val="FF0000"/>
                </a:solidFill>
              </a:rPr>
              <a:t>量级</a:t>
            </a:r>
            <a:r>
              <a:rPr lang="zh-CN" altLang="en-US" dirty="0"/>
              <a:t>。</a:t>
            </a:r>
            <a:endParaRPr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Volume</a:t>
            </a:r>
            <a:r>
              <a:rPr lang="zh-CN" altLang="en-US" dirty="0"/>
              <a:t>（大量）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2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大数据基础</a:t>
            </a: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16ACEE-7906-3842-AEAC-1AEC6D0F9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19" y="1175626"/>
            <a:ext cx="6008996" cy="45067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B865989-974A-9446-A4BE-F8EB05E9F8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529" y="692888"/>
            <a:ext cx="4032331" cy="537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7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大数据特点</a:t>
            </a:r>
            <a:endParaRPr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192617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这是大数据区分于传统数据挖掘的最显著的特征</a:t>
            </a:r>
            <a:r>
              <a:rPr lang="zh-CN" altLang="en-US" dirty="0"/>
              <a:t>。根据</a:t>
            </a:r>
            <a:r>
              <a:rPr lang="en-US" altLang="zh-CN" dirty="0"/>
              <a:t>IDC</a:t>
            </a:r>
            <a:r>
              <a:rPr lang="zh-CN" altLang="en-US" dirty="0"/>
              <a:t>的“数字宇宙”的报告，预计</a:t>
            </a:r>
            <a:r>
              <a:rPr lang="en-US" altLang="zh-CN" dirty="0"/>
              <a:t>2020</a:t>
            </a:r>
            <a:r>
              <a:rPr lang="zh-CN" altLang="en-US" dirty="0"/>
              <a:t>年，全球数据使用量将达到</a:t>
            </a:r>
            <a:r>
              <a:rPr lang="en-US" altLang="zh-CN" dirty="0"/>
              <a:t>35.2ZB</a:t>
            </a:r>
            <a:r>
              <a:rPr lang="zh-CN" altLang="en-US" dirty="0"/>
              <a:t>。在如此海量的数据面前，处理数据的效率就是企业的生命。</a:t>
            </a:r>
            <a:endParaRPr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Velocity</a:t>
            </a:r>
            <a:r>
              <a:rPr lang="zh-CN" altLang="en-US" dirty="0"/>
              <a:t>（高速）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084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大数据特点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E402BB-A630-6A40-A702-BFB7643C3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247" y="307656"/>
            <a:ext cx="3737505" cy="622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4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大数据特点</a:t>
            </a:r>
            <a:endParaRPr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192617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dirty="0"/>
              <a:t>这种类型的多样性也让数据被分为结构化数据和非结构化数据。相对于以往便于存储的</a:t>
            </a:r>
            <a:r>
              <a:rPr lang="zh-CN" altLang="en-US" dirty="0">
                <a:solidFill>
                  <a:srgbClr val="FF0000"/>
                </a:solidFill>
              </a:rPr>
              <a:t>以数据库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文本为主的结构化数据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非结构化数据</a:t>
            </a:r>
            <a:r>
              <a:rPr lang="zh-CN" altLang="en-US" dirty="0"/>
              <a:t>越来越多，包括</a:t>
            </a:r>
            <a:r>
              <a:rPr lang="zh-CN" altLang="en-US" dirty="0">
                <a:solidFill>
                  <a:srgbClr val="FF0000"/>
                </a:solidFill>
              </a:rPr>
              <a:t>网络日志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音频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视频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图片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地理位置信息</a:t>
            </a:r>
            <a:r>
              <a:rPr lang="zh-CN" altLang="en-US" dirty="0"/>
              <a:t>等，这些多类型的数据对数据处理能力提出了更高的要求。</a:t>
            </a:r>
            <a:endParaRPr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Variety</a:t>
            </a:r>
            <a:r>
              <a:rPr lang="zh-CN" altLang="en-US" dirty="0"/>
              <a:t>（多样性）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430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大数据特点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A6229F-2397-1049-B8DA-37D161A76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049" y="1076428"/>
            <a:ext cx="8597900" cy="15748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65E5160-A20D-2C45-A66E-CDA63C063B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2449" y="3151495"/>
            <a:ext cx="6447099" cy="318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6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大数据特点</a:t>
            </a:r>
            <a:endParaRPr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192617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dirty="0"/>
              <a:t>价值密度的高低与数据总量的大小成反比。比如，警察抓小偷，在一天的监考视频中，我们只关心偷东西前后的那一段时间，如何</a:t>
            </a:r>
            <a:r>
              <a:rPr lang="zh-CN" altLang="en-US" dirty="0">
                <a:solidFill>
                  <a:srgbClr val="FF0000"/>
                </a:solidFill>
              </a:rPr>
              <a:t>快速对有价值数据“提纯”成为目前大数据背景下亟待解决的难题</a:t>
            </a:r>
            <a:r>
              <a:rPr lang="zh-CN" altLang="en-US" dirty="0"/>
              <a:t>。</a:t>
            </a:r>
            <a:endParaRPr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（低价值密度）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817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1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19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/>
            </a:p>
          </p:txBody>
        </p:sp>
        <p:sp>
          <p:nvSpPr>
            <p:cNvPr id="120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/>
            </a:p>
          </p:txBody>
        </p:sp>
      </p:grpSp>
      <p:sp>
        <p:nvSpPr>
          <p:cNvPr id="122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大数据基础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A96143-CD10-4F41-A217-22371F95F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210" y="1047235"/>
            <a:ext cx="7822344" cy="476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9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 advAuto="0"/>
      <p:bldP spid="118" grpId="0" animBg="1" advAuto="0"/>
      <p:bldP spid="121" grpId="0" animBg="1" advAuto="0"/>
      <p:bldP spid="122" grpId="0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274</Words>
  <Application>Microsoft Macintosh PowerPoint</Application>
  <PresentationFormat>宽屏</PresentationFormat>
  <Paragraphs>21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卢 洋</cp:lastModifiedBy>
  <cp:revision>22</cp:revision>
  <dcterms:modified xsi:type="dcterms:W3CDTF">2020-02-18T08:14:37Z</dcterms:modified>
</cp:coreProperties>
</file>