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302" r:id="rId3"/>
    <p:sldId id="267" r:id="rId4"/>
    <p:sldId id="274" r:id="rId5"/>
    <p:sldId id="266" r:id="rId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254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EBF1E8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EBF1E8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CCE8C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CE8C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54"/>
    <p:restoredTop sz="94659"/>
  </p:normalViewPr>
  <p:slideViewPr>
    <p:cSldViewPr snapToGrid="0" snapToObjects="1">
      <p:cViewPr varScale="1">
        <p:scale>
          <a:sx n="110" d="100"/>
          <a:sy n="110" d="100"/>
        </p:scale>
        <p:origin x="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/>
      </a:defRPr>
    </a:lvl1pPr>
    <a:lvl2pPr indent="228600" latinLnBrk="0">
      <a:defRPr sz="1200">
        <a:latin typeface="+mn-lt"/>
        <a:ea typeface="+mn-ea"/>
        <a:cs typeface="+mn-cs"/>
        <a:sym typeface="等线"/>
      </a:defRPr>
    </a:lvl2pPr>
    <a:lvl3pPr indent="457200" latinLnBrk="0">
      <a:defRPr sz="1200">
        <a:latin typeface="+mn-lt"/>
        <a:ea typeface="+mn-ea"/>
        <a:cs typeface="+mn-cs"/>
        <a:sym typeface="等线"/>
      </a:defRPr>
    </a:lvl3pPr>
    <a:lvl4pPr indent="685800" latinLnBrk="0">
      <a:defRPr sz="1200">
        <a:latin typeface="+mn-lt"/>
        <a:ea typeface="+mn-ea"/>
        <a:cs typeface="+mn-cs"/>
        <a:sym typeface="等线"/>
      </a:defRPr>
    </a:lvl4pPr>
    <a:lvl5pPr indent="914400" latinLnBrk="0">
      <a:defRPr sz="1200">
        <a:latin typeface="+mn-lt"/>
        <a:ea typeface="+mn-ea"/>
        <a:cs typeface="+mn-cs"/>
        <a:sym typeface="等线"/>
      </a:defRPr>
    </a:lvl5pPr>
    <a:lvl6pPr indent="1143000" latinLnBrk="0">
      <a:defRPr sz="1200">
        <a:latin typeface="+mn-lt"/>
        <a:ea typeface="+mn-ea"/>
        <a:cs typeface="+mn-cs"/>
        <a:sym typeface="等线"/>
      </a:defRPr>
    </a:lvl6pPr>
    <a:lvl7pPr indent="1371600" latinLnBrk="0">
      <a:defRPr sz="1200">
        <a:latin typeface="+mn-lt"/>
        <a:ea typeface="+mn-ea"/>
        <a:cs typeface="+mn-cs"/>
        <a:sym typeface="等线"/>
      </a:defRPr>
    </a:lvl7pPr>
    <a:lvl8pPr indent="1600200" latinLnBrk="0">
      <a:defRPr sz="1200">
        <a:latin typeface="+mn-lt"/>
        <a:ea typeface="+mn-ea"/>
        <a:cs typeface="+mn-cs"/>
        <a:sym typeface="等线"/>
      </a:defRPr>
    </a:lvl8pPr>
    <a:lvl9pPr indent="1828800" latinLnBrk="0">
      <a:defRPr sz="1200">
        <a:latin typeface="+mn-lt"/>
        <a:ea typeface="+mn-ea"/>
        <a:cs typeface="+mn-cs"/>
        <a:sym typeface="等线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14400" y="1844675"/>
            <a:ext cx="10363200" cy="2041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828800" y="3886200"/>
            <a:ext cx="8534400" cy="297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490" y="-22860"/>
            <a:ext cx="3174366" cy="2362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020" y="4057650"/>
            <a:ext cx="2219326" cy="2904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图片 5" descr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500" y="2542539"/>
            <a:ext cx="782956" cy="8636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文本框 10"/>
          <p:cNvSpPr txBox="1"/>
          <p:nvPr/>
        </p:nvSpPr>
        <p:spPr>
          <a:xfrm>
            <a:off x="6395084" y="2542539"/>
            <a:ext cx="4789384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40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dirty="0"/>
              <a:t>大数据开发技术</a:t>
            </a:r>
            <a:endParaRPr dirty="0"/>
          </a:p>
        </p:txBody>
      </p:sp>
      <p:sp>
        <p:nvSpPr>
          <p:cNvPr id="24" name="直接连接符 13"/>
          <p:cNvSpPr/>
          <p:nvPr/>
        </p:nvSpPr>
        <p:spPr>
          <a:xfrm flipH="1">
            <a:off x="6276340" y="956310"/>
            <a:ext cx="564516" cy="469901"/>
          </a:xfrm>
          <a:prstGeom prst="line">
            <a:avLst/>
          </a:prstGeom>
          <a:ln w="63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grpSp>
        <p:nvGrpSpPr>
          <p:cNvPr id="28" name="组合 18"/>
          <p:cNvGrpSpPr/>
          <p:nvPr/>
        </p:nvGrpSpPr>
        <p:grpSpPr>
          <a:xfrm>
            <a:off x="4515484" y="1360805"/>
            <a:ext cx="3220722" cy="2665097"/>
            <a:chOff x="0" y="0"/>
            <a:chExt cx="3220721" cy="2665096"/>
          </a:xfrm>
        </p:grpSpPr>
        <p:sp>
          <p:nvSpPr>
            <p:cNvPr id="25" name="直接连接符 9"/>
            <p:cNvSpPr/>
            <p:nvPr/>
          </p:nvSpPr>
          <p:spPr>
            <a:xfrm flipH="1">
              <a:off x="207645" y="178434"/>
              <a:ext cx="2805431" cy="2322832"/>
            </a:xfrm>
            <a:prstGeom prst="line">
              <a:avLst/>
            </a:prstGeom>
            <a:noFill/>
            <a:ln w="6350" cap="flat">
              <a:solidFill>
                <a:srgbClr val="6D986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26" name="椭圆 16"/>
            <p:cNvSpPr/>
            <p:nvPr/>
          </p:nvSpPr>
          <p:spPr>
            <a:xfrm>
              <a:off x="3100705" y="0"/>
              <a:ext cx="120017" cy="120017"/>
            </a:xfrm>
            <a:prstGeom prst="ellips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27" name="椭圆 17"/>
            <p:cNvSpPr/>
            <p:nvPr/>
          </p:nvSpPr>
          <p:spPr>
            <a:xfrm>
              <a:off x="0" y="2545080"/>
              <a:ext cx="120017" cy="120017"/>
            </a:xfrm>
            <a:prstGeom prst="ellips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29" name="直接连接符 21"/>
          <p:cNvSpPr/>
          <p:nvPr/>
        </p:nvSpPr>
        <p:spPr>
          <a:xfrm flipH="1">
            <a:off x="5628004" y="5340984"/>
            <a:ext cx="564516" cy="469901"/>
          </a:xfrm>
          <a:prstGeom prst="line">
            <a:avLst/>
          </a:prstGeom>
          <a:ln w="63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pic>
        <p:nvPicPr>
          <p:cNvPr id="30" name="Picture 2" descr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0490" y="5340984"/>
            <a:ext cx="1151212" cy="1151212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TextBox 2"/>
          <p:cNvSpPr txBox="1"/>
          <p:nvPr/>
        </p:nvSpPr>
        <p:spPr>
          <a:xfrm>
            <a:off x="6395082" y="4545967"/>
            <a:ext cx="3251850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zh-CN" altLang="en-US" dirty="0"/>
              <a:t>信息与计算机工程学院</a:t>
            </a:r>
            <a:endParaRPr lang="en-US" altLang="zh-CN" dirty="0"/>
          </a:p>
          <a:p>
            <a:endParaRPr lang="en-US" altLang="zh-CN" dirty="0"/>
          </a:p>
          <a:p>
            <a:r>
              <a:rPr dirty="0"/>
              <a:t>卢洋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6AFC4D-0C19-F74A-8245-AAB3CEA6A6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706" y="510539"/>
            <a:ext cx="3175000" cy="2032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3" presetClass="entr" presetSubtype="16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2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2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1" animBg="1" advAuto="0"/>
      <p:bldP spid="21" grpId="2" animBg="1" advAuto="0"/>
      <p:bldP spid="22" grpId="5" animBg="1" advAuto="0"/>
      <p:bldP spid="23" grpId="4" animBg="1" advAuto="0"/>
      <p:bldP spid="24" grpId="6" animBg="1" advAuto="0"/>
      <p:bldP spid="28" grpId="3" animBg="1" advAuto="0"/>
      <p:bldP spid="29" grpId="7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0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68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69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71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 err="1"/>
              <a:t>Hadoop生态</a:t>
            </a:r>
            <a:endParaRPr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92614B8-1245-E640-84CC-2CF2C9F7688F}"/>
              </a:ext>
            </a:extLst>
          </p:cNvPr>
          <p:cNvGrpSpPr/>
          <p:nvPr/>
        </p:nvGrpSpPr>
        <p:grpSpPr>
          <a:xfrm>
            <a:off x="2133282" y="1004711"/>
            <a:ext cx="7925436" cy="5102578"/>
            <a:chOff x="2133282" y="2216190"/>
            <a:chExt cx="7925436" cy="2760982"/>
          </a:xfrm>
        </p:grpSpPr>
        <p:sp>
          <p:nvSpPr>
            <p:cNvPr id="72" name="Rectangle 5"/>
            <p:cNvSpPr/>
            <p:nvPr/>
          </p:nvSpPr>
          <p:spPr>
            <a:xfrm>
              <a:off x="2133282" y="2216190"/>
              <a:ext cx="7925436" cy="2760982"/>
            </a:xfrm>
            <a:prstGeom prst="rect">
              <a:avLst/>
            </a:prstGeom>
            <a:ln w="31750">
              <a:solidFill>
                <a:srgbClr val="6D986A"/>
              </a:solidFill>
              <a:miter/>
            </a:ln>
          </p:spPr>
          <p:txBody>
            <a:bodyPr lIns="45719" rIns="45719"/>
            <a:lstStyle/>
            <a:p>
              <a:endParaRPr dirty="0"/>
            </a:p>
          </p:txBody>
        </p:sp>
        <p:sp>
          <p:nvSpPr>
            <p:cNvPr id="73" name="文本框 5"/>
            <p:cNvSpPr txBox="1"/>
            <p:nvPr/>
          </p:nvSpPr>
          <p:spPr>
            <a:xfrm>
              <a:off x="2353733" y="2361817"/>
              <a:ext cx="7484534" cy="244808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5719" rIns="45719">
              <a:spAutoFit/>
            </a:bodyPr>
            <a:lstStyle>
              <a:lvl1pPr>
                <a:defRPr sz="32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lvl1pPr>
            </a:lstStyle>
            <a:p>
              <a:r>
                <a:rPr lang="en-US" altLang="zh-CN" dirty="0"/>
                <a:t>2</a:t>
              </a:r>
              <a:r>
                <a:rPr lang="zh-CN" altLang="en-US" dirty="0"/>
                <a:t> </a:t>
              </a:r>
              <a:r>
                <a:rPr lang="en-US" altLang="zh-CN" dirty="0"/>
                <a:t>Hadoop</a:t>
              </a:r>
              <a:r>
                <a:rPr lang="zh-CN" altLang="en-US" dirty="0"/>
                <a:t>生态</a:t>
              </a:r>
              <a:endParaRPr lang="en-US" altLang="zh-CN" dirty="0"/>
            </a:p>
            <a:p>
              <a:endParaRPr lang="en-US" altLang="zh-CN" dirty="0"/>
            </a:p>
            <a:p>
              <a:r>
                <a:rPr lang="en-US" altLang="zh-CN" dirty="0"/>
                <a:t>2.1</a:t>
              </a:r>
              <a:r>
                <a:rPr lang="zh-CN" altLang="en-US" dirty="0"/>
                <a:t> </a:t>
              </a:r>
              <a:r>
                <a:rPr lang="en-US" altLang="zh-CN" dirty="0"/>
                <a:t>Hadoop</a:t>
              </a:r>
              <a:r>
                <a:rPr lang="zh-CN" altLang="en-US" dirty="0"/>
                <a:t>是什么</a:t>
              </a:r>
              <a:endParaRPr lang="en-US" altLang="zh-CN" dirty="0"/>
            </a:p>
            <a:p>
              <a:r>
                <a:rPr lang="en-US" altLang="zh-CN" dirty="0"/>
                <a:t>2.2</a:t>
              </a:r>
              <a:r>
                <a:rPr lang="zh-CN" altLang="en-US" dirty="0"/>
                <a:t> </a:t>
              </a:r>
              <a:r>
                <a:rPr lang="en-US" altLang="zh-CN" dirty="0"/>
                <a:t>Hadoop</a:t>
              </a:r>
              <a:r>
                <a:rPr lang="zh-CN" altLang="en-US" dirty="0"/>
                <a:t>发展历史</a:t>
              </a:r>
              <a:endParaRPr lang="en-US" altLang="zh-CN" dirty="0"/>
            </a:p>
            <a:p>
              <a:r>
                <a:rPr lang="en-US" altLang="zh-CN" dirty="0"/>
                <a:t>2.3</a:t>
              </a:r>
              <a:r>
                <a:rPr lang="zh-CN" altLang="en-US" dirty="0"/>
                <a:t> </a:t>
              </a:r>
              <a:r>
                <a:rPr lang="en-US" altLang="zh-CN" dirty="0"/>
                <a:t>Hadoop</a:t>
              </a:r>
              <a:r>
                <a:rPr lang="zh-CN" altLang="en-US" dirty="0"/>
                <a:t>三大发行版本</a:t>
              </a:r>
              <a:endParaRPr lang="en-US" altLang="zh-CN" dirty="0"/>
            </a:p>
            <a:p>
              <a:r>
                <a:rPr lang="en-US" altLang="zh-CN" dirty="0"/>
                <a:t>2.4</a:t>
              </a:r>
              <a:r>
                <a:rPr lang="zh-CN" altLang="en-US" dirty="0"/>
                <a:t> </a:t>
              </a:r>
              <a:r>
                <a:rPr lang="en-US" altLang="zh-CN" dirty="0"/>
                <a:t>Hadoop</a:t>
              </a:r>
              <a:r>
                <a:rPr lang="zh-CN" altLang="en-US" dirty="0"/>
                <a:t>优势（</a:t>
              </a:r>
              <a:r>
                <a:rPr lang="en-US" altLang="zh-CN" dirty="0"/>
                <a:t>4</a:t>
              </a:r>
              <a:r>
                <a:rPr lang="zh-CN" altLang="en-US" dirty="0"/>
                <a:t>高）</a:t>
              </a:r>
              <a:endParaRPr lang="en-US" altLang="zh-CN" dirty="0"/>
            </a:p>
            <a:p>
              <a:r>
                <a:rPr lang="en-US" altLang="zh-CN" dirty="0"/>
                <a:t>2.5</a:t>
              </a:r>
              <a:r>
                <a:rPr lang="zh-CN" altLang="en-US" dirty="0"/>
                <a:t> </a:t>
              </a:r>
              <a:r>
                <a:rPr lang="en-US" altLang="zh-CN" dirty="0"/>
                <a:t>Hadoop</a:t>
              </a:r>
              <a:r>
                <a:rPr lang="zh-CN" altLang="en-US" dirty="0"/>
                <a:t>组成</a:t>
              </a:r>
              <a:endParaRPr lang="en-US" altLang="zh-CN" dirty="0"/>
            </a:p>
            <a:p>
              <a:r>
                <a:rPr lang="en-US" altLang="zh-CN" dirty="0"/>
                <a:t>2.6</a:t>
              </a:r>
              <a:r>
                <a:rPr lang="zh-CN" altLang="en-US" dirty="0"/>
                <a:t> 大数据技术生态体系</a:t>
              </a:r>
              <a:endParaRPr lang="en-US" altLang="zh-CN" dirty="0"/>
            </a:p>
            <a:p>
              <a:r>
                <a:rPr lang="en-US" altLang="zh-CN" dirty="0"/>
                <a:t>2.7</a:t>
              </a:r>
              <a:r>
                <a:rPr lang="zh-CN" altLang="en-US" dirty="0"/>
                <a:t> 常用的系统框架</a:t>
              </a:r>
              <a:endParaRPr lang="en-US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217153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 advAuto="0"/>
      <p:bldP spid="67" grpId="0" animBg="1" advAuto="0"/>
      <p:bldP spid="70" grpId="0" animBg="1" advAuto="0"/>
      <p:bldP spid="71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Hadoop</a:t>
            </a:r>
            <a:r>
              <a:rPr lang="zh-CN" altLang="en-US" dirty="0"/>
              <a:t>生态</a:t>
            </a:r>
            <a:endParaRPr dirty="0"/>
          </a:p>
        </p:txBody>
      </p:sp>
      <p:sp>
        <p:nvSpPr>
          <p:cNvPr id="147" name="Rectangle 5"/>
          <p:cNvSpPr/>
          <p:nvPr/>
        </p:nvSpPr>
        <p:spPr>
          <a:xfrm>
            <a:off x="2132328" y="1840440"/>
            <a:ext cx="7925436" cy="3192617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48" name="文本框 5"/>
          <p:cNvSpPr txBox="1"/>
          <p:nvPr/>
        </p:nvSpPr>
        <p:spPr>
          <a:xfrm>
            <a:off x="2379131" y="1986069"/>
            <a:ext cx="7484535" cy="2308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buSzPct val="100000"/>
              <a:buAutoNum type="arabicPeriod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dirty="0"/>
              <a:t>Hadoop</a:t>
            </a:r>
            <a:r>
              <a:rPr lang="zh-CN" altLang="en-US" dirty="0"/>
              <a:t>是一个由</a:t>
            </a:r>
            <a:r>
              <a:rPr lang="en-US" altLang="zh-CN" dirty="0"/>
              <a:t>Apache</a:t>
            </a:r>
            <a:r>
              <a:rPr lang="zh-CN" altLang="en-US" dirty="0"/>
              <a:t>基金会所开发的分布式系统基础框架；</a:t>
            </a:r>
            <a:endParaRPr lang="en-US" altLang="zh-CN" dirty="0"/>
          </a:p>
          <a:p>
            <a:pPr marL="457200" indent="-457200">
              <a:buSzPct val="100000"/>
              <a:buAutoNum type="arabicPeriod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dirty="0"/>
              <a:t>主要解决：海量数据的</a:t>
            </a:r>
            <a:r>
              <a:rPr lang="zh-CN" altLang="en-US" dirty="0">
                <a:solidFill>
                  <a:srgbClr val="FF0000"/>
                </a:solidFill>
              </a:rPr>
              <a:t>存储</a:t>
            </a:r>
            <a:r>
              <a:rPr lang="zh-CN" altLang="en-US" dirty="0"/>
              <a:t>和海量数据的</a:t>
            </a:r>
            <a:r>
              <a:rPr lang="zh-CN" altLang="en-US" dirty="0">
                <a:solidFill>
                  <a:srgbClr val="FF0000"/>
                </a:solidFill>
              </a:rPr>
              <a:t>分析</a:t>
            </a:r>
            <a:r>
              <a:rPr lang="zh-CN" altLang="en-US">
                <a:solidFill>
                  <a:srgbClr val="FF0000"/>
                </a:solidFill>
              </a:rPr>
              <a:t>计算</a:t>
            </a:r>
            <a:r>
              <a:rPr lang="zh-CN" altLang="en-US"/>
              <a:t>问题；</a:t>
            </a:r>
            <a:endParaRPr lang="en-US" altLang="zh-CN" dirty="0"/>
          </a:p>
          <a:p>
            <a:pPr marL="457200" indent="-457200">
              <a:buSzPct val="100000"/>
              <a:buAutoNum type="arabicPeriod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dirty="0"/>
              <a:t>广义来说，</a:t>
            </a:r>
            <a:r>
              <a:rPr lang="en-US" altLang="zh-CN" dirty="0"/>
              <a:t>Hadoop</a:t>
            </a:r>
            <a:r>
              <a:rPr lang="zh-CN" altLang="en-US" dirty="0"/>
              <a:t>通常是指一个更广泛的概念</a:t>
            </a:r>
            <a:r>
              <a:rPr lang="en-US" altLang="zh-CN" dirty="0"/>
              <a:t>——Hadoop</a:t>
            </a:r>
            <a:r>
              <a:rPr lang="zh-CN" altLang="en-US" dirty="0"/>
              <a:t>生态圈。</a:t>
            </a:r>
            <a:endParaRPr dirty="0"/>
          </a:p>
        </p:txBody>
      </p:sp>
      <p:sp>
        <p:nvSpPr>
          <p:cNvPr id="149" name="Rectangle 5"/>
          <p:cNvSpPr/>
          <p:nvPr/>
        </p:nvSpPr>
        <p:spPr>
          <a:xfrm>
            <a:off x="2132323" y="913704"/>
            <a:ext cx="7925436" cy="754442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50" name="文本框 5"/>
          <p:cNvSpPr txBox="1"/>
          <p:nvPr/>
        </p:nvSpPr>
        <p:spPr>
          <a:xfrm>
            <a:off x="2379131" y="1029314"/>
            <a:ext cx="628253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en-US" altLang="zh-CN" dirty="0"/>
              <a:t>Hadoop</a:t>
            </a:r>
            <a:r>
              <a:rPr lang="zh-CN" altLang="en-US" dirty="0"/>
              <a:t>是什么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62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  <p:bldP spid="147" grpId="0" animBg="1" advAuto="0"/>
      <p:bldP spid="148" grpId="0" animBg="1" advAuto="0"/>
      <p:bldP spid="149" grpId="0" animBg="1" advAuto="0"/>
      <p:bldP spid="150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Hadoop</a:t>
            </a:r>
            <a:r>
              <a:rPr lang="zh-CN" altLang="en-US" dirty="0"/>
              <a:t>生态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C6AEAF8-486B-3349-AADC-FFA5F082CD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758" y="872293"/>
            <a:ext cx="10290483" cy="547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87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490" y="-22860"/>
            <a:ext cx="3174366" cy="2362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020" y="4057650"/>
            <a:ext cx="2219326" cy="290449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文本框 1"/>
          <p:cNvSpPr txBox="1"/>
          <p:nvPr/>
        </p:nvSpPr>
        <p:spPr>
          <a:xfrm>
            <a:off x="2559050" y="2242820"/>
            <a:ext cx="7073266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8000" b="1">
                <a:solidFill>
                  <a:srgbClr val="8CAA5B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1" animBg="1" advAuto="0"/>
      <p:bldP spid="166" grpId="2" animBg="1" advAuto="0"/>
      <p:bldP spid="167" grpId="3" animBg="1" advAuto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8C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8C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1469</TotalTime>
  <Words>102</Words>
  <Application>Microsoft Macintosh PowerPoint</Application>
  <PresentationFormat>宽屏</PresentationFormat>
  <Paragraphs>21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方正清刻本悦宋简体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卢 洋</cp:lastModifiedBy>
  <cp:revision>43</cp:revision>
  <dcterms:modified xsi:type="dcterms:W3CDTF">2020-02-21T01:57:13Z</dcterms:modified>
</cp:coreProperties>
</file>