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8" r:id="rId3"/>
    <p:sldId id="267" r:id="rId4"/>
    <p:sldId id="306" r:id="rId5"/>
    <p:sldId id="307" r:id="rId6"/>
    <p:sldId id="308" r:id="rId7"/>
    <p:sldId id="266" r:id="rId8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254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chemeClr val="accent6"/>
              </a:solidFill>
              <a:prstDash val="solid"/>
              <a:round/>
            </a:ln>
          </a:left>
          <a:right>
            <a:ln w="12700" cap="flat">
              <a:solidFill>
                <a:schemeClr val="accent6"/>
              </a:solidFill>
              <a:prstDash val="solid"/>
              <a:round/>
            </a:ln>
          </a:right>
          <a:top>
            <a:ln w="12700" cap="flat">
              <a:solidFill>
                <a:schemeClr val="accent6"/>
              </a:solidFill>
              <a:prstDash val="solid"/>
              <a:round/>
            </a:ln>
          </a:top>
          <a:bottom>
            <a:ln w="12700" cap="flat">
              <a:solidFill>
                <a:schemeClr val="accent6"/>
              </a:solidFill>
              <a:prstDash val="solid"/>
              <a:round/>
            </a:ln>
          </a:bottom>
          <a:insideH>
            <a:ln w="12700" cap="flat">
              <a:solidFill>
                <a:schemeClr val="accent6"/>
              </a:solidFill>
              <a:prstDash val="solid"/>
              <a:round/>
            </a:ln>
          </a:insideH>
          <a:insideV>
            <a:ln w="12700" cap="flat">
              <a:solidFill>
                <a:schemeClr val="accent6"/>
              </a:solidFill>
              <a:prstDash val="solid"/>
              <a:round/>
            </a:ln>
          </a:insideV>
        </a:tcBdr>
        <a:fill>
          <a:solidFill>
            <a:srgbClr val="EBF1E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CCE8CF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CCE8CF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38100" cap="flat">
              <a:solidFill>
                <a:srgbClr val="CCE8CF"/>
              </a:solidFill>
              <a:prstDash val="solid"/>
              <a:round/>
            </a:ln>
          </a:top>
          <a:bottom>
            <a:ln w="127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Calibri"/>
          <a:ea typeface="Calibri"/>
          <a:cs typeface="Calibri"/>
        </a:font>
        <a:srgbClr val="CCE8CF"/>
      </a:tcTxStyle>
      <a:tcStyle>
        <a:tcBdr>
          <a:left>
            <a:ln w="12700" cap="flat">
              <a:solidFill>
                <a:srgbClr val="CCE8CF"/>
              </a:solidFill>
              <a:prstDash val="solid"/>
              <a:round/>
            </a:ln>
          </a:left>
          <a:right>
            <a:ln w="12700" cap="flat">
              <a:solidFill>
                <a:srgbClr val="CCE8CF"/>
              </a:solidFill>
              <a:prstDash val="solid"/>
              <a:round/>
            </a:ln>
          </a:right>
          <a:top>
            <a:ln w="12700" cap="flat">
              <a:solidFill>
                <a:srgbClr val="CCE8CF"/>
              </a:solidFill>
              <a:prstDash val="solid"/>
              <a:round/>
            </a:ln>
          </a:top>
          <a:bottom>
            <a:ln w="38100" cap="flat">
              <a:solidFill>
                <a:srgbClr val="CCE8CF"/>
              </a:solidFill>
              <a:prstDash val="solid"/>
              <a:round/>
            </a:ln>
          </a:bottom>
          <a:insideH>
            <a:ln w="12700" cap="flat">
              <a:solidFill>
                <a:srgbClr val="CCE8CF"/>
              </a:solidFill>
              <a:prstDash val="solid"/>
              <a:round/>
            </a:ln>
          </a:insideH>
          <a:insideV>
            <a:ln w="12700" cap="flat">
              <a:solidFill>
                <a:srgbClr val="CCE8C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32"/>
    <p:restoredTop sz="94651"/>
  </p:normalViewPr>
  <p:slideViewPr>
    <p:cSldViewPr snapToGrid="0" snapToObjects="1">
      <p:cViewPr varScale="1">
        <p:scale>
          <a:sx n="106" d="100"/>
          <a:sy n="106" d="100"/>
        </p:scale>
        <p:origin x="16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8" name="Shape 1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914400" y="1844675"/>
            <a:ext cx="10363200" cy="20415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1828800" y="3886200"/>
            <a:ext cx="8534400" cy="2971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/>
            </a:lvl1pPr>
          </a:lstStyle>
          <a:p>
            <a:fld id="{86CB4B4D-7CA3-9044-876B-883B54F8677D}" type="slidenum">
              <a:rPr/>
              <a:t>‹#›</a:t>
            </a:fld>
            <a:endParaRPr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sz="2800" b="0" i="0" u="none" strike="noStrike" cap="none" spc="0" baseline="0">
          <a:solidFill>
            <a:srgbClr val="000000"/>
          </a:solidFill>
          <a:uFillTx/>
          <a:latin typeface="Calibri"/>
          <a:ea typeface="Calibri"/>
          <a:cs typeface="Calibri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21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" name="图片 5" descr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5500" y="2542539"/>
            <a:ext cx="782956" cy="863601"/>
          </a:xfrm>
          <a:prstGeom prst="rect">
            <a:avLst/>
          </a:prstGeom>
          <a:ln w="12700">
            <a:miter lim="400000"/>
          </a:ln>
        </p:spPr>
      </p:pic>
      <p:sp>
        <p:nvSpPr>
          <p:cNvPr id="23" name="文本框 10"/>
          <p:cNvSpPr txBox="1"/>
          <p:nvPr/>
        </p:nvSpPr>
        <p:spPr>
          <a:xfrm>
            <a:off x="6395084" y="2542539"/>
            <a:ext cx="4789384" cy="7078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sz="40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大数据开发技术</a:t>
            </a:r>
            <a:endParaRPr dirty="0"/>
          </a:p>
        </p:txBody>
      </p:sp>
      <p:sp>
        <p:nvSpPr>
          <p:cNvPr id="24" name="直接连接符 13"/>
          <p:cNvSpPr/>
          <p:nvPr/>
        </p:nvSpPr>
        <p:spPr>
          <a:xfrm flipH="1">
            <a:off x="6276340" y="956310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grpSp>
        <p:nvGrpSpPr>
          <p:cNvPr id="28" name="组合 18"/>
          <p:cNvGrpSpPr/>
          <p:nvPr/>
        </p:nvGrpSpPr>
        <p:grpSpPr>
          <a:xfrm>
            <a:off x="4515484" y="1360805"/>
            <a:ext cx="3220722" cy="2665097"/>
            <a:chOff x="0" y="0"/>
            <a:chExt cx="3220721" cy="2665096"/>
          </a:xfrm>
        </p:grpSpPr>
        <p:sp>
          <p:nvSpPr>
            <p:cNvPr id="25" name="直接连接符 9"/>
            <p:cNvSpPr/>
            <p:nvPr/>
          </p:nvSpPr>
          <p:spPr>
            <a:xfrm flipH="1">
              <a:off x="207645" y="178434"/>
              <a:ext cx="2805431" cy="2322832"/>
            </a:xfrm>
            <a:prstGeom prst="line">
              <a:avLst/>
            </a:prstGeom>
            <a:noFill/>
            <a:ln w="6350" cap="flat">
              <a:solidFill>
                <a:srgbClr val="6D986A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t">
              <a:noAutofit/>
            </a:bodyPr>
            <a:lstStyle/>
            <a:p>
              <a:endParaRPr dirty="0"/>
            </a:p>
          </p:txBody>
        </p:sp>
        <p:sp>
          <p:nvSpPr>
            <p:cNvPr id="26" name="椭圆 16"/>
            <p:cNvSpPr/>
            <p:nvPr/>
          </p:nvSpPr>
          <p:spPr>
            <a:xfrm>
              <a:off x="3100705" y="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27" name="椭圆 17"/>
            <p:cNvSpPr/>
            <p:nvPr/>
          </p:nvSpPr>
          <p:spPr>
            <a:xfrm>
              <a:off x="0" y="2545080"/>
              <a:ext cx="120017" cy="120017"/>
            </a:xfrm>
            <a:prstGeom prst="ellips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29" name="直接连接符 21"/>
          <p:cNvSpPr/>
          <p:nvPr/>
        </p:nvSpPr>
        <p:spPr>
          <a:xfrm flipH="1">
            <a:off x="5628004" y="5340984"/>
            <a:ext cx="564516" cy="469901"/>
          </a:xfrm>
          <a:prstGeom prst="line">
            <a:avLst/>
          </a:prstGeom>
          <a:ln w="63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pic>
        <p:nvPicPr>
          <p:cNvPr id="30" name="Picture 2" descr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70490" y="5340984"/>
            <a:ext cx="1151212" cy="1151212"/>
          </a:xfrm>
          <a:prstGeom prst="rect">
            <a:avLst/>
          </a:prstGeom>
          <a:ln w="12700">
            <a:miter lim="400000"/>
          </a:ln>
        </p:spPr>
      </p:pic>
      <p:sp>
        <p:nvSpPr>
          <p:cNvPr id="31" name="TextBox 2"/>
          <p:cNvSpPr txBox="1"/>
          <p:nvPr/>
        </p:nvSpPr>
        <p:spPr>
          <a:xfrm>
            <a:off x="6395082" y="4545967"/>
            <a:ext cx="3251850" cy="12003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zh-CN" altLang="en-US" dirty="0"/>
              <a:t>信息与计算机工程学院</a:t>
            </a:r>
            <a:endParaRPr lang="en-US" altLang="zh-CN" dirty="0"/>
          </a:p>
          <a:p>
            <a:endParaRPr lang="en-US" altLang="zh-CN" dirty="0"/>
          </a:p>
          <a:p>
            <a:r>
              <a:rPr dirty="0"/>
              <a:t>卢洋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6AFC4D-0C19-F74A-8245-AAB3CEA6A6B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6706" y="510539"/>
            <a:ext cx="3175000" cy="2032000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3" presetClass="entr" presetSubtype="16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3" presetClass="entr" presetSubtype="16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22" presetClass="entr" presetSubtype="2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2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animBg="1" advAuto="0"/>
      <p:bldP spid="21" grpId="2" animBg="1" advAuto="0"/>
      <p:bldP spid="22" grpId="5" animBg="1" advAuto="0"/>
      <p:bldP spid="23" grpId="4" animBg="1" advAuto="0"/>
      <p:bldP spid="24" grpId="6" animBg="1" advAuto="0"/>
      <p:bldP spid="28" grpId="3" animBg="1" advAuto="0"/>
      <p:bldP spid="29" grpId="7" animBg="1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67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70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68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69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71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dirty="0"/>
              <a:t>Hadoop生态</a:t>
            </a: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92614B8-1245-E640-84CC-2CF2C9F7688F}"/>
              </a:ext>
            </a:extLst>
          </p:cNvPr>
          <p:cNvGrpSpPr/>
          <p:nvPr/>
        </p:nvGrpSpPr>
        <p:grpSpPr>
          <a:xfrm>
            <a:off x="2133282" y="2216190"/>
            <a:ext cx="7925436" cy="2760982"/>
            <a:chOff x="2133282" y="2216190"/>
            <a:chExt cx="7925436" cy="2760982"/>
          </a:xfrm>
        </p:grpSpPr>
        <p:sp>
          <p:nvSpPr>
            <p:cNvPr id="72" name="Rectangle 5"/>
            <p:cNvSpPr/>
            <p:nvPr/>
          </p:nvSpPr>
          <p:spPr>
            <a:xfrm>
              <a:off x="2133282" y="2216190"/>
              <a:ext cx="7925436" cy="2760982"/>
            </a:xfrm>
            <a:prstGeom prst="rect">
              <a:avLst/>
            </a:prstGeom>
            <a:ln w="31750">
              <a:solidFill>
                <a:srgbClr val="6D986A"/>
              </a:solidFill>
              <a:miter/>
            </a:ln>
          </p:spPr>
          <p:txBody>
            <a:bodyPr lIns="45719" rIns="45719"/>
            <a:lstStyle/>
            <a:p>
              <a:endParaRPr dirty="0"/>
            </a:p>
          </p:txBody>
        </p:sp>
        <p:sp>
          <p:nvSpPr>
            <p:cNvPr id="73" name="文本框 5"/>
            <p:cNvSpPr txBox="1"/>
            <p:nvPr/>
          </p:nvSpPr>
          <p:spPr>
            <a:xfrm>
              <a:off x="2353733" y="2361817"/>
              <a:ext cx="7484534" cy="1077218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3200">
                  <a:solidFill>
                    <a:srgbClr val="6D986A"/>
                  </a:solidFill>
                  <a:latin typeface="方正清刻本悦宋简体"/>
                  <a:ea typeface="方正清刻本悦宋简体"/>
                  <a:cs typeface="方正清刻本悦宋简体"/>
                  <a:sym typeface="方正清刻本悦宋简体"/>
                </a:defRPr>
              </a:lvl1pPr>
            </a:lstStyle>
            <a:p>
              <a:r>
                <a:rPr lang="en-US" altLang="zh-CN" dirty="0"/>
                <a:t>2.2</a:t>
              </a:r>
              <a:r>
                <a:rPr lang="zh-CN" altLang="en-US"/>
                <a:t> </a:t>
              </a:r>
              <a:r>
                <a:rPr lang="en-US" altLang="zh-CN" dirty="0"/>
                <a:t>Hadoop</a:t>
              </a:r>
              <a:r>
                <a:rPr lang="zh-CN" altLang="en-US"/>
                <a:t>发展历史</a:t>
              </a:r>
              <a:endParaRPr lang="en-US" altLang="zh-CN" dirty="0"/>
            </a:p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9700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 advAuto="0"/>
      <p:bldP spid="67" grpId="0" animBg="1" advAuto="0"/>
      <p:bldP spid="70" grpId="0" animBg="1" advAuto="0"/>
      <p:bldP spid="71" grpId="0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生态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98824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37856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 marL="457200" indent="-457200">
              <a:buSzPct val="100000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Lucene</a:t>
            </a:r>
            <a:r>
              <a:rPr lang="zh-CN" altLang="en-US" dirty="0"/>
              <a:t>框架是</a:t>
            </a:r>
            <a:r>
              <a:rPr lang="en-US" altLang="zh-CN" dirty="0">
                <a:solidFill>
                  <a:srgbClr val="FF0000"/>
                </a:solidFill>
              </a:rPr>
              <a:t>Doug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Cutting</a:t>
            </a:r>
            <a:r>
              <a:rPr lang="zh-CN" altLang="en-US" dirty="0"/>
              <a:t>开创的开源软件，用</a:t>
            </a:r>
            <a:r>
              <a:rPr lang="en-US" altLang="zh-CN" dirty="0"/>
              <a:t>Java</a:t>
            </a:r>
            <a:r>
              <a:rPr lang="zh-CN" altLang="en-US" dirty="0"/>
              <a:t>书写代码，实现与</a:t>
            </a:r>
            <a:r>
              <a:rPr lang="en-US" altLang="zh-CN" dirty="0"/>
              <a:t>Google</a:t>
            </a:r>
            <a:r>
              <a:rPr lang="zh-CN" altLang="en-US" dirty="0"/>
              <a:t>类似的全文搜索功能，它提供了全文检索引擎的架构，包括完整的查询引擎和索引引擎。</a:t>
            </a:r>
            <a:endParaRPr lang="en-US" altLang="zh-CN" dirty="0"/>
          </a:p>
          <a:p>
            <a:pPr marL="457200" indent="-457200">
              <a:buSzPct val="100000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2001</a:t>
            </a:r>
            <a:r>
              <a:rPr lang="zh-CN" altLang="en-US" dirty="0"/>
              <a:t>年底，</a:t>
            </a:r>
            <a:r>
              <a:rPr lang="en-US" altLang="zh-CN" dirty="0"/>
              <a:t>Lucene</a:t>
            </a:r>
            <a:r>
              <a:rPr lang="zh-CN" altLang="en-US" dirty="0"/>
              <a:t>成为</a:t>
            </a:r>
            <a:r>
              <a:rPr lang="en-US" altLang="zh-CN" dirty="0"/>
              <a:t>Apache</a:t>
            </a:r>
            <a:r>
              <a:rPr lang="zh-CN" altLang="en-US" dirty="0"/>
              <a:t>基金会的一个子项目。</a:t>
            </a:r>
            <a:endParaRPr lang="en-US" altLang="zh-CN" dirty="0"/>
          </a:p>
          <a:p>
            <a:pPr marL="457200" indent="-457200">
              <a:buSzPct val="100000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dirty="0"/>
              <a:t>对于海量数据的情境，</a:t>
            </a:r>
            <a:r>
              <a:rPr lang="en-US" altLang="zh-CN" dirty="0"/>
              <a:t>Lucene</a:t>
            </a:r>
            <a:r>
              <a:rPr lang="zh-CN" altLang="en-US" dirty="0"/>
              <a:t>面对与</a:t>
            </a:r>
            <a:r>
              <a:rPr lang="en-US" altLang="zh-CN" dirty="0"/>
              <a:t>Google</a:t>
            </a:r>
            <a:r>
              <a:rPr lang="zh-CN" altLang="en-US" dirty="0"/>
              <a:t>同样的困难，</a:t>
            </a:r>
            <a:r>
              <a:rPr lang="zh-CN" altLang="en-US" dirty="0">
                <a:solidFill>
                  <a:srgbClr val="FF0000"/>
                </a:solidFill>
              </a:rPr>
              <a:t>存储数据困难，检索速度慢</a:t>
            </a:r>
            <a:r>
              <a:rPr lang="zh-CN" altLang="en-US" dirty="0"/>
              <a:t>。</a:t>
            </a:r>
            <a:endParaRPr lang="en-US" altLang="zh-CN" dirty="0"/>
          </a:p>
          <a:p>
            <a:pPr marL="457200" indent="-457200">
              <a:buSzPct val="100000"/>
              <a:buAutoNum type="arabicPeriod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zh-CN" altLang="en-US" dirty="0"/>
              <a:t>学习和模仿</a:t>
            </a:r>
            <a:r>
              <a:rPr lang="en-US" altLang="zh-CN" dirty="0"/>
              <a:t>Google</a:t>
            </a:r>
            <a:r>
              <a:rPr lang="zh-CN" altLang="en-US" dirty="0"/>
              <a:t>解决这些问题的办法：微型版</a:t>
            </a:r>
            <a:r>
              <a:rPr lang="en-US" altLang="zh-CN" dirty="0"/>
              <a:t>Nutch</a:t>
            </a:r>
            <a:r>
              <a:rPr lang="zh-CN" altLang="en-US" dirty="0"/>
              <a:t>。</a:t>
            </a:r>
            <a:endParaRPr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发展历史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9620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生态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98824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23083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5.</a:t>
            </a:r>
            <a:r>
              <a:rPr lang="zh-CN" altLang="en-US" dirty="0"/>
              <a:t> 可以说</a:t>
            </a:r>
            <a:r>
              <a:rPr lang="en-US" altLang="zh-CN" dirty="0"/>
              <a:t>Google</a:t>
            </a:r>
            <a:r>
              <a:rPr lang="zh-CN" altLang="en-US" dirty="0"/>
              <a:t>是</a:t>
            </a:r>
            <a:r>
              <a:rPr lang="en-US" altLang="zh-CN" dirty="0"/>
              <a:t>Hadoop</a:t>
            </a:r>
            <a:r>
              <a:rPr lang="zh-CN" altLang="en-US" dirty="0"/>
              <a:t>的思想之源，</a:t>
            </a:r>
            <a:r>
              <a:rPr lang="en-US" altLang="zh-CN" dirty="0"/>
              <a:t>Google</a:t>
            </a:r>
            <a:r>
              <a:rPr lang="zh-CN" altLang="en-US" dirty="0"/>
              <a:t>在大数据方面的三篇论文：</a:t>
            </a:r>
            <a:endParaRPr lang="en-US" altLang="zh-CN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altLang="zh-CN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	GFS		</a:t>
            </a:r>
            <a:r>
              <a:rPr lang="en-US" altLang="zh-CN" dirty="0"/>
              <a:t>-&gt;	HDFS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	</a:t>
            </a:r>
            <a:r>
              <a:rPr lang="en-US" altLang="zh-CN" dirty="0"/>
              <a:t>MapReduce	-&gt;	MR</a:t>
            </a:r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dirty="0"/>
              <a:t>	</a:t>
            </a:r>
            <a:r>
              <a:rPr lang="en-US" altLang="zh-CN" dirty="0"/>
              <a:t>BigTable	-&gt;	Hbase</a:t>
            </a:r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发展历史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5016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生态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98824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3416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6.</a:t>
            </a:r>
            <a:r>
              <a:rPr lang="zh-CN" altLang="en-US" dirty="0"/>
              <a:t> </a:t>
            </a:r>
            <a:r>
              <a:rPr lang="en-US" altLang="zh-CN" dirty="0"/>
              <a:t>2003</a:t>
            </a:r>
            <a:r>
              <a:rPr lang="zh-CN" altLang="en-US" dirty="0"/>
              <a:t>年</a:t>
            </a:r>
            <a:r>
              <a:rPr lang="en-US" altLang="zh-CN" dirty="0"/>
              <a:t>-2004</a:t>
            </a:r>
            <a:r>
              <a:rPr lang="zh-CN" altLang="en-US" dirty="0"/>
              <a:t>年，</a:t>
            </a:r>
            <a:r>
              <a:rPr lang="en-US" altLang="zh-CN" dirty="0"/>
              <a:t>Google</a:t>
            </a:r>
            <a:r>
              <a:rPr lang="zh-CN" altLang="en-US" dirty="0"/>
              <a:t>公开了部分</a:t>
            </a:r>
            <a:r>
              <a:rPr lang="en-US" altLang="zh-CN" dirty="0"/>
              <a:t>GFS</a:t>
            </a:r>
            <a:r>
              <a:rPr lang="zh-CN" altLang="en-US" dirty="0"/>
              <a:t>和</a:t>
            </a:r>
            <a:r>
              <a:rPr lang="en-US" altLang="zh-CN" dirty="0"/>
              <a:t>MapReduce</a:t>
            </a:r>
            <a:r>
              <a:rPr lang="zh-CN" altLang="en-US" dirty="0"/>
              <a:t>思想的细节，以此为基础</a:t>
            </a:r>
            <a:r>
              <a:rPr lang="en-US" altLang="zh-CN" dirty="0"/>
              <a:t>Doug</a:t>
            </a:r>
            <a:r>
              <a:rPr lang="zh-CN" altLang="en-US" dirty="0"/>
              <a:t> </a:t>
            </a:r>
            <a:r>
              <a:rPr lang="en-US" altLang="zh-CN" dirty="0"/>
              <a:t>Cutting</a:t>
            </a:r>
            <a:r>
              <a:rPr lang="zh-CN" altLang="en-US" dirty="0"/>
              <a:t>等人用</a:t>
            </a:r>
            <a:r>
              <a:rPr lang="zh-CN" altLang="en-US" dirty="0">
                <a:solidFill>
                  <a:srgbClr val="FF0000"/>
                </a:solidFill>
              </a:rPr>
              <a:t>两年业余时间</a:t>
            </a:r>
            <a:r>
              <a:rPr lang="zh-CN" altLang="en-US" dirty="0"/>
              <a:t>实现了</a:t>
            </a:r>
            <a:r>
              <a:rPr lang="en-US" altLang="zh-CN" dirty="0"/>
              <a:t>DFS</a:t>
            </a:r>
            <a:r>
              <a:rPr lang="zh-CN" altLang="en-US" dirty="0"/>
              <a:t>和</a:t>
            </a:r>
            <a:r>
              <a:rPr lang="en-US" altLang="zh-CN" dirty="0"/>
              <a:t>MapReduce</a:t>
            </a:r>
            <a:r>
              <a:rPr lang="zh-CN" altLang="en-US" dirty="0"/>
              <a:t>机制，使</a:t>
            </a:r>
            <a:r>
              <a:rPr lang="en-US" altLang="zh-CN" dirty="0"/>
              <a:t>Nutch</a:t>
            </a:r>
            <a:r>
              <a:rPr lang="zh-CN" altLang="en-US" dirty="0"/>
              <a:t>性能飙升。</a:t>
            </a:r>
            <a:endParaRPr lang="en-US" altLang="zh-CN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7.</a:t>
            </a:r>
            <a:r>
              <a:rPr lang="zh-CN" altLang="en-US" dirty="0"/>
              <a:t> </a:t>
            </a:r>
            <a:r>
              <a:rPr lang="en-US" altLang="zh-CN" dirty="0"/>
              <a:t>2005</a:t>
            </a:r>
            <a:r>
              <a:rPr lang="zh-CN" altLang="en-US" dirty="0"/>
              <a:t>年，</a:t>
            </a:r>
            <a:r>
              <a:rPr lang="en-US" altLang="zh-CN" dirty="0"/>
              <a:t>Hadoop</a:t>
            </a:r>
            <a:r>
              <a:rPr lang="zh-CN" altLang="en-US" dirty="0"/>
              <a:t>作为</a:t>
            </a:r>
            <a:r>
              <a:rPr lang="en-US" altLang="zh-CN" dirty="0"/>
              <a:t>Lucene</a:t>
            </a:r>
            <a:r>
              <a:rPr lang="zh-CN" altLang="en-US" dirty="0"/>
              <a:t>的子项目</a:t>
            </a:r>
            <a:r>
              <a:rPr lang="en-US" altLang="zh-CN" dirty="0"/>
              <a:t>Nutch</a:t>
            </a:r>
            <a:r>
              <a:rPr lang="zh-CN" altLang="en-US" dirty="0"/>
              <a:t>的一部分正式引入</a:t>
            </a:r>
            <a:r>
              <a:rPr lang="en-US" altLang="zh-CN" dirty="0"/>
              <a:t>Apache</a:t>
            </a:r>
            <a:r>
              <a:rPr lang="zh-CN" altLang="en-US" dirty="0"/>
              <a:t>基金会。</a:t>
            </a:r>
            <a:endParaRPr lang="en-US" altLang="zh-CN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8.</a:t>
            </a:r>
            <a:r>
              <a:rPr lang="zh-CN" altLang="en-US" dirty="0"/>
              <a:t> </a:t>
            </a:r>
            <a:r>
              <a:rPr lang="en-US" altLang="zh-CN" dirty="0"/>
              <a:t>2006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月，</a:t>
            </a:r>
            <a:r>
              <a:rPr lang="en-US" altLang="zh-CN" dirty="0"/>
              <a:t>MapReduce</a:t>
            </a:r>
            <a:r>
              <a:rPr lang="zh-CN" altLang="en-US" dirty="0"/>
              <a:t>和</a:t>
            </a:r>
            <a:r>
              <a:rPr lang="en-US" altLang="zh-CN" dirty="0"/>
              <a:t>Nutch</a:t>
            </a:r>
            <a:r>
              <a:rPr lang="zh-CN" altLang="en-US" dirty="0"/>
              <a:t> </a:t>
            </a:r>
            <a:r>
              <a:rPr lang="en-US" altLang="zh-CN" dirty="0"/>
              <a:t>Distributed</a:t>
            </a:r>
            <a:r>
              <a:rPr lang="zh-CN" altLang="en-US" dirty="0"/>
              <a:t> </a:t>
            </a:r>
            <a:r>
              <a:rPr lang="en-US" altLang="zh-CN" dirty="0"/>
              <a:t>File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（</a:t>
            </a:r>
            <a:r>
              <a:rPr lang="en-US" altLang="zh-CN" dirty="0"/>
              <a:t>NDFS</a:t>
            </a:r>
            <a:r>
              <a:rPr lang="zh-CN" altLang="en-US" dirty="0"/>
              <a:t>）分别被纳入称为</a:t>
            </a:r>
            <a:r>
              <a:rPr lang="en-US" altLang="zh-CN" dirty="0"/>
              <a:t>Hadoop</a:t>
            </a:r>
            <a:r>
              <a:rPr lang="zh-CN" altLang="en-US" dirty="0"/>
              <a:t>的项目中。</a:t>
            </a:r>
            <a:endParaRPr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发展历史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1848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18494" y="-9525"/>
            <a:ext cx="2252981" cy="1677671"/>
          </a:xfrm>
          <a:prstGeom prst="rect">
            <a:avLst/>
          </a:prstGeom>
          <a:ln w="12700">
            <a:miter lim="400000"/>
          </a:ln>
        </p:spPr>
      </p:pic>
      <p:pic>
        <p:nvPicPr>
          <p:cNvPr id="142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50" y="5189854"/>
            <a:ext cx="1343661" cy="1758951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45" name="组合 1"/>
          <p:cNvGrpSpPr/>
          <p:nvPr/>
        </p:nvGrpSpPr>
        <p:grpSpPr>
          <a:xfrm>
            <a:off x="-6351" y="307657"/>
            <a:ext cx="3248979" cy="500063"/>
            <a:chOff x="0" y="38655"/>
            <a:chExt cx="3248977" cy="500062"/>
          </a:xfrm>
        </p:grpSpPr>
        <p:sp>
          <p:nvSpPr>
            <p:cNvPr id="143" name="矩形 7"/>
            <p:cNvSpPr/>
            <p:nvPr/>
          </p:nvSpPr>
          <p:spPr>
            <a:xfrm>
              <a:off x="0" y="38972"/>
              <a:ext cx="2929256" cy="499746"/>
            </a:xfrm>
            <a:prstGeom prst="rect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  <p:sp>
          <p:nvSpPr>
            <p:cNvPr id="144" name="等腰三角形 8"/>
            <p:cNvSpPr/>
            <p:nvPr/>
          </p:nvSpPr>
          <p:spPr>
            <a:xfrm rot="5400000">
              <a:off x="2839085" y="128507"/>
              <a:ext cx="499746" cy="320041"/>
            </a:xfrm>
            <a:prstGeom prst="triangle">
              <a:avLst/>
            </a:prstGeom>
            <a:solidFill>
              <a:srgbClr val="6D986A"/>
            </a:solidFill>
            <a:ln w="12700" cap="flat">
              <a:noFill/>
              <a:miter lim="4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>
                  <a:solidFill>
                    <a:srgbClr val="CCE8CF"/>
                  </a:solidFill>
                </a:defRPr>
              </a:pPr>
              <a:endParaRPr dirty="0"/>
            </a:p>
          </p:txBody>
        </p:sp>
      </p:grpSp>
      <p:sp>
        <p:nvSpPr>
          <p:cNvPr id="146" name="矩形 9"/>
          <p:cNvSpPr txBox="1"/>
          <p:nvPr/>
        </p:nvSpPr>
        <p:spPr>
          <a:xfrm>
            <a:off x="220345" y="372864"/>
            <a:ext cx="2475865" cy="3693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>
            <a:lvl1pPr>
              <a:defRPr b="1">
                <a:solidFill>
                  <a:srgbClr val="CCE8CF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生态</a:t>
            </a:r>
            <a:endParaRPr dirty="0"/>
          </a:p>
        </p:txBody>
      </p:sp>
      <p:sp>
        <p:nvSpPr>
          <p:cNvPr id="147" name="Rectangle 5"/>
          <p:cNvSpPr/>
          <p:nvPr/>
        </p:nvSpPr>
        <p:spPr>
          <a:xfrm>
            <a:off x="2132328" y="1840440"/>
            <a:ext cx="7925436" cy="3988246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48" name="文本框 5"/>
          <p:cNvSpPr txBox="1"/>
          <p:nvPr/>
        </p:nvSpPr>
        <p:spPr>
          <a:xfrm>
            <a:off x="2379131" y="1986069"/>
            <a:ext cx="7484535" cy="30469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9.</a:t>
            </a:r>
            <a:r>
              <a:rPr lang="zh-CN" altLang="en-US"/>
              <a:t> 名字来源于</a:t>
            </a:r>
            <a:r>
              <a:rPr lang="en-US" altLang="zh-CN" dirty="0"/>
              <a:t>Doug</a:t>
            </a:r>
            <a:r>
              <a:rPr lang="zh-CN" altLang="en-US"/>
              <a:t> </a:t>
            </a:r>
            <a:r>
              <a:rPr lang="en-US" altLang="zh-CN" dirty="0"/>
              <a:t>Cutting</a:t>
            </a:r>
            <a:r>
              <a:rPr lang="zh-CN" altLang="en-US"/>
              <a:t>儿子的大象玩具：</a:t>
            </a:r>
            <a:endParaRPr lang="en-US" altLang="zh-CN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endParaRPr lang="en-US" dirty="0"/>
          </a:p>
          <a:p>
            <a:pPr>
              <a:buSzPct val="100000"/>
              <a:defRPr sz="24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pPr>
            <a:r>
              <a:rPr lang="en-US" altLang="zh-CN" dirty="0"/>
              <a:t>10.</a:t>
            </a:r>
            <a:r>
              <a:rPr lang="zh-CN" altLang="en-US"/>
              <a:t> </a:t>
            </a:r>
            <a:r>
              <a:rPr lang="en-US" altLang="zh-CN" dirty="0"/>
              <a:t>Hadoop</a:t>
            </a:r>
            <a:r>
              <a:rPr lang="zh-CN" altLang="en-US"/>
              <a:t>就此诞生并迅速发展，标志着大数据时代的来临。</a:t>
            </a:r>
            <a:endParaRPr dirty="0"/>
          </a:p>
        </p:txBody>
      </p:sp>
      <p:sp>
        <p:nvSpPr>
          <p:cNvPr id="149" name="Rectangle 5"/>
          <p:cNvSpPr/>
          <p:nvPr/>
        </p:nvSpPr>
        <p:spPr>
          <a:xfrm>
            <a:off x="2132323" y="913704"/>
            <a:ext cx="7925436" cy="754442"/>
          </a:xfrm>
          <a:prstGeom prst="rect">
            <a:avLst/>
          </a:prstGeom>
          <a:ln w="31750">
            <a:solidFill>
              <a:srgbClr val="6D986A"/>
            </a:solidFill>
            <a:miter/>
          </a:ln>
        </p:spPr>
        <p:txBody>
          <a:bodyPr lIns="45719" rIns="45719"/>
          <a:lstStyle/>
          <a:p>
            <a:endParaRPr dirty="0"/>
          </a:p>
        </p:txBody>
      </p:sp>
      <p:sp>
        <p:nvSpPr>
          <p:cNvPr id="150" name="文本框 5"/>
          <p:cNvSpPr txBox="1"/>
          <p:nvPr/>
        </p:nvSpPr>
        <p:spPr>
          <a:xfrm>
            <a:off x="2379131" y="1029314"/>
            <a:ext cx="6282532" cy="5232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>
              <a:defRPr sz="2800">
                <a:solidFill>
                  <a:srgbClr val="6D986A"/>
                </a:solidFill>
                <a:latin typeface="方正清刻本悦宋简体"/>
                <a:ea typeface="方正清刻本悦宋简体"/>
                <a:cs typeface="方正清刻本悦宋简体"/>
                <a:sym typeface="方正清刻本悦宋简体"/>
              </a:defRPr>
            </a:lvl1pPr>
          </a:lstStyle>
          <a:p>
            <a:r>
              <a:rPr lang="en-US" altLang="zh-CN" dirty="0"/>
              <a:t>Hadoop</a:t>
            </a:r>
            <a:r>
              <a:rPr lang="zh-CN" altLang="en-US"/>
              <a:t>发展历史</a:t>
            </a:r>
            <a:endParaRPr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BFE2CDC-0A9A-7B43-9BBC-A82E86AB2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7441" y="2547827"/>
            <a:ext cx="22352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359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" grpId="0" animBg="1" advAuto="0"/>
      <p:bldP spid="142" grpId="0" animBg="1" advAuto="0"/>
      <p:bldP spid="145" grpId="0" animBg="1" advAuto="0"/>
      <p:bldP spid="146" grpId="0" animBg="1" advAuto="0"/>
      <p:bldP spid="147" grpId="0" animBg="1" advAuto="0"/>
      <p:bldP spid="148" grpId="0" animBg="1" advAuto="0"/>
      <p:bldP spid="149" grpId="0" animBg="1" advAuto="0"/>
      <p:bldP spid="150" grpId="0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5" name="图片 3" descr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0490" y="-22860"/>
            <a:ext cx="3174366" cy="2362836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图片 4" descr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3020" y="4057650"/>
            <a:ext cx="2219326" cy="2904490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文本框 1"/>
          <p:cNvSpPr txBox="1"/>
          <p:nvPr/>
        </p:nvSpPr>
        <p:spPr>
          <a:xfrm>
            <a:off x="2559050" y="2242820"/>
            <a:ext cx="7073266" cy="1310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>
            <a:lvl1pPr algn="ctr">
              <a:defRPr sz="8000" b="1">
                <a:solidFill>
                  <a:srgbClr val="8CAA5B"/>
                </a:solidFill>
                <a:latin typeface="微软雅黑"/>
                <a:ea typeface="微软雅黑"/>
                <a:cs typeface="微软雅黑"/>
                <a:sym typeface="微软雅黑"/>
              </a:defRPr>
            </a:lvl1pPr>
          </a:lstStyle>
          <a:p>
            <a:r>
              <a:rPr dirty="0"/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wipe/>
      </p:transition>
    </mc:Choice>
    <mc:Fallback xmlns:a14="http://schemas.microsoft.com/office/drawing/2010/main" xmlns:m="http://schemas.openxmlformats.org/officeDocument/2006/math" xmlns="">
      <p:transition spd="slow">
        <p:fade/>
      </p:transition>
    </mc:Fallback>
  </mc:AlternateContent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4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3" presetClass="entr" presetSubtype="16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5" grpId="1" animBg="1" advAuto="0"/>
      <p:bldP spid="166" grpId="2" animBg="1" advAuto="0"/>
      <p:bldP spid="167" grpId="3" animBg="1" advAuto="0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主题">
  <a:themeElements>
    <a:clrScheme name="Office 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CCE8C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1499</TotalTime>
  <Words>281</Words>
  <Application>Microsoft Macintosh PowerPoint</Application>
  <PresentationFormat>宽屏</PresentationFormat>
  <Paragraphs>34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等线</vt:lpstr>
      <vt:lpstr>方正清刻本悦宋简体</vt:lpstr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cp:lastModifiedBy>卢 洋</cp:lastModifiedBy>
  <cp:revision>45</cp:revision>
  <dcterms:modified xsi:type="dcterms:W3CDTF">2020-02-21T05:46:52Z</dcterms:modified>
</cp:coreProperties>
</file>